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6"/>
  </p:notesMasterIdLst>
  <p:handoutMasterIdLst>
    <p:handoutMasterId r:id="rId137"/>
  </p:handoutMasterIdLst>
  <p:sldIdLst>
    <p:sldId id="256" r:id="rId2"/>
    <p:sldId id="450" r:id="rId3"/>
    <p:sldId id="531" r:id="rId4"/>
    <p:sldId id="532" r:id="rId5"/>
    <p:sldId id="530" r:id="rId6"/>
    <p:sldId id="451" r:id="rId7"/>
    <p:sldId id="458" r:id="rId8"/>
    <p:sldId id="479" r:id="rId9"/>
    <p:sldId id="481" r:id="rId10"/>
    <p:sldId id="480" r:id="rId11"/>
    <p:sldId id="454" r:id="rId12"/>
    <p:sldId id="476" r:id="rId13"/>
    <p:sldId id="488" r:id="rId14"/>
    <p:sldId id="489" r:id="rId15"/>
    <p:sldId id="528" r:id="rId16"/>
    <p:sldId id="426" r:id="rId17"/>
    <p:sldId id="477" r:id="rId18"/>
    <p:sldId id="462" r:id="rId19"/>
    <p:sldId id="334" r:id="rId20"/>
    <p:sldId id="463" r:id="rId21"/>
    <p:sldId id="317" r:id="rId22"/>
    <p:sldId id="464" r:id="rId23"/>
    <p:sldId id="423" r:id="rId24"/>
    <p:sldId id="427" r:id="rId25"/>
    <p:sldId id="490" r:id="rId26"/>
    <p:sldId id="522" r:id="rId27"/>
    <p:sldId id="428" r:id="rId28"/>
    <p:sldId id="429" r:id="rId29"/>
    <p:sldId id="350" r:id="rId30"/>
    <p:sldId id="351" r:id="rId31"/>
    <p:sldId id="430" r:id="rId32"/>
    <p:sldId id="343" r:id="rId33"/>
    <p:sldId id="431" r:id="rId34"/>
    <p:sldId id="345" r:id="rId35"/>
    <p:sldId id="432" r:id="rId36"/>
    <p:sldId id="433" r:id="rId37"/>
    <p:sldId id="353" r:id="rId38"/>
    <p:sldId id="434" r:id="rId39"/>
    <p:sldId id="524" r:id="rId40"/>
    <p:sldId id="525" r:id="rId41"/>
    <p:sldId id="491" r:id="rId42"/>
    <p:sldId id="437" r:id="rId43"/>
    <p:sldId id="438" r:id="rId44"/>
    <p:sldId id="516" r:id="rId45"/>
    <p:sldId id="492" r:id="rId46"/>
    <p:sldId id="493" r:id="rId47"/>
    <p:sldId id="494" r:id="rId48"/>
    <p:sldId id="517" r:id="rId49"/>
    <p:sldId id="503" r:id="rId50"/>
    <p:sldId id="504" r:id="rId51"/>
    <p:sldId id="449" r:id="rId52"/>
    <p:sldId id="328" r:id="rId53"/>
    <p:sldId id="267" r:id="rId54"/>
    <p:sldId id="523" r:id="rId55"/>
    <p:sldId id="526" r:id="rId56"/>
    <p:sldId id="441" r:id="rId57"/>
    <p:sldId id="330" r:id="rId58"/>
    <p:sldId id="324" r:id="rId59"/>
    <p:sldId id="325" r:id="rId60"/>
    <p:sldId id="326" r:id="rId61"/>
    <p:sldId id="435" r:id="rId62"/>
    <p:sldId id="436" r:id="rId63"/>
    <p:sldId id="465" r:id="rId64"/>
    <p:sldId id="281" r:id="rId65"/>
    <p:sldId id="388" r:id="rId66"/>
    <p:sldId id="282" r:id="rId67"/>
    <p:sldId id="417" r:id="rId68"/>
    <p:sldId id="284" r:id="rId69"/>
    <p:sldId id="386" r:id="rId70"/>
    <p:sldId id="285" r:id="rId71"/>
    <p:sldId id="387" r:id="rId72"/>
    <p:sldId id="286" r:id="rId73"/>
    <p:sldId id="335" r:id="rId74"/>
    <p:sldId id="290" r:id="rId75"/>
    <p:sldId id="398" r:id="rId76"/>
    <p:sldId id="381" r:id="rId77"/>
    <p:sldId id="336" r:id="rId78"/>
    <p:sldId id="338" r:id="rId79"/>
    <p:sldId id="418" r:id="rId80"/>
    <p:sldId id="478" r:id="rId81"/>
    <p:sldId id="339" r:id="rId82"/>
    <p:sldId id="509" r:id="rId83"/>
    <p:sldId id="425" r:id="rId84"/>
    <p:sldId id="453" r:id="rId85"/>
    <p:sldId id="510" r:id="rId86"/>
    <p:sldId id="341" r:id="rId87"/>
    <p:sldId id="466" r:id="rId88"/>
    <p:sldId id="382" r:id="rId89"/>
    <p:sldId id="467" r:id="rId90"/>
    <p:sldId id="468" r:id="rId91"/>
    <p:sldId id="342" r:id="rId92"/>
    <p:sldId id="419" r:id="rId93"/>
    <p:sldId id="527" r:id="rId94"/>
    <p:sldId id="315" r:id="rId95"/>
    <p:sldId id="529" r:id="rId96"/>
    <p:sldId id="397" r:id="rId97"/>
    <p:sldId id="442" r:id="rId98"/>
    <p:sldId id="511" r:id="rId99"/>
    <p:sldId id="513" r:id="rId100"/>
    <p:sldId id="512" r:id="rId101"/>
    <p:sldId id="518" r:id="rId102"/>
    <p:sldId id="482" r:id="rId103"/>
    <p:sldId id="483" r:id="rId104"/>
    <p:sldId id="519" r:id="rId105"/>
    <p:sldId id="485" r:id="rId106"/>
    <p:sldId id="520" r:id="rId107"/>
    <p:sldId id="521" r:id="rId108"/>
    <p:sldId id="502" r:id="rId109"/>
    <p:sldId id="486" r:id="rId110"/>
    <p:sldId id="495" r:id="rId111"/>
    <p:sldId id="515" r:id="rId112"/>
    <p:sldId id="497" r:id="rId113"/>
    <p:sldId id="498" r:id="rId114"/>
    <p:sldId id="499" r:id="rId115"/>
    <p:sldId id="500" r:id="rId116"/>
    <p:sldId id="507" r:id="rId117"/>
    <p:sldId id="508" r:id="rId118"/>
    <p:sldId id="443" r:id="rId119"/>
    <p:sldId id="505" r:id="rId120"/>
    <p:sldId id="444" r:id="rId121"/>
    <p:sldId id="473" r:id="rId122"/>
    <p:sldId id="445" r:id="rId123"/>
    <p:sldId id="506" r:id="rId124"/>
    <p:sldId id="469" r:id="rId125"/>
    <p:sldId id="447" r:id="rId126"/>
    <p:sldId id="472" r:id="rId127"/>
    <p:sldId id="471" r:id="rId128"/>
    <p:sldId id="448" r:id="rId129"/>
    <p:sldId id="474" r:id="rId130"/>
    <p:sldId id="475" r:id="rId131"/>
    <p:sldId id="452" r:id="rId132"/>
    <p:sldId id="446" r:id="rId133"/>
    <p:sldId id="460" r:id="rId134"/>
    <p:sldId id="320" r:id="rId1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FF99"/>
    <a:srgbClr val="F0F0F0"/>
    <a:srgbClr val="E8E8E8"/>
    <a:srgbClr val="0000FF"/>
    <a:srgbClr val="CCECFF"/>
    <a:srgbClr val="FFFFCC"/>
    <a:srgbClr val="CEFA8E"/>
    <a:srgbClr val="B8C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CA785-233D-42B5-B798-5E1F138DBDE2}" v="424" dt="2025-11-30T19:47:59.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4" autoAdjust="0"/>
    <p:restoredTop sz="93457" autoAdjust="0"/>
  </p:normalViewPr>
  <p:slideViewPr>
    <p:cSldViewPr snapToGrid="0">
      <p:cViewPr varScale="1">
        <p:scale>
          <a:sx n="59" d="100"/>
          <a:sy n="59" d="100"/>
        </p:scale>
        <p:origin x="1124"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2736"/>
    </p:cViewPr>
  </p:sorterViewPr>
  <p:notesViewPr>
    <p:cSldViewPr snapToGrid="0">
      <p:cViewPr varScale="1">
        <p:scale>
          <a:sx n="45" d="100"/>
          <a:sy n="45" d="100"/>
        </p:scale>
        <p:origin x="1936" y="6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37698-C041-1176-181C-1A0AC04C9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1288BF-AFDA-E808-C6E5-E5A94F41B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7EF19-CF41-44CF-B2FF-6D10763E6881}" type="datetimeFigureOut">
              <a:rPr lang="en-GB" smtClean="0"/>
              <a:t>03/12/2025</a:t>
            </a:fld>
            <a:endParaRPr lang="en-GB"/>
          </a:p>
        </p:txBody>
      </p:sp>
      <p:sp>
        <p:nvSpPr>
          <p:cNvPr id="4" name="Footer Placeholder 3">
            <a:extLst>
              <a:ext uri="{FF2B5EF4-FFF2-40B4-BE49-F238E27FC236}">
                <a16:creationId xmlns:a16="http://schemas.microsoft.com/office/drawing/2014/main" id="{7E02D47D-AAC3-DD38-2038-9FD47AED0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3C5466-F002-A88E-8EA0-FD268976B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6F0EF-2DA2-4478-87BE-4F12A64AED8B}" type="slidenum">
              <a:rPr lang="en-GB" smtClean="0"/>
              <a:t>‹#›</a:t>
            </a:fld>
            <a:endParaRPr lang="en-GB"/>
          </a:p>
        </p:txBody>
      </p:sp>
    </p:spTree>
    <p:extLst>
      <p:ext uri="{BB962C8B-B14F-4D97-AF65-F5344CB8AC3E}">
        <p14:creationId xmlns:p14="http://schemas.microsoft.com/office/powerpoint/2010/main" val="383391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0809-8702-4866-AD6B-ECB4CD0DB84C}" type="datetimeFigureOut">
              <a:rPr lang="en-GB" smtClean="0"/>
              <a:t>03/12/2025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0E37-5F31-4073-8F35-FD795A549926}" type="slidenum">
              <a:rPr lang="en-GB" smtClean="0"/>
              <a:t>‹#›</a:t>
            </a:fld>
            <a:endParaRPr lang="en-GB"/>
          </a:p>
        </p:txBody>
      </p:sp>
    </p:spTree>
    <p:extLst>
      <p:ext uri="{BB962C8B-B14F-4D97-AF65-F5344CB8AC3E}">
        <p14:creationId xmlns:p14="http://schemas.microsoft.com/office/powerpoint/2010/main" val="11945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A07A-713F-2804-F26E-0256BA53B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69C5C-7AF3-DA32-80C7-FD327BB30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16E9D-075B-C444-23AE-D07FA9A05F2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4384D0-A98F-36AD-4EC0-82CC5BA12587}"/>
              </a:ext>
            </a:extLst>
          </p:cNvPr>
          <p:cNvSpPr>
            <a:spLocks noGrp="1"/>
          </p:cNvSpPr>
          <p:nvPr>
            <p:ph type="sldNum" sz="quarter" idx="5"/>
          </p:nvPr>
        </p:nvSpPr>
        <p:spPr/>
        <p:txBody>
          <a:bodyPr/>
          <a:lstStyle/>
          <a:p>
            <a:fld id="{84AE0E37-5F31-4073-8F35-FD795A549926}" type="slidenum">
              <a:rPr lang="en-GB" smtClean="0"/>
              <a:t>12</a:t>
            </a:fld>
            <a:endParaRPr lang="en-GB"/>
          </a:p>
        </p:txBody>
      </p:sp>
    </p:spTree>
    <p:extLst>
      <p:ext uri="{BB962C8B-B14F-4D97-AF65-F5344CB8AC3E}">
        <p14:creationId xmlns:p14="http://schemas.microsoft.com/office/powerpoint/2010/main" val="143691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B9E4-9FDF-66D0-11A2-5C944F405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9D277-F950-074A-11BC-37AA8BD2E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BE8A5-E9AB-40EB-5FBE-33FF1509DA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C47205-25EF-ACD3-1623-507FDECC284F}"/>
              </a:ext>
            </a:extLst>
          </p:cNvPr>
          <p:cNvSpPr>
            <a:spLocks noGrp="1"/>
          </p:cNvSpPr>
          <p:nvPr>
            <p:ph type="sldNum" sz="quarter" idx="5"/>
          </p:nvPr>
        </p:nvSpPr>
        <p:spPr/>
        <p:txBody>
          <a:bodyPr/>
          <a:lstStyle/>
          <a:p>
            <a:fld id="{E2796816-B9F6-4712-9AFF-23A6351BA81C}" type="slidenum">
              <a:rPr lang="en-IE" smtClean="0"/>
              <a:t>41</a:t>
            </a:fld>
            <a:endParaRPr lang="en-IE"/>
          </a:p>
        </p:txBody>
      </p:sp>
    </p:spTree>
    <p:extLst>
      <p:ext uri="{BB962C8B-B14F-4D97-AF65-F5344CB8AC3E}">
        <p14:creationId xmlns:p14="http://schemas.microsoft.com/office/powerpoint/2010/main" val="122794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3E1CA-12AE-922B-429B-4F1FAB62C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845D0-9D1C-A088-9A9F-EDCAEC19D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BE0F0-5702-7CFB-A38C-8246ADF078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C9592A-3EEF-3016-BCA9-A286EC0739B9}"/>
              </a:ext>
            </a:extLst>
          </p:cNvPr>
          <p:cNvSpPr>
            <a:spLocks noGrp="1"/>
          </p:cNvSpPr>
          <p:nvPr>
            <p:ph type="sldNum" sz="quarter" idx="5"/>
          </p:nvPr>
        </p:nvSpPr>
        <p:spPr/>
        <p:txBody>
          <a:bodyPr/>
          <a:lstStyle/>
          <a:p>
            <a:fld id="{E2796816-B9F6-4712-9AFF-23A6351BA81C}" type="slidenum">
              <a:rPr lang="en-IE" smtClean="0"/>
              <a:t>50</a:t>
            </a:fld>
            <a:endParaRPr lang="en-IE"/>
          </a:p>
        </p:txBody>
      </p:sp>
    </p:spTree>
    <p:extLst>
      <p:ext uri="{BB962C8B-B14F-4D97-AF65-F5344CB8AC3E}">
        <p14:creationId xmlns:p14="http://schemas.microsoft.com/office/powerpoint/2010/main" val="3152464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55</a:t>
            </a:fld>
            <a:endParaRPr lang="en-GB"/>
          </a:p>
        </p:txBody>
      </p:sp>
    </p:spTree>
    <p:extLst>
      <p:ext uri="{BB962C8B-B14F-4D97-AF65-F5344CB8AC3E}">
        <p14:creationId xmlns:p14="http://schemas.microsoft.com/office/powerpoint/2010/main" val="1961129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70DE-B7E1-4898-A5C6-3860E0E3CD93}" type="slidenum">
              <a:rPr lang="en-IE" smtClean="0"/>
              <a:t>59</a:t>
            </a:fld>
            <a:endParaRPr lang="en-IE"/>
          </a:p>
        </p:txBody>
      </p:sp>
    </p:spTree>
    <p:extLst>
      <p:ext uri="{BB962C8B-B14F-4D97-AF65-F5344CB8AC3E}">
        <p14:creationId xmlns:p14="http://schemas.microsoft.com/office/powerpoint/2010/main" val="276483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58970DE-B7E1-4898-A5C6-3860E0E3CD93}" type="slidenum">
              <a:rPr lang="en-IE" smtClean="0"/>
              <a:t>60</a:t>
            </a:fld>
            <a:endParaRPr lang="en-IE"/>
          </a:p>
        </p:txBody>
      </p:sp>
    </p:spTree>
    <p:extLst>
      <p:ext uri="{BB962C8B-B14F-4D97-AF65-F5344CB8AC3E}">
        <p14:creationId xmlns:p14="http://schemas.microsoft.com/office/powerpoint/2010/main" val="213359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2796816-B9F6-4712-9AFF-23A6351BA81C}" type="slidenum">
              <a:rPr lang="en-IE" smtClean="0"/>
              <a:t>61</a:t>
            </a:fld>
            <a:endParaRPr lang="en-IE"/>
          </a:p>
        </p:txBody>
      </p:sp>
    </p:spTree>
    <p:extLst>
      <p:ext uri="{BB962C8B-B14F-4D97-AF65-F5344CB8AC3E}">
        <p14:creationId xmlns:p14="http://schemas.microsoft.com/office/powerpoint/2010/main" val="47053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3312-2E44-AE42-F582-74599D3C2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65D4B-A8F0-2007-82FF-BF5E45160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C41F9-F0FD-9F4C-0F53-6072CCCC8A6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1C20D44F-FF73-517B-66E0-42A26F7D011E}"/>
              </a:ext>
            </a:extLst>
          </p:cNvPr>
          <p:cNvSpPr>
            <a:spLocks noGrp="1"/>
          </p:cNvSpPr>
          <p:nvPr>
            <p:ph type="sldNum" sz="quarter" idx="5"/>
          </p:nvPr>
        </p:nvSpPr>
        <p:spPr/>
        <p:txBody>
          <a:bodyPr/>
          <a:lstStyle/>
          <a:p>
            <a:fld id="{E2796816-B9F6-4712-9AFF-23A6351BA81C}" type="slidenum">
              <a:rPr lang="en-IE" smtClean="0"/>
              <a:t>62</a:t>
            </a:fld>
            <a:endParaRPr lang="en-IE"/>
          </a:p>
        </p:txBody>
      </p:sp>
    </p:spTree>
    <p:extLst>
      <p:ext uri="{BB962C8B-B14F-4D97-AF65-F5344CB8AC3E}">
        <p14:creationId xmlns:p14="http://schemas.microsoft.com/office/powerpoint/2010/main" val="169107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07C5F-2C77-139A-AE87-2371AEB00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49280-F45C-C0DD-66A4-B8CC5783F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33B96-2FD6-DE24-5EC3-4915DE9F3F1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93C1FBF3-877B-6785-39A8-F6D8DBA10FCA}"/>
              </a:ext>
            </a:extLst>
          </p:cNvPr>
          <p:cNvSpPr>
            <a:spLocks noGrp="1"/>
          </p:cNvSpPr>
          <p:nvPr>
            <p:ph type="sldNum" sz="quarter" idx="5"/>
          </p:nvPr>
        </p:nvSpPr>
        <p:spPr/>
        <p:txBody>
          <a:bodyPr/>
          <a:lstStyle/>
          <a:p>
            <a:fld id="{E2796816-B9F6-4712-9AFF-23A6351BA81C}" type="slidenum">
              <a:rPr lang="en-IE" smtClean="0"/>
              <a:t>83</a:t>
            </a:fld>
            <a:endParaRPr lang="en-IE"/>
          </a:p>
        </p:txBody>
      </p:sp>
    </p:spTree>
    <p:extLst>
      <p:ext uri="{BB962C8B-B14F-4D97-AF65-F5344CB8AC3E}">
        <p14:creationId xmlns:p14="http://schemas.microsoft.com/office/powerpoint/2010/main" val="424143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7D6A-BE68-F765-0FEB-4A7FBE6CC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73D9A-9EEB-BDD5-1B4B-BB8DC20B0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66C55-4A17-19F7-EF7C-F63DC5C1B24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EE41D960-15DE-1C05-C522-ED685E7B1B41}"/>
              </a:ext>
            </a:extLst>
          </p:cNvPr>
          <p:cNvSpPr>
            <a:spLocks noGrp="1"/>
          </p:cNvSpPr>
          <p:nvPr>
            <p:ph type="sldNum" sz="quarter" idx="5"/>
          </p:nvPr>
        </p:nvSpPr>
        <p:spPr/>
        <p:txBody>
          <a:bodyPr/>
          <a:lstStyle/>
          <a:p>
            <a:fld id="{E2796816-B9F6-4712-9AFF-23A6351BA81C}" type="slidenum">
              <a:rPr lang="en-IE" smtClean="0"/>
              <a:t>84</a:t>
            </a:fld>
            <a:endParaRPr lang="en-IE"/>
          </a:p>
        </p:txBody>
      </p:sp>
    </p:spTree>
    <p:extLst>
      <p:ext uri="{BB962C8B-B14F-4D97-AF65-F5344CB8AC3E}">
        <p14:creationId xmlns:p14="http://schemas.microsoft.com/office/powerpoint/2010/main" val="165937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19540-728F-0322-A1E2-32CD121E7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F0260-7AAF-D3D7-BD2A-2F40828DE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3E089-B762-C461-01CD-9746102619F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24628996-C01C-673E-74D9-065FCBD0B375}"/>
              </a:ext>
            </a:extLst>
          </p:cNvPr>
          <p:cNvSpPr>
            <a:spLocks noGrp="1"/>
          </p:cNvSpPr>
          <p:nvPr>
            <p:ph type="sldNum" sz="quarter" idx="5"/>
          </p:nvPr>
        </p:nvSpPr>
        <p:spPr/>
        <p:txBody>
          <a:bodyPr/>
          <a:lstStyle/>
          <a:p>
            <a:fld id="{E2796816-B9F6-4712-9AFF-23A6351BA81C}" type="slidenum">
              <a:rPr lang="en-IE" smtClean="0"/>
              <a:t>85</a:t>
            </a:fld>
            <a:endParaRPr lang="en-IE"/>
          </a:p>
        </p:txBody>
      </p:sp>
    </p:spTree>
    <p:extLst>
      <p:ext uri="{BB962C8B-B14F-4D97-AF65-F5344CB8AC3E}">
        <p14:creationId xmlns:p14="http://schemas.microsoft.com/office/powerpoint/2010/main" val="384527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2796816-B9F6-4712-9AFF-23A6351BA81C}" type="slidenum">
              <a:rPr lang="en-IE" smtClean="0"/>
              <a:t>16</a:t>
            </a:fld>
            <a:endParaRPr lang="en-IE"/>
          </a:p>
        </p:txBody>
      </p:sp>
    </p:spTree>
    <p:extLst>
      <p:ext uri="{BB962C8B-B14F-4D97-AF65-F5344CB8AC3E}">
        <p14:creationId xmlns:p14="http://schemas.microsoft.com/office/powerpoint/2010/main" val="174289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9A5E106-9866-449E-9460-04AD2A399FA4}" type="slidenum">
              <a:rPr lang="en-IE" smtClean="0"/>
              <a:t>91</a:t>
            </a:fld>
            <a:endParaRPr lang="en-IE"/>
          </a:p>
        </p:txBody>
      </p:sp>
    </p:spTree>
    <p:extLst>
      <p:ext uri="{BB962C8B-B14F-4D97-AF65-F5344CB8AC3E}">
        <p14:creationId xmlns:p14="http://schemas.microsoft.com/office/powerpoint/2010/main" val="381140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43706-C358-9D65-6787-AB4F563E2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2F3AA-F5C5-18AA-8D7D-17ACAA7DF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4A148-971C-0267-C8E7-1C258031ECE4}"/>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6FD089FB-7A76-8E39-64BD-B4F7320AEF40}"/>
              </a:ext>
            </a:extLst>
          </p:cNvPr>
          <p:cNvSpPr>
            <a:spLocks noGrp="1"/>
          </p:cNvSpPr>
          <p:nvPr>
            <p:ph type="sldNum" sz="quarter" idx="5"/>
          </p:nvPr>
        </p:nvSpPr>
        <p:spPr/>
        <p:txBody>
          <a:bodyPr/>
          <a:lstStyle/>
          <a:p>
            <a:fld id="{79A5E106-9866-449E-9460-04AD2A399FA4}" type="slidenum">
              <a:rPr lang="en-IE" smtClean="0"/>
              <a:t>92</a:t>
            </a:fld>
            <a:endParaRPr lang="en-IE"/>
          </a:p>
        </p:txBody>
      </p:sp>
    </p:spTree>
    <p:extLst>
      <p:ext uri="{BB962C8B-B14F-4D97-AF65-F5344CB8AC3E}">
        <p14:creationId xmlns:p14="http://schemas.microsoft.com/office/powerpoint/2010/main" val="32164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97</a:t>
            </a:fld>
            <a:endParaRPr lang="en-GB"/>
          </a:p>
        </p:txBody>
      </p:sp>
    </p:spTree>
    <p:extLst>
      <p:ext uri="{BB962C8B-B14F-4D97-AF65-F5344CB8AC3E}">
        <p14:creationId xmlns:p14="http://schemas.microsoft.com/office/powerpoint/2010/main" val="81857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ABBC6-E1CD-B048-6B99-5CD33ED0C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BD122-B901-F447-7006-9B0F04DC6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4A8E8-DF9C-C38B-B3ED-CB7755E0CD9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0F33C6-E367-C5AC-BA07-4986F3717384}"/>
              </a:ext>
            </a:extLst>
          </p:cNvPr>
          <p:cNvSpPr>
            <a:spLocks noGrp="1"/>
          </p:cNvSpPr>
          <p:nvPr>
            <p:ph type="sldNum" sz="quarter" idx="5"/>
          </p:nvPr>
        </p:nvSpPr>
        <p:spPr/>
        <p:txBody>
          <a:bodyPr/>
          <a:lstStyle/>
          <a:p>
            <a:fld id="{84AE0E37-5F31-4073-8F35-FD795A549926}" type="slidenum">
              <a:rPr lang="en-GB" smtClean="0"/>
              <a:t>98</a:t>
            </a:fld>
            <a:endParaRPr lang="en-GB"/>
          </a:p>
        </p:txBody>
      </p:sp>
    </p:spTree>
    <p:extLst>
      <p:ext uri="{BB962C8B-B14F-4D97-AF65-F5344CB8AC3E}">
        <p14:creationId xmlns:p14="http://schemas.microsoft.com/office/powerpoint/2010/main" val="4168690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029F-9B34-F5F1-0AB4-296AF7844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A3EB4-0B8E-1955-7E99-BE0C6033A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663A2-BE19-4A66-FA28-AE4DD75370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FFBCB5-064F-2A4D-1372-B67080D01053}"/>
              </a:ext>
            </a:extLst>
          </p:cNvPr>
          <p:cNvSpPr>
            <a:spLocks noGrp="1"/>
          </p:cNvSpPr>
          <p:nvPr>
            <p:ph type="sldNum" sz="quarter" idx="5"/>
          </p:nvPr>
        </p:nvSpPr>
        <p:spPr/>
        <p:txBody>
          <a:bodyPr/>
          <a:lstStyle/>
          <a:p>
            <a:fld id="{84AE0E37-5F31-4073-8F35-FD795A549926}" type="slidenum">
              <a:rPr lang="en-GB" smtClean="0"/>
              <a:t>99</a:t>
            </a:fld>
            <a:endParaRPr lang="en-GB"/>
          </a:p>
        </p:txBody>
      </p:sp>
    </p:spTree>
    <p:extLst>
      <p:ext uri="{BB962C8B-B14F-4D97-AF65-F5344CB8AC3E}">
        <p14:creationId xmlns:p14="http://schemas.microsoft.com/office/powerpoint/2010/main" val="279177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DEBD-98FB-970D-ED21-5A00D6B95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7F8E4-F420-9F11-E901-55A325C32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0E1D4-02C4-5D8D-CB09-7406C1DEA0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CCA2F0-BA2C-7CC5-F5B6-55F899989224}"/>
              </a:ext>
            </a:extLst>
          </p:cNvPr>
          <p:cNvSpPr>
            <a:spLocks noGrp="1"/>
          </p:cNvSpPr>
          <p:nvPr>
            <p:ph type="sldNum" sz="quarter" idx="5"/>
          </p:nvPr>
        </p:nvSpPr>
        <p:spPr/>
        <p:txBody>
          <a:bodyPr/>
          <a:lstStyle/>
          <a:p>
            <a:fld id="{84AE0E37-5F31-4073-8F35-FD795A549926}" type="slidenum">
              <a:rPr lang="en-GB" smtClean="0"/>
              <a:t>100</a:t>
            </a:fld>
            <a:endParaRPr lang="en-GB"/>
          </a:p>
        </p:txBody>
      </p:sp>
    </p:spTree>
    <p:extLst>
      <p:ext uri="{BB962C8B-B14F-4D97-AF65-F5344CB8AC3E}">
        <p14:creationId xmlns:p14="http://schemas.microsoft.com/office/powerpoint/2010/main" val="3918020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4369D-D6FE-A391-412C-D09CD78CA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4348B-088C-1BF5-2B9F-A03B87888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AECD7-588A-B67E-8725-531C87E56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C602E4-DA34-419B-D7BA-19067BB89193}"/>
              </a:ext>
            </a:extLst>
          </p:cNvPr>
          <p:cNvSpPr>
            <a:spLocks noGrp="1"/>
          </p:cNvSpPr>
          <p:nvPr>
            <p:ph type="sldNum" sz="quarter" idx="5"/>
          </p:nvPr>
        </p:nvSpPr>
        <p:spPr/>
        <p:txBody>
          <a:bodyPr/>
          <a:lstStyle/>
          <a:p>
            <a:fld id="{84AE0E37-5F31-4073-8F35-FD795A549926}" type="slidenum">
              <a:rPr lang="en-GB" smtClean="0"/>
              <a:t>101</a:t>
            </a:fld>
            <a:endParaRPr lang="en-GB"/>
          </a:p>
        </p:txBody>
      </p:sp>
    </p:spTree>
    <p:extLst>
      <p:ext uri="{BB962C8B-B14F-4D97-AF65-F5344CB8AC3E}">
        <p14:creationId xmlns:p14="http://schemas.microsoft.com/office/powerpoint/2010/main" val="2995079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Background for </a:t>
            </a:r>
            <a:r>
              <a:rPr lang="en-GB" dirty="0"/>
              <a:t>taking a video of </a:t>
            </a:r>
            <a:r>
              <a:rPr lang="en-IE" dirty="0"/>
              <a:t>ballistic flight of small ball</a:t>
            </a:r>
          </a:p>
        </p:txBody>
      </p:sp>
      <p:sp>
        <p:nvSpPr>
          <p:cNvPr id="4" name="Slide Number Placeholder 3"/>
          <p:cNvSpPr>
            <a:spLocks noGrp="1"/>
          </p:cNvSpPr>
          <p:nvPr>
            <p:ph type="sldNum" sz="quarter" idx="5"/>
          </p:nvPr>
        </p:nvSpPr>
        <p:spPr/>
        <p:txBody>
          <a:bodyPr/>
          <a:lstStyle/>
          <a:p>
            <a:fld id="{F2B7BDCB-B4C4-194F-8541-1AFFB2712A4E}" type="slidenum">
              <a:rPr lang="en-US" smtClean="0"/>
              <a:t>134</a:t>
            </a:fld>
            <a:endParaRPr lang="en-US"/>
          </a:p>
        </p:txBody>
      </p:sp>
    </p:spTree>
    <p:extLst>
      <p:ext uri="{BB962C8B-B14F-4D97-AF65-F5344CB8AC3E}">
        <p14:creationId xmlns:p14="http://schemas.microsoft.com/office/powerpoint/2010/main" val="382676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2796816-B9F6-4712-9AFF-23A6351BA81C}" type="slidenum">
              <a:rPr lang="en-IE" smtClean="0"/>
              <a:t>24</a:t>
            </a:fld>
            <a:endParaRPr lang="en-IE"/>
          </a:p>
        </p:txBody>
      </p:sp>
    </p:spTree>
    <p:extLst>
      <p:ext uri="{BB962C8B-B14F-4D97-AF65-F5344CB8AC3E}">
        <p14:creationId xmlns:p14="http://schemas.microsoft.com/office/powerpoint/2010/main" val="261507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98182-0C6D-F3B3-9C1E-658E2B2CC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CC69D-CFDB-10EB-F048-D0BF407BC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71124-9FFB-AE63-09BC-2EEFAE073F30}"/>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4A5D4429-2E35-4A7F-B431-23000BEC7B49}"/>
              </a:ext>
            </a:extLst>
          </p:cNvPr>
          <p:cNvSpPr>
            <a:spLocks noGrp="1"/>
          </p:cNvSpPr>
          <p:nvPr>
            <p:ph type="sldNum" sz="quarter" idx="5"/>
          </p:nvPr>
        </p:nvSpPr>
        <p:spPr/>
        <p:txBody>
          <a:bodyPr/>
          <a:lstStyle/>
          <a:p>
            <a:fld id="{E2796816-B9F6-4712-9AFF-23A6351BA81C}" type="slidenum">
              <a:rPr lang="en-IE" smtClean="0"/>
              <a:t>25</a:t>
            </a:fld>
            <a:endParaRPr lang="en-IE"/>
          </a:p>
        </p:txBody>
      </p:sp>
    </p:spTree>
    <p:extLst>
      <p:ext uri="{BB962C8B-B14F-4D97-AF65-F5344CB8AC3E}">
        <p14:creationId xmlns:p14="http://schemas.microsoft.com/office/powerpoint/2010/main" val="273384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DD45-E06C-74D8-32BD-2CF8F5161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B7103-D8BC-4C4F-A451-7CC4E7B74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D9454-14AA-9AAA-E5A7-57C6331E8C44}"/>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DE6CFAD7-8DFD-A754-B4E6-05EBA0C80EA8}"/>
              </a:ext>
            </a:extLst>
          </p:cNvPr>
          <p:cNvSpPr>
            <a:spLocks noGrp="1"/>
          </p:cNvSpPr>
          <p:nvPr>
            <p:ph type="sldNum" sz="quarter" idx="5"/>
          </p:nvPr>
        </p:nvSpPr>
        <p:spPr/>
        <p:txBody>
          <a:bodyPr/>
          <a:lstStyle/>
          <a:p>
            <a:fld id="{E2796816-B9F6-4712-9AFF-23A6351BA81C}" type="slidenum">
              <a:rPr lang="en-IE" smtClean="0"/>
              <a:t>26</a:t>
            </a:fld>
            <a:endParaRPr lang="en-IE"/>
          </a:p>
        </p:txBody>
      </p:sp>
    </p:spTree>
    <p:extLst>
      <p:ext uri="{BB962C8B-B14F-4D97-AF65-F5344CB8AC3E}">
        <p14:creationId xmlns:p14="http://schemas.microsoft.com/office/powerpoint/2010/main" val="218437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96816-B9F6-4712-9AFF-23A6351BA81C}" type="slidenum">
              <a:rPr lang="en-IE" smtClean="0"/>
              <a:t>35</a:t>
            </a:fld>
            <a:endParaRPr lang="en-IE"/>
          </a:p>
        </p:txBody>
      </p:sp>
    </p:spTree>
    <p:extLst>
      <p:ext uri="{BB962C8B-B14F-4D97-AF65-F5344CB8AC3E}">
        <p14:creationId xmlns:p14="http://schemas.microsoft.com/office/powerpoint/2010/main" val="267878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5A8AB-72F0-275F-00C5-E8625548C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25CB9-285B-89A0-3416-6D2488F5D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558FE-355F-0DE1-FC68-E73FAD47F0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A87B55-5667-BB41-68FF-DC25A03FD966}"/>
              </a:ext>
            </a:extLst>
          </p:cNvPr>
          <p:cNvSpPr>
            <a:spLocks noGrp="1"/>
          </p:cNvSpPr>
          <p:nvPr>
            <p:ph type="sldNum" sz="quarter" idx="5"/>
          </p:nvPr>
        </p:nvSpPr>
        <p:spPr/>
        <p:txBody>
          <a:bodyPr/>
          <a:lstStyle/>
          <a:p>
            <a:fld id="{E2796816-B9F6-4712-9AFF-23A6351BA81C}" type="slidenum">
              <a:rPr lang="en-IE" smtClean="0"/>
              <a:t>36</a:t>
            </a:fld>
            <a:endParaRPr lang="en-IE"/>
          </a:p>
        </p:txBody>
      </p:sp>
    </p:spTree>
    <p:extLst>
      <p:ext uri="{BB962C8B-B14F-4D97-AF65-F5344CB8AC3E}">
        <p14:creationId xmlns:p14="http://schemas.microsoft.com/office/powerpoint/2010/main" val="413892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6A9E-4E13-AFB6-23EE-3831F4360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88EC1-5A27-CBF7-3BAC-ADD1251F2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803F6-2EB8-E3D2-CA09-4D50E52BB9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86091F-1733-E568-3121-BC8DE8ED4735}"/>
              </a:ext>
            </a:extLst>
          </p:cNvPr>
          <p:cNvSpPr>
            <a:spLocks noGrp="1"/>
          </p:cNvSpPr>
          <p:nvPr>
            <p:ph type="sldNum" sz="quarter" idx="5"/>
          </p:nvPr>
        </p:nvSpPr>
        <p:spPr/>
        <p:txBody>
          <a:bodyPr/>
          <a:lstStyle/>
          <a:p>
            <a:fld id="{E2796816-B9F6-4712-9AFF-23A6351BA81C}" type="slidenum">
              <a:rPr lang="en-IE" smtClean="0"/>
              <a:t>37</a:t>
            </a:fld>
            <a:endParaRPr lang="en-IE"/>
          </a:p>
        </p:txBody>
      </p:sp>
    </p:spTree>
    <p:extLst>
      <p:ext uri="{BB962C8B-B14F-4D97-AF65-F5344CB8AC3E}">
        <p14:creationId xmlns:p14="http://schemas.microsoft.com/office/powerpoint/2010/main" val="393618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9EBD0-629C-186E-90DC-1E057AC90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F1C56-78A5-C16E-6060-C7285142B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9AFC8-3EB9-F2B8-523B-E5A18FA77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69C463-17B3-9D62-A2BF-26EA95B5335F}"/>
              </a:ext>
            </a:extLst>
          </p:cNvPr>
          <p:cNvSpPr>
            <a:spLocks noGrp="1"/>
          </p:cNvSpPr>
          <p:nvPr>
            <p:ph type="sldNum" sz="quarter" idx="5"/>
          </p:nvPr>
        </p:nvSpPr>
        <p:spPr/>
        <p:txBody>
          <a:bodyPr/>
          <a:lstStyle/>
          <a:p>
            <a:fld id="{E2796816-B9F6-4712-9AFF-23A6351BA81C}" type="slidenum">
              <a:rPr lang="en-IE" smtClean="0"/>
              <a:t>38</a:t>
            </a:fld>
            <a:endParaRPr lang="en-IE"/>
          </a:p>
        </p:txBody>
      </p:sp>
    </p:spTree>
    <p:extLst>
      <p:ext uri="{BB962C8B-B14F-4D97-AF65-F5344CB8AC3E}">
        <p14:creationId xmlns:p14="http://schemas.microsoft.com/office/powerpoint/2010/main" val="403662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55246"/>
            <a:ext cx="8724900" cy="594137"/>
          </a:xfrm>
        </p:spPr>
        <p:txBody>
          <a:bodyPr wrap="square">
            <a:spAutoFit/>
          </a:bodyPr>
          <a:lstStyle/>
          <a:p>
            <a:r>
              <a:rPr lang="en-US" dirty="0"/>
              <a:t>Click to edit Master title style</a:t>
            </a:r>
          </a:p>
        </p:txBody>
      </p:sp>
    </p:spTree>
    <p:extLst>
      <p:ext uri="{BB962C8B-B14F-4D97-AF65-F5344CB8AC3E}">
        <p14:creationId xmlns:p14="http://schemas.microsoft.com/office/powerpoint/2010/main" val="343284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228600" y="189858"/>
            <a:ext cx="8686800" cy="862114"/>
          </a:xfrm>
          <a:ln w="76200" cmpd="thickThin">
            <a:solidFill>
              <a:srgbClr val="C00000">
                <a:alpha val="95000"/>
              </a:srgbClr>
            </a:solidFill>
          </a:ln>
        </p:spPr>
        <p:txBody>
          <a:bodyPr wrap="square" lIns="180000" tIns="180000" rIns="180000" bIns="180000">
            <a:spAutoFit/>
          </a:bodyPr>
          <a:lstStyle>
            <a:lvl1pPr algn="l">
              <a:defRPr sz="3600">
                <a:solidFill>
                  <a:schemeClr val="tx1"/>
                </a:solidFill>
              </a:defRPr>
            </a:lvl1pPr>
          </a:lstStyle>
          <a:p>
            <a:r>
              <a:rPr lang="en-US" dirty="0"/>
              <a:t>Definition</a:t>
            </a:r>
            <a:endParaRPr lang="en-GB" dirty="0"/>
          </a:p>
        </p:txBody>
      </p:sp>
    </p:spTree>
    <p:extLst>
      <p:ext uri="{BB962C8B-B14F-4D97-AF65-F5344CB8AC3E}">
        <p14:creationId xmlns:p14="http://schemas.microsoft.com/office/powerpoint/2010/main" val="16414426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66700" y="165879"/>
            <a:ext cx="8674100" cy="594137"/>
          </a:xfrm>
        </p:spPr>
        <p:txBody>
          <a:bodyPr wrap="square">
            <a:spAutoFit/>
          </a:bodyPr>
          <a:lstStyle/>
          <a:p>
            <a:r>
              <a:rPr lang="en-US" dirty="0"/>
              <a:t>Click to edit Master title style</a:t>
            </a:r>
            <a:endParaRPr lang="en-GB" dirty="0"/>
          </a:p>
        </p:txBody>
      </p:sp>
    </p:spTree>
    <p:extLst>
      <p:ext uri="{BB962C8B-B14F-4D97-AF65-F5344CB8AC3E}">
        <p14:creationId xmlns:p14="http://schemas.microsoft.com/office/powerpoint/2010/main" val="953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eriment">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54000" y="197771"/>
            <a:ext cx="8712200" cy="594137"/>
          </a:xfrm>
        </p:spPr>
        <p:txBody>
          <a:bodyPr wrap="square">
            <a:spAutoFit/>
          </a:bodyPr>
          <a:lstStyle/>
          <a:p>
            <a:r>
              <a:rPr lang="en-US" dirty="0"/>
              <a:t>Click to edit Master title style</a:t>
            </a:r>
            <a:endParaRPr lang="en-GB" dirty="0"/>
          </a:p>
        </p:txBody>
      </p:sp>
    </p:spTree>
    <p:extLst>
      <p:ext uri="{BB962C8B-B14F-4D97-AF65-F5344CB8AC3E}">
        <p14:creationId xmlns:p14="http://schemas.microsoft.com/office/powerpoint/2010/main" val="21186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82633"/>
          </a:xfrm>
        </p:spPr>
        <p:txBody>
          <a:bodyPr>
            <a:normAutofit/>
          </a:bodyPr>
          <a:lstStyle>
            <a:lvl1pPr>
              <a:defRPr sz="2800" b="0"/>
            </a:lvl1pPr>
          </a:lstStyle>
          <a:p>
            <a:r>
              <a:rPr lang="en-US" dirty="0"/>
              <a:t>Input Example Number</a:t>
            </a:r>
            <a:endParaRPr lang="en-GB" dirty="0"/>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2">
              <a:lumMod val="20000"/>
              <a:lumOff val="80000"/>
            </a:schemeClr>
          </a:solidFill>
        </p:spPr>
        <p:txBody>
          <a:bodyPr wrap="square">
            <a:spAutoFit/>
          </a:bodyPr>
          <a:lstStyle>
            <a:lvl1pPr marL="0" indent="0">
              <a:buNone/>
              <a:defRPr/>
            </a:lvl1pPr>
          </a:lstStyle>
          <a:p>
            <a:pPr lvl="0"/>
            <a:r>
              <a:rPr lang="en-US" dirty="0"/>
              <a:t>Click to edit question</a:t>
            </a:r>
            <a:endParaRPr lang="en-GB" dirty="0"/>
          </a:p>
        </p:txBody>
      </p:sp>
    </p:spTree>
    <p:extLst>
      <p:ext uri="{BB962C8B-B14F-4D97-AF65-F5344CB8AC3E}">
        <p14:creationId xmlns:p14="http://schemas.microsoft.com/office/powerpoint/2010/main" val="422007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61665"/>
          </a:xfrm>
        </p:spPr>
        <p:txBody>
          <a:bodyPr>
            <a:normAutofit/>
          </a:bodyPr>
          <a:lstStyle>
            <a:lvl1pPr>
              <a:defRPr sz="2800" b="0"/>
            </a:lvl1pPr>
          </a:lstStyle>
          <a:p>
            <a:r>
              <a:rPr lang="en-US" dirty="0"/>
              <a:t>Input exercise Number</a:t>
            </a:r>
            <a:endParaRPr lang="en-GB" dirty="0"/>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5">
              <a:lumMod val="20000"/>
              <a:lumOff val="80000"/>
            </a:schemeClr>
          </a:solidFill>
        </p:spPr>
        <p:txBody>
          <a:bodyPr wrap="square">
            <a:spAutoFit/>
          </a:bodyPr>
          <a:lstStyle>
            <a:lvl1pPr marL="0" indent="0">
              <a:buNone/>
              <a:defRPr/>
            </a:lvl1pPr>
          </a:lstStyle>
          <a:p>
            <a:pPr lvl="0"/>
            <a:r>
              <a:rPr lang="en-US" dirty="0"/>
              <a:t>Click to edit question</a:t>
            </a:r>
            <a:endParaRPr lang="en-GB" dirty="0"/>
          </a:p>
        </p:txBody>
      </p:sp>
    </p:spTree>
    <p:extLst>
      <p:ext uri="{BB962C8B-B14F-4D97-AF65-F5344CB8AC3E}">
        <p14:creationId xmlns:p14="http://schemas.microsoft.com/office/powerpoint/2010/main" val="19512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5302"/>
          </a:xfrm>
          <a:solidFill>
            <a:srgbClr val="F6A8C1"/>
          </a:solidFill>
        </p:spPr>
        <p:txBody>
          <a:bodyPr vert="horz" lIns="91440" tIns="45720" rIns="91440" bIns="45720" rtlCol="0" anchor="t" anchorCtr="0">
            <a:spAutoFit/>
          </a:bodyPr>
          <a:lstStyle>
            <a:lvl1pPr>
              <a:defRPr lang="en-US" sz="2400" dirty="0"/>
            </a:lvl1pPr>
          </a:lstStyle>
          <a:p>
            <a:pPr marL="0" lvl="0"/>
            <a:r>
              <a:rPr lang="en-US" dirty="0"/>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F6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7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4732"/>
          </a:xfrm>
          <a:solidFill>
            <a:srgbClr val="B9D8F4"/>
          </a:solidFill>
        </p:spPr>
        <p:txBody>
          <a:bodyPr vert="horz" lIns="91440" tIns="45720" rIns="91440" bIns="45720" rtlCol="0" anchor="t" anchorCtr="0">
            <a:spAutoFit/>
          </a:bodyPr>
          <a:lstStyle>
            <a:lvl1pPr>
              <a:defRPr lang="en-US" sz="2400" dirty="0"/>
            </a:lvl1pPr>
          </a:lstStyle>
          <a:p>
            <a:pPr marL="0" lvl="0"/>
            <a:r>
              <a:rPr lang="en-US" dirty="0"/>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B9D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gradFill flip="none" rotWithShape="1">
          <a:gsLst>
            <a:gs pos="0">
              <a:srgbClr val="010207"/>
            </a:gs>
            <a:gs pos="67000">
              <a:srgbClr val="1900FC"/>
            </a:gs>
            <a:gs pos="100000">
              <a:srgbClr val="1900F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2236454"/>
            <a:ext cx="7886700" cy="884202"/>
          </a:xfrm>
        </p:spPr>
        <p:txBody>
          <a:bodyPr>
            <a:normAutofit/>
          </a:bodyPr>
          <a:lstStyle>
            <a:lvl1pPr algn="ctr">
              <a:defRPr sz="4000">
                <a:solidFill>
                  <a:schemeClr val="bg1"/>
                </a:solidFill>
              </a:defRPr>
            </a:lvl1pPr>
          </a:lstStyle>
          <a:p>
            <a:r>
              <a:rPr lang="en-US" dirty="0"/>
              <a:t>Section</a:t>
            </a:r>
            <a:endParaRPr lang="en-GB" dirty="0"/>
          </a:p>
        </p:txBody>
      </p:sp>
    </p:spTree>
    <p:extLst>
      <p:ext uri="{BB962C8B-B14F-4D97-AF65-F5344CB8AC3E}">
        <p14:creationId xmlns:p14="http://schemas.microsoft.com/office/powerpoint/2010/main" val="20836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Section">
    <p:bg>
      <p:bgPr>
        <a:gradFill flip="none" rotWithShape="1">
          <a:gsLst>
            <a:gs pos="32000">
              <a:schemeClr val="tx2">
                <a:lumMod val="10000"/>
                <a:lumOff val="90000"/>
              </a:schemeClr>
            </a:gs>
            <a:gs pos="100000">
              <a:schemeClr val="tx2">
                <a:lumMod val="25000"/>
                <a:lumOff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1779254"/>
            <a:ext cx="7886700" cy="884202"/>
          </a:xfrm>
        </p:spPr>
        <p:txBody>
          <a:bodyPr>
            <a:normAutofit/>
          </a:bodyPr>
          <a:lstStyle>
            <a:lvl1pPr algn="ctr">
              <a:defRPr sz="4000">
                <a:solidFill>
                  <a:schemeClr val="tx1"/>
                </a:solidFill>
              </a:defRPr>
            </a:lvl1pPr>
          </a:lstStyle>
          <a:p>
            <a:r>
              <a:rPr lang="en-US" dirty="0"/>
              <a:t>Sub Section</a:t>
            </a:r>
            <a:endParaRPr lang="en-GB" dirty="0"/>
          </a:p>
        </p:txBody>
      </p:sp>
    </p:spTree>
    <p:extLst>
      <p:ext uri="{BB962C8B-B14F-4D97-AF65-F5344CB8AC3E}">
        <p14:creationId xmlns:p14="http://schemas.microsoft.com/office/powerpoint/2010/main" val="38222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9549"/>
            <a:ext cx="7886700" cy="88420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7022" y="1081345"/>
            <a:ext cx="885559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977976"/>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3" r:id="rId3"/>
    <p:sldLayoutId id="2147483680" r:id="rId4"/>
    <p:sldLayoutId id="2147483681" r:id="rId5"/>
    <p:sldLayoutId id="2147483695" r:id="rId6"/>
    <p:sldLayoutId id="2147483696" r:id="rId7"/>
    <p:sldLayoutId id="2147483684" r:id="rId8"/>
    <p:sldLayoutId id="2147483689" r:id="rId9"/>
    <p:sldLayoutId id="2147483685" r:id="rId10"/>
    <p:sldLayoutId id="214748367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m.wikimedia.org/wiki/File:Black_Hole_Desktop_%26_Phone_Wallpapers_(SVS14146_-_runaway_black_hole_desktop).png#mw-jump-to-licens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61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1630.png"/><Relationship Id="rId7" Type="http://schemas.openxmlformats.org/officeDocument/2006/relationships/image" Target="../media/image16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4.xml"/><Relationship Id="rId5" Type="http://schemas.openxmlformats.org/officeDocument/2006/relationships/image" Target="../media/image172.png"/><Relationship Id="rId4" Type="http://schemas.openxmlformats.org/officeDocument/2006/relationships/image" Target="../media/image17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4.xml"/><Relationship Id="rId5" Type="http://schemas.openxmlformats.org/officeDocument/2006/relationships/image" Target="../media/image178.png"/><Relationship Id="rId4" Type="http://schemas.openxmlformats.org/officeDocument/2006/relationships/image" Target="../media/image177.png"/></Relationships>
</file>

<file path=ppt/slides/_rels/slide11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4.xml"/><Relationship Id="rId4" Type="http://schemas.openxmlformats.org/officeDocument/2006/relationships/image" Target="../media/image181.png"/></Relationships>
</file>

<file path=ppt/slides/_rels/slide11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4.xml"/><Relationship Id="rId5" Type="http://schemas.openxmlformats.org/officeDocument/2006/relationships/image" Target="../media/image187.png"/><Relationship Id="rId4" Type="http://schemas.openxmlformats.org/officeDocument/2006/relationships/image" Target="../media/image186.png"/></Relationships>
</file>

<file path=ppt/slides/_rels/slide117.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4.xml"/><Relationship Id="rId4" Type="http://schemas.openxmlformats.org/officeDocument/2006/relationships/image" Target="../media/image19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8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11.png"/><Relationship Id="rId9" Type="http://schemas.openxmlformats.org/officeDocument/2006/relationships/image" Target="../media/image16.png"/><Relationship Id="rId14" Type="http://schemas.openxmlformats.org/officeDocument/2006/relationships/image" Target="../media/image21.png"/></Relationships>
</file>

<file path=ppt/slides/_rels/slide120.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hyperlink" Target="https://en.wikipedia.org/wiki/From_the_Earth_to_the_Moon#/media/File:FETMlaunch.jpg" TargetMode="External"/><Relationship Id="rId2" Type="http://schemas.openxmlformats.org/officeDocument/2006/relationships/image" Target="../media/image168.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1201.png"/><Relationship Id="rId1" Type="http://schemas.openxmlformats.org/officeDocument/2006/relationships/slideLayout" Target="../slideLayouts/slideLayout4.xml"/><Relationship Id="rId5" Type="http://schemas.openxmlformats.org/officeDocument/2006/relationships/image" Target="../media/image1230.png"/><Relationship Id="rId4" Type="http://schemas.openxmlformats.org/officeDocument/2006/relationships/image" Target="../media/image122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image" Target="../media/image192.png"/><Relationship Id="rId1" Type="http://schemas.openxmlformats.org/officeDocument/2006/relationships/slideLayout" Target="../slideLayouts/slideLayout1.xml"/><Relationship Id="rId6" Type="http://schemas.openxmlformats.org/officeDocument/2006/relationships/image" Target="../media/image1140.png"/><Relationship Id="rId5" Type="http://schemas.openxmlformats.org/officeDocument/2006/relationships/image" Target="../media/image1130.png"/><Relationship Id="rId4" Type="http://schemas.openxmlformats.org/officeDocument/2006/relationships/image" Target="../media/image1120.png"/></Relationships>
</file>

<file path=ppt/slides/_rels/slide12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170.png"/><Relationship Id="rId1" Type="http://schemas.openxmlformats.org/officeDocument/2006/relationships/slideLayout" Target="../slideLayouts/slideLayout1.xml"/><Relationship Id="rId5" Type="http://schemas.openxmlformats.org/officeDocument/2006/relationships/image" Target="../media/image1200.png"/><Relationship Id="rId4" Type="http://schemas.openxmlformats.org/officeDocument/2006/relationships/image" Target="../media/image1190.png"/></Relationships>
</file>

<file path=ppt/slides/_rels/slide12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240.png"/><Relationship Id="rId1" Type="http://schemas.openxmlformats.org/officeDocument/2006/relationships/slideLayout" Target="../slideLayouts/slideLayout4.xml"/><Relationship Id="rId5" Type="http://schemas.openxmlformats.org/officeDocument/2006/relationships/image" Target="../media/image1270.png"/><Relationship Id="rId4" Type="http://schemas.openxmlformats.org/officeDocument/2006/relationships/image" Target="../media/image1260.png"/></Relationships>
</file>

<file path=ppt/slides/_rels/slide128.xml.rels><?xml version="1.0" encoding="UTF-8" standalone="yes"?>
<Relationships xmlns="http://schemas.openxmlformats.org/package/2006/relationships"><Relationship Id="rId3" Type="http://schemas.openxmlformats.org/officeDocument/2006/relationships/image" Target="../media/image1091.png"/><Relationship Id="rId2" Type="http://schemas.openxmlformats.org/officeDocument/2006/relationships/image" Target="../media/image1022.png"/><Relationship Id="rId1" Type="http://schemas.openxmlformats.org/officeDocument/2006/relationships/slideLayout" Target="../slideLayouts/slideLayout5.xml"/><Relationship Id="rId4" Type="http://schemas.openxmlformats.org/officeDocument/2006/relationships/image" Target="../media/image1180.png"/></Relationships>
</file>

<file path=ppt/slides/_rels/slide129.xml.rels><?xml version="1.0" encoding="UTF-8" standalone="yes"?>
<Relationships xmlns="http://schemas.openxmlformats.org/package/2006/relationships"><Relationship Id="rId3" Type="http://schemas.openxmlformats.org/officeDocument/2006/relationships/image" Target="../media/image1290.png"/><Relationship Id="rId2" Type="http://schemas.openxmlformats.org/officeDocument/2006/relationships/image" Target="../media/image1280.png"/><Relationship Id="rId1" Type="http://schemas.openxmlformats.org/officeDocument/2006/relationships/slideLayout" Target="../slideLayouts/slideLayout5.xml"/><Relationship Id="rId5" Type="http://schemas.openxmlformats.org/officeDocument/2006/relationships/image" Target="../media/image1310.png"/><Relationship Id="rId4" Type="http://schemas.openxmlformats.org/officeDocument/2006/relationships/image" Target="../media/image1300.png"/></Relationships>
</file>

<file path=ppt/slides/_rels/slide13.xml.rels><?xml version="1.0" encoding="UTF-8" standalone="yes"?>
<Relationships xmlns="http://schemas.openxmlformats.org/package/2006/relationships"><Relationship Id="rId3" Type="http://schemas.openxmlformats.org/officeDocument/2006/relationships/image" Target="../media/image1611.png"/><Relationship Id="rId2" Type="http://schemas.openxmlformats.org/officeDocument/2006/relationships/image" Target="../media/image151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331.png"/><Relationship Id="rId2" Type="http://schemas.openxmlformats.org/officeDocument/2006/relationships/image" Target="../media/image1320.png"/><Relationship Id="rId1" Type="http://schemas.openxmlformats.org/officeDocument/2006/relationships/slideLayout" Target="../slideLayouts/slideLayout5.xml"/><Relationship Id="rId5" Type="http://schemas.openxmlformats.org/officeDocument/2006/relationships/image" Target="../media/image1351.png"/><Relationship Id="rId4" Type="http://schemas.openxmlformats.org/officeDocument/2006/relationships/image" Target="../media/image1341.png"/></Relationships>
</file>

<file path=ppt/slides/_rels/slide131.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96.png"/><Relationship Id="rId7" Type="http://schemas.openxmlformats.org/officeDocument/2006/relationships/image" Target="../media/image197.png"/><Relationship Id="rId2" Type="http://schemas.openxmlformats.org/officeDocument/2006/relationships/image" Target="../media/image1950.png"/><Relationship Id="rId1" Type="http://schemas.openxmlformats.org/officeDocument/2006/relationships/slideLayout" Target="../slideLayouts/slideLayout4.xml"/><Relationship Id="rId6" Type="http://schemas.openxmlformats.org/officeDocument/2006/relationships/image" Target="../media/image1400.png"/><Relationship Id="rId5" Type="http://schemas.openxmlformats.org/officeDocument/2006/relationships/image" Target="../media/image1390.png"/><Relationship Id="rId4" Type="http://schemas.openxmlformats.org/officeDocument/2006/relationships/image" Target="../media/image1381.png"/></Relationships>
</file>

<file path=ppt/slides/_rels/slide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commons.wikimedia.org/wiki/File:Hammer_n_feather,_Apollo_15.gi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0.png"/><Relationship Id="rId7" Type="http://schemas.openxmlformats.org/officeDocument/2006/relationships/image" Target="../media/image270.png"/><Relationship Id="rId12" Type="http://schemas.openxmlformats.org/officeDocument/2006/relationships/image" Target="../media/image250.png"/><Relationship Id="rId2" Type="http://schemas.openxmlformats.org/officeDocument/2006/relationships/image" Target="../media/image231.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1.png"/><Relationship Id="rId10" Type="http://schemas.openxmlformats.org/officeDocument/2006/relationships/image" Target="../media/image230.png"/><Relationship Id="rId4" Type="http://schemas.openxmlformats.org/officeDocument/2006/relationships/image" Target="../media/image1710.png"/><Relationship Id="rId9" Type="http://schemas.openxmlformats.org/officeDocument/2006/relationships/image" Target="../media/image220.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10.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1510.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1710.png"/><Relationship Id="rId9" Type="http://schemas.openxmlformats.org/officeDocument/2006/relationships/image" Target="../media/image2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1500.png"/><Relationship Id="rId1" Type="http://schemas.openxmlformats.org/officeDocument/2006/relationships/slideLayout" Target="../slideLayouts/slideLayout4.xml"/><Relationship Id="rId6" Type="http://schemas.openxmlformats.org/officeDocument/2006/relationships/image" Target="../media/image1540.png"/><Relationship Id="rId5" Type="http://schemas.openxmlformats.org/officeDocument/2006/relationships/image" Target="../media/image204.png"/><Relationship Id="rId4" Type="http://schemas.openxmlformats.org/officeDocument/2006/relationships/image" Target="../media/image20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321.png"/><Relationship Id="rId1" Type="http://schemas.openxmlformats.org/officeDocument/2006/relationships/slideLayout" Target="../slideLayouts/slideLayout5.xml"/><Relationship Id="rId6" Type="http://schemas.openxmlformats.org/officeDocument/2006/relationships/image" Target="../media/image361.png"/><Relationship Id="rId5" Type="http://schemas.openxmlformats.org/officeDocument/2006/relationships/image" Target="../media/image351.png"/><Relationship Id="rId4" Type="http://schemas.openxmlformats.org/officeDocument/2006/relationships/image" Target="../media/image341.png"/></Relationships>
</file>

<file path=ppt/slides/_rels/slide21.xml.rels><?xml version="1.0" encoding="UTF-8" standalone="yes"?>
<Relationships xmlns="http://schemas.openxmlformats.org/package/2006/relationships"><Relationship Id="rId8" Type="http://schemas.openxmlformats.org/officeDocument/2006/relationships/image" Target="../media/image1600.png"/><Relationship Id="rId13" Type="http://schemas.openxmlformats.org/officeDocument/2006/relationships/image" Target="../media/image39.png"/><Relationship Id="rId3" Type="http://schemas.openxmlformats.org/officeDocument/2006/relationships/image" Target="../media/image1540.png"/><Relationship Id="rId7" Type="http://schemas.openxmlformats.org/officeDocument/2006/relationships/image" Target="../media/image1590.png"/><Relationship Id="rId1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1580.png"/><Relationship Id="rId11" Type="http://schemas.openxmlformats.org/officeDocument/2006/relationships/image" Target="../media/image37.png"/><Relationship Id="rId5" Type="http://schemas.openxmlformats.org/officeDocument/2006/relationships/image" Target="../media/image1570.png"/><Relationship Id="rId10" Type="http://schemas.openxmlformats.org/officeDocument/2006/relationships/image" Target="../media/image207.png"/><Relationship Id="rId4" Type="http://schemas.openxmlformats.org/officeDocument/2006/relationships/image" Target="../media/image1560.png"/><Relationship Id="rId9" Type="http://schemas.openxmlformats.org/officeDocument/2006/relationships/image" Target="../media/image206.pn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fcT_zUb3wis"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1350.png"/><Relationship Id="rId1" Type="http://schemas.openxmlformats.org/officeDocument/2006/relationships/slideLayout" Target="../slideLayouts/slideLayout1.xml"/><Relationship Id="rId4" Type="http://schemas.openxmlformats.org/officeDocument/2006/relationships/image" Target="../media/image622.png"/></Relationships>
</file>

<file path=ppt/slides/_rels/slide31.xml.rels><?xml version="1.0" encoding="UTF-8" standalone="yes"?>
<Relationships xmlns="http://schemas.openxmlformats.org/package/2006/relationships"><Relationship Id="rId3" Type="http://schemas.openxmlformats.org/officeDocument/2006/relationships/image" Target="../media/image1380.png"/><Relationship Id="rId2" Type="http://schemas.openxmlformats.org/officeDocument/2006/relationships/image" Target="../media/image1330.png"/><Relationship Id="rId1" Type="http://schemas.openxmlformats.org/officeDocument/2006/relationships/slideLayout" Target="../slideLayouts/slideLayout1.xml"/><Relationship Id="rId4" Type="http://schemas.openxmlformats.org/officeDocument/2006/relationships/image" Target="../media/image1391.png"/></Relationships>
</file>

<file path=ppt/slides/_rels/slide32.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1440.png"/></Relationships>
</file>

<file path=ppt/slides/_rels/slide33.xml.rels><?xml version="1.0" encoding="UTF-8" standalone="yes"?>
<Relationships xmlns="http://schemas.openxmlformats.org/package/2006/relationships"><Relationship Id="rId3" Type="http://schemas.openxmlformats.org/officeDocument/2006/relationships/image" Target="../media/image1450.pn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1440.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40.png"/><Relationship Id="rId4" Type="http://schemas.openxmlformats.org/officeDocument/2006/relationships/image" Target="../media/image145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40.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80.png"/><Relationship Id="rId5" Type="http://schemas.openxmlformats.org/officeDocument/2006/relationships/image" Target="../media/image49.png"/><Relationship Id="rId4" Type="http://schemas.openxmlformats.org/officeDocument/2006/relationships/image" Target="../media/image14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49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61.png"/><Relationship Id="rId5" Type="http://schemas.openxmlformats.org/officeDocument/2006/relationships/image" Target="../media/image51.png"/><Relationship Id="rId4" Type="http://schemas.openxmlformats.org/officeDocument/2006/relationships/image" Target="../media/image1440.png"/></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492.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0.png"/><Relationship Id="rId7" Type="http://schemas.openxmlformats.org/officeDocument/2006/relationships/image" Target="../media/image571.png"/><Relationship Id="rId2" Type="http://schemas.openxmlformats.org/officeDocument/2006/relationships/image" Target="../media/image520.png"/><Relationship Id="rId1" Type="http://schemas.openxmlformats.org/officeDocument/2006/relationships/slideLayout" Target="../slideLayouts/slideLayout3.xml"/><Relationship Id="rId6" Type="http://schemas.openxmlformats.org/officeDocument/2006/relationships/image" Target="../media/image561.png"/><Relationship Id="rId5" Type="http://schemas.openxmlformats.org/officeDocument/2006/relationships/image" Target="../media/image550.png"/><Relationship Id="rId4" Type="http://schemas.openxmlformats.org/officeDocument/2006/relationships/image" Target="../media/image540.png"/><Relationship Id="rId9" Type="http://schemas.openxmlformats.org/officeDocument/2006/relationships/image" Target="../media/image591.png"/></Relationships>
</file>

<file path=ppt/slides/_rels/slide43.xml.rels><?xml version="1.0" encoding="UTF-8" standalone="yes"?>
<Relationships xmlns="http://schemas.openxmlformats.org/package/2006/relationships"><Relationship Id="rId2" Type="http://schemas.openxmlformats.org/officeDocument/2006/relationships/image" Target="../media/image9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81.png"/><Relationship Id="rId2" Type="http://schemas.openxmlformats.org/officeDocument/2006/relationships/image" Target="../media/image670.png"/><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0.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 Id="rId5" Type="http://schemas.openxmlformats.org/officeDocument/2006/relationships/image" Target="../media/image920.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61.png"/><Relationship Id="rId2" Type="http://schemas.openxmlformats.org/officeDocument/2006/relationships/image" Target="../media/image951.png"/><Relationship Id="rId1" Type="http://schemas.openxmlformats.org/officeDocument/2006/relationships/slideLayout" Target="../slideLayouts/slideLayout1.xml"/><Relationship Id="rId6" Type="http://schemas.openxmlformats.org/officeDocument/2006/relationships/image" Target="../media/image491.png"/><Relationship Id="rId5" Type="http://schemas.openxmlformats.org/officeDocument/2006/relationships/image" Target="../media/image841.png"/><Relationship Id="rId4" Type="http://schemas.openxmlformats.org/officeDocument/2006/relationships/image" Target="../media/image831.png"/></Relationships>
</file>

<file path=ppt/slides/_rels/slide57.xml.rels><?xml version="1.0" encoding="UTF-8" standalone="yes"?>
<Relationships xmlns="http://schemas.openxmlformats.org/package/2006/relationships"><Relationship Id="rId2" Type="http://schemas.openxmlformats.org/officeDocument/2006/relationships/image" Target="../media/image86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image" Target="../media/image871.png"/><Relationship Id="rId1" Type="http://schemas.openxmlformats.org/officeDocument/2006/relationships/slideLayout" Target="../slideLayouts/slideLayout3.xml"/><Relationship Id="rId4" Type="http://schemas.openxmlformats.org/officeDocument/2006/relationships/image" Target="../media/image890.png"/></Relationships>
</file>

<file path=ppt/slides/_rels/slide59.xml.rels><?xml version="1.0" encoding="UTF-8" standalone="yes"?>
<Relationships xmlns="http://schemas.openxmlformats.org/package/2006/relationships"><Relationship Id="rId8" Type="http://schemas.openxmlformats.org/officeDocument/2006/relationships/image" Target="../media/image921.png"/><Relationship Id="rId3" Type="http://schemas.openxmlformats.org/officeDocument/2006/relationships/image" Target="../media/image900.png"/><Relationship Id="rId7" Type="http://schemas.openxmlformats.org/officeDocument/2006/relationships/image" Target="../media/image97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10.png"/><Relationship Id="rId5" Type="http://schemas.openxmlformats.org/officeDocument/2006/relationships/image" Target="../media/image950.png"/><Relationship Id="rId9" Type="http://schemas.openxmlformats.org/officeDocument/2006/relationships/image" Target="../media/image93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0.png"/><Relationship Id="rId4" Type="http://schemas.openxmlformats.org/officeDocument/2006/relationships/image" Target="../media/image99.png"/></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6.png"/></Relationships>
</file>

<file path=ppt/slides/_rels/slide63.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0.png"/><Relationship Id="rId1" Type="http://schemas.openxmlformats.org/officeDocument/2006/relationships/slideLayout" Target="../slideLayouts/slideLayout10.xml"/><Relationship Id="rId5" Type="http://schemas.openxmlformats.org/officeDocument/2006/relationships/image" Target="../media/image600.png"/><Relationship Id="rId4" Type="http://schemas.openxmlformats.org/officeDocument/2006/relationships/image" Target="../media/image590.png"/></Relationships>
</file>

<file path=ppt/slides/_rels/slide65.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990.png"/><Relationship Id="rId1" Type="http://schemas.openxmlformats.org/officeDocument/2006/relationships/slideLayout" Target="../slideLayouts/slideLayout11.xml"/><Relationship Id="rId4" Type="http://schemas.openxmlformats.org/officeDocument/2006/relationships/image" Target="../media/image310.png"/></Relationships>
</file>

<file path=ppt/slides/_rels/slide6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11.xml"/><Relationship Id="rId5" Type="http://schemas.openxmlformats.org/officeDocument/2006/relationships/image" Target="../media/image1050.png"/></Relationships>
</file>

<file path=ppt/slides/_rels/slide67.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image" Target="../media/image330.png"/><Relationship Id="rId1" Type="http://schemas.openxmlformats.org/officeDocument/2006/relationships/slideLayout" Target="../slideLayouts/slideLayout1.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68.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6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09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1.xml"/><Relationship Id="rId4" Type="http://schemas.openxmlformats.org/officeDocument/2006/relationships/image" Target="../media/image45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4.png"/><Relationship Id="rId2" Type="http://schemas.openxmlformats.org/officeDocument/2006/relationships/image" Target="../media/image110.png"/><Relationship Id="rId1" Type="http://schemas.openxmlformats.org/officeDocument/2006/relationships/slideLayout" Target="../slideLayouts/slideLayout4.xml"/><Relationship Id="rId6" Type="http://schemas.openxmlformats.org/officeDocument/2006/relationships/image" Target="../media/image119.png"/><Relationship Id="rId5" Type="http://schemas.openxmlformats.org/officeDocument/2006/relationships/image" Target="../media/image113.png"/><Relationship Id="rId4" Type="http://schemas.openxmlformats.org/officeDocument/2006/relationships/image" Target="../media/image112.png"/></Relationships>
</file>

<file path=ppt/slides/_rels/slide7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4.xml"/><Relationship Id="rId6" Type="http://schemas.openxmlformats.org/officeDocument/2006/relationships/hyperlink" Target="https://commons.wikimedia.org/wiki/File:Cavendish_Torsion_Balance_Diagram.svg" TargetMode="External"/><Relationship Id="rId5" Type="http://schemas.openxmlformats.org/officeDocument/2006/relationships/image" Target="../media/image121.png"/><Relationship Id="rId4" Type="http://schemas.openxmlformats.org/officeDocument/2006/relationships/image" Target="../media/image120.png"/></Relationships>
</file>

<file path=ppt/slides/_rels/slide7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5.xml"/><Relationship Id="rId4" Type="http://schemas.openxmlformats.org/officeDocument/2006/relationships/image" Target="../media/image124.png"/></Relationships>
</file>

<file path=ppt/slides/_rels/slide7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5.xml"/><Relationship Id="rId5" Type="http://schemas.openxmlformats.org/officeDocument/2006/relationships/image" Target="../media/image128.png"/><Relationship Id="rId4" Type="http://schemas.openxmlformats.org/officeDocument/2006/relationships/image" Target="../media/image12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640.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8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xml"/><Relationship Id="rId5" Type="http://schemas.openxmlformats.org/officeDocument/2006/relationships/image" Target="../media/image135.png"/><Relationship Id="rId4" Type="http://schemas.openxmlformats.org/officeDocument/2006/relationships/image" Target="../media/image134.png"/></Relationships>
</file>

<file path=ppt/slides/_rels/slide8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commons.wikimedia.org/wiki/File:Ambox_globe.sv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commons.wikimedia.org/wiki/File:Ambox_globe.svg" TargetMode="External"/></Relationships>
</file>

<file path=ppt/slides/_rels/slide85.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60.png"/><Relationship Id="rId7" Type="http://schemas.openxmlformats.org/officeDocument/2006/relationships/image" Target="../media/image13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7.png"/><Relationship Id="rId9" Type="http://schemas.openxmlformats.org/officeDocument/2006/relationships/hyperlink" Target="https://commons.wikimedia.org/wiki/File:Ambox_globe.sv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4.xml"/><Relationship Id="rId6" Type="http://schemas.openxmlformats.org/officeDocument/2006/relationships/image" Target="../media/image141.png"/><Relationship Id="rId5" Type="http://schemas.openxmlformats.org/officeDocument/2006/relationships/image" Target="../media/image610.png"/></Relationships>
</file>

<file path=ppt/slides/_rels/slide8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690.png"/><Relationship Id="rId7" Type="http://schemas.openxmlformats.org/officeDocument/2006/relationships/image" Target="../media/image700.png"/><Relationship Id="rId2" Type="http://schemas.openxmlformats.org/officeDocument/2006/relationships/image" Target="../media/image680.png"/><Relationship Id="rId1" Type="http://schemas.openxmlformats.org/officeDocument/2006/relationships/slideLayout" Target="../slideLayouts/slideLayout4.xml"/><Relationship Id="rId5" Type="http://schemas.openxmlformats.org/officeDocument/2006/relationships/image" Target="../media/image660.png"/></Relationships>
</file>

<file path=ppt/slides/_rels/slide8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4.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 Id="rId9" Type="http://schemas.openxmlformats.org/officeDocument/2006/relationships/image" Target="../media/image1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5.png"/><Relationship Id="rId2" Type="http://schemas.openxmlformats.org/officeDocument/2006/relationships/image" Target="../media/image151.png"/><Relationship Id="rId1" Type="http://schemas.openxmlformats.org/officeDocument/2006/relationships/slideLayout" Target="../slideLayouts/slideLayout5.xml"/><Relationship Id="rId6" Type="http://schemas.openxmlformats.org/officeDocument/2006/relationships/image" Target="../media/image154.png"/><Relationship Id="rId5" Type="http://schemas.openxmlformats.org/officeDocument/2006/relationships/image" Target="../media/image790.png"/><Relationship Id="rId4" Type="http://schemas.openxmlformats.org/officeDocument/2006/relationships/image" Target="../media/image153.png"/></Relationships>
</file>

<file path=ppt/slides/_rels/slide91.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800.png"/><Relationship Id="rId7" Type="http://schemas.openxmlformats.org/officeDocument/2006/relationships/image" Target="../media/image73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20.png"/><Relationship Id="rId5" Type="http://schemas.openxmlformats.org/officeDocument/2006/relationships/image" Target="../media/image157.png"/><Relationship Id="rId4" Type="http://schemas.openxmlformats.org/officeDocument/2006/relationships/image" Target="../media/image156.png"/><Relationship Id="rId9" Type="http://schemas.openxmlformats.org/officeDocument/2006/relationships/image" Target="../media/image750.png"/></Relationships>
</file>

<file path=ppt/slides/_rels/slide92.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8.png"/><Relationship Id="rId7" Type="http://schemas.openxmlformats.org/officeDocument/2006/relationships/image" Target="../media/image16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9.png"/><Relationship Id="rId5" Type="http://schemas.openxmlformats.org/officeDocument/2006/relationships/image" Target="../media/image830.png"/><Relationship Id="rId10" Type="http://schemas.openxmlformats.org/officeDocument/2006/relationships/image" Target="../media/image163.png"/><Relationship Id="rId4" Type="http://schemas.openxmlformats.org/officeDocument/2006/relationships/image" Target="../media/image820.png"/><Relationship Id="rId9" Type="http://schemas.openxmlformats.org/officeDocument/2006/relationships/image" Target="../media/image162.png"/></Relationships>
</file>

<file path=ppt/slides/_rels/slide93.xml.rels><?xml version="1.0" encoding="UTF-8" standalone="yes"?>
<Relationships xmlns="http://schemas.openxmlformats.org/package/2006/relationships"><Relationship Id="rId3" Type="http://schemas.openxmlformats.org/officeDocument/2006/relationships/hyperlink" Target="https://commons.wikimedia.org/wiki/File:Ambox_globe.svg" TargetMode="External"/><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s://commons.wikimedia.org/wiki/File:Ambox_globe.svg" TargetMode="External"/><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https://commons.wikimedia.org/wiki/File:Ambox_globe.svg" TargetMode="External"/><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158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9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01.png"/></Relationships>
</file>

<file path=ppt/slides/_rels/slide99.xml.rels><?xml version="1.0" encoding="UTF-8" standalone="yes"?>
<Relationships xmlns="http://schemas.openxmlformats.org/package/2006/relationships"><Relationship Id="rId3" Type="http://schemas.openxmlformats.org/officeDocument/2006/relationships/image" Target="../media/image16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31.png"/><Relationship Id="rId4" Type="http://schemas.openxmlformats.org/officeDocument/2006/relationships/image" Target="../media/image16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38CD3D-71B8-BCDA-691B-67788B58D4E9}"/>
              </a:ext>
            </a:extLst>
          </p:cNvPr>
          <p:cNvGrpSpPr/>
          <p:nvPr/>
        </p:nvGrpSpPr>
        <p:grpSpPr>
          <a:xfrm>
            <a:off x="-969" y="0"/>
            <a:ext cx="9144969" cy="6441811"/>
            <a:chOff x="-969" y="0"/>
            <a:chExt cx="9144969" cy="6441811"/>
          </a:xfrm>
        </p:grpSpPr>
        <p:pic>
          <p:nvPicPr>
            <p:cNvPr id="8" name="Picture 7">
              <a:extLst>
                <a:ext uri="{FF2B5EF4-FFF2-40B4-BE49-F238E27FC236}">
                  <a16:creationId xmlns:a16="http://schemas.microsoft.com/office/drawing/2014/main" id="{5900CE70-64D5-1066-8278-421E53F5E46C}"/>
                </a:ext>
              </a:extLst>
            </p:cNvPr>
            <p:cNvPicPr>
              <a:picLocks noChangeAspect="1"/>
            </p:cNvPicPr>
            <p:nvPr/>
          </p:nvPicPr>
          <p:blipFill>
            <a:blip r:embed="rId2"/>
            <a:srcRect l="9941" r="10206"/>
            <a:stretch>
              <a:fillRect/>
            </a:stretch>
          </p:blipFill>
          <p:spPr>
            <a:xfrm>
              <a:off x="-969" y="0"/>
              <a:ext cx="9144969" cy="6441811"/>
            </a:xfrm>
            <a:prstGeom prst="rect">
              <a:avLst/>
            </a:prstGeom>
          </p:spPr>
        </p:pic>
        <p:sp>
          <p:nvSpPr>
            <p:cNvPr id="9" name="TextBox 8">
              <a:hlinkClick r:id="rId3"/>
              <a:extLst>
                <a:ext uri="{FF2B5EF4-FFF2-40B4-BE49-F238E27FC236}">
                  <a16:creationId xmlns:a16="http://schemas.microsoft.com/office/drawing/2014/main" id="{7F2C2BA4-96C6-6731-9E87-E1C72F689238}"/>
                </a:ext>
              </a:extLst>
            </p:cNvPr>
            <p:cNvSpPr txBox="1"/>
            <p:nvPr/>
          </p:nvSpPr>
          <p:spPr>
            <a:xfrm>
              <a:off x="7666732" y="5918591"/>
              <a:ext cx="1148470" cy="523220"/>
            </a:xfrm>
            <a:prstGeom prst="rect">
              <a:avLst/>
            </a:prstGeom>
            <a:noFill/>
          </p:spPr>
          <p:txBody>
            <a:bodyPr wrap="square" rtlCol="0">
              <a:spAutoFit/>
            </a:bodyPr>
            <a:lstStyle/>
            <a:p>
              <a:pPr algn="l">
                <a:spcAft>
                  <a:spcPts val="1200"/>
                </a:spcAft>
              </a:pPr>
              <a:r>
                <a:rPr lang="en-GB" sz="2800" dirty="0">
                  <a:solidFill>
                    <a:schemeClr val="bg1">
                      <a:lumMod val="65000"/>
                    </a:schemeClr>
                  </a:solidFill>
                  <a:latin typeface="Arial" panose="020B0604020202020204" pitchFamily="34" charset="0"/>
                  <a:cs typeface="Arial" panose="020B0604020202020204" pitchFamily="34" charset="0"/>
                </a:rPr>
                <a:t>CC0</a:t>
              </a:r>
              <a:endParaRPr lang="en-US" sz="2800" dirty="0" err="1">
                <a:solidFill>
                  <a:schemeClr val="bg1">
                    <a:lumMod val="65000"/>
                  </a:schemeClr>
                </a:solidFill>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F8E8E95A-246C-EED2-AB3C-DCB198D6858D}"/>
              </a:ext>
            </a:extLst>
          </p:cNvPr>
          <p:cNvSpPr>
            <a:spLocks noGrp="1"/>
          </p:cNvSpPr>
          <p:nvPr>
            <p:ph type="title"/>
          </p:nvPr>
        </p:nvSpPr>
        <p:spPr>
          <a:xfrm>
            <a:off x="1477347" y="1814022"/>
            <a:ext cx="7084786" cy="933325"/>
          </a:xfrm>
        </p:spPr>
        <p:txBody>
          <a:bodyPr/>
          <a:lstStyle/>
          <a:p>
            <a:r>
              <a:rPr lang="en-GB" sz="6000" dirty="0">
                <a:solidFill>
                  <a:schemeClr val="bg1">
                    <a:lumMod val="90000"/>
                  </a:schemeClr>
                </a:solidFill>
              </a:rPr>
              <a:t>Gravity </a:t>
            </a:r>
          </a:p>
        </p:txBody>
      </p:sp>
      <p:sp>
        <p:nvSpPr>
          <p:cNvPr id="4" name="TextBox 3">
            <a:extLst>
              <a:ext uri="{FF2B5EF4-FFF2-40B4-BE49-F238E27FC236}">
                <a16:creationId xmlns:a16="http://schemas.microsoft.com/office/drawing/2014/main" id="{A34C1090-0FD2-933A-2009-C4ED0FEDE2F6}"/>
              </a:ext>
            </a:extLst>
          </p:cNvPr>
          <p:cNvSpPr txBox="1"/>
          <p:nvPr/>
        </p:nvSpPr>
        <p:spPr>
          <a:xfrm>
            <a:off x="328798" y="6334780"/>
            <a:ext cx="826482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 black hole produces an intense gravitational field</a:t>
            </a:r>
          </a:p>
        </p:txBody>
      </p:sp>
    </p:spTree>
    <p:extLst>
      <p:ext uri="{BB962C8B-B14F-4D97-AF65-F5344CB8AC3E}">
        <p14:creationId xmlns:p14="http://schemas.microsoft.com/office/powerpoint/2010/main" val="82195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D455-50AC-48F3-A792-A1B3FCD933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0B1099-7062-4485-7EC2-FA41AD6E215B}"/>
              </a:ext>
            </a:extLst>
          </p:cNvPr>
          <p:cNvSpPr>
            <a:spLocks noGrp="1"/>
          </p:cNvSpPr>
          <p:nvPr>
            <p:ph type="title"/>
          </p:nvPr>
        </p:nvSpPr>
        <p:spPr>
          <a:xfrm>
            <a:off x="241300" y="155246"/>
            <a:ext cx="8724900" cy="590931"/>
          </a:xfrm>
        </p:spPr>
        <p:txBody>
          <a:bodyPr/>
          <a:lstStyle/>
          <a:p>
            <a:r>
              <a:rPr lang="en-GB" dirty="0"/>
              <a:t>Write g in terms of F and 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665A6-FBA6-0A22-9502-520EC821DD9E}"/>
                  </a:ext>
                </a:extLst>
              </p:cNvPr>
              <p:cNvSpPr txBox="1"/>
              <p:nvPr/>
            </p:nvSpPr>
            <p:spPr>
              <a:xfrm>
                <a:off x="2882900" y="987376"/>
                <a:ext cx="2498090"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𝐹</m:t>
                      </m:r>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𝑚𝑎</m:t>
                      </m:r>
                    </m:oMath>
                  </m:oMathPara>
                </a14:m>
                <a:endParaRPr lang="en-GB" sz="2800" b="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56A665A6-FBA6-0A22-9502-520EC821DD9E}"/>
                  </a:ext>
                </a:extLst>
              </p:cNvPr>
              <p:cNvSpPr txBox="1">
                <a:spLocks noRot="1" noChangeAspect="1" noMove="1" noResize="1" noEditPoints="1" noAdjustHandles="1" noChangeArrowheads="1" noChangeShapeType="1" noTextEdit="1"/>
              </p:cNvSpPr>
              <p:nvPr/>
            </p:nvSpPr>
            <p:spPr>
              <a:xfrm>
                <a:off x="2882900" y="987376"/>
                <a:ext cx="2498090" cy="677108"/>
              </a:xfrm>
              <a:prstGeom prst="rect">
                <a:avLst/>
              </a:prstGeom>
              <a:blipFill>
                <a:blip r:embed="rId2"/>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1ADEDA11-C88C-623A-83C9-A7D8722EA976}"/>
              </a:ext>
            </a:extLst>
          </p:cNvPr>
          <p:cNvSpPr txBox="1"/>
          <p:nvPr/>
        </p:nvSpPr>
        <p:spPr>
          <a:xfrm>
            <a:off x="1826666" y="3798711"/>
            <a:ext cx="5229317" cy="584775"/>
          </a:xfrm>
          <a:prstGeom prst="rect">
            <a:avLst/>
          </a:prstGeom>
          <a:noFill/>
        </p:spPr>
        <p:txBody>
          <a:bodyPr wrap="none" rtlCol="0">
            <a:spAutoFit/>
          </a:bodyPr>
          <a:lstStyle/>
          <a:p>
            <a:pPr algn="l">
              <a:spcAft>
                <a:spcPts val="1200"/>
              </a:spcAft>
            </a:pPr>
            <a:r>
              <a:rPr lang="en-GB" sz="3200" dirty="0">
                <a:latin typeface="Arial" panose="020B0604020202020204" pitchFamily="34" charset="0"/>
                <a:cs typeface="Arial" panose="020B0604020202020204" pitchFamily="34" charset="0"/>
              </a:rPr>
              <a:t>So, g = Force per unit mass</a:t>
            </a:r>
          </a:p>
        </p:txBody>
      </p:sp>
      <p:sp>
        <p:nvSpPr>
          <p:cNvPr id="5" name="TextBox 4">
            <a:extLst>
              <a:ext uri="{FF2B5EF4-FFF2-40B4-BE49-F238E27FC236}">
                <a16:creationId xmlns:a16="http://schemas.microsoft.com/office/drawing/2014/main" id="{802965EE-AF28-6B6E-E566-9DB6192F9C80}"/>
              </a:ext>
            </a:extLst>
          </p:cNvPr>
          <p:cNvSpPr txBox="1"/>
          <p:nvPr/>
        </p:nvSpPr>
        <p:spPr>
          <a:xfrm>
            <a:off x="1447556" y="4512975"/>
            <a:ext cx="6731244" cy="584775"/>
          </a:xfrm>
          <a:prstGeom prst="rect">
            <a:avLst/>
          </a:prstGeom>
          <a:noFill/>
        </p:spPr>
        <p:txBody>
          <a:bodyPr wrap="square" rtlCol="0">
            <a:spAutoFit/>
          </a:bodyPr>
          <a:lstStyle/>
          <a:p>
            <a:pPr algn="l">
              <a:spcAft>
                <a:spcPts val="1200"/>
              </a:spcAft>
            </a:pPr>
            <a:r>
              <a:rPr lang="en-GB" sz="3200" dirty="0">
                <a:latin typeface="Arial" panose="020B0604020202020204" pitchFamily="34" charset="0"/>
                <a:cs typeface="Arial" panose="020B0604020202020204" pitchFamily="34" charset="0"/>
              </a:rPr>
              <a:t>g = </a:t>
            </a:r>
            <a:r>
              <a:rPr lang="en-GB" sz="3200" b="1" dirty="0">
                <a:latin typeface="Arial" panose="020B0604020202020204" pitchFamily="34" charset="0"/>
                <a:cs typeface="Arial" panose="020B0604020202020204" pitchFamily="34" charset="0"/>
              </a:rPr>
              <a:t>“gravitational field strength”</a:t>
            </a:r>
          </a:p>
        </p:txBody>
      </p:sp>
      <p:sp>
        <p:nvSpPr>
          <p:cNvPr id="6" name="TextBox 5">
            <a:extLst>
              <a:ext uri="{FF2B5EF4-FFF2-40B4-BE49-F238E27FC236}">
                <a16:creationId xmlns:a16="http://schemas.microsoft.com/office/drawing/2014/main" id="{476C7742-E8C0-6CCF-01E9-04BD5B7F79C1}"/>
              </a:ext>
            </a:extLst>
          </p:cNvPr>
          <p:cNvSpPr txBox="1"/>
          <p:nvPr/>
        </p:nvSpPr>
        <p:spPr>
          <a:xfrm>
            <a:off x="125731" y="5750459"/>
            <a:ext cx="8840469" cy="954107"/>
          </a:xfrm>
          <a:prstGeom prst="rect">
            <a:avLst/>
          </a:prstGeom>
          <a:solidFill>
            <a:srgbClr val="CCECFF"/>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Note: later we will study “electric field strength”. This is the force </a:t>
            </a:r>
            <a:r>
              <a:rPr lang="en-GB" sz="2800" i="1" dirty="0">
                <a:latin typeface="Arial" panose="020B0604020202020204" pitchFamily="34" charset="0"/>
                <a:cs typeface="Arial" panose="020B0604020202020204" pitchFamily="34" charset="0"/>
              </a:rPr>
              <a:t>per unit charge</a:t>
            </a:r>
            <a:r>
              <a:rPr lang="en-GB" sz="2800" dirty="0">
                <a:latin typeface="Arial" panose="020B0604020202020204" pitchFamily="34" charset="0"/>
                <a:cs typeface="Arial" panose="020B0604020202020204" pitchFamily="34" charset="0"/>
              </a:rPr>
              <a:t>. Notice the similarity.</a:t>
            </a:r>
            <a:endParaRPr lang="en-GB"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29491F6-52AD-FCF0-F26C-33BA5E45558D}"/>
                  </a:ext>
                </a:extLst>
              </p:cNvPr>
              <p:cNvSpPr txBox="1"/>
              <p:nvPr/>
            </p:nvSpPr>
            <p:spPr>
              <a:xfrm>
                <a:off x="2464232" y="1595336"/>
                <a:ext cx="3094584"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m:t>
                      </m:r>
                      <m:r>
                        <a:rPr lang="en-GB" sz="2800" i="1">
                          <a:latin typeface="Cambria Math" panose="02040503050406030204" pitchFamily="18" charset="0"/>
                          <a:cs typeface="Arial" panose="020B0604020202020204" pitchFamily="34" charset="0"/>
                        </a:rPr>
                        <m:t>𝐹</m:t>
                      </m:r>
                      <m:r>
                        <a:rPr lang="en-GB" sz="2800" i="1">
                          <a:latin typeface="Cambria Math" panose="02040503050406030204" pitchFamily="18" charset="0"/>
                          <a:cs typeface="Arial" panose="020B0604020202020204" pitchFamily="34" charset="0"/>
                        </a:rPr>
                        <m:t>=</m:t>
                      </m:r>
                      <m:r>
                        <a:rPr lang="en-GB" sz="2800" i="1">
                          <a:latin typeface="Cambria Math" panose="02040503050406030204" pitchFamily="18" charset="0"/>
                          <a:cs typeface="Arial" panose="020B0604020202020204" pitchFamily="34" charset="0"/>
                        </a:rPr>
                        <m:t>𝑚𝑔</m:t>
                      </m:r>
                    </m:oMath>
                  </m:oMathPara>
                </a14:m>
                <a:endParaRPr lang="en-GB"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29491F6-52AD-FCF0-F26C-33BA5E45558D}"/>
                  </a:ext>
                </a:extLst>
              </p:cNvPr>
              <p:cNvSpPr txBox="1">
                <a:spLocks noRot="1" noChangeAspect="1" noMove="1" noResize="1" noEditPoints="1" noAdjustHandles="1" noChangeArrowheads="1" noChangeShapeType="1" noTextEdit="1"/>
              </p:cNvSpPr>
              <p:nvPr/>
            </p:nvSpPr>
            <p:spPr>
              <a:xfrm>
                <a:off x="2464232" y="1595336"/>
                <a:ext cx="3094584" cy="67710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F0FB44-08EA-EE55-84AF-BE2835F40E30}"/>
                  </a:ext>
                </a:extLst>
              </p:cNvPr>
              <p:cNvSpPr txBox="1"/>
              <p:nvPr/>
            </p:nvSpPr>
            <p:spPr>
              <a:xfrm>
                <a:off x="2464232" y="2232656"/>
                <a:ext cx="3094584"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𝑚𝑔</m:t>
                      </m:r>
                      <m:r>
                        <a:rPr lang="en-GB" sz="2800" i="1">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𝐹</m:t>
                      </m:r>
                    </m:oMath>
                  </m:oMathPara>
                </a14:m>
                <a:endParaRPr lang="en-GB" sz="28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D8F0FB44-08EA-EE55-84AF-BE2835F40E30}"/>
                  </a:ext>
                </a:extLst>
              </p:cNvPr>
              <p:cNvSpPr txBox="1">
                <a:spLocks noRot="1" noChangeAspect="1" noMove="1" noResize="1" noEditPoints="1" noAdjustHandles="1" noChangeArrowheads="1" noChangeShapeType="1" noTextEdit="1"/>
              </p:cNvSpPr>
              <p:nvPr/>
            </p:nvSpPr>
            <p:spPr>
              <a:xfrm>
                <a:off x="2464232" y="2232656"/>
                <a:ext cx="3094584"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4C3A6B1-A6DE-3E93-D302-E4E1584221FF}"/>
                  </a:ext>
                </a:extLst>
              </p:cNvPr>
              <p:cNvSpPr txBox="1"/>
              <p:nvPr/>
            </p:nvSpPr>
            <p:spPr>
              <a:xfrm>
                <a:off x="2658333" y="2827843"/>
                <a:ext cx="3094584" cy="1052789"/>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𝐹</m:t>
                          </m:r>
                        </m:num>
                        <m:den>
                          <m:r>
                            <a:rPr lang="en-GB" sz="2800" b="0" i="1" smtClean="0">
                              <a:latin typeface="Cambria Math" panose="02040503050406030204" pitchFamily="18" charset="0"/>
                              <a:cs typeface="Arial" panose="020B0604020202020204" pitchFamily="34" charset="0"/>
                            </a:rPr>
                            <m:t>𝑚</m:t>
                          </m:r>
                        </m:den>
                      </m:f>
                    </m:oMath>
                  </m:oMathPara>
                </a14:m>
                <a:endParaRPr lang="en-GB" sz="28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F4C3A6B1-A6DE-3E93-D302-E4E1584221FF}"/>
                  </a:ext>
                </a:extLst>
              </p:cNvPr>
              <p:cNvSpPr txBox="1">
                <a:spLocks noRot="1" noChangeAspect="1" noMove="1" noResize="1" noEditPoints="1" noAdjustHandles="1" noChangeArrowheads="1" noChangeShapeType="1" noTextEdit="1"/>
              </p:cNvSpPr>
              <p:nvPr/>
            </p:nvSpPr>
            <p:spPr>
              <a:xfrm>
                <a:off x="2658333" y="2827843"/>
                <a:ext cx="3094584" cy="1052789"/>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322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p:bldP spid="8" grpId="0"/>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EF208-84DC-DE9A-2B1E-4EE2C72DECD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7DAE775-C195-B708-BF96-D3ECF160F726}"/>
                  </a:ext>
                </a:extLst>
              </p:cNvPr>
              <p:cNvSpPr>
                <a:spLocks noGrp="1"/>
              </p:cNvSpPr>
              <p:nvPr>
                <p:ph type="title"/>
              </p:nvPr>
            </p:nvSpPr>
            <p:spPr>
              <a:xfrm>
                <a:off x="266700" y="165879"/>
                <a:ext cx="8674100" cy="817340"/>
              </a:xfrm>
            </p:spPr>
            <p:txBody>
              <a:bodyPr/>
              <a:lstStyle/>
              <a:p>
                <a:r>
                  <a:rPr lang="en-GB" dirty="0"/>
                  <a:t>Method 2: graph of </a:t>
                </a:r>
                <a14:m>
                  <m:oMath xmlns:m="http://schemas.openxmlformats.org/officeDocument/2006/math">
                    <m:r>
                      <a:rPr lang="en-GB" b="0" i="1">
                        <a:latin typeface="Cambria Math" panose="02040503050406030204" pitchFamily="18" charset="0"/>
                      </a:rPr>
                      <m:t>𝑔</m:t>
                    </m:r>
                    <m:r>
                      <a:rPr lang="en-GB" b="0" i="1">
                        <a:latin typeface="Cambria Math" panose="02040503050406030204" pitchFamily="18" charset="0"/>
                      </a:rPr>
                      <m:t> </m:t>
                    </m:r>
                    <m:r>
                      <a:rPr lang="en-GB" b="0" i="1">
                        <a:latin typeface="Cambria Math" panose="02040503050406030204" pitchFamily="18" charset="0"/>
                      </a:rPr>
                      <m:t>𝑣𝑠</m:t>
                    </m:r>
                    <m:f>
                      <m:fPr>
                        <m:ctrlPr>
                          <a:rPr lang="en-GB" b="0" i="1">
                            <a:latin typeface="Cambria Math" panose="02040503050406030204" pitchFamily="18" charset="0"/>
                          </a:rPr>
                        </m:ctrlPr>
                      </m:fPr>
                      <m:num>
                        <m:r>
                          <a:rPr lang="en-GB" b="0" i="1">
                            <a:latin typeface="Cambria Math" panose="02040503050406030204" pitchFamily="18" charset="0"/>
                          </a:rPr>
                          <m:t>𝑀</m:t>
                        </m:r>
                      </m:num>
                      <m:den>
                        <m:sSup>
                          <m:sSupPr>
                            <m:ctrlPr>
                              <a:rPr lang="en-GB" b="0" i="1">
                                <a:latin typeface="Cambria Math" panose="02040503050406030204" pitchFamily="18" charset="0"/>
                              </a:rPr>
                            </m:ctrlPr>
                          </m:sSupPr>
                          <m:e>
                            <m:r>
                              <a:rPr lang="en-GB" b="0" i="1">
                                <a:latin typeface="Cambria Math" panose="02040503050406030204" pitchFamily="18" charset="0"/>
                              </a:rPr>
                              <m:t>𝑅</m:t>
                            </m:r>
                          </m:e>
                          <m:sup>
                            <m:r>
                              <a:rPr lang="en-GB" b="0" i="1">
                                <a:latin typeface="Cambria Math" panose="02040503050406030204" pitchFamily="18" charset="0"/>
                              </a:rPr>
                              <m:t>2</m:t>
                            </m:r>
                          </m:sup>
                        </m:sSup>
                      </m:den>
                    </m:f>
                  </m:oMath>
                </a14:m>
                <a:r>
                  <a:rPr lang="en-GB" dirty="0"/>
                  <a:t>,</a:t>
                </a:r>
              </a:p>
            </p:txBody>
          </p:sp>
        </mc:Choice>
        <mc:Fallback xmlns="">
          <p:sp>
            <p:nvSpPr>
              <p:cNvPr id="2" name="Title 1">
                <a:extLst>
                  <a:ext uri="{FF2B5EF4-FFF2-40B4-BE49-F238E27FC236}">
                    <a16:creationId xmlns:a16="http://schemas.microsoft.com/office/drawing/2014/main" id="{D7DAE775-C195-B708-BF96-D3ECF160F726}"/>
                  </a:ext>
                </a:extLst>
              </p:cNvPr>
              <p:cNvSpPr>
                <a:spLocks noGrp="1" noRot="1" noChangeAspect="1" noMove="1" noResize="1" noEditPoints="1" noAdjustHandles="1" noChangeArrowheads="1" noChangeShapeType="1" noTextEdit="1"/>
              </p:cNvSpPr>
              <p:nvPr>
                <p:ph type="title"/>
              </p:nvPr>
            </p:nvSpPr>
            <p:spPr>
              <a:xfrm>
                <a:off x="266700" y="165879"/>
                <a:ext cx="8674100" cy="817340"/>
              </a:xfrm>
              <a:blipFill>
                <a:blip r:embed="rId3"/>
                <a:stretch>
                  <a:fillRect l="-2178" t="-5970"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6D09247-0427-CA23-36DB-72700B6AEEE1}"/>
                  </a:ext>
                </a:extLst>
              </p:cNvPr>
              <p:cNvSpPr txBox="1"/>
              <p:nvPr/>
            </p:nvSpPr>
            <p:spPr>
              <a:xfrm>
                <a:off x="6270541" y="1407095"/>
                <a:ext cx="2733759" cy="2225225"/>
              </a:xfrm>
              <a:prstGeom prst="rect">
                <a:avLst/>
              </a:prstGeom>
              <a:noFill/>
            </p:spPr>
            <p:txBody>
              <a:bodyPr wrap="squar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Slope </a:t>
                </a:r>
              </a:p>
              <a:p>
                <a:pPr>
                  <a:spcAft>
                    <a:spcPts val="1200"/>
                  </a:spcAft>
                </a:pPr>
                <a14:m>
                  <m:oMathPara xmlns:m="http://schemas.openxmlformats.org/officeDocument/2006/math">
                    <m:oMathParaPr>
                      <m:jc m:val="centerGroup"/>
                    </m:oMathParaPr>
                    <m:oMath xmlns:m="http://schemas.openxmlformats.org/officeDocument/2006/math">
                      <m:r>
                        <a:rPr lang="en-GB" sz="2800" i="1" dirty="0" smtClean="0">
                          <a:solidFill>
                            <a:srgbClr val="0000FF"/>
                          </a:solidFill>
                          <a:latin typeface="Cambria Math" panose="02040503050406030204" pitchFamily="18" charset="0"/>
                          <a:cs typeface="Arial" panose="020B0604020202020204" pitchFamily="34" charset="0"/>
                        </a:rPr>
                        <m:t>=</m:t>
                      </m:r>
                      <m:f>
                        <m:fPr>
                          <m:ctrlPr>
                            <a:rPr lang="en-GB" sz="2800" b="0" i="1" dirty="0" smtClean="0">
                              <a:solidFill>
                                <a:srgbClr val="0000FF"/>
                              </a:solidFill>
                              <a:latin typeface="Cambria Math" panose="02040503050406030204" pitchFamily="18" charset="0"/>
                              <a:cs typeface="Arial" panose="020B0604020202020204" pitchFamily="34" charset="0"/>
                            </a:rPr>
                          </m:ctrlPr>
                        </m:fPr>
                        <m:num>
                          <m:r>
                            <a:rPr lang="en-GB" sz="2800" i="1" dirty="0" smtClean="0">
                              <a:solidFill>
                                <a:srgbClr val="0000FF"/>
                              </a:solidFill>
                              <a:latin typeface="Cambria Math" panose="02040503050406030204" pitchFamily="18" charset="0"/>
                              <a:cs typeface="Arial" panose="020B0604020202020204" pitchFamily="34" charset="0"/>
                            </a:rPr>
                            <m:t>270</m:t>
                          </m:r>
                        </m:num>
                        <m:den>
                          <m:r>
                            <a:rPr lang="en-GB" sz="2800" i="1" dirty="0">
                              <a:solidFill>
                                <a:srgbClr val="0000FF"/>
                              </a:solidFill>
                              <a:latin typeface="Cambria Math" panose="02040503050406030204" pitchFamily="18" charset="0"/>
                              <a:cs typeface="Arial" panose="020B0604020202020204" pitchFamily="34" charset="0"/>
                            </a:rPr>
                            <m:t>4×</m:t>
                          </m:r>
                          <m:sSup>
                            <m:sSupPr>
                              <m:ctrlPr>
                                <a:rPr lang="en-GB" sz="2800" i="1" dirty="0">
                                  <a:solidFill>
                                    <a:srgbClr val="0000FF"/>
                                  </a:solidFill>
                                  <a:latin typeface="Cambria Math" panose="02040503050406030204" pitchFamily="18" charset="0"/>
                                  <a:cs typeface="Arial" panose="020B0604020202020204" pitchFamily="34" charset="0"/>
                                </a:rPr>
                              </m:ctrlPr>
                            </m:sSupPr>
                            <m:e>
                              <m:r>
                                <a:rPr lang="en-GB" sz="2800" i="1" dirty="0">
                                  <a:solidFill>
                                    <a:srgbClr val="0000FF"/>
                                  </a:solidFill>
                                  <a:latin typeface="Cambria Math" panose="02040503050406030204" pitchFamily="18" charset="0"/>
                                  <a:cs typeface="Arial" panose="020B0604020202020204" pitchFamily="34" charset="0"/>
                                </a:rPr>
                                <m:t>10</m:t>
                              </m:r>
                            </m:e>
                            <m:sup>
                              <m:r>
                                <a:rPr lang="en-GB" sz="2800" i="1" dirty="0">
                                  <a:solidFill>
                                    <a:srgbClr val="0000FF"/>
                                  </a:solidFill>
                                  <a:latin typeface="Cambria Math" panose="02040503050406030204" pitchFamily="18" charset="0"/>
                                  <a:cs typeface="Arial" panose="020B0604020202020204" pitchFamily="34" charset="0"/>
                                </a:rPr>
                                <m:t>12</m:t>
                              </m:r>
                            </m:sup>
                          </m:sSup>
                        </m:den>
                      </m:f>
                    </m:oMath>
                  </m:oMathPara>
                </a14:m>
                <a:endParaRPr lang="en-GB" sz="2800" dirty="0">
                  <a:solidFill>
                    <a:srgbClr val="0000FF"/>
                  </a:solidFill>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=6.75×</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10</m:t>
                          </m:r>
                        </m:e>
                        <m:sup>
                          <m:r>
                            <a:rPr lang="en-GB" sz="2800" b="0" i="1" smtClean="0">
                              <a:solidFill>
                                <a:srgbClr val="0000FF"/>
                              </a:solidFill>
                              <a:latin typeface="Cambria Math" panose="02040503050406030204" pitchFamily="18" charset="0"/>
                              <a:cs typeface="Arial" panose="020B0604020202020204" pitchFamily="34" charset="0"/>
                            </a:rPr>
                            <m:t>−11</m:t>
                          </m:r>
                        </m:sup>
                      </m:sSup>
                    </m:oMath>
                  </m:oMathPara>
                </a14:m>
                <a:endParaRPr lang="en-GB" sz="2800" dirty="0">
                  <a:solidFill>
                    <a:srgbClr val="0000FF"/>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96D09247-0427-CA23-36DB-72700B6AEEE1}"/>
                  </a:ext>
                </a:extLst>
              </p:cNvPr>
              <p:cNvSpPr txBox="1">
                <a:spLocks noRot="1" noChangeAspect="1" noMove="1" noResize="1" noEditPoints="1" noAdjustHandles="1" noChangeArrowheads="1" noChangeShapeType="1" noTextEdit="1"/>
              </p:cNvSpPr>
              <p:nvPr/>
            </p:nvSpPr>
            <p:spPr>
              <a:xfrm>
                <a:off x="6270541" y="1407095"/>
                <a:ext cx="2733759" cy="2225225"/>
              </a:xfrm>
              <a:prstGeom prst="rect">
                <a:avLst/>
              </a:prstGeom>
              <a:blipFill>
                <a:blip r:embed="rId4"/>
                <a:stretch>
                  <a:fillRect l="-4688" t="-30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8E19F7E-73F8-1E04-3E44-DC19F49C0CB8}"/>
                  </a:ext>
                </a:extLst>
              </p:cNvPr>
              <p:cNvSpPr txBox="1"/>
              <p:nvPr/>
            </p:nvSpPr>
            <p:spPr>
              <a:xfrm>
                <a:off x="7305580" y="3526558"/>
                <a:ext cx="1012920"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𝐺</m:t>
                      </m:r>
                    </m:oMath>
                  </m:oMathPara>
                </a14:m>
                <a:endParaRPr lang="en-GB" sz="2800" dirty="0">
                  <a:solidFill>
                    <a:srgbClr val="0000FF"/>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F8E19F7E-73F8-1E04-3E44-DC19F49C0CB8}"/>
                  </a:ext>
                </a:extLst>
              </p:cNvPr>
              <p:cNvSpPr txBox="1">
                <a:spLocks noRot="1" noChangeAspect="1" noMove="1" noResize="1" noEditPoints="1" noAdjustHandles="1" noChangeArrowheads="1" noChangeShapeType="1" noTextEdit="1"/>
              </p:cNvSpPr>
              <p:nvPr/>
            </p:nvSpPr>
            <p:spPr>
              <a:xfrm>
                <a:off x="7305580" y="3526558"/>
                <a:ext cx="1012920" cy="6771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44C0352-D18F-4119-3118-3C388B6DE8AB}"/>
                  </a:ext>
                </a:extLst>
              </p:cNvPr>
              <p:cNvSpPr txBox="1"/>
              <p:nvPr/>
            </p:nvSpPr>
            <p:spPr>
              <a:xfrm>
                <a:off x="139700" y="4997054"/>
                <a:ext cx="8585200" cy="1753044"/>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Conclusion: The graph of </a:t>
                </a:r>
                <a14:m>
                  <m:oMath xmlns:m="http://schemas.openxmlformats.org/officeDocument/2006/math">
                    <m:r>
                      <a:rPr lang="en-GB" sz="2800" i="1">
                        <a:solidFill>
                          <a:srgbClr val="0000CC"/>
                        </a:solidFill>
                        <a:latin typeface="Cambria Math" panose="02040503050406030204" pitchFamily="18" charset="0"/>
                      </a:rPr>
                      <m:t>𝑔</m:t>
                    </m:r>
                    <m:r>
                      <a:rPr lang="en-GB" sz="2800" i="1">
                        <a:solidFill>
                          <a:srgbClr val="0000CC"/>
                        </a:solidFill>
                        <a:latin typeface="Cambria Math" panose="02040503050406030204" pitchFamily="18" charset="0"/>
                      </a:rPr>
                      <m:t> </m:t>
                    </m:r>
                    <m:r>
                      <a:rPr lang="en-GB" sz="2800" i="1">
                        <a:solidFill>
                          <a:srgbClr val="0000CC"/>
                        </a:solidFill>
                        <a:latin typeface="Cambria Math" panose="02040503050406030204" pitchFamily="18" charset="0"/>
                      </a:rPr>
                      <m:t>𝑣𝑠</m:t>
                    </m:r>
                    <m:f>
                      <m:fPr>
                        <m:ctrlPr>
                          <a:rPr lang="en-GB" sz="2800" i="1">
                            <a:solidFill>
                              <a:srgbClr val="0000CC"/>
                            </a:solidFill>
                            <a:latin typeface="Cambria Math" panose="02040503050406030204" pitchFamily="18" charset="0"/>
                          </a:rPr>
                        </m:ctrlPr>
                      </m:fPr>
                      <m:num>
                        <m:r>
                          <a:rPr lang="en-GB" sz="2800" i="1">
                            <a:solidFill>
                              <a:srgbClr val="0000CC"/>
                            </a:solidFill>
                            <a:latin typeface="Cambria Math" panose="02040503050406030204" pitchFamily="18" charset="0"/>
                          </a:rPr>
                          <m:t>𝑀</m:t>
                        </m:r>
                      </m:num>
                      <m:den>
                        <m:sSup>
                          <m:sSupPr>
                            <m:ctrlPr>
                              <a:rPr lang="en-GB" sz="2800" i="1">
                                <a:solidFill>
                                  <a:srgbClr val="0000CC"/>
                                </a:solidFill>
                                <a:latin typeface="Cambria Math" panose="02040503050406030204" pitchFamily="18" charset="0"/>
                              </a:rPr>
                            </m:ctrlPr>
                          </m:sSupPr>
                          <m:e>
                            <m:r>
                              <a:rPr lang="en-GB" sz="2800" i="1">
                                <a:solidFill>
                                  <a:srgbClr val="0000CC"/>
                                </a:solidFill>
                                <a:latin typeface="Cambria Math" panose="02040503050406030204" pitchFamily="18" charset="0"/>
                              </a:rPr>
                              <m:t>𝑅</m:t>
                            </m:r>
                          </m:e>
                          <m:sup>
                            <m:r>
                              <a:rPr lang="en-GB" sz="2800" i="1">
                                <a:solidFill>
                                  <a:srgbClr val="0000CC"/>
                                </a:solidFill>
                                <a:latin typeface="Cambria Math" panose="02040503050406030204" pitchFamily="18" charset="0"/>
                              </a:rPr>
                              <m:t>2</m:t>
                            </m:r>
                          </m:sup>
                        </m:sSup>
                      </m:den>
                    </m:f>
                  </m:oMath>
                </a14:m>
                <a:r>
                  <a:rPr lang="en-GB" sz="2800" dirty="0">
                    <a:solidFill>
                      <a:srgbClr val="0000CC"/>
                    </a:solidFill>
                    <a:latin typeface="Arial" panose="020B0604020202020204" pitchFamily="34" charset="0"/>
                    <a:cs typeface="Arial" panose="020B0604020202020204" pitchFamily="34" charset="0"/>
                  </a:rPr>
                  <a:t> is a straight line through the origin with a slope of G thus the model </a:t>
                </a:r>
                <a14:m>
                  <m:oMath xmlns:m="http://schemas.openxmlformats.org/officeDocument/2006/math">
                    <m:r>
                      <a:rPr lang="en-GB" sz="2800" b="0" i="1">
                        <a:solidFill>
                          <a:srgbClr val="0000CC"/>
                        </a:solidFill>
                        <a:latin typeface="Cambria Math" panose="02040503050406030204" pitchFamily="18" charset="0"/>
                      </a:rPr>
                      <m:t>𝑔</m:t>
                    </m:r>
                    <m:r>
                      <a:rPr lang="en-GB" sz="2800" b="0" i="1">
                        <a:solidFill>
                          <a:srgbClr val="0000CC"/>
                        </a:solidFill>
                        <a:latin typeface="Cambria Math" panose="02040503050406030204" pitchFamily="18" charset="0"/>
                      </a:rPr>
                      <m:t>=</m:t>
                    </m:r>
                    <m:f>
                      <m:fPr>
                        <m:ctrlPr>
                          <a:rPr lang="en-GB" sz="2800" i="1">
                            <a:solidFill>
                              <a:srgbClr val="0000CC"/>
                            </a:solidFill>
                            <a:latin typeface="Cambria Math" panose="02040503050406030204" pitchFamily="18" charset="0"/>
                          </a:rPr>
                        </m:ctrlPr>
                      </m:fPr>
                      <m:num>
                        <m:r>
                          <a:rPr lang="en-GB" sz="2800" b="0" i="1">
                            <a:solidFill>
                              <a:srgbClr val="0000CC"/>
                            </a:solidFill>
                            <a:latin typeface="Cambria Math" panose="02040503050406030204" pitchFamily="18" charset="0"/>
                          </a:rPr>
                          <m:t>𝐺𝑀</m:t>
                        </m:r>
                      </m:num>
                      <m:den>
                        <m:sSup>
                          <m:sSupPr>
                            <m:ctrlPr>
                              <a:rPr lang="en-GB" sz="2800" i="1">
                                <a:solidFill>
                                  <a:srgbClr val="0000CC"/>
                                </a:solidFill>
                                <a:latin typeface="Cambria Math" panose="02040503050406030204" pitchFamily="18" charset="0"/>
                              </a:rPr>
                            </m:ctrlPr>
                          </m:sSupPr>
                          <m:e>
                            <m:r>
                              <a:rPr lang="en-GB" sz="2800" b="0" i="1">
                                <a:solidFill>
                                  <a:srgbClr val="0000CC"/>
                                </a:solidFill>
                                <a:latin typeface="Cambria Math" panose="02040503050406030204" pitchFamily="18" charset="0"/>
                              </a:rPr>
                              <m:t>𝑅</m:t>
                            </m:r>
                          </m:e>
                          <m:sup>
                            <m:r>
                              <a:rPr lang="en-GB" sz="2800" b="0" i="1">
                                <a:solidFill>
                                  <a:srgbClr val="0000CC"/>
                                </a:solidFill>
                                <a:latin typeface="Cambria Math" panose="02040503050406030204" pitchFamily="18" charset="0"/>
                              </a:rPr>
                              <m:t>2</m:t>
                            </m:r>
                          </m:sup>
                        </m:sSup>
                      </m:den>
                    </m:f>
                    <m:r>
                      <a:rPr lang="en-GB" sz="2800" b="1" i="1">
                        <a:solidFill>
                          <a:srgbClr val="0000CC"/>
                        </a:solidFill>
                        <a:latin typeface="Cambria Math" panose="02040503050406030204" pitchFamily="18" charset="0"/>
                      </a:rPr>
                      <m:t> </m:t>
                    </m:r>
                  </m:oMath>
                </a14:m>
                <a:r>
                  <a:rPr lang="en-GB" sz="2800" dirty="0">
                    <a:solidFill>
                      <a:srgbClr val="0000CC"/>
                    </a:solidFill>
                    <a:latin typeface="Arial" panose="020B0604020202020204" pitchFamily="34" charset="0"/>
                    <a:cs typeface="Arial" panose="020B0604020202020204" pitchFamily="34" charset="0"/>
                  </a:rPr>
                  <a:t> is verified.</a:t>
                </a:r>
              </a:p>
            </p:txBody>
          </p:sp>
        </mc:Choice>
        <mc:Fallback xmlns="">
          <p:sp>
            <p:nvSpPr>
              <p:cNvPr id="12" name="TextBox 11">
                <a:extLst>
                  <a:ext uri="{FF2B5EF4-FFF2-40B4-BE49-F238E27FC236}">
                    <a16:creationId xmlns:a16="http://schemas.microsoft.com/office/drawing/2014/main" id="{444C0352-D18F-4119-3118-3C388B6DE8AB}"/>
                  </a:ext>
                </a:extLst>
              </p:cNvPr>
              <p:cNvSpPr txBox="1">
                <a:spLocks noRot="1" noChangeAspect="1" noMove="1" noResize="1" noEditPoints="1" noAdjustHandles="1" noChangeArrowheads="1" noChangeShapeType="1" noTextEdit="1"/>
              </p:cNvSpPr>
              <p:nvPr/>
            </p:nvSpPr>
            <p:spPr>
              <a:xfrm>
                <a:off x="139700" y="4997054"/>
                <a:ext cx="8585200" cy="1753044"/>
              </a:xfrm>
              <a:prstGeom prst="rect">
                <a:avLst/>
              </a:prstGeom>
              <a:blipFill>
                <a:blip r:embed="rId6"/>
                <a:stretch>
                  <a:fillRect l="-1491" b="-2787"/>
                </a:stretch>
              </a:blipFill>
            </p:spPr>
            <p:txBody>
              <a:bodyPr/>
              <a:lstStyle/>
              <a:p>
                <a:r>
                  <a:rPr lang="en-GB">
                    <a:noFill/>
                  </a:rPr>
                  <a:t> </a:t>
                </a:r>
              </a:p>
            </p:txBody>
          </p:sp>
        </mc:Fallback>
      </mc:AlternateContent>
      <p:pic>
        <p:nvPicPr>
          <p:cNvPr id="23" name="Picture 22">
            <a:extLst>
              <a:ext uri="{FF2B5EF4-FFF2-40B4-BE49-F238E27FC236}">
                <a16:creationId xmlns:a16="http://schemas.microsoft.com/office/drawing/2014/main" id="{8720A187-5C35-DFC8-AF5E-EFD0D672575A}"/>
              </a:ext>
            </a:extLst>
          </p:cNvPr>
          <p:cNvPicPr>
            <a:picLocks noChangeAspect="1"/>
          </p:cNvPicPr>
          <p:nvPr/>
        </p:nvPicPr>
        <p:blipFill>
          <a:blip r:embed="rId7"/>
          <a:stretch>
            <a:fillRect/>
          </a:stretch>
        </p:blipFill>
        <p:spPr>
          <a:xfrm>
            <a:off x="139700" y="984424"/>
            <a:ext cx="6413548" cy="4041998"/>
          </a:xfrm>
          <a:prstGeom prst="rect">
            <a:avLst/>
          </a:prstGeom>
        </p:spPr>
      </p:pic>
    </p:spTree>
    <p:extLst>
      <p:ext uri="{BB962C8B-B14F-4D97-AF65-F5344CB8AC3E}">
        <p14:creationId xmlns:p14="http://schemas.microsoft.com/office/powerpoint/2010/main" val="30863755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B35A4-4818-A762-D532-03124BDAD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38A96-6A83-4F20-826D-AE8ABCC4081C}"/>
              </a:ext>
            </a:extLst>
          </p:cNvPr>
          <p:cNvSpPr>
            <a:spLocks noGrp="1"/>
          </p:cNvSpPr>
          <p:nvPr>
            <p:ph type="title"/>
          </p:nvPr>
        </p:nvSpPr>
        <p:spPr>
          <a:xfrm>
            <a:off x="266700" y="165879"/>
            <a:ext cx="8674100" cy="590931"/>
          </a:xfrm>
        </p:spPr>
        <p:txBody>
          <a:bodyPr/>
          <a:lstStyle/>
          <a:p>
            <a:r>
              <a:rPr lang="en-GB" dirty="0"/>
              <a:t>Comment</a:t>
            </a:r>
          </a:p>
        </p:txBody>
      </p:sp>
      <p:graphicFrame>
        <p:nvGraphicFramePr>
          <p:cNvPr id="3" name="Table 2">
            <a:extLst>
              <a:ext uri="{FF2B5EF4-FFF2-40B4-BE49-F238E27FC236}">
                <a16:creationId xmlns:a16="http://schemas.microsoft.com/office/drawing/2014/main" id="{C22B5C62-1384-ACD1-FA31-F4B241B00518}"/>
              </a:ext>
            </a:extLst>
          </p:cNvPr>
          <p:cNvGraphicFramePr>
            <a:graphicFrameLocks noGrp="1"/>
          </p:cNvGraphicFramePr>
          <p:nvPr>
            <p:extLst>
              <p:ext uri="{D42A27DB-BD31-4B8C-83A1-F6EECF244321}">
                <p14:modId xmlns:p14="http://schemas.microsoft.com/office/powerpoint/2010/main" val="3018273139"/>
              </p:ext>
            </p:extLst>
          </p:nvPr>
        </p:nvGraphicFramePr>
        <p:xfrm>
          <a:off x="3521710" y="263780"/>
          <a:ext cx="4899659" cy="2749040"/>
        </p:xfrm>
        <a:graphic>
          <a:graphicData uri="http://schemas.openxmlformats.org/drawingml/2006/table">
            <a:tbl>
              <a:tblPr firstRow="1" bandRow="1">
                <a:tableStyleId>{912C8C85-51F0-491E-9774-3900AFEF0FD7}</a:tableStyleId>
              </a:tblPr>
              <a:tblGrid>
                <a:gridCol w="902569">
                  <a:extLst>
                    <a:ext uri="{9D8B030D-6E8A-4147-A177-3AD203B41FA5}">
                      <a16:colId xmlns:a16="http://schemas.microsoft.com/office/drawing/2014/main" val="4284749078"/>
                    </a:ext>
                  </a:extLst>
                </a:gridCol>
                <a:gridCol w="1181935">
                  <a:extLst>
                    <a:ext uri="{9D8B030D-6E8A-4147-A177-3AD203B41FA5}">
                      <a16:colId xmlns:a16="http://schemas.microsoft.com/office/drawing/2014/main" val="918706391"/>
                    </a:ext>
                  </a:extLst>
                </a:gridCol>
                <a:gridCol w="1541888">
                  <a:extLst>
                    <a:ext uri="{9D8B030D-6E8A-4147-A177-3AD203B41FA5}">
                      <a16:colId xmlns:a16="http://schemas.microsoft.com/office/drawing/2014/main" val="126486944"/>
                    </a:ext>
                  </a:extLst>
                </a:gridCol>
                <a:gridCol w="1273267">
                  <a:extLst>
                    <a:ext uri="{9D8B030D-6E8A-4147-A177-3AD203B41FA5}">
                      <a16:colId xmlns:a16="http://schemas.microsoft.com/office/drawing/2014/main" val="1698179445"/>
                    </a:ext>
                  </a:extLst>
                </a:gridCol>
              </a:tblGrid>
              <a:tr h="527240">
                <a:tc>
                  <a:txBody>
                    <a:bodyPr/>
                    <a:lstStyle/>
                    <a:p>
                      <a:r>
                        <a:rPr lang="en-GB" sz="1800" dirty="0">
                          <a:solidFill>
                            <a:schemeClr val="tx1"/>
                          </a:solidFill>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b="1" dirty="0">
                          <a:solidFill>
                            <a:schemeClr val="tx1"/>
                          </a:solidFill>
                        </a:rPr>
                        <a:t>g</a:t>
                      </a:r>
                      <a:r>
                        <a:rPr lang="en-GB" sz="1800" b="1" baseline="0" dirty="0">
                          <a:solidFill>
                            <a:schemeClr val="tx1"/>
                          </a:solidFill>
                        </a:rPr>
                        <a:t> (</a:t>
                      </a:r>
                      <a:r>
                        <a:rPr lang="en-GB" sz="1800" b="1" dirty="0">
                          <a:solidFill>
                            <a:schemeClr val="tx1"/>
                          </a:solidFill>
                        </a:rPr>
                        <a:t>m s⁻²</a:t>
                      </a:r>
                      <a:r>
                        <a:rPr lang="en-GB" sz="1800" b="1" baseline="0" dirty="0">
                          <a:solidFill>
                            <a:schemeClr val="tx1"/>
                          </a:solidFill>
                        </a:rPr>
                        <a:t>)</a:t>
                      </a:r>
                      <a:endParaRPr lang="en-GB"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tx1"/>
                          </a:solidFill>
                        </a:rPr>
                        <a:t>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tx1"/>
                          </a:solidFill>
                        </a:rPr>
                        <a:t>R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67027039"/>
                  </a:ext>
                </a:extLst>
              </a:tr>
              <a:tr h="527240">
                <a:tc>
                  <a:txBody>
                    <a:bodyPr/>
                    <a:lstStyle/>
                    <a:p>
                      <a:r>
                        <a:rPr lang="en-GB" sz="1800" dirty="0"/>
                        <a:t>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9.81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5.972×10</a:t>
                      </a:r>
                      <a:r>
                        <a:rPr lang="en-GB" sz="1800" b="0" i="0" kern="1200" baseline="30000" dirty="0">
                          <a:solidFill>
                            <a:schemeClr val="tx1"/>
                          </a:solidFill>
                          <a:effectLst/>
                          <a:latin typeface="+mn-lt"/>
                          <a:ea typeface="+mn-ea"/>
                          <a:cs typeface="+mn-cs"/>
                        </a:rPr>
                        <a:t>24</a:t>
                      </a:r>
                      <a:r>
                        <a:rPr lang="en-GB" sz="1800" b="0" i="0" kern="1200" dirty="0">
                          <a:solidFill>
                            <a:schemeClr val="tx1"/>
                          </a:solidFill>
                          <a:effectLst/>
                          <a:latin typeface="+mn-lt"/>
                          <a:ea typeface="+mn-ea"/>
                          <a:cs typeface="+mn-cs"/>
                        </a:rPr>
                        <a:t>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6 371.0</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4250407"/>
                  </a:ext>
                </a:extLst>
              </a:tr>
              <a:tr h="630557">
                <a:tc>
                  <a:txBody>
                    <a:bodyPr/>
                    <a:lstStyle/>
                    <a:p>
                      <a:r>
                        <a:rPr lang="en-GB" sz="1800" dirty="0"/>
                        <a:t>Moon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1.627</a:t>
                      </a:r>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7.346×</a:t>
                      </a:r>
                      <a:r>
                        <a:rPr lang="en-GB" sz="1800" b="0" i="0" kern="1200" dirty="0">
                          <a:solidFill>
                            <a:schemeClr val="tx1"/>
                          </a:solidFill>
                          <a:effectLst/>
                          <a:latin typeface="+mn-lt"/>
                          <a:ea typeface="+mn-ea"/>
                          <a:cs typeface="+mn-cs"/>
                        </a:rPr>
                        <a:t>10</a:t>
                      </a:r>
                      <a:r>
                        <a:rPr lang="en-GB" sz="1800" b="0" i="0" kern="1200" baseline="30000" dirty="0">
                          <a:solidFill>
                            <a:schemeClr val="tx1"/>
                          </a:solidFill>
                          <a:effectLst/>
                          <a:latin typeface="+mn-lt"/>
                          <a:ea typeface="+mn-ea"/>
                          <a:cs typeface="+mn-cs"/>
                        </a:rPr>
                        <a:t>22</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1 737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481306"/>
                  </a:ext>
                </a:extLst>
              </a:tr>
              <a:tr h="527240">
                <a:tc>
                  <a:txBody>
                    <a:bodyPr/>
                    <a:lstStyle/>
                    <a:p>
                      <a:r>
                        <a:rPr lang="en-GB" sz="1800" dirty="0"/>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275</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1.9885×10</a:t>
                      </a:r>
                      <a:r>
                        <a:rPr lang="en-GB" sz="1800" b="0" i="0" kern="1200" baseline="30000" dirty="0">
                          <a:solidFill>
                            <a:schemeClr val="tx1"/>
                          </a:solidFill>
                          <a:effectLst/>
                          <a:latin typeface="+mn-lt"/>
                          <a:ea typeface="+mn-ea"/>
                          <a:cs typeface="+mn-cs"/>
                        </a:rPr>
                        <a:t>30</a:t>
                      </a:r>
                      <a:r>
                        <a:rPr lang="en-GB" sz="1800" b="0" i="0" kern="1200" dirty="0">
                          <a:solidFill>
                            <a:schemeClr val="tx1"/>
                          </a:solidFill>
                          <a:effectLst/>
                          <a:latin typeface="+mn-lt"/>
                          <a:ea typeface="+mn-ea"/>
                          <a:cs typeface="+mn-cs"/>
                        </a:rPr>
                        <a:t>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695 700</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2767286"/>
                  </a:ext>
                </a:extLst>
              </a:tr>
              <a:tr h="527240">
                <a:tc>
                  <a:txBody>
                    <a:bodyPr/>
                    <a:lstStyle/>
                    <a:p>
                      <a:r>
                        <a:rPr lang="en-GB" sz="1800" dirty="0"/>
                        <a:t>Jupiter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24.8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1.8982×10</a:t>
                      </a:r>
                      <a:r>
                        <a:rPr lang="en-GB" sz="1800" b="0" i="0" kern="1200" baseline="30000" dirty="0">
                          <a:solidFill>
                            <a:schemeClr val="tx1"/>
                          </a:solidFill>
                          <a:effectLst/>
                          <a:latin typeface="+mn-lt"/>
                          <a:ea typeface="+mn-ea"/>
                          <a:cs typeface="+mn-cs"/>
                        </a:rPr>
                        <a:t>27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71 492</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351871"/>
                  </a:ext>
                </a:extLst>
              </a:tr>
            </a:tbl>
          </a:graphicData>
        </a:graphic>
      </p:graphicFrame>
      <p:sp>
        <p:nvSpPr>
          <p:cNvPr id="4" name="TextBox 3">
            <a:extLst>
              <a:ext uri="{FF2B5EF4-FFF2-40B4-BE49-F238E27FC236}">
                <a16:creationId xmlns:a16="http://schemas.microsoft.com/office/drawing/2014/main" id="{2BB1A177-FC67-F40C-BD5C-16EF4421E1DE}"/>
              </a:ext>
            </a:extLst>
          </p:cNvPr>
          <p:cNvSpPr txBox="1"/>
          <p:nvPr/>
        </p:nvSpPr>
        <p:spPr>
          <a:xfrm>
            <a:off x="457200" y="3198411"/>
            <a:ext cx="8229600" cy="2677656"/>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chances are that the model we are trying to verify has been used to calculate some of the figures that we used. If this is the case, we have not truly verified the model. On the other hand, the two methods used are valid methods for verifying a model.</a:t>
            </a:r>
          </a:p>
        </p:txBody>
      </p:sp>
      <p:sp>
        <p:nvSpPr>
          <p:cNvPr id="7" name="TextBox 6">
            <a:extLst>
              <a:ext uri="{FF2B5EF4-FFF2-40B4-BE49-F238E27FC236}">
                <a16:creationId xmlns:a16="http://schemas.microsoft.com/office/drawing/2014/main" id="{FC5D6B4E-9373-05E8-59DC-47FA90E6817C}"/>
              </a:ext>
            </a:extLst>
          </p:cNvPr>
          <p:cNvSpPr txBox="1"/>
          <p:nvPr/>
        </p:nvSpPr>
        <p:spPr>
          <a:xfrm>
            <a:off x="457200" y="5876067"/>
            <a:ext cx="7964169"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g for the moon was measured directly on the Apollo 17 mission.</a:t>
            </a:r>
          </a:p>
        </p:txBody>
      </p:sp>
    </p:spTree>
    <p:extLst>
      <p:ext uri="{BB962C8B-B14F-4D97-AF65-F5344CB8AC3E}">
        <p14:creationId xmlns:p14="http://schemas.microsoft.com/office/powerpoint/2010/main" val="31653681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B789-F2CC-C263-5EC3-DA27BB7A034C}"/>
              </a:ext>
            </a:extLst>
          </p:cNvPr>
          <p:cNvSpPr>
            <a:spLocks noGrp="1"/>
          </p:cNvSpPr>
          <p:nvPr>
            <p:ph type="title"/>
          </p:nvPr>
        </p:nvSpPr>
        <p:spPr/>
        <p:txBody>
          <a:bodyPr/>
          <a:lstStyle/>
          <a:p>
            <a:r>
              <a:rPr lang="en-GB" dirty="0"/>
              <a:t>Ballistic motion</a:t>
            </a:r>
          </a:p>
        </p:txBody>
      </p:sp>
      <p:sp>
        <p:nvSpPr>
          <p:cNvPr id="5" name="Freeform: Shape 4">
            <a:extLst>
              <a:ext uri="{FF2B5EF4-FFF2-40B4-BE49-F238E27FC236}">
                <a16:creationId xmlns:a16="http://schemas.microsoft.com/office/drawing/2014/main" id="{326221F7-37E7-001C-C02E-BA0684D17601}"/>
              </a:ext>
            </a:extLst>
          </p:cNvPr>
          <p:cNvSpPr/>
          <p:nvPr/>
        </p:nvSpPr>
        <p:spPr>
          <a:xfrm>
            <a:off x="1977390" y="3989070"/>
            <a:ext cx="902970" cy="697230"/>
          </a:xfrm>
          <a:custGeom>
            <a:avLst/>
            <a:gdLst>
              <a:gd name="connsiteX0" fmla="*/ 0 w 902970"/>
              <a:gd name="connsiteY0" fmla="*/ 582930 h 697230"/>
              <a:gd name="connsiteX1" fmla="*/ 160020 w 902970"/>
              <a:gd name="connsiteY1" fmla="*/ 0 h 697230"/>
              <a:gd name="connsiteX2" fmla="*/ 68580 w 902970"/>
              <a:gd name="connsiteY2" fmla="*/ 548640 h 697230"/>
              <a:gd name="connsiteX3" fmla="*/ 354330 w 902970"/>
              <a:gd name="connsiteY3" fmla="*/ 262890 h 697230"/>
              <a:gd name="connsiteX4" fmla="*/ 91440 w 902970"/>
              <a:gd name="connsiteY4" fmla="*/ 571500 h 697230"/>
              <a:gd name="connsiteX5" fmla="*/ 857250 w 902970"/>
              <a:gd name="connsiteY5" fmla="*/ 114300 h 697230"/>
              <a:gd name="connsiteX6" fmla="*/ 91440 w 902970"/>
              <a:gd name="connsiteY6" fmla="*/ 605790 h 697230"/>
              <a:gd name="connsiteX7" fmla="*/ 902970 w 902970"/>
              <a:gd name="connsiteY7" fmla="*/ 354330 h 697230"/>
              <a:gd name="connsiteX8" fmla="*/ 114300 w 902970"/>
              <a:gd name="connsiteY8" fmla="*/ 674370 h 697230"/>
              <a:gd name="connsiteX9" fmla="*/ 525780 w 902970"/>
              <a:gd name="connsiteY9" fmla="*/ 617220 h 697230"/>
              <a:gd name="connsiteX10" fmla="*/ 160020 w 902970"/>
              <a:gd name="connsiteY10" fmla="*/ 69723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970" h="697230">
                <a:moveTo>
                  <a:pt x="0" y="582930"/>
                </a:moveTo>
                <a:lnTo>
                  <a:pt x="160020" y="0"/>
                </a:lnTo>
                <a:lnTo>
                  <a:pt x="68580" y="548640"/>
                </a:lnTo>
                <a:lnTo>
                  <a:pt x="354330" y="262890"/>
                </a:lnTo>
                <a:lnTo>
                  <a:pt x="91440" y="571500"/>
                </a:lnTo>
                <a:lnTo>
                  <a:pt x="857250" y="114300"/>
                </a:lnTo>
                <a:lnTo>
                  <a:pt x="91440" y="605790"/>
                </a:lnTo>
                <a:lnTo>
                  <a:pt x="902970" y="354330"/>
                </a:lnTo>
                <a:lnTo>
                  <a:pt x="114300" y="674370"/>
                </a:lnTo>
                <a:lnTo>
                  <a:pt x="525780" y="617220"/>
                </a:lnTo>
                <a:lnTo>
                  <a:pt x="160020" y="69723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9418AF8D-6322-25C1-7484-0C656E7B5AD2}"/>
              </a:ext>
            </a:extLst>
          </p:cNvPr>
          <p:cNvSpPr/>
          <p:nvPr/>
        </p:nvSpPr>
        <p:spPr>
          <a:xfrm rot="19517856">
            <a:off x="1111106" y="4683783"/>
            <a:ext cx="1070491" cy="408993"/>
          </a:xfrm>
          <a:custGeom>
            <a:avLst/>
            <a:gdLst>
              <a:gd name="connsiteX0" fmla="*/ 491490 w 2068830"/>
              <a:gd name="connsiteY0" fmla="*/ 0 h 742950"/>
              <a:gd name="connsiteX1" fmla="*/ 0 w 2068830"/>
              <a:gd name="connsiteY1" fmla="*/ 320040 h 742950"/>
              <a:gd name="connsiteX2" fmla="*/ 468630 w 2068830"/>
              <a:gd name="connsiteY2" fmla="*/ 742950 h 742950"/>
              <a:gd name="connsiteX3" fmla="*/ 2068830 w 2068830"/>
              <a:gd name="connsiteY3" fmla="*/ 617220 h 742950"/>
              <a:gd name="connsiteX4" fmla="*/ 2068830 w 2068830"/>
              <a:gd name="connsiteY4" fmla="*/ 194310 h 742950"/>
              <a:gd name="connsiteX5" fmla="*/ 491490 w 2068830"/>
              <a:gd name="connsiteY5" fmla="*/ 0 h 742950"/>
              <a:gd name="connsiteX0" fmla="*/ 492976 w 2070316"/>
              <a:gd name="connsiteY0" fmla="*/ 0 h 742950"/>
              <a:gd name="connsiteX1" fmla="*/ 1486 w 2070316"/>
              <a:gd name="connsiteY1" fmla="*/ 320040 h 742950"/>
              <a:gd name="connsiteX2" fmla="*/ 470116 w 2070316"/>
              <a:gd name="connsiteY2" fmla="*/ 742950 h 742950"/>
              <a:gd name="connsiteX3" fmla="*/ 2070316 w 2070316"/>
              <a:gd name="connsiteY3" fmla="*/ 617220 h 742950"/>
              <a:gd name="connsiteX4" fmla="*/ 2070316 w 2070316"/>
              <a:gd name="connsiteY4" fmla="*/ 194310 h 742950"/>
              <a:gd name="connsiteX5" fmla="*/ 492976 w 2070316"/>
              <a:gd name="connsiteY5" fmla="*/ 0 h 742950"/>
              <a:gd name="connsiteX0" fmla="*/ 379362 w 1956702"/>
              <a:gd name="connsiteY0" fmla="*/ 0 h 742950"/>
              <a:gd name="connsiteX1" fmla="*/ 2172 w 1956702"/>
              <a:gd name="connsiteY1" fmla="*/ 320040 h 742950"/>
              <a:gd name="connsiteX2" fmla="*/ 356502 w 1956702"/>
              <a:gd name="connsiteY2" fmla="*/ 742950 h 742950"/>
              <a:gd name="connsiteX3" fmla="*/ 1956702 w 1956702"/>
              <a:gd name="connsiteY3" fmla="*/ 617220 h 742950"/>
              <a:gd name="connsiteX4" fmla="*/ 1956702 w 1956702"/>
              <a:gd name="connsiteY4" fmla="*/ 194310 h 742950"/>
              <a:gd name="connsiteX5" fmla="*/ 379362 w 1956702"/>
              <a:gd name="connsiteY5" fmla="*/ 0 h 742950"/>
              <a:gd name="connsiteX0" fmla="*/ 368037 w 1945377"/>
              <a:gd name="connsiteY0" fmla="*/ 0 h 742950"/>
              <a:gd name="connsiteX1" fmla="*/ 2277 w 1945377"/>
              <a:gd name="connsiteY1" fmla="*/ 377190 h 742950"/>
              <a:gd name="connsiteX2" fmla="*/ 345177 w 1945377"/>
              <a:gd name="connsiteY2" fmla="*/ 742950 h 742950"/>
              <a:gd name="connsiteX3" fmla="*/ 1945377 w 1945377"/>
              <a:gd name="connsiteY3" fmla="*/ 617220 h 742950"/>
              <a:gd name="connsiteX4" fmla="*/ 1945377 w 1945377"/>
              <a:gd name="connsiteY4" fmla="*/ 194310 h 742950"/>
              <a:gd name="connsiteX5" fmla="*/ 368037 w 1945377"/>
              <a:gd name="connsiteY5" fmla="*/ 0 h 742950"/>
              <a:gd name="connsiteX0" fmla="*/ 368037 w 1945377"/>
              <a:gd name="connsiteY0" fmla="*/ 345 h 743295"/>
              <a:gd name="connsiteX1" fmla="*/ 2277 w 1945377"/>
              <a:gd name="connsiteY1" fmla="*/ 377535 h 743295"/>
              <a:gd name="connsiteX2" fmla="*/ 345177 w 1945377"/>
              <a:gd name="connsiteY2" fmla="*/ 743295 h 743295"/>
              <a:gd name="connsiteX3" fmla="*/ 1945377 w 1945377"/>
              <a:gd name="connsiteY3" fmla="*/ 617565 h 743295"/>
              <a:gd name="connsiteX4" fmla="*/ 1945377 w 1945377"/>
              <a:gd name="connsiteY4" fmla="*/ 194655 h 743295"/>
              <a:gd name="connsiteX5" fmla="*/ 368037 w 1945377"/>
              <a:gd name="connsiteY5" fmla="*/ 345 h 743295"/>
              <a:gd name="connsiteX0" fmla="*/ 368148 w 1945488"/>
              <a:gd name="connsiteY0" fmla="*/ 345 h 743295"/>
              <a:gd name="connsiteX1" fmla="*/ 2388 w 1945488"/>
              <a:gd name="connsiteY1" fmla="*/ 377535 h 743295"/>
              <a:gd name="connsiteX2" fmla="*/ 345288 w 1945488"/>
              <a:gd name="connsiteY2" fmla="*/ 743295 h 743295"/>
              <a:gd name="connsiteX3" fmla="*/ 1945488 w 1945488"/>
              <a:gd name="connsiteY3" fmla="*/ 617565 h 743295"/>
              <a:gd name="connsiteX4" fmla="*/ 1945488 w 1945488"/>
              <a:gd name="connsiteY4" fmla="*/ 194655 h 743295"/>
              <a:gd name="connsiteX5" fmla="*/ 368148 w 1945488"/>
              <a:gd name="connsiteY5" fmla="*/ 345 h 7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5488" h="743295">
                <a:moveTo>
                  <a:pt x="368148" y="345"/>
                </a:moveTo>
                <a:cubicBezTo>
                  <a:pt x="204318" y="-7275"/>
                  <a:pt x="29058" y="110835"/>
                  <a:pt x="2388" y="377535"/>
                </a:cubicBezTo>
                <a:cubicBezTo>
                  <a:pt x="-24282" y="644235"/>
                  <a:pt x="177648" y="716625"/>
                  <a:pt x="345288" y="743295"/>
                </a:cubicBezTo>
                <a:lnTo>
                  <a:pt x="1945488" y="617565"/>
                </a:lnTo>
                <a:lnTo>
                  <a:pt x="1945488" y="194655"/>
                </a:lnTo>
                <a:lnTo>
                  <a:pt x="368148" y="345"/>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7119A27-CA2F-F406-D4D7-C9313369DDBB}"/>
              </a:ext>
            </a:extLst>
          </p:cNvPr>
          <p:cNvSpPr/>
          <p:nvPr/>
        </p:nvSpPr>
        <p:spPr>
          <a:xfrm>
            <a:off x="6595353" y="3696344"/>
            <a:ext cx="251460" cy="24003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59D16326-D625-FF89-5A77-AB9A19AE4625}"/>
              </a:ext>
            </a:extLst>
          </p:cNvPr>
          <p:cNvSpPr/>
          <p:nvPr/>
        </p:nvSpPr>
        <p:spPr>
          <a:xfrm>
            <a:off x="2068830" y="3289317"/>
            <a:ext cx="4560813" cy="1294115"/>
          </a:xfrm>
          <a:custGeom>
            <a:avLst/>
            <a:gdLst>
              <a:gd name="connsiteX0" fmla="*/ 0 w 4366260"/>
              <a:gd name="connsiteY0" fmla="*/ 1543050 h 1543050"/>
              <a:gd name="connsiteX1" fmla="*/ 2571750 w 4366260"/>
              <a:gd name="connsiteY1" fmla="*/ 0 h 1543050"/>
              <a:gd name="connsiteX2" fmla="*/ 4366260 w 4366260"/>
              <a:gd name="connsiteY2" fmla="*/ 491490 h 1543050"/>
              <a:gd name="connsiteX0" fmla="*/ 0 w 4366260"/>
              <a:gd name="connsiteY0" fmla="*/ 1543177 h 1543177"/>
              <a:gd name="connsiteX1" fmla="*/ 2571750 w 4366260"/>
              <a:gd name="connsiteY1" fmla="*/ 127 h 1543177"/>
              <a:gd name="connsiteX2" fmla="*/ 4366260 w 4366260"/>
              <a:gd name="connsiteY2" fmla="*/ 491617 h 1543177"/>
              <a:gd name="connsiteX0" fmla="*/ 0 w 4366260"/>
              <a:gd name="connsiteY0" fmla="*/ 1497478 h 1497478"/>
              <a:gd name="connsiteX1" fmla="*/ 3166110 w 4366260"/>
              <a:gd name="connsiteY1" fmla="*/ 148 h 1497478"/>
              <a:gd name="connsiteX2" fmla="*/ 4366260 w 4366260"/>
              <a:gd name="connsiteY2" fmla="*/ 445918 h 1497478"/>
              <a:gd name="connsiteX0" fmla="*/ 0 w 4366260"/>
              <a:gd name="connsiteY0" fmla="*/ 1497706 h 1497706"/>
              <a:gd name="connsiteX1" fmla="*/ 3166110 w 4366260"/>
              <a:gd name="connsiteY1" fmla="*/ 376 h 1497706"/>
              <a:gd name="connsiteX2" fmla="*/ 4366260 w 4366260"/>
              <a:gd name="connsiteY2" fmla="*/ 446146 h 1497706"/>
              <a:gd name="connsiteX0" fmla="*/ 0 w 4366260"/>
              <a:gd name="connsiteY0" fmla="*/ 1497555 h 1497555"/>
              <a:gd name="connsiteX1" fmla="*/ 3166110 w 4366260"/>
              <a:gd name="connsiteY1" fmla="*/ 225 h 1497555"/>
              <a:gd name="connsiteX2" fmla="*/ 4366260 w 4366260"/>
              <a:gd name="connsiteY2" fmla="*/ 445995 h 1497555"/>
              <a:gd name="connsiteX0" fmla="*/ 0 w 4366260"/>
              <a:gd name="connsiteY0" fmla="*/ 1497563 h 1497563"/>
              <a:gd name="connsiteX1" fmla="*/ 3166110 w 4366260"/>
              <a:gd name="connsiteY1" fmla="*/ 233 h 1497563"/>
              <a:gd name="connsiteX2" fmla="*/ 4366260 w 4366260"/>
              <a:gd name="connsiteY2" fmla="*/ 446003 h 1497563"/>
              <a:gd name="connsiteX0" fmla="*/ 0 w 4366260"/>
              <a:gd name="connsiteY0" fmla="*/ 1497563 h 1497563"/>
              <a:gd name="connsiteX1" fmla="*/ 3166110 w 4366260"/>
              <a:gd name="connsiteY1" fmla="*/ 233 h 1497563"/>
              <a:gd name="connsiteX2" fmla="*/ 4366260 w 4366260"/>
              <a:gd name="connsiteY2" fmla="*/ 446003 h 1497563"/>
              <a:gd name="connsiteX0" fmla="*/ 0 w 4366260"/>
              <a:gd name="connsiteY0" fmla="*/ 1497563 h 1497563"/>
              <a:gd name="connsiteX1" fmla="*/ 3166110 w 4366260"/>
              <a:gd name="connsiteY1" fmla="*/ 233 h 1497563"/>
              <a:gd name="connsiteX2" fmla="*/ 4366260 w 4366260"/>
              <a:gd name="connsiteY2" fmla="*/ 446003 h 1497563"/>
              <a:gd name="connsiteX0" fmla="*/ 0 w 4366260"/>
              <a:gd name="connsiteY0" fmla="*/ 1497519 h 1497519"/>
              <a:gd name="connsiteX1" fmla="*/ 3166110 w 4366260"/>
              <a:gd name="connsiteY1" fmla="*/ 189 h 1497519"/>
              <a:gd name="connsiteX2" fmla="*/ 4366260 w 4366260"/>
              <a:gd name="connsiteY2" fmla="*/ 445959 h 1497519"/>
              <a:gd name="connsiteX0" fmla="*/ 0 w 4366260"/>
              <a:gd name="connsiteY0" fmla="*/ 1505271 h 1505271"/>
              <a:gd name="connsiteX1" fmla="*/ 2172970 w 4366260"/>
              <a:gd name="connsiteY1" fmla="*/ 274641 h 1505271"/>
              <a:gd name="connsiteX2" fmla="*/ 3166110 w 4366260"/>
              <a:gd name="connsiteY2" fmla="*/ 7941 h 1505271"/>
              <a:gd name="connsiteX3" fmla="*/ 4366260 w 4366260"/>
              <a:gd name="connsiteY3" fmla="*/ 453711 h 1505271"/>
              <a:gd name="connsiteX0" fmla="*/ 0 w 4366260"/>
              <a:gd name="connsiteY0" fmla="*/ 1529048 h 1529048"/>
              <a:gd name="connsiteX1" fmla="*/ 2172970 w 4366260"/>
              <a:gd name="connsiteY1" fmla="*/ 298418 h 1529048"/>
              <a:gd name="connsiteX2" fmla="*/ 3293110 w 4366260"/>
              <a:gd name="connsiteY2" fmla="*/ 6318 h 1529048"/>
              <a:gd name="connsiteX3" fmla="*/ 4366260 w 4366260"/>
              <a:gd name="connsiteY3" fmla="*/ 477488 h 1529048"/>
              <a:gd name="connsiteX0" fmla="*/ 0 w 4366260"/>
              <a:gd name="connsiteY0" fmla="*/ 1524661 h 1524661"/>
              <a:gd name="connsiteX1" fmla="*/ 2223770 w 4366260"/>
              <a:gd name="connsiteY1" fmla="*/ 357531 h 1524661"/>
              <a:gd name="connsiteX2" fmla="*/ 3293110 w 4366260"/>
              <a:gd name="connsiteY2" fmla="*/ 1931 h 1524661"/>
              <a:gd name="connsiteX3" fmla="*/ 4366260 w 4366260"/>
              <a:gd name="connsiteY3" fmla="*/ 473101 h 1524661"/>
              <a:gd name="connsiteX0" fmla="*/ 0 w 4366260"/>
              <a:gd name="connsiteY0" fmla="*/ 1524090 h 1524090"/>
              <a:gd name="connsiteX1" fmla="*/ 2223770 w 4366260"/>
              <a:gd name="connsiteY1" fmla="*/ 356960 h 1524090"/>
              <a:gd name="connsiteX2" fmla="*/ 3293110 w 4366260"/>
              <a:gd name="connsiteY2" fmla="*/ 1360 h 1524090"/>
              <a:gd name="connsiteX3" fmla="*/ 4366260 w 4366260"/>
              <a:gd name="connsiteY3" fmla="*/ 472530 h 1524090"/>
              <a:gd name="connsiteX0" fmla="*/ 0 w 4366260"/>
              <a:gd name="connsiteY0" fmla="*/ 1524660 h 1524660"/>
              <a:gd name="connsiteX1" fmla="*/ 2223770 w 4366260"/>
              <a:gd name="connsiteY1" fmla="*/ 357530 h 1524660"/>
              <a:gd name="connsiteX2" fmla="*/ 3293110 w 4366260"/>
              <a:gd name="connsiteY2" fmla="*/ 1930 h 1524660"/>
              <a:gd name="connsiteX3" fmla="*/ 4366260 w 4366260"/>
              <a:gd name="connsiteY3" fmla="*/ 473100 h 1524660"/>
              <a:gd name="connsiteX0" fmla="*/ 0 w 4366260"/>
              <a:gd name="connsiteY0" fmla="*/ 1437708 h 1437708"/>
              <a:gd name="connsiteX1" fmla="*/ 2223770 w 4366260"/>
              <a:gd name="connsiteY1" fmla="*/ 270578 h 1437708"/>
              <a:gd name="connsiteX2" fmla="*/ 3407410 w 4366260"/>
              <a:gd name="connsiteY2" fmla="*/ 3878 h 1437708"/>
              <a:gd name="connsiteX3" fmla="*/ 4366260 w 4366260"/>
              <a:gd name="connsiteY3" fmla="*/ 386148 h 1437708"/>
              <a:gd name="connsiteX0" fmla="*/ 0 w 4366260"/>
              <a:gd name="connsiteY0" fmla="*/ 1435406 h 1435406"/>
              <a:gd name="connsiteX1" fmla="*/ 2223770 w 4366260"/>
              <a:gd name="connsiteY1" fmla="*/ 268276 h 1435406"/>
              <a:gd name="connsiteX2" fmla="*/ 3407410 w 4366260"/>
              <a:gd name="connsiteY2" fmla="*/ 1576 h 1435406"/>
              <a:gd name="connsiteX3" fmla="*/ 4366260 w 4366260"/>
              <a:gd name="connsiteY3" fmla="*/ 383846 h 1435406"/>
              <a:gd name="connsiteX0" fmla="*/ 0 w 4366260"/>
              <a:gd name="connsiteY0" fmla="*/ 1435406 h 1435406"/>
              <a:gd name="connsiteX1" fmla="*/ 2223770 w 4366260"/>
              <a:gd name="connsiteY1" fmla="*/ 268276 h 1435406"/>
              <a:gd name="connsiteX2" fmla="*/ 3407410 w 4366260"/>
              <a:gd name="connsiteY2" fmla="*/ 1576 h 1435406"/>
              <a:gd name="connsiteX3" fmla="*/ 4366260 w 4366260"/>
              <a:gd name="connsiteY3" fmla="*/ 383846 h 1435406"/>
              <a:gd name="connsiteX0" fmla="*/ 0 w 4366260"/>
              <a:gd name="connsiteY0" fmla="*/ 1350703 h 1350703"/>
              <a:gd name="connsiteX1" fmla="*/ 2223770 w 4366260"/>
              <a:gd name="connsiteY1" fmla="*/ 183573 h 1350703"/>
              <a:gd name="connsiteX2" fmla="*/ 3407410 w 4366260"/>
              <a:gd name="connsiteY2" fmla="*/ 14150 h 1350703"/>
              <a:gd name="connsiteX3" fmla="*/ 4366260 w 4366260"/>
              <a:gd name="connsiteY3" fmla="*/ 299143 h 1350703"/>
              <a:gd name="connsiteX0" fmla="*/ 0 w 4366260"/>
              <a:gd name="connsiteY0" fmla="*/ 1356465 h 1356465"/>
              <a:gd name="connsiteX1" fmla="*/ 2223770 w 4366260"/>
              <a:gd name="connsiteY1" fmla="*/ 189335 h 1356465"/>
              <a:gd name="connsiteX2" fmla="*/ 3407410 w 4366260"/>
              <a:gd name="connsiteY2" fmla="*/ 19912 h 1356465"/>
              <a:gd name="connsiteX3" fmla="*/ 4366260 w 4366260"/>
              <a:gd name="connsiteY3" fmla="*/ 382726 h 1356465"/>
              <a:gd name="connsiteX0" fmla="*/ 0 w 4366260"/>
              <a:gd name="connsiteY0" fmla="*/ 1345318 h 1345318"/>
              <a:gd name="connsiteX1" fmla="*/ 2223770 w 4366260"/>
              <a:gd name="connsiteY1" fmla="*/ 178188 h 1345318"/>
              <a:gd name="connsiteX2" fmla="*/ 3407410 w 4366260"/>
              <a:gd name="connsiteY2" fmla="*/ 8765 h 1345318"/>
              <a:gd name="connsiteX3" fmla="*/ 4366260 w 4366260"/>
              <a:gd name="connsiteY3" fmla="*/ 371579 h 1345318"/>
              <a:gd name="connsiteX0" fmla="*/ 0 w 4366260"/>
              <a:gd name="connsiteY0" fmla="*/ 1337826 h 1337826"/>
              <a:gd name="connsiteX1" fmla="*/ 2301591 w 4366260"/>
              <a:gd name="connsiteY1" fmla="*/ 267972 h 1337826"/>
              <a:gd name="connsiteX2" fmla="*/ 3407410 w 4366260"/>
              <a:gd name="connsiteY2" fmla="*/ 1273 h 1337826"/>
              <a:gd name="connsiteX3" fmla="*/ 4366260 w 4366260"/>
              <a:gd name="connsiteY3" fmla="*/ 364087 h 1337826"/>
              <a:gd name="connsiteX0" fmla="*/ 0 w 4366260"/>
              <a:gd name="connsiteY0" fmla="*/ 1233253 h 1233253"/>
              <a:gd name="connsiteX1" fmla="*/ 2301591 w 4366260"/>
              <a:gd name="connsiteY1" fmla="*/ 163399 h 1233253"/>
              <a:gd name="connsiteX2" fmla="*/ 3543597 w 4366260"/>
              <a:gd name="connsiteY2" fmla="*/ 13432 h 1233253"/>
              <a:gd name="connsiteX3" fmla="*/ 4366260 w 4366260"/>
              <a:gd name="connsiteY3" fmla="*/ 259514 h 1233253"/>
              <a:gd name="connsiteX0" fmla="*/ 0 w 4560813"/>
              <a:gd name="connsiteY0" fmla="*/ 1243337 h 1243337"/>
              <a:gd name="connsiteX1" fmla="*/ 2301591 w 4560813"/>
              <a:gd name="connsiteY1" fmla="*/ 173483 h 1243337"/>
              <a:gd name="connsiteX2" fmla="*/ 3543597 w 4560813"/>
              <a:gd name="connsiteY2" fmla="*/ 23516 h 1243337"/>
              <a:gd name="connsiteX3" fmla="*/ 4560813 w 4560813"/>
              <a:gd name="connsiteY3" fmla="*/ 405786 h 1243337"/>
              <a:gd name="connsiteX0" fmla="*/ 0 w 4560813"/>
              <a:gd name="connsiteY0" fmla="*/ 1243337 h 1243337"/>
              <a:gd name="connsiteX1" fmla="*/ 2301591 w 4560813"/>
              <a:gd name="connsiteY1" fmla="*/ 173483 h 1243337"/>
              <a:gd name="connsiteX2" fmla="*/ 3543597 w 4560813"/>
              <a:gd name="connsiteY2" fmla="*/ 23516 h 1243337"/>
              <a:gd name="connsiteX3" fmla="*/ 4560813 w 4560813"/>
              <a:gd name="connsiteY3" fmla="*/ 405786 h 1243337"/>
              <a:gd name="connsiteX0" fmla="*/ 0 w 4560813"/>
              <a:gd name="connsiteY0" fmla="*/ 1261733 h 1261733"/>
              <a:gd name="connsiteX1" fmla="*/ 2276191 w 4560813"/>
              <a:gd name="connsiteY1" fmla="*/ 147429 h 1261733"/>
              <a:gd name="connsiteX2" fmla="*/ 3543597 w 4560813"/>
              <a:gd name="connsiteY2" fmla="*/ 41912 h 1261733"/>
              <a:gd name="connsiteX3" fmla="*/ 4560813 w 4560813"/>
              <a:gd name="connsiteY3" fmla="*/ 424182 h 1261733"/>
              <a:gd name="connsiteX0" fmla="*/ 0 w 4560813"/>
              <a:gd name="connsiteY0" fmla="*/ 1292815 h 1292815"/>
              <a:gd name="connsiteX1" fmla="*/ 2276191 w 4560813"/>
              <a:gd name="connsiteY1" fmla="*/ 178511 h 1292815"/>
              <a:gd name="connsiteX2" fmla="*/ 3549947 w 4560813"/>
              <a:gd name="connsiteY2" fmla="*/ 28544 h 1292815"/>
              <a:gd name="connsiteX3" fmla="*/ 4560813 w 4560813"/>
              <a:gd name="connsiteY3" fmla="*/ 455264 h 1292815"/>
              <a:gd name="connsiteX0" fmla="*/ 0 w 4560813"/>
              <a:gd name="connsiteY0" fmla="*/ 1275941 h 1275941"/>
              <a:gd name="connsiteX1" fmla="*/ 2276191 w 4560813"/>
              <a:gd name="connsiteY1" fmla="*/ 161637 h 1275941"/>
              <a:gd name="connsiteX2" fmla="*/ 3549947 w 4560813"/>
              <a:gd name="connsiteY2" fmla="*/ 11670 h 1275941"/>
              <a:gd name="connsiteX3" fmla="*/ 4560813 w 4560813"/>
              <a:gd name="connsiteY3" fmla="*/ 438390 h 1275941"/>
              <a:gd name="connsiteX0" fmla="*/ 0 w 4560813"/>
              <a:gd name="connsiteY0" fmla="*/ 1330120 h 1330120"/>
              <a:gd name="connsiteX1" fmla="*/ 2276191 w 4560813"/>
              <a:gd name="connsiteY1" fmla="*/ 215816 h 1330120"/>
              <a:gd name="connsiteX2" fmla="*/ 3441997 w 4560813"/>
              <a:gd name="connsiteY2" fmla="*/ 2349 h 1330120"/>
              <a:gd name="connsiteX3" fmla="*/ 4560813 w 4560813"/>
              <a:gd name="connsiteY3" fmla="*/ 492569 h 1330120"/>
              <a:gd name="connsiteX0" fmla="*/ 0 w 4560813"/>
              <a:gd name="connsiteY0" fmla="*/ 1296019 h 1296019"/>
              <a:gd name="connsiteX1" fmla="*/ 2276191 w 4560813"/>
              <a:gd name="connsiteY1" fmla="*/ 181715 h 1296019"/>
              <a:gd name="connsiteX2" fmla="*/ 3441997 w 4560813"/>
              <a:gd name="connsiteY2" fmla="*/ 6348 h 1296019"/>
              <a:gd name="connsiteX3" fmla="*/ 4560813 w 4560813"/>
              <a:gd name="connsiteY3" fmla="*/ 458468 h 1296019"/>
              <a:gd name="connsiteX0" fmla="*/ 0 w 4560813"/>
              <a:gd name="connsiteY0" fmla="*/ 1296019 h 1296019"/>
              <a:gd name="connsiteX1" fmla="*/ 2276191 w 4560813"/>
              <a:gd name="connsiteY1" fmla="*/ 181715 h 1296019"/>
              <a:gd name="connsiteX2" fmla="*/ 3441997 w 4560813"/>
              <a:gd name="connsiteY2" fmla="*/ 6348 h 1296019"/>
              <a:gd name="connsiteX3" fmla="*/ 4560813 w 4560813"/>
              <a:gd name="connsiteY3" fmla="*/ 458468 h 1296019"/>
              <a:gd name="connsiteX0" fmla="*/ 0 w 4560813"/>
              <a:gd name="connsiteY0" fmla="*/ 1294115 h 1294115"/>
              <a:gd name="connsiteX1" fmla="*/ 2276191 w 4560813"/>
              <a:gd name="connsiteY1" fmla="*/ 179811 h 1294115"/>
              <a:gd name="connsiteX2" fmla="*/ 3441997 w 4560813"/>
              <a:gd name="connsiteY2" fmla="*/ 4444 h 1294115"/>
              <a:gd name="connsiteX3" fmla="*/ 4560813 w 4560813"/>
              <a:gd name="connsiteY3" fmla="*/ 456564 h 1294115"/>
            </a:gdLst>
            <a:ahLst/>
            <a:cxnLst>
              <a:cxn ang="0">
                <a:pos x="connsiteX0" y="connsiteY0"/>
              </a:cxn>
              <a:cxn ang="0">
                <a:pos x="connsiteX1" y="connsiteY1"/>
              </a:cxn>
              <a:cxn ang="0">
                <a:pos x="connsiteX2" y="connsiteY2"/>
              </a:cxn>
              <a:cxn ang="0">
                <a:pos x="connsiteX3" y="connsiteY3"/>
              </a:cxn>
            </a:cxnLst>
            <a:rect l="l" t="t" r="r" b="b"/>
            <a:pathLst>
              <a:path w="4560813" h="1294115">
                <a:moveTo>
                  <a:pt x="0" y="1294115"/>
                </a:moveTo>
                <a:cubicBezTo>
                  <a:pt x="835394" y="722196"/>
                  <a:pt x="1683475" y="382056"/>
                  <a:pt x="2276191" y="179811"/>
                </a:cubicBezTo>
                <a:cubicBezTo>
                  <a:pt x="2868907" y="-22434"/>
                  <a:pt x="3061227" y="-3582"/>
                  <a:pt x="3441997" y="4444"/>
                </a:cubicBezTo>
                <a:cubicBezTo>
                  <a:pt x="3822767" y="12470"/>
                  <a:pt x="4212833" y="227964"/>
                  <a:pt x="4560813" y="456564"/>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920554CC-2C0C-0A93-3C12-798ABF5446D4}"/>
              </a:ext>
            </a:extLst>
          </p:cNvPr>
          <p:cNvSpPr/>
          <p:nvPr/>
        </p:nvSpPr>
        <p:spPr>
          <a:xfrm>
            <a:off x="1089892" y="5292543"/>
            <a:ext cx="1112919" cy="251685"/>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8D40BB2F-1E50-21DA-25FC-EEFD0E01AF97}"/>
              </a:ext>
            </a:extLst>
          </p:cNvPr>
          <p:cNvSpPr/>
          <p:nvPr/>
        </p:nvSpPr>
        <p:spPr>
          <a:xfrm>
            <a:off x="1497761" y="4972503"/>
            <a:ext cx="160020" cy="34290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32557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FB027-59E7-4E6E-E393-031471704465}"/>
              </a:ext>
            </a:extLst>
          </p:cNvPr>
          <p:cNvSpPr>
            <a:spLocks noGrp="1"/>
          </p:cNvSpPr>
          <p:nvPr>
            <p:ph type="title"/>
          </p:nvPr>
        </p:nvSpPr>
        <p:spPr>
          <a:xfrm>
            <a:off x="241300" y="155246"/>
            <a:ext cx="8724900" cy="590931"/>
          </a:xfrm>
        </p:spPr>
        <p:txBody>
          <a:bodyPr/>
          <a:lstStyle/>
          <a:p>
            <a:r>
              <a:rPr lang="en-GB" dirty="0"/>
              <a:t>What are the forces on a ball in the air? </a:t>
            </a:r>
          </a:p>
        </p:txBody>
      </p:sp>
      <p:sp>
        <p:nvSpPr>
          <p:cNvPr id="5" name="Freeform: Shape 4">
            <a:extLst>
              <a:ext uri="{FF2B5EF4-FFF2-40B4-BE49-F238E27FC236}">
                <a16:creationId xmlns:a16="http://schemas.microsoft.com/office/drawing/2014/main" id="{8E5D8781-54D4-2327-97DB-7C5E0A10F7A4}"/>
              </a:ext>
            </a:extLst>
          </p:cNvPr>
          <p:cNvSpPr/>
          <p:nvPr/>
        </p:nvSpPr>
        <p:spPr>
          <a:xfrm>
            <a:off x="541020" y="2200754"/>
            <a:ext cx="7142480" cy="1783235"/>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182112C-46BF-5508-570B-D5139F985403}"/>
              </a:ext>
            </a:extLst>
          </p:cNvPr>
          <p:cNvSpPr/>
          <p:nvPr/>
        </p:nvSpPr>
        <p:spPr>
          <a:xfrm>
            <a:off x="4917441" y="2138952"/>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A3CB4E83-62FB-6BF0-682C-A8D43F1AB9B9}"/>
              </a:ext>
            </a:extLst>
          </p:cNvPr>
          <p:cNvSpPr/>
          <p:nvPr/>
        </p:nvSpPr>
        <p:spPr>
          <a:xfrm>
            <a:off x="5006341" y="2561563"/>
            <a:ext cx="226059" cy="1416072"/>
          </a:xfrm>
          <a:prstGeom prst="downArrow">
            <a:avLst>
              <a:gd name="adj1" fmla="val 39898"/>
              <a:gd name="adj2" fmla="val 85354"/>
            </a:avLst>
          </a:prstGeom>
          <a:solidFill>
            <a:schemeClr val="accent3">
              <a:lumMod val="60000"/>
              <a:lumOff val="4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BBC10730-C02A-81E9-40F2-4434DDA42F27}"/>
              </a:ext>
            </a:extLst>
          </p:cNvPr>
          <p:cNvSpPr/>
          <p:nvPr/>
        </p:nvSpPr>
        <p:spPr>
          <a:xfrm rot="7167795">
            <a:off x="5338786" y="2333094"/>
            <a:ext cx="193629" cy="258539"/>
          </a:xfrm>
          <a:prstGeom prst="downArrow">
            <a:avLst>
              <a:gd name="adj1" fmla="val 39898"/>
              <a:gd name="adj2" fmla="val 85354"/>
            </a:avLst>
          </a:prstGeom>
          <a:solidFill>
            <a:schemeClr val="accent3">
              <a:lumMod val="60000"/>
              <a:lumOff val="4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A9EB873-D50E-2802-2BF8-2F0A1C105CBA}"/>
              </a:ext>
            </a:extLst>
          </p:cNvPr>
          <p:cNvSpPr txBox="1"/>
          <p:nvPr/>
        </p:nvSpPr>
        <p:spPr>
          <a:xfrm>
            <a:off x="3822284" y="2950649"/>
            <a:ext cx="129708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12" name="TextBox 11">
            <a:extLst>
              <a:ext uri="{FF2B5EF4-FFF2-40B4-BE49-F238E27FC236}">
                <a16:creationId xmlns:a16="http://schemas.microsoft.com/office/drawing/2014/main" id="{1CE7C3CD-AC2C-9C57-6EB2-140299F993B9}"/>
              </a:ext>
            </a:extLst>
          </p:cNvPr>
          <p:cNvSpPr txBox="1"/>
          <p:nvPr/>
        </p:nvSpPr>
        <p:spPr>
          <a:xfrm>
            <a:off x="5651503" y="1939144"/>
            <a:ext cx="236314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Air resistance</a:t>
            </a:r>
          </a:p>
        </p:txBody>
      </p:sp>
      <p:sp>
        <p:nvSpPr>
          <p:cNvPr id="16" name="TextBox 15">
            <a:extLst>
              <a:ext uri="{FF2B5EF4-FFF2-40B4-BE49-F238E27FC236}">
                <a16:creationId xmlns:a16="http://schemas.microsoft.com/office/drawing/2014/main" id="{A0B8D81E-229F-05CA-F6E6-4F045FFB5262}"/>
              </a:ext>
            </a:extLst>
          </p:cNvPr>
          <p:cNvSpPr txBox="1"/>
          <p:nvPr/>
        </p:nvSpPr>
        <p:spPr>
          <a:xfrm>
            <a:off x="851761" y="1097391"/>
            <a:ext cx="434285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There are only two forces:</a:t>
            </a:r>
          </a:p>
        </p:txBody>
      </p:sp>
      <p:sp>
        <p:nvSpPr>
          <p:cNvPr id="17" name="TextBox 16">
            <a:extLst>
              <a:ext uri="{FF2B5EF4-FFF2-40B4-BE49-F238E27FC236}">
                <a16:creationId xmlns:a16="http://schemas.microsoft.com/office/drawing/2014/main" id="{4B37D964-EA51-90D9-124C-0E7B867307FD}"/>
              </a:ext>
            </a:extLst>
          </p:cNvPr>
          <p:cNvSpPr txBox="1"/>
          <p:nvPr/>
        </p:nvSpPr>
        <p:spPr>
          <a:xfrm>
            <a:off x="276001" y="4529146"/>
            <a:ext cx="8690199" cy="523220"/>
          </a:xfrm>
          <a:prstGeom prst="rect">
            <a:avLst/>
          </a:prstGeom>
          <a:solidFill>
            <a:srgbClr val="FFFF00"/>
          </a:solid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There is no force moving the ball from left to right</a:t>
            </a:r>
          </a:p>
        </p:txBody>
      </p:sp>
      <p:sp>
        <p:nvSpPr>
          <p:cNvPr id="18" name="Freeform: Shape 17">
            <a:extLst>
              <a:ext uri="{FF2B5EF4-FFF2-40B4-BE49-F238E27FC236}">
                <a16:creationId xmlns:a16="http://schemas.microsoft.com/office/drawing/2014/main" id="{BB1F33BA-9C73-9506-62D8-EDD77F34CFEE}"/>
              </a:ext>
            </a:extLst>
          </p:cNvPr>
          <p:cNvSpPr/>
          <p:nvPr/>
        </p:nvSpPr>
        <p:spPr>
          <a:xfrm rot="20985596">
            <a:off x="1067060" y="3229524"/>
            <a:ext cx="374296" cy="248911"/>
          </a:xfrm>
          <a:custGeom>
            <a:avLst/>
            <a:gdLst>
              <a:gd name="connsiteX0" fmla="*/ 0 w 533400"/>
              <a:gd name="connsiteY0" fmla="*/ 50800 h 355600"/>
              <a:gd name="connsiteX1" fmla="*/ 533400 w 533400"/>
              <a:gd name="connsiteY1" fmla="*/ 0 h 355600"/>
              <a:gd name="connsiteX2" fmla="*/ 279400 w 533400"/>
              <a:gd name="connsiteY2" fmla="*/ 355600 h 355600"/>
            </a:gdLst>
            <a:ahLst/>
            <a:cxnLst>
              <a:cxn ang="0">
                <a:pos x="connsiteX0" y="connsiteY0"/>
              </a:cxn>
              <a:cxn ang="0">
                <a:pos x="connsiteX1" y="connsiteY1"/>
              </a:cxn>
              <a:cxn ang="0">
                <a:pos x="connsiteX2" y="connsiteY2"/>
              </a:cxn>
            </a:cxnLst>
            <a:rect l="l" t="t" r="r" b="b"/>
            <a:pathLst>
              <a:path w="533400" h="355600">
                <a:moveTo>
                  <a:pt x="0" y="50800"/>
                </a:moveTo>
                <a:lnTo>
                  <a:pt x="533400" y="0"/>
                </a:lnTo>
                <a:lnTo>
                  <a:pt x="279400" y="3556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073F21F-473B-4A91-9958-DF6A3416EA58}"/>
              </a:ext>
            </a:extLst>
          </p:cNvPr>
          <p:cNvSpPr txBox="1"/>
          <p:nvPr/>
        </p:nvSpPr>
        <p:spPr>
          <a:xfrm>
            <a:off x="3108960" y="5233828"/>
            <a:ext cx="5383322"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Don’t draw one!</a:t>
            </a:r>
          </a:p>
        </p:txBody>
      </p:sp>
    </p:spTree>
    <p:extLst>
      <p:ext uri="{BB962C8B-B14F-4D97-AF65-F5344CB8AC3E}">
        <p14:creationId xmlns:p14="http://schemas.microsoft.com/office/powerpoint/2010/main" val="31497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6" grpId="0"/>
      <p:bldP spid="17" grpId="0" animBg="1"/>
      <p:bldP spid="2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B89C0-622A-C6A6-D2D7-7D58EA4213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0EB4E3-859F-F064-5606-3FD7AEDB2BE1}"/>
              </a:ext>
            </a:extLst>
          </p:cNvPr>
          <p:cNvSpPr>
            <a:spLocks noGrp="1"/>
          </p:cNvSpPr>
          <p:nvPr>
            <p:ph type="title"/>
          </p:nvPr>
        </p:nvSpPr>
        <p:spPr>
          <a:xfrm>
            <a:off x="241300" y="155246"/>
            <a:ext cx="8724900" cy="590931"/>
          </a:xfrm>
        </p:spPr>
        <p:txBody>
          <a:bodyPr/>
          <a:lstStyle/>
          <a:p>
            <a:r>
              <a:rPr lang="en-GB" dirty="0"/>
              <a:t>When can we ignore air resistance? </a:t>
            </a:r>
          </a:p>
        </p:txBody>
      </p:sp>
      <p:sp>
        <p:nvSpPr>
          <p:cNvPr id="5" name="Freeform: Shape 4">
            <a:extLst>
              <a:ext uri="{FF2B5EF4-FFF2-40B4-BE49-F238E27FC236}">
                <a16:creationId xmlns:a16="http://schemas.microsoft.com/office/drawing/2014/main" id="{7225A5BA-CBDB-4534-F148-518B33407C60}"/>
              </a:ext>
            </a:extLst>
          </p:cNvPr>
          <p:cNvSpPr/>
          <p:nvPr/>
        </p:nvSpPr>
        <p:spPr>
          <a:xfrm>
            <a:off x="541020" y="2200754"/>
            <a:ext cx="7142480" cy="1783235"/>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BDCD8E3-657A-B889-234F-6A3E739BC793}"/>
              </a:ext>
            </a:extLst>
          </p:cNvPr>
          <p:cNvSpPr/>
          <p:nvPr/>
        </p:nvSpPr>
        <p:spPr>
          <a:xfrm>
            <a:off x="4917441" y="2138952"/>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8E510E8F-59B2-5EFD-A4AC-E9DEC10A2FF4}"/>
              </a:ext>
            </a:extLst>
          </p:cNvPr>
          <p:cNvSpPr/>
          <p:nvPr/>
        </p:nvSpPr>
        <p:spPr>
          <a:xfrm>
            <a:off x="5006341" y="2561563"/>
            <a:ext cx="226059" cy="1416072"/>
          </a:xfrm>
          <a:prstGeom prst="downArrow">
            <a:avLst>
              <a:gd name="adj1" fmla="val 39898"/>
              <a:gd name="adj2" fmla="val 85354"/>
            </a:avLst>
          </a:prstGeom>
          <a:solidFill>
            <a:schemeClr val="accent3">
              <a:lumMod val="60000"/>
              <a:lumOff val="4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E66680CD-92D4-61BC-4FD6-B16DACDD0D3F}"/>
              </a:ext>
            </a:extLst>
          </p:cNvPr>
          <p:cNvSpPr/>
          <p:nvPr/>
        </p:nvSpPr>
        <p:spPr>
          <a:xfrm rot="7167795">
            <a:off x="5349989" y="2326556"/>
            <a:ext cx="99939" cy="123741"/>
          </a:xfrm>
          <a:prstGeom prst="downArrow">
            <a:avLst>
              <a:gd name="adj1" fmla="val 39898"/>
              <a:gd name="adj2" fmla="val 85354"/>
            </a:avLst>
          </a:prstGeom>
          <a:solidFill>
            <a:schemeClr val="accent3">
              <a:lumMod val="60000"/>
              <a:lumOff val="4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7B4ABD-CC16-63FC-AFF3-D0159584B5D0}"/>
              </a:ext>
            </a:extLst>
          </p:cNvPr>
          <p:cNvSpPr txBox="1"/>
          <p:nvPr/>
        </p:nvSpPr>
        <p:spPr>
          <a:xfrm>
            <a:off x="3822284" y="2950649"/>
            <a:ext cx="129708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12" name="TextBox 11">
            <a:extLst>
              <a:ext uri="{FF2B5EF4-FFF2-40B4-BE49-F238E27FC236}">
                <a16:creationId xmlns:a16="http://schemas.microsoft.com/office/drawing/2014/main" id="{52368E3A-2770-7642-F1D2-30920CB1C90B}"/>
              </a:ext>
            </a:extLst>
          </p:cNvPr>
          <p:cNvSpPr txBox="1"/>
          <p:nvPr/>
        </p:nvSpPr>
        <p:spPr>
          <a:xfrm>
            <a:off x="5328921" y="2024782"/>
            <a:ext cx="1737976" cy="400110"/>
          </a:xfrm>
          <a:prstGeom prst="rect">
            <a:avLst/>
          </a:prstGeom>
          <a:no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Air resistance</a:t>
            </a:r>
          </a:p>
        </p:txBody>
      </p:sp>
      <p:sp>
        <p:nvSpPr>
          <p:cNvPr id="17" name="TextBox 16">
            <a:extLst>
              <a:ext uri="{FF2B5EF4-FFF2-40B4-BE49-F238E27FC236}">
                <a16:creationId xmlns:a16="http://schemas.microsoft.com/office/drawing/2014/main" id="{E31A5520-DA2A-ECF1-C373-1E8B5A468218}"/>
              </a:ext>
            </a:extLst>
          </p:cNvPr>
          <p:cNvSpPr txBox="1"/>
          <p:nvPr/>
        </p:nvSpPr>
        <p:spPr>
          <a:xfrm>
            <a:off x="718838" y="1007787"/>
            <a:ext cx="706154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low velocities, air resistance is negligible</a:t>
            </a:r>
          </a:p>
        </p:txBody>
      </p:sp>
      <p:sp>
        <p:nvSpPr>
          <p:cNvPr id="18" name="Freeform: Shape 17">
            <a:extLst>
              <a:ext uri="{FF2B5EF4-FFF2-40B4-BE49-F238E27FC236}">
                <a16:creationId xmlns:a16="http://schemas.microsoft.com/office/drawing/2014/main" id="{64CC8D97-D0B2-7264-6C89-BF8031C5EE9F}"/>
              </a:ext>
            </a:extLst>
          </p:cNvPr>
          <p:cNvSpPr/>
          <p:nvPr/>
        </p:nvSpPr>
        <p:spPr>
          <a:xfrm rot="20985596">
            <a:off x="1067060" y="3229524"/>
            <a:ext cx="374296" cy="248911"/>
          </a:xfrm>
          <a:custGeom>
            <a:avLst/>
            <a:gdLst>
              <a:gd name="connsiteX0" fmla="*/ 0 w 533400"/>
              <a:gd name="connsiteY0" fmla="*/ 50800 h 355600"/>
              <a:gd name="connsiteX1" fmla="*/ 533400 w 533400"/>
              <a:gd name="connsiteY1" fmla="*/ 0 h 355600"/>
              <a:gd name="connsiteX2" fmla="*/ 279400 w 533400"/>
              <a:gd name="connsiteY2" fmla="*/ 355600 h 355600"/>
            </a:gdLst>
            <a:ahLst/>
            <a:cxnLst>
              <a:cxn ang="0">
                <a:pos x="connsiteX0" y="connsiteY0"/>
              </a:cxn>
              <a:cxn ang="0">
                <a:pos x="connsiteX1" y="connsiteY1"/>
              </a:cxn>
              <a:cxn ang="0">
                <a:pos x="connsiteX2" y="connsiteY2"/>
              </a:cxn>
            </a:cxnLst>
            <a:rect l="l" t="t" r="r" b="b"/>
            <a:pathLst>
              <a:path w="533400" h="355600">
                <a:moveTo>
                  <a:pt x="0" y="50800"/>
                </a:moveTo>
                <a:lnTo>
                  <a:pt x="533400" y="0"/>
                </a:lnTo>
                <a:lnTo>
                  <a:pt x="279400" y="3556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288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p:bldP spid="12" grpId="0"/>
      <p:bldP spid="17" grpId="0"/>
      <p:bldP spid="1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473A0-0085-F2CE-1F06-1C8CC68B31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BABAC7-89D4-1EC8-41DA-0BFBBE932633}"/>
              </a:ext>
            </a:extLst>
          </p:cNvPr>
          <p:cNvSpPr>
            <a:spLocks noGrp="1"/>
          </p:cNvSpPr>
          <p:nvPr>
            <p:ph type="title"/>
          </p:nvPr>
        </p:nvSpPr>
        <p:spPr>
          <a:xfrm>
            <a:off x="241300" y="155246"/>
            <a:ext cx="8724900" cy="1089529"/>
          </a:xfrm>
        </p:spPr>
        <p:txBody>
          <a:bodyPr/>
          <a:lstStyle/>
          <a:p>
            <a:r>
              <a:rPr lang="en-GB" dirty="0"/>
              <a:t>How does the weight impact the movement? </a:t>
            </a:r>
          </a:p>
        </p:txBody>
      </p:sp>
      <p:sp>
        <p:nvSpPr>
          <p:cNvPr id="5" name="Freeform: Shape 4">
            <a:extLst>
              <a:ext uri="{FF2B5EF4-FFF2-40B4-BE49-F238E27FC236}">
                <a16:creationId xmlns:a16="http://schemas.microsoft.com/office/drawing/2014/main" id="{6B6EC0D4-A2E8-F75F-399C-2705433C5266}"/>
              </a:ext>
            </a:extLst>
          </p:cNvPr>
          <p:cNvSpPr/>
          <p:nvPr/>
        </p:nvSpPr>
        <p:spPr>
          <a:xfrm>
            <a:off x="589980" y="1353309"/>
            <a:ext cx="7142480" cy="1783235"/>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EA5D7EB-28CD-A7D7-2D4F-262466711A74}"/>
              </a:ext>
            </a:extLst>
          </p:cNvPr>
          <p:cNvSpPr/>
          <p:nvPr/>
        </p:nvSpPr>
        <p:spPr>
          <a:xfrm>
            <a:off x="4966401" y="1291507"/>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9DF1118-8C87-6A69-B05A-0DF852EC7813}"/>
              </a:ext>
            </a:extLst>
          </p:cNvPr>
          <p:cNvSpPr txBox="1"/>
          <p:nvPr/>
        </p:nvSpPr>
        <p:spPr>
          <a:xfrm>
            <a:off x="3651536" y="1983316"/>
            <a:ext cx="129708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15" name="Freeform: Shape 14">
            <a:extLst>
              <a:ext uri="{FF2B5EF4-FFF2-40B4-BE49-F238E27FC236}">
                <a16:creationId xmlns:a16="http://schemas.microsoft.com/office/drawing/2014/main" id="{33D6E98D-0E16-09DC-4649-182550695DA9}"/>
              </a:ext>
            </a:extLst>
          </p:cNvPr>
          <p:cNvSpPr/>
          <p:nvPr/>
        </p:nvSpPr>
        <p:spPr>
          <a:xfrm rot="20985596">
            <a:off x="1116020" y="2382079"/>
            <a:ext cx="374296" cy="248911"/>
          </a:xfrm>
          <a:custGeom>
            <a:avLst/>
            <a:gdLst>
              <a:gd name="connsiteX0" fmla="*/ 0 w 533400"/>
              <a:gd name="connsiteY0" fmla="*/ 50800 h 355600"/>
              <a:gd name="connsiteX1" fmla="*/ 533400 w 533400"/>
              <a:gd name="connsiteY1" fmla="*/ 0 h 355600"/>
              <a:gd name="connsiteX2" fmla="*/ 279400 w 533400"/>
              <a:gd name="connsiteY2" fmla="*/ 355600 h 355600"/>
            </a:gdLst>
            <a:ahLst/>
            <a:cxnLst>
              <a:cxn ang="0">
                <a:pos x="connsiteX0" y="connsiteY0"/>
              </a:cxn>
              <a:cxn ang="0">
                <a:pos x="connsiteX1" y="connsiteY1"/>
              </a:cxn>
              <a:cxn ang="0">
                <a:pos x="connsiteX2" y="connsiteY2"/>
              </a:cxn>
            </a:cxnLst>
            <a:rect l="l" t="t" r="r" b="b"/>
            <a:pathLst>
              <a:path w="533400" h="355600">
                <a:moveTo>
                  <a:pt x="0" y="50800"/>
                </a:moveTo>
                <a:lnTo>
                  <a:pt x="533400" y="0"/>
                </a:lnTo>
                <a:lnTo>
                  <a:pt x="279400" y="3556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E34E6C-43E4-05B0-DC7F-913BB03A8CA5}"/>
                  </a:ext>
                </a:extLst>
              </p:cNvPr>
              <p:cNvSpPr txBox="1"/>
              <p:nvPr/>
            </p:nvSpPr>
            <p:spPr>
              <a:xfrm>
                <a:off x="424880" y="3872416"/>
                <a:ext cx="8236520" cy="1538883"/>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weight only affects the vertical component of the velocity</a:t>
                </a:r>
              </a:p>
              <a:p>
                <a:pPr algn="l">
                  <a:spcAft>
                    <a:spcPts val="1200"/>
                  </a:spcAft>
                </a:pPr>
                <a14:m>
                  <m:oMath xmlns:m="http://schemas.openxmlformats.org/officeDocument/2006/math">
                    <m:r>
                      <a:rPr lang="en-GB" sz="2800" b="1" i="1" smtClean="0">
                        <a:latin typeface="Cambria Math" panose="02040503050406030204" pitchFamily="18" charset="0"/>
                        <a:cs typeface="Arial" panose="020B0604020202020204" pitchFamily="34" charset="0"/>
                      </a:rPr>
                      <m:t>⇒ </m:t>
                    </m:r>
                  </m:oMath>
                </a14:m>
                <a:r>
                  <a:rPr lang="en-GB" sz="2800" b="1" dirty="0">
                    <a:latin typeface="Arial" panose="020B0604020202020204" pitchFamily="34" charset="0"/>
                    <a:cs typeface="Arial" panose="020B0604020202020204" pitchFamily="34" charset="0"/>
                  </a:rPr>
                  <a:t>The Horizontal component does not change</a:t>
                </a:r>
              </a:p>
            </p:txBody>
          </p:sp>
        </mc:Choice>
        <mc:Fallback xmlns="">
          <p:sp>
            <p:nvSpPr>
              <p:cNvPr id="16" name="TextBox 15">
                <a:extLst>
                  <a:ext uri="{FF2B5EF4-FFF2-40B4-BE49-F238E27FC236}">
                    <a16:creationId xmlns:a16="http://schemas.microsoft.com/office/drawing/2014/main" id="{BEE34E6C-43E4-05B0-DC7F-913BB03A8CA5}"/>
                  </a:ext>
                </a:extLst>
              </p:cNvPr>
              <p:cNvSpPr txBox="1">
                <a:spLocks noRot="1" noChangeAspect="1" noMove="1" noResize="1" noEditPoints="1" noAdjustHandles="1" noChangeArrowheads="1" noChangeShapeType="1" noTextEdit="1"/>
              </p:cNvSpPr>
              <p:nvPr/>
            </p:nvSpPr>
            <p:spPr>
              <a:xfrm>
                <a:off x="424880" y="3872416"/>
                <a:ext cx="8236520" cy="1538883"/>
              </a:xfrm>
              <a:prstGeom prst="rect">
                <a:avLst/>
              </a:prstGeom>
              <a:blipFill>
                <a:blip r:embed="rId2"/>
                <a:stretch>
                  <a:fillRect l="-1554" t="-3953" b="-9881"/>
                </a:stretch>
              </a:blipFill>
            </p:spPr>
            <p:txBody>
              <a:bodyPr/>
              <a:lstStyle/>
              <a:p>
                <a:r>
                  <a:rPr lang="en-GB">
                    <a:noFill/>
                  </a:rPr>
                  <a:t> </a:t>
                </a:r>
              </a:p>
            </p:txBody>
          </p:sp>
        </mc:Fallback>
      </mc:AlternateContent>
      <p:sp>
        <p:nvSpPr>
          <p:cNvPr id="2" name="Arrow: Down 1">
            <a:extLst>
              <a:ext uri="{FF2B5EF4-FFF2-40B4-BE49-F238E27FC236}">
                <a16:creationId xmlns:a16="http://schemas.microsoft.com/office/drawing/2014/main" id="{D01D3B59-8B5A-9080-69F0-25F4B15E4842}"/>
              </a:ext>
            </a:extLst>
          </p:cNvPr>
          <p:cNvSpPr/>
          <p:nvPr/>
        </p:nvSpPr>
        <p:spPr>
          <a:xfrm>
            <a:off x="5059111" y="1738289"/>
            <a:ext cx="226059" cy="1416072"/>
          </a:xfrm>
          <a:prstGeom prst="downArrow">
            <a:avLst>
              <a:gd name="adj1" fmla="val 39898"/>
              <a:gd name="adj2" fmla="val 85354"/>
            </a:avLst>
          </a:prstGeom>
          <a:solidFill>
            <a:schemeClr val="accent3">
              <a:lumMod val="60000"/>
              <a:lumOff val="4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65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5119-4938-0FAB-BD70-A52DD280A5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6AEC17-066E-B6AF-8DB2-CA6EC130BEF9}"/>
              </a:ext>
            </a:extLst>
          </p:cNvPr>
          <p:cNvSpPr>
            <a:spLocks noGrp="1"/>
          </p:cNvSpPr>
          <p:nvPr>
            <p:ph type="title"/>
          </p:nvPr>
        </p:nvSpPr>
        <p:spPr/>
        <p:txBody>
          <a:bodyPr>
            <a:normAutofit/>
          </a:bodyPr>
          <a:lstStyle/>
          <a:p>
            <a:r>
              <a:rPr lang="en-GB" dirty="0"/>
              <a:t>Recap:</a:t>
            </a:r>
          </a:p>
        </p:txBody>
      </p:sp>
      <p:sp>
        <p:nvSpPr>
          <p:cNvPr id="68" name="Text Placeholder 67">
            <a:extLst>
              <a:ext uri="{FF2B5EF4-FFF2-40B4-BE49-F238E27FC236}">
                <a16:creationId xmlns:a16="http://schemas.microsoft.com/office/drawing/2014/main" id="{EB7C100B-14BC-8BE7-B0FC-474E56163638}"/>
              </a:ext>
            </a:extLst>
          </p:cNvPr>
          <p:cNvSpPr>
            <a:spLocks noGrp="1"/>
          </p:cNvSpPr>
          <p:nvPr>
            <p:ph type="body" sz="quarter" idx="10"/>
          </p:nvPr>
        </p:nvSpPr>
        <p:spPr>
          <a:xfrm>
            <a:off x="122292" y="461664"/>
            <a:ext cx="8899415" cy="867930"/>
          </a:xfrm>
        </p:spPr>
        <p:txBody>
          <a:bodyPr/>
          <a:lstStyle/>
          <a:p>
            <a:r>
              <a:rPr lang="en-GB" dirty="0"/>
              <a:t>draw the vertical and horizontal components of the velocity at these two points</a:t>
            </a:r>
          </a:p>
        </p:txBody>
      </p:sp>
      <p:grpSp>
        <p:nvGrpSpPr>
          <p:cNvPr id="77" name="Group 76">
            <a:extLst>
              <a:ext uri="{FF2B5EF4-FFF2-40B4-BE49-F238E27FC236}">
                <a16:creationId xmlns:a16="http://schemas.microsoft.com/office/drawing/2014/main" id="{DEEB6B09-55C0-0E55-F9EE-B64FCAF96D7B}"/>
              </a:ext>
            </a:extLst>
          </p:cNvPr>
          <p:cNvGrpSpPr/>
          <p:nvPr/>
        </p:nvGrpSpPr>
        <p:grpSpPr>
          <a:xfrm>
            <a:off x="554498" y="2001269"/>
            <a:ext cx="8270053" cy="2909145"/>
            <a:chOff x="554498" y="1442469"/>
            <a:chExt cx="8270053" cy="2909145"/>
          </a:xfrm>
        </p:grpSpPr>
        <p:grpSp>
          <p:nvGrpSpPr>
            <p:cNvPr id="78" name="Group 77">
              <a:extLst>
                <a:ext uri="{FF2B5EF4-FFF2-40B4-BE49-F238E27FC236}">
                  <a16:creationId xmlns:a16="http://schemas.microsoft.com/office/drawing/2014/main" id="{BBD9AB71-7DBE-BBFB-1104-A759D76D1D3E}"/>
                </a:ext>
              </a:extLst>
            </p:cNvPr>
            <p:cNvGrpSpPr/>
            <p:nvPr/>
          </p:nvGrpSpPr>
          <p:grpSpPr>
            <a:xfrm>
              <a:off x="616726" y="1442469"/>
              <a:ext cx="8145603" cy="2909141"/>
              <a:chOff x="616726" y="1442469"/>
              <a:chExt cx="8145603" cy="5192386"/>
            </a:xfrm>
          </p:grpSpPr>
          <p:cxnSp>
            <p:nvCxnSpPr>
              <p:cNvPr id="91" name="Straight Connector 90">
                <a:extLst>
                  <a:ext uri="{FF2B5EF4-FFF2-40B4-BE49-F238E27FC236}">
                    <a16:creationId xmlns:a16="http://schemas.microsoft.com/office/drawing/2014/main" id="{3254FE99-7046-0080-A966-8410082B9493}"/>
                  </a:ext>
                </a:extLst>
              </p:cNvPr>
              <p:cNvCxnSpPr>
                <a:cxnSpLocks/>
              </p:cNvCxnSpPr>
              <p:nvPr/>
            </p:nvCxnSpPr>
            <p:spPr>
              <a:xfrm rot="10800000">
                <a:off x="6725928"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D6A37CE-BEDA-59E3-A816-4145ABDB2127}"/>
                  </a:ext>
                </a:extLst>
              </p:cNvPr>
              <p:cNvCxnSpPr>
                <a:cxnSpLocks/>
              </p:cNvCxnSpPr>
              <p:nvPr/>
            </p:nvCxnSpPr>
            <p:spPr>
              <a:xfrm rot="10800000">
                <a:off x="6144099"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55F7F70D-9125-6CFD-F27C-D896266E4582}"/>
                  </a:ext>
                </a:extLst>
              </p:cNvPr>
              <p:cNvCxnSpPr>
                <a:cxnSpLocks/>
              </p:cNvCxnSpPr>
              <p:nvPr/>
            </p:nvCxnSpPr>
            <p:spPr>
              <a:xfrm rot="10800000">
                <a:off x="5562271"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2709329-50C3-00AC-AEBE-B56985172F4C}"/>
                  </a:ext>
                </a:extLst>
              </p:cNvPr>
              <p:cNvCxnSpPr>
                <a:cxnSpLocks/>
              </p:cNvCxnSpPr>
              <p:nvPr/>
            </p:nvCxnSpPr>
            <p:spPr>
              <a:xfrm rot="10800000">
                <a:off x="4980442"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1AAE1E6-18B3-F733-9D83-AFAD673CAA05}"/>
                  </a:ext>
                </a:extLst>
              </p:cNvPr>
              <p:cNvCxnSpPr>
                <a:cxnSpLocks/>
              </p:cNvCxnSpPr>
              <p:nvPr/>
            </p:nvCxnSpPr>
            <p:spPr>
              <a:xfrm rot="10800000">
                <a:off x="4398613"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C5F6CCD-A58B-EDF9-311A-CFF86B989133}"/>
                  </a:ext>
                </a:extLst>
              </p:cNvPr>
              <p:cNvCxnSpPr>
                <a:cxnSpLocks/>
              </p:cNvCxnSpPr>
              <p:nvPr/>
            </p:nvCxnSpPr>
            <p:spPr>
              <a:xfrm rot="10800000">
                <a:off x="3816784"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E7D87AE-2144-D4EE-AFC5-2969D26DC72D}"/>
                  </a:ext>
                </a:extLst>
              </p:cNvPr>
              <p:cNvCxnSpPr>
                <a:cxnSpLocks/>
              </p:cNvCxnSpPr>
              <p:nvPr/>
            </p:nvCxnSpPr>
            <p:spPr>
              <a:xfrm rot="10800000">
                <a:off x="3234956"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032185D-7B83-AC7B-9C92-BA892AA287EC}"/>
                  </a:ext>
                </a:extLst>
              </p:cNvPr>
              <p:cNvCxnSpPr>
                <a:cxnSpLocks/>
              </p:cNvCxnSpPr>
              <p:nvPr/>
            </p:nvCxnSpPr>
            <p:spPr>
              <a:xfrm rot="10800000">
                <a:off x="2653127"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4BD3CAF-CF32-D534-3678-8F52A8F94426}"/>
                  </a:ext>
                </a:extLst>
              </p:cNvPr>
              <p:cNvCxnSpPr>
                <a:cxnSpLocks/>
              </p:cNvCxnSpPr>
              <p:nvPr/>
            </p:nvCxnSpPr>
            <p:spPr>
              <a:xfrm rot="10800000">
                <a:off x="2071298"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4700BA7-2A5C-0B2C-A95A-5118F701E34E}"/>
                  </a:ext>
                </a:extLst>
              </p:cNvPr>
              <p:cNvCxnSpPr>
                <a:cxnSpLocks/>
              </p:cNvCxnSpPr>
              <p:nvPr/>
            </p:nvCxnSpPr>
            <p:spPr>
              <a:xfrm rot="10800000">
                <a:off x="1489469"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6FF395E-F61F-3AA0-C31A-807C003E4613}"/>
                  </a:ext>
                </a:extLst>
              </p:cNvPr>
              <p:cNvCxnSpPr>
                <a:cxnSpLocks/>
              </p:cNvCxnSpPr>
              <p:nvPr/>
            </p:nvCxnSpPr>
            <p:spPr>
              <a:xfrm rot="10800000">
                <a:off x="907640"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A997A818-1E4B-ED96-B900-009B498E7091}"/>
                  </a:ext>
                </a:extLst>
              </p:cNvPr>
              <p:cNvCxnSpPr>
                <a:cxnSpLocks/>
              </p:cNvCxnSpPr>
              <p:nvPr/>
            </p:nvCxnSpPr>
            <p:spPr>
              <a:xfrm rot="10800000">
                <a:off x="6435014"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80E68116-1CB9-FA2E-16E9-E3BAB87C284C}"/>
                  </a:ext>
                </a:extLst>
              </p:cNvPr>
              <p:cNvCxnSpPr>
                <a:cxnSpLocks/>
              </p:cNvCxnSpPr>
              <p:nvPr/>
            </p:nvCxnSpPr>
            <p:spPr>
              <a:xfrm rot="10800000">
                <a:off x="5853185"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B5D62C0-9CAD-6D88-E195-F4B59BF24259}"/>
                  </a:ext>
                </a:extLst>
              </p:cNvPr>
              <p:cNvCxnSpPr>
                <a:cxnSpLocks/>
              </p:cNvCxnSpPr>
              <p:nvPr/>
            </p:nvCxnSpPr>
            <p:spPr>
              <a:xfrm rot="10800000">
                <a:off x="5271356"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79A2D6E0-D798-09DF-29F5-CAC31F9A628F}"/>
                  </a:ext>
                </a:extLst>
              </p:cNvPr>
              <p:cNvCxnSpPr>
                <a:cxnSpLocks/>
              </p:cNvCxnSpPr>
              <p:nvPr/>
            </p:nvCxnSpPr>
            <p:spPr>
              <a:xfrm rot="10800000">
                <a:off x="4689528"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9167857-92BC-3675-5976-BE9300EC13FD}"/>
                  </a:ext>
                </a:extLst>
              </p:cNvPr>
              <p:cNvCxnSpPr>
                <a:cxnSpLocks/>
              </p:cNvCxnSpPr>
              <p:nvPr/>
            </p:nvCxnSpPr>
            <p:spPr>
              <a:xfrm rot="10800000">
                <a:off x="4107699"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B76EF833-BE97-1E3F-832A-27F957503378}"/>
                  </a:ext>
                </a:extLst>
              </p:cNvPr>
              <p:cNvCxnSpPr>
                <a:cxnSpLocks/>
              </p:cNvCxnSpPr>
              <p:nvPr/>
            </p:nvCxnSpPr>
            <p:spPr>
              <a:xfrm rot="10800000">
                <a:off x="3525870"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A1045728-234C-0732-275B-3000F4EC7F3F}"/>
                  </a:ext>
                </a:extLst>
              </p:cNvPr>
              <p:cNvCxnSpPr>
                <a:cxnSpLocks/>
              </p:cNvCxnSpPr>
              <p:nvPr/>
            </p:nvCxnSpPr>
            <p:spPr>
              <a:xfrm rot="10800000">
                <a:off x="2944041"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03E19E23-AEF1-A969-A72C-30C5103BC121}"/>
                  </a:ext>
                </a:extLst>
              </p:cNvPr>
              <p:cNvCxnSpPr>
                <a:cxnSpLocks/>
              </p:cNvCxnSpPr>
              <p:nvPr/>
            </p:nvCxnSpPr>
            <p:spPr>
              <a:xfrm rot="10800000">
                <a:off x="2362212"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60A50ED-7B77-D595-A86C-FE1DF17F731F}"/>
                  </a:ext>
                </a:extLst>
              </p:cNvPr>
              <p:cNvCxnSpPr>
                <a:cxnSpLocks/>
              </p:cNvCxnSpPr>
              <p:nvPr/>
            </p:nvCxnSpPr>
            <p:spPr>
              <a:xfrm rot="10800000">
                <a:off x="1780384"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D1E5A6F-8DCA-E95A-138A-3B547642FC26}"/>
                  </a:ext>
                </a:extLst>
              </p:cNvPr>
              <p:cNvCxnSpPr>
                <a:cxnSpLocks/>
              </p:cNvCxnSpPr>
              <p:nvPr/>
            </p:nvCxnSpPr>
            <p:spPr>
              <a:xfrm rot="10800000">
                <a:off x="1198555"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D0BD1EFF-F732-2535-E1C1-94E967827903}"/>
                  </a:ext>
                </a:extLst>
              </p:cNvPr>
              <p:cNvCxnSpPr>
                <a:cxnSpLocks/>
              </p:cNvCxnSpPr>
              <p:nvPr/>
            </p:nvCxnSpPr>
            <p:spPr>
              <a:xfrm rot="10800000">
                <a:off x="616726"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6B0F7402-8876-3D4F-A6D3-10A70A4E399A}"/>
                  </a:ext>
                </a:extLst>
              </p:cNvPr>
              <p:cNvCxnSpPr>
                <a:cxnSpLocks/>
              </p:cNvCxnSpPr>
              <p:nvPr/>
            </p:nvCxnSpPr>
            <p:spPr>
              <a:xfrm rot="10800000">
                <a:off x="8471415"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B40ABD85-D48F-BAF1-3F56-0EA372D6784E}"/>
                  </a:ext>
                </a:extLst>
              </p:cNvPr>
              <p:cNvCxnSpPr>
                <a:cxnSpLocks/>
              </p:cNvCxnSpPr>
              <p:nvPr/>
            </p:nvCxnSpPr>
            <p:spPr>
              <a:xfrm rot="10800000">
                <a:off x="7889586"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3A932FC6-13B4-2216-F97C-65D0D45B80E9}"/>
                  </a:ext>
                </a:extLst>
              </p:cNvPr>
              <p:cNvCxnSpPr>
                <a:cxnSpLocks/>
              </p:cNvCxnSpPr>
              <p:nvPr/>
            </p:nvCxnSpPr>
            <p:spPr>
              <a:xfrm rot="10800000">
                <a:off x="7307757"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7304054D-4A18-790F-B596-A60F387D2470}"/>
                  </a:ext>
                </a:extLst>
              </p:cNvPr>
              <p:cNvCxnSpPr>
                <a:cxnSpLocks/>
              </p:cNvCxnSpPr>
              <p:nvPr/>
            </p:nvCxnSpPr>
            <p:spPr>
              <a:xfrm rot="10800000">
                <a:off x="8762329"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23561468-1822-2431-D024-47002546666E}"/>
                  </a:ext>
                </a:extLst>
              </p:cNvPr>
              <p:cNvCxnSpPr>
                <a:cxnSpLocks/>
              </p:cNvCxnSpPr>
              <p:nvPr/>
            </p:nvCxnSpPr>
            <p:spPr>
              <a:xfrm rot="10800000">
                <a:off x="8180500"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6D60D4DF-408F-9782-43A7-0BC0EFA75F75}"/>
                  </a:ext>
                </a:extLst>
              </p:cNvPr>
              <p:cNvCxnSpPr>
                <a:cxnSpLocks/>
              </p:cNvCxnSpPr>
              <p:nvPr/>
            </p:nvCxnSpPr>
            <p:spPr>
              <a:xfrm rot="10800000">
                <a:off x="7598671"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248640D-0CF0-118F-5CAE-8E92AACC55D9}"/>
                  </a:ext>
                </a:extLst>
              </p:cNvPr>
              <p:cNvCxnSpPr>
                <a:cxnSpLocks/>
              </p:cNvCxnSpPr>
              <p:nvPr/>
            </p:nvCxnSpPr>
            <p:spPr>
              <a:xfrm rot="10800000">
                <a:off x="7016843"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79" name="Group 78">
              <a:extLst>
                <a:ext uri="{FF2B5EF4-FFF2-40B4-BE49-F238E27FC236}">
                  <a16:creationId xmlns:a16="http://schemas.microsoft.com/office/drawing/2014/main" id="{E39AE53C-0915-88FE-BE55-E35C8396F0D8}"/>
                </a:ext>
              </a:extLst>
            </p:cNvPr>
            <p:cNvGrpSpPr/>
            <p:nvPr/>
          </p:nvGrpSpPr>
          <p:grpSpPr>
            <a:xfrm>
              <a:off x="554498" y="1442470"/>
              <a:ext cx="8270053" cy="2909144"/>
              <a:chOff x="554498" y="1442470"/>
              <a:chExt cx="8270053" cy="2909144"/>
            </a:xfrm>
          </p:grpSpPr>
          <p:cxnSp>
            <p:nvCxnSpPr>
              <p:cNvPr id="80" name="Straight Connector 79">
                <a:extLst>
                  <a:ext uri="{FF2B5EF4-FFF2-40B4-BE49-F238E27FC236}">
                    <a16:creationId xmlns:a16="http://schemas.microsoft.com/office/drawing/2014/main" id="{DFDB3F86-A04F-9633-87C9-74DAD3376D0A}"/>
                  </a:ext>
                </a:extLst>
              </p:cNvPr>
              <p:cNvCxnSpPr>
                <a:cxnSpLocks/>
              </p:cNvCxnSpPr>
              <p:nvPr/>
            </p:nvCxnSpPr>
            <p:spPr>
              <a:xfrm rot="5400000">
                <a:off x="4689523" y="-947069"/>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545512D-A8C8-315D-8AA0-07C79014708F}"/>
                  </a:ext>
                </a:extLst>
              </p:cNvPr>
              <p:cNvCxnSpPr>
                <a:cxnSpLocks/>
              </p:cNvCxnSpPr>
              <p:nvPr/>
            </p:nvCxnSpPr>
            <p:spPr>
              <a:xfrm rot="5400000">
                <a:off x="4689523" y="-2401641"/>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D099979-498B-C77C-EBF7-9464D08483D5}"/>
                  </a:ext>
                </a:extLst>
              </p:cNvPr>
              <p:cNvCxnSpPr>
                <a:cxnSpLocks/>
              </p:cNvCxnSpPr>
              <p:nvPr/>
            </p:nvCxnSpPr>
            <p:spPr>
              <a:xfrm rot="5400000">
                <a:off x="4689523" y="-1819812"/>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4ABC225-B0ED-5C67-9848-B743043F3D14}"/>
                  </a:ext>
                </a:extLst>
              </p:cNvPr>
              <p:cNvCxnSpPr>
                <a:cxnSpLocks/>
              </p:cNvCxnSpPr>
              <p:nvPr/>
            </p:nvCxnSpPr>
            <p:spPr>
              <a:xfrm rot="5400000">
                <a:off x="4689523" y="-1237983"/>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820D959-B504-99FE-9D2F-17E15043029A}"/>
                  </a:ext>
                </a:extLst>
              </p:cNvPr>
              <p:cNvCxnSpPr>
                <a:cxnSpLocks/>
              </p:cNvCxnSpPr>
              <p:nvPr/>
            </p:nvCxnSpPr>
            <p:spPr>
              <a:xfrm rot="5400000">
                <a:off x="4689527" y="-656155"/>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8502A424-61A4-FEE9-BC7E-AE01B2B00566}"/>
                  </a:ext>
                </a:extLst>
              </p:cNvPr>
              <p:cNvCxnSpPr>
                <a:cxnSpLocks/>
              </p:cNvCxnSpPr>
              <p:nvPr/>
            </p:nvCxnSpPr>
            <p:spPr>
              <a:xfrm rot="5400000">
                <a:off x="4689527" y="-74326"/>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56D515D-9B70-A362-DD15-3BB8467A6E5B}"/>
                  </a:ext>
                </a:extLst>
              </p:cNvPr>
              <p:cNvCxnSpPr>
                <a:cxnSpLocks/>
              </p:cNvCxnSpPr>
              <p:nvPr/>
            </p:nvCxnSpPr>
            <p:spPr>
              <a:xfrm rot="5400000">
                <a:off x="4689523" y="-2692555"/>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D151F11-92A0-656C-FE8B-318A3C9C76C0}"/>
                  </a:ext>
                </a:extLst>
              </p:cNvPr>
              <p:cNvCxnSpPr>
                <a:cxnSpLocks/>
              </p:cNvCxnSpPr>
              <p:nvPr/>
            </p:nvCxnSpPr>
            <p:spPr>
              <a:xfrm rot="5400000">
                <a:off x="4689523" y="-2110726"/>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0BF4BFB-9334-ABC3-91EA-190DE3622069}"/>
                  </a:ext>
                </a:extLst>
              </p:cNvPr>
              <p:cNvCxnSpPr>
                <a:cxnSpLocks/>
              </p:cNvCxnSpPr>
              <p:nvPr/>
            </p:nvCxnSpPr>
            <p:spPr>
              <a:xfrm rot="5400000">
                <a:off x="4689523" y="-1528898"/>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00C3363B-E8F8-5224-04B8-215848C5349A}"/>
                  </a:ext>
                </a:extLst>
              </p:cNvPr>
              <p:cNvCxnSpPr>
                <a:cxnSpLocks/>
              </p:cNvCxnSpPr>
              <p:nvPr/>
            </p:nvCxnSpPr>
            <p:spPr>
              <a:xfrm rot="5400000">
                <a:off x="4689527" y="-365240"/>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F134A63-7947-A973-593E-FBBC85650CFB}"/>
                  </a:ext>
                </a:extLst>
              </p:cNvPr>
              <p:cNvCxnSpPr>
                <a:cxnSpLocks/>
              </p:cNvCxnSpPr>
              <p:nvPr/>
            </p:nvCxnSpPr>
            <p:spPr>
              <a:xfrm rot="5400000">
                <a:off x="4689527" y="216589"/>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120" name="Freeform: Shape 119">
            <a:extLst>
              <a:ext uri="{FF2B5EF4-FFF2-40B4-BE49-F238E27FC236}">
                <a16:creationId xmlns:a16="http://schemas.microsoft.com/office/drawing/2014/main" id="{DEB4B8DF-105E-1CB0-CBC3-D69772E93E19}"/>
              </a:ext>
            </a:extLst>
          </p:cNvPr>
          <p:cNvSpPr/>
          <p:nvPr/>
        </p:nvSpPr>
        <p:spPr>
          <a:xfrm>
            <a:off x="692850" y="2575049"/>
            <a:ext cx="7142480" cy="1783235"/>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916901C-5219-ADB3-2886-1DAAA5FE977E}"/>
              </a:ext>
            </a:extLst>
          </p:cNvPr>
          <p:cNvSpPr/>
          <p:nvPr/>
        </p:nvSpPr>
        <p:spPr>
          <a:xfrm>
            <a:off x="5069271" y="2513247"/>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32ABB72C-3784-BCB7-B15B-5D5383F46DB3}"/>
              </a:ext>
            </a:extLst>
          </p:cNvPr>
          <p:cNvSpPr/>
          <p:nvPr/>
        </p:nvSpPr>
        <p:spPr>
          <a:xfrm rot="20985596">
            <a:off x="613099" y="4078086"/>
            <a:ext cx="374296" cy="248911"/>
          </a:xfrm>
          <a:custGeom>
            <a:avLst/>
            <a:gdLst>
              <a:gd name="connsiteX0" fmla="*/ 0 w 533400"/>
              <a:gd name="connsiteY0" fmla="*/ 50800 h 355600"/>
              <a:gd name="connsiteX1" fmla="*/ 533400 w 533400"/>
              <a:gd name="connsiteY1" fmla="*/ 0 h 355600"/>
              <a:gd name="connsiteX2" fmla="*/ 279400 w 533400"/>
              <a:gd name="connsiteY2" fmla="*/ 355600 h 355600"/>
            </a:gdLst>
            <a:ahLst/>
            <a:cxnLst>
              <a:cxn ang="0">
                <a:pos x="connsiteX0" y="connsiteY0"/>
              </a:cxn>
              <a:cxn ang="0">
                <a:pos x="connsiteX1" y="connsiteY1"/>
              </a:cxn>
              <a:cxn ang="0">
                <a:pos x="connsiteX2" y="connsiteY2"/>
              </a:cxn>
            </a:cxnLst>
            <a:rect l="l" t="t" r="r" b="b"/>
            <a:pathLst>
              <a:path w="533400" h="355600">
                <a:moveTo>
                  <a:pt x="0" y="50800"/>
                </a:moveTo>
                <a:lnTo>
                  <a:pt x="533400" y="0"/>
                </a:lnTo>
                <a:lnTo>
                  <a:pt x="279400" y="3556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33DB7918-5630-88AA-385A-283AAF3CB3CE}"/>
              </a:ext>
            </a:extLst>
          </p:cNvPr>
          <p:cNvSpPr/>
          <p:nvPr/>
        </p:nvSpPr>
        <p:spPr>
          <a:xfrm>
            <a:off x="1514410" y="3266641"/>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Arrow: Down 125">
            <a:extLst>
              <a:ext uri="{FF2B5EF4-FFF2-40B4-BE49-F238E27FC236}">
                <a16:creationId xmlns:a16="http://schemas.microsoft.com/office/drawing/2014/main" id="{E6CDEAD7-CD28-92CC-DDE4-3888FC28C268}"/>
              </a:ext>
            </a:extLst>
          </p:cNvPr>
          <p:cNvSpPr/>
          <p:nvPr/>
        </p:nvSpPr>
        <p:spPr>
          <a:xfrm rot="3514338" flipV="1">
            <a:off x="2439561" y="2144950"/>
            <a:ext cx="61797" cy="1720850"/>
          </a:xfrm>
          <a:prstGeom prst="downArrow">
            <a:avLst>
              <a:gd name="adj1" fmla="val 9392"/>
              <a:gd name="adj2" fmla="val 78823"/>
            </a:avLst>
          </a:prstGeom>
          <a:solidFill>
            <a:schemeClr val="tx1"/>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Arrow: Down 126">
            <a:extLst>
              <a:ext uri="{FF2B5EF4-FFF2-40B4-BE49-F238E27FC236}">
                <a16:creationId xmlns:a16="http://schemas.microsoft.com/office/drawing/2014/main" id="{158B34A2-4B19-4D53-9C8F-A43CCAB75052}"/>
              </a:ext>
            </a:extLst>
          </p:cNvPr>
          <p:cNvSpPr/>
          <p:nvPr/>
        </p:nvSpPr>
        <p:spPr>
          <a:xfrm rot="6496106" flipV="1">
            <a:off x="5991615" y="2168118"/>
            <a:ext cx="45719" cy="1542333"/>
          </a:xfrm>
          <a:prstGeom prst="downArrow">
            <a:avLst>
              <a:gd name="adj1" fmla="val 9392"/>
              <a:gd name="adj2" fmla="val 78823"/>
            </a:avLst>
          </a:prstGeom>
          <a:solidFill>
            <a:schemeClr val="tx1"/>
          </a:solid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68AFBC41-CD67-98E4-BFF9-322903D988C3}"/>
                  </a:ext>
                </a:extLst>
              </p:cNvPr>
              <p:cNvSpPr txBox="1"/>
              <p:nvPr/>
            </p:nvSpPr>
            <p:spPr>
              <a:xfrm>
                <a:off x="2288105" y="2199052"/>
                <a:ext cx="698012" cy="73866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𝑣</m:t>
                          </m:r>
                        </m:e>
                        <m:sub>
                          <m:r>
                            <a:rPr lang="en-GB" sz="3200" b="0" i="1" smtClean="0">
                              <a:latin typeface="Cambria Math" panose="02040503050406030204" pitchFamily="18" charset="0"/>
                              <a:cs typeface="Arial" panose="020B0604020202020204" pitchFamily="34" charset="0"/>
                            </a:rPr>
                            <m:t>1</m:t>
                          </m:r>
                        </m:sub>
                      </m:sSub>
                    </m:oMath>
                  </m:oMathPara>
                </a14:m>
                <a:endParaRPr lang="en-GB" sz="3200" dirty="0" err="1">
                  <a:latin typeface="Arial" panose="020B0604020202020204" pitchFamily="34" charset="0"/>
                  <a:cs typeface="Arial" panose="020B0604020202020204" pitchFamily="34" charset="0"/>
                </a:endParaRPr>
              </a:p>
            </p:txBody>
          </p:sp>
        </mc:Choice>
        <mc:Fallback xmlns="">
          <p:sp>
            <p:nvSpPr>
              <p:cNvPr id="130" name="TextBox 129">
                <a:extLst>
                  <a:ext uri="{FF2B5EF4-FFF2-40B4-BE49-F238E27FC236}">
                    <a16:creationId xmlns:a16="http://schemas.microsoft.com/office/drawing/2014/main" id="{68AFBC41-CD67-98E4-BFF9-322903D988C3}"/>
                  </a:ext>
                </a:extLst>
              </p:cNvPr>
              <p:cNvSpPr txBox="1">
                <a:spLocks noRot="1" noChangeAspect="1" noMove="1" noResize="1" noEditPoints="1" noAdjustHandles="1" noChangeArrowheads="1" noChangeShapeType="1" noTextEdit="1"/>
              </p:cNvSpPr>
              <p:nvPr/>
            </p:nvSpPr>
            <p:spPr>
              <a:xfrm>
                <a:off x="2288105" y="2199052"/>
                <a:ext cx="698012" cy="73866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78ECA8E7-9644-5DD0-CF08-4545F83A1573}"/>
                  </a:ext>
                </a:extLst>
              </p:cNvPr>
              <p:cNvSpPr txBox="1"/>
              <p:nvPr/>
            </p:nvSpPr>
            <p:spPr>
              <a:xfrm>
                <a:off x="6644796" y="2806196"/>
                <a:ext cx="707501" cy="73866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𝑣</m:t>
                          </m:r>
                        </m:e>
                        <m:sub>
                          <m:r>
                            <a:rPr lang="en-GB" sz="3200" b="0" i="1" smtClean="0">
                              <a:latin typeface="Cambria Math" panose="02040503050406030204" pitchFamily="18" charset="0"/>
                              <a:cs typeface="Arial" panose="020B0604020202020204" pitchFamily="34" charset="0"/>
                            </a:rPr>
                            <m:t>2</m:t>
                          </m:r>
                        </m:sub>
                      </m:sSub>
                    </m:oMath>
                  </m:oMathPara>
                </a14:m>
                <a:endParaRPr lang="en-GB" sz="3200" dirty="0" err="1">
                  <a:latin typeface="Arial" panose="020B0604020202020204" pitchFamily="34" charset="0"/>
                  <a:cs typeface="Arial" panose="020B0604020202020204" pitchFamily="34" charset="0"/>
                </a:endParaRPr>
              </a:p>
            </p:txBody>
          </p:sp>
        </mc:Choice>
        <mc:Fallback xmlns="">
          <p:sp>
            <p:nvSpPr>
              <p:cNvPr id="131" name="TextBox 130">
                <a:extLst>
                  <a:ext uri="{FF2B5EF4-FFF2-40B4-BE49-F238E27FC236}">
                    <a16:creationId xmlns:a16="http://schemas.microsoft.com/office/drawing/2014/main" id="{78ECA8E7-9644-5DD0-CF08-4545F83A1573}"/>
                  </a:ext>
                </a:extLst>
              </p:cNvPr>
              <p:cNvSpPr txBox="1">
                <a:spLocks noRot="1" noChangeAspect="1" noMove="1" noResize="1" noEditPoints="1" noAdjustHandles="1" noChangeArrowheads="1" noChangeShapeType="1" noTextEdit="1"/>
              </p:cNvSpPr>
              <p:nvPr/>
            </p:nvSpPr>
            <p:spPr>
              <a:xfrm>
                <a:off x="6644796" y="2806196"/>
                <a:ext cx="707501" cy="73866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44189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3AFF-BC2F-E322-6CE8-A71AE117C15E}"/>
            </a:ext>
          </a:extLst>
        </p:cNvPr>
        <p:cNvGrpSpPr/>
        <p:nvPr/>
      </p:nvGrpSpPr>
      <p:grpSpPr>
        <a:xfrm>
          <a:off x="0" y="0"/>
          <a:ext cx="0" cy="0"/>
          <a:chOff x="0" y="0"/>
          <a:chExt cx="0" cy="0"/>
        </a:xfrm>
      </p:grpSpPr>
      <p:grpSp>
        <p:nvGrpSpPr>
          <p:cNvPr id="79" name="Group 78">
            <a:extLst>
              <a:ext uri="{FF2B5EF4-FFF2-40B4-BE49-F238E27FC236}">
                <a16:creationId xmlns:a16="http://schemas.microsoft.com/office/drawing/2014/main" id="{907C3DEA-5662-EDA4-D938-7C703954FEB9}"/>
              </a:ext>
            </a:extLst>
          </p:cNvPr>
          <p:cNvGrpSpPr/>
          <p:nvPr/>
        </p:nvGrpSpPr>
        <p:grpSpPr>
          <a:xfrm>
            <a:off x="554498" y="2001269"/>
            <a:ext cx="8270053" cy="2909145"/>
            <a:chOff x="554498" y="1442469"/>
            <a:chExt cx="8270053" cy="2909145"/>
          </a:xfrm>
        </p:grpSpPr>
        <p:grpSp>
          <p:nvGrpSpPr>
            <p:cNvPr id="80" name="Group 79">
              <a:extLst>
                <a:ext uri="{FF2B5EF4-FFF2-40B4-BE49-F238E27FC236}">
                  <a16:creationId xmlns:a16="http://schemas.microsoft.com/office/drawing/2014/main" id="{C6A74925-5038-3B52-4B83-334A3FB2E326}"/>
                </a:ext>
              </a:extLst>
            </p:cNvPr>
            <p:cNvGrpSpPr/>
            <p:nvPr/>
          </p:nvGrpSpPr>
          <p:grpSpPr>
            <a:xfrm>
              <a:off x="616726" y="1442469"/>
              <a:ext cx="8145603" cy="2909141"/>
              <a:chOff x="616726" y="1442469"/>
              <a:chExt cx="8145603" cy="5192386"/>
            </a:xfrm>
          </p:grpSpPr>
          <p:cxnSp>
            <p:nvCxnSpPr>
              <p:cNvPr id="93" name="Straight Connector 92">
                <a:extLst>
                  <a:ext uri="{FF2B5EF4-FFF2-40B4-BE49-F238E27FC236}">
                    <a16:creationId xmlns:a16="http://schemas.microsoft.com/office/drawing/2014/main" id="{E0C1E12C-859B-472C-C874-BF7BB0EF143B}"/>
                  </a:ext>
                </a:extLst>
              </p:cNvPr>
              <p:cNvCxnSpPr>
                <a:cxnSpLocks/>
              </p:cNvCxnSpPr>
              <p:nvPr/>
            </p:nvCxnSpPr>
            <p:spPr>
              <a:xfrm rot="10800000">
                <a:off x="6725928"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E9EA66FF-EC99-8C3D-B26E-4EA5E696A888}"/>
                  </a:ext>
                </a:extLst>
              </p:cNvPr>
              <p:cNvCxnSpPr>
                <a:cxnSpLocks/>
              </p:cNvCxnSpPr>
              <p:nvPr/>
            </p:nvCxnSpPr>
            <p:spPr>
              <a:xfrm rot="10800000">
                <a:off x="6144099"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1A85A00-7912-8E99-AAB6-ED777B6011A8}"/>
                  </a:ext>
                </a:extLst>
              </p:cNvPr>
              <p:cNvCxnSpPr>
                <a:cxnSpLocks/>
              </p:cNvCxnSpPr>
              <p:nvPr/>
            </p:nvCxnSpPr>
            <p:spPr>
              <a:xfrm rot="10800000">
                <a:off x="5562271"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C21A6A33-1D28-2E97-3A57-0FE12CF9A43F}"/>
                  </a:ext>
                </a:extLst>
              </p:cNvPr>
              <p:cNvCxnSpPr>
                <a:cxnSpLocks/>
              </p:cNvCxnSpPr>
              <p:nvPr/>
            </p:nvCxnSpPr>
            <p:spPr>
              <a:xfrm rot="10800000">
                <a:off x="4980442"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8720460-9038-1404-3353-55FD3C5C9F5A}"/>
                  </a:ext>
                </a:extLst>
              </p:cNvPr>
              <p:cNvCxnSpPr>
                <a:cxnSpLocks/>
              </p:cNvCxnSpPr>
              <p:nvPr/>
            </p:nvCxnSpPr>
            <p:spPr>
              <a:xfrm rot="10800000">
                <a:off x="4398613"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9F5A24B-53DF-43B2-8A95-77644E1C59A2}"/>
                  </a:ext>
                </a:extLst>
              </p:cNvPr>
              <p:cNvCxnSpPr>
                <a:cxnSpLocks/>
              </p:cNvCxnSpPr>
              <p:nvPr/>
            </p:nvCxnSpPr>
            <p:spPr>
              <a:xfrm rot="10800000">
                <a:off x="3816784"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793F587E-152D-7A45-1647-DD6F42D2BC90}"/>
                  </a:ext>
                </a:extLst>
              </p:cNvPr>
              <p:cNvCxnSpPr>
                <a:cxnSpLocks/>
              </p:cNvCxnSpPr>
              <p:nvPr/>
            </p:nvCxnSpPr>
            <p:spPr>
              <a:xfrm rot="10800000">
                <a:off x="3234956"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4B8A918E-14A5-4C26-08A1-B82F7D86727B}"/>
                  </a:ext>
                </a:extLst>
              </p:cNvPr>
              <p:cNvCxnSpPr>
                <a:cxnSpLocks/>
              </p:cNvCxnSpPr>
              <p:nvPr/>
            </p:nvCxnSpPr>
            <p:spPr>
              <a:xfrm rot="10800000">
                <a:off x="2653127"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59D85AF8-8760-8386-AA7E-494E2A210F8C}"/>
                  </a:ext>
                </a:extLst>
              </p:cNvPr>
              <p:cNvCxnSpPr>
                <a:cxnSpLocks/>
              </p:cNvCxnSpPr>
              <p:nvPr/>
            </p:nvCxnSpPr>
            <p:spPr>
              <a:xfrm rot="10800000">
                <a:off x="2071298"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8001951-D852-131D-6FE2-3BC4B32FA75A}"/>
                  </a:ext>
                </a:extLst>
              </p:cNvPr>
              <p:cNvCxnSpPr>
                <a:cxnSpLocks/>
              </p:cNvCxnSpPr>
              <p:nvPr/>
            </p:nvCxnSpPr>
            <p:spPr>
              <a:xfrm rot="10800000">
                <a:off x="1489469"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236CF346-94E7-04F2-1F1C-E7335DBCDA85}"/>
                  </a:ext>
                </a:extLst>
              </p:cNvPr>
              <p:cNvCxnSpPr>
                <a:cxnSpLocks/>
              </p:cNvCxnSpPr>
              <p:nvPr/>
            </p:nvCxnSpPr>
            <p:spPr>
              <a:xfrm rot="10800000">
                <a:off x="907640"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55E97505-DEAE-ED44-5177-DF53C97C1259}"/>
                  </a:ext>
                </a:extLst>
              </p:cNvPr>
              <p:cNvCxnSpPr>
                <a:cxnSpLocks/>
              </p:cNvCxnSpPr>
              <p:nvPr/>
            </p:nvCxnSpPr>
            <p:spPr>
              <a:xfrm rot="10800000">
                <a:off x="6435014"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B02AFC5-9265-A9E1-9C1F-752A12166B5C}"/>
                  </a:ext>
                </a:extLst>
              </p:cNvPr>
              <p:cNvCxnSpPr>
                <a:cxnSpLocks/>
              </p:cNvCxnSpPr>
              <p:nvPr/>
            </p:nvCxnSpPr>
            <p:spPr>
              <a:xfrm rot="10800000">
                <a:off x="5853185"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49B7431-5B2C-1250-45CA-12BD810BBE90}"/>
                  </a:ext>
                </a:extLst>
              </p:cNvPr>
              <p:cNvCxnSpPr>
                <a:cxnSpLocks/>
              </p:cNvCxnSpPr>
              <p:nvPr/>
            </p:nvCxnSpPr>
            <p:spPr>
              <a:xfrm rot="10800000">
                <a:off x="5271356"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00F2FB49-1D50-4024-F153-AC843302E2C6}"/>
                  </a:ext>
                </a:extLst>
              </p:cNvPr>
              <p:cNvCxnSpPr>
                <a:cxnSpLocks/>
              </p:cNvCxnSpPr>
              <p:nvPr/>
            </p:nvCxnSpPr>
            <p:spPr>
              <a:xfrm rot="10800000">
                <a:off x="4689528"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93E92EBF-0E6E-3EB0-82DE-EA07ED19BCDB}"/>
                  </a:ext>
                </a:extLst>
              </p:cNvPr>
              <p:cNvCxnSpPr>
                <a:cxnSpLocks/>
              </p:cNvCxnSpPr>
              <p:nvPr/>
            </p:nvCxnSpPr>
            <p:spPr>
              <a:xfrm rot="10800000">
                <a:off x="4107699"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ADB7CE34-ECAA-24EA-3E1A-F17D6548C2BC}"/>
                  </a:ext>
                </a:extLst>
              </p:cNvPr>
              <p:cNvCxnSpPr>
                <a:cxnSpLocks/>
              </p:cNvCxnSpPr>
              <p:nvPr/>
            </p:nvCxnSpPr>
            <p:spPr>
              <a:xfrm rot="10800000">
                <a:off x="3525870"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0AB85999-A836-289B-FF8C-B799A7728B24}"/>
                  </a:ext>
                </a:extLst>
              </p:cNvPr>
              <p:cNvCxnSpPr>
                <a:cxnSpLocks/>
              </p:cNvCxnSpPr>
              <p:nvPr/>
            </p:nvCxnSpPr>
            <p:spPr>
              <a:xfrm rot="10800000">
                <a:off x="2944041"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4930D1F-7387-77EC-3D1F-5258FF33366B}"/>
                  </a:ext>
                </a:extLst>
              </p:cNvPr>
              <p:cNvCxnSpPr>
                <a:cxnSpLocks/>
              </p:cNvCxnSpPr>
              <p:nvPr/>
            </p:nvCxnSpPr>
            <p:spPr>
              <a:xfrm rot="10800000">
                <a:off x="2362212"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D5F03998-51EF-1131-0073-E18F8E8EA199}"/>
                  </a:ext>
                </a:extLst>
              </p:cNvPr>
              <p:cNvCxnSpPr>
                <a:cxnSpLocks/>
              </p:cNvCxnSpPr>
              <p:nvPr/>
            </p:nvCxnSpPr>
            <p:spPr>
              <a:xfrm rot="10800000">
                <a:off x="1780384"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EA2D75E5-5AC6-471F-8F89-79B524871259}"/>
                  </a:ext>
                </a:extLst>
              </p:cNvPr>
              <p:cNvCxnSpPr>
                <a:cxnSpLocks/>
              </p:cNvCxnSpPr>
              <p:nvPr/>
            </p:nvCxnSpPr>
            <p:spPr>
              <a:xfrm rot="10800000">
                <a:off x="1198555"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C65D3AFC-6DFC-8495-CD11-A615F523D57D}"/>
                  </a:ext>
                </a:extLst>
              </p:cNvPr>
              <p:cNvCxnSpPr>
                <a:cxnSpLocks/>
              </p:cNvCxnSpPr>
              <p:nvPr/>
            </p:nvCxnSpPr>
            <p:spPr>
              <a:xfrm rot="10800000">
                <a:off x="616726" y="1442471"/>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A27C5F0A-FDD8-4475-7060-A3DBFD885437}"/>
                  </a:ext>
                </a:extLst>
              </p:cNvPr>
              <p:cNvCxnSpPr>
                <a:cxnSpLocks/>
              </p:cNvCxnSpPr>
              <p:nvPr/>
            </p:nvCxnSpPr>
            <p:spPr>
              <a:xfrm rot="10800000">
                <a:off x="8471415"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22E14DC8-7E57-2896-A5AB-9F2CD1776686}"/>
                  </a:ext>
                </a:extLst>
              </p:cNvPr>
              <p:cNvCxnSpPr>
                <a:cxnSpLocks/>
              </p:cNvCxnSpPr>
              <p:nvPr/>
            </p:nvCxnSpPr>
            <p:spPr>
              <a:xfrm rot="10800000">
                <a:off x="7889586"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DF0E8B1-E54F-279A-BAAA-9B7115ACFBC6}"/>
                  </a:ext>
                </a:extLst>
              </p:cNvPr>
              <p:cNvCxnSpPr>
                <a:cxnSpLocks/>
              </p:cNvCxnSpPr>
              <p:nvPr/>
            </p:nvCxnSpPr>
            <p:spPr>
              <a:xfrm rot="10800000">
                <a:off x="7307757"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C7FE05D7-9F51-BA84-7BD1-8A8E4C3D3EC8}"/>
                  </a:ext>
                </a:extLst>
              </p:cNvPr>
              <p:cNvCxnSpPr>
                <a:cxnSpLocks/>
              </p:cNvCxnSpPr>
              <p:nvPr/>
            </p:nvCxnSpPr>
            <p:spPr>
              <a:xfrm rot="10800000">
                <a:off x="8762329"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992530A5-3593-A33D-4EAC-27D8AED40048}"/>
                  </a:ext>
                </a:extLst>
              </p:cNvPr>
              <p:cNvCxnSpPr>
                <a:cxnSpLocks/>
              </p:cNvCxnSpPr>
              <p:nvPr/>
            </p:nvCxnSpPr>
            <p:spPr>
              <a:xfrm rot="10800000">
                <a:off x="8180500"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8514FC67-B6FA-AC31-91C5-E1F3BE5ABF89}"/>
                  </a:ext>
                </a:extLst>
              </p:cNvPr>
              <p:cNvCxnSpPr>
                <a:cxnSpLocks/>
              </p:cNvCxnSpPr>
              <p:nvPr/>
            </p:nvCxnSpPr>
            <p:spPr>
              <a:xfrm rot="10800000">
                <a:off x="7598671"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34683E0D-97D0-CAE6-5749-AFAFCCC3FF2D}"/>
                  </a:ext>
                </a:extLst>
              </p:cNvPr>
              <p:cNvCxnSpPr>
                <a:cxnSpLocks/>
              </p:cNvCxnSpPr>
              <p:nvPr/>
            </p:nvCxnSpPr>
            <p:spPr>
              <a:xfrm rot="10800000">
                <a:off x="7016843" y="1442469"/>
                <a:ext cx="0" cy="5192384"/>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4E9DC399-85BA-B19A-06DE-684197B9DB79}"/>
                </a:ext>
              </a:extLst>
            </p:cNvPr>
            <p:cNvGrpSpPr/>
            <p:nvPr/>
          </p:nvGrpSpPr>
          <p:grpSpPr>
            <a:xfrm>
              <a:off x="554498" y="1442470"/>
              <a:ext cx="8270053" cy="2909144"/>
              <a:chOff x="554498" y="1442470"/>
              <a:chExt cx="8270053" cy="2909144"/>
            </a:xfrm>
          </p:grpSpPr>
          <p:cxnSp>
            <p:nvCxnSpPr>
              <p:cNvPr id="82" name="Straight Connector 81">
                <a:extLst>
                  <a:ext uri="{FF2B5EF4-FFF2-40B4-BE49-F238E27FC236}">
                    <a16:creationId xmlns:a16="http://schemas.microsoft.com/office/drawing/2014/main" id="{020CC923-9ACE-0387-9B58-2E27A206A0EC}"/>
                  </a:ext>
                </a:extLst>
              </p:cNvPr>
              <p:cNvCxnSpPr>
                <a:cxnSpLocks/>
              </p:cNvCxnSpPr>
              <p:nvPr/>
            </p:nvCxnSpPr>
            <p:spPr>
              <a:xfrm rot="5400000">
                <a:off x="4689523" y="-947069"/>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52AE53E-9807-B5DC-8AE6-291A7280E48D}"/>
                  </a:ext>
                </a:extLst>
              </p:cNvPr>
              <p:cNvCxnSpPr>
                <a:cxnSpLocks/>
              </p:cNvCxnSpPr>
              <p:nvPr/>
            </p:nvCxnSpPr>
            <p:spPr>
              <a:xfrm rot="5400000">
                <a:off x="4689523" y="-2401641"/>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E75A7644-4A6C-E959-570B-201F40619164}"/>
                  </a:ext>
                </a:extLst>
              </p:cNvPr>
              <p:cNvCxnSpPr>
                <a:cxnSpLocks/>
              </p:cNvCxnSpPr>
              <p:nvPr/>
            </p:nvCxnSpPr>
            <p:spPr>
              <a:xfrm rot="5400000">
                <a:off x="4689523" y="-1819812"/>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6F7E2CE9-79DD-61ED-F1B3-786947D65C3D}"/>
                  </a:ext>
                </a:extLst>
              </p:cNvPr>
              <p:cNvCxnSpPr>
                <a:cxnSpLocks/>
              </p:cNvCxnSpPr>
              <p:nvPr/>
            </p:nvCxnSpPr>
            <p:spPr>
              <a:xfrm rot="5400000">
                <a:off x="4689523" y="-1237983"/>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FB9E91B3-214F-D85E-DC79-418FF438F4DC}"/>
                  </a:ext>
                </a:extLst>
              </p:cNvPr>
              <p:cNvCxnSpPr>
                <a:cxnSpLocks/>
              </p:cNvCxnSpPr>
              <p:nvPr/>
            </p:nvCxnSpPr>
            <p:spPr>
              <a:xfrm rot="5400000">
                <a:off x="4689527" y="-656155"/>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9335006F-5409-1F02-C6DC-1BA3F3DFA07C}"/>
                  </a:ext>
                </a:extLst>
              </p:cNvPr>
              <p:cNvCxnSpPr>
                <a:cxnSpLocks/>
              </p:cNvCxnSpPr>
              <p:nvPr/>
            </p:nvCxnSpPr>
            <p:spPr>
              <a:xfrm rot="5400000">
                <a:off x="4689527" y="-74326"/>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A3157E0-77F4-B87E-73A2-FD4B654F6B26}"/>
                  </a:ext>
                </a:extLst>
              </p:cNvPr>
              <p:cNvCxnSpPr>
                <a:cxnSpLocks/>
              </p:cNvCxnSpPr>
              <p:nvPr/>
            </p:nvCxnSpPr>
            <p:spPr>
              <a:xfrm rot="5400000">
                <a:off x="4689523" y="-2692555"/>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EBF4EA5-03CE-F9F9-34F0-A1060C6BF227}"/>
                  </a:ext>
                </a:extLst>
              </p:cNvPr>
              <p:cNvCxnSpPr>
                <a:cxnSpLocks/>
              </p:cNvCxnSpPr>
              <p:nvPr/>
            </p:nvCxnSpPr>
            <p:spPr>
              <a:xfrm rot="5400000">
                <a:off x="4689523" y="-2110726"/>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FE4F106-1066-2F72-5F7A-3871A755C306}"/>
                  </a:ext>
                </a:extLst>
              </p:cNvPr>
              <p:cNvCxnSpPr>
                <a:cxnSpLocks/>
              </p:cNvCxnSpPr>
              <p:nvPr/>
            </p:nvCxnSpPr>
            <p:spPr>
              <a:xfrm rot="5400000">
                <a:off x="4689523" y="-1528898"/>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F9EA40C-CBC1-E957-4B99-E57FEF69BDD8}"/>
                  </a:ext>
                </a:extLst>
              </p:cNvPr>
              <p:cNvCxnSpPr>
                <a:cxnSpLocks/>
              </p:cNvCxnSpPr>
              <p:nvPr/>
            </p:nvCxnSpPr>
            <p:spPr>
              <a:xfrm rot="5400000">
                <a:off x="4689527" y="-365240"/>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72F071D-3D42-BAF4-027A-F4E54B3B4601}"/>
                  </a:ext>
                </a:extLst>
              </p:cNvPr>
              <p:cNvCxnSpPr>
                <a:cxnSpLocks/>
              </p:cNvCxnSpPr>
              <p:nvPr/>
            </p:nvCxnSpPr>
            <p:spPr>
              <a:xfrm rot="5400000">
                <a:off x="4689527" y="216589"/>
                <a:ext cx="0" cy="8270049"/>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3" name="Title 2">
            <a:extLst>
              <a:ext uri="{FF2B5EF4-FFF2-40B4-BE49-F238E27FC236}">
                <a16:creationId xmlns:a16="http://schemas.microsoft.com/office/drawing/2014/main" id="{BBC6F8FC-9AB9-2FE0-EFF9-82AD1094018A}"/>
              </a:ext>
            </a:extLst>
          </p:cNvPr>
          <p:cNvSpPr>
            <a:spLocks noGrp="1"/>
          </p:cNvSpPr>
          <p:nvPr>
            <p:ph type="title"/>
          </p:nvPr>
        </p:nvSpPr>
        <p:spPr/>
        <p:txBody>
          <a:bodyPr>
            <a:normAutofit/>
          </a:bodyPr>
          <a:lstStyle/>
          <a:p>
            <a:r>
              <a:rPr lang="en-GB" dirty="0"/>
              <a:t>Answer:</a:t>
            </a:r>
          </a:p>
        </p:txBody>
      </p:sp>
      <p:sp>
        <p:nvSpPr>
          <p:cNvPr id="68" name="Text Placeholder 67">
            <a:extLst>
              <a:ext uri="{FF2B5EF4-FFF2-40B4-BE49-F238E27FC236}">
                <a16:creationId xmlns:a16="http://schemas.microsoft.com/office/drawing/2014/main" id="{11D1545A-FF2E-8CAD-2D76-52D66A79B997}"/>
              </a:ext>
            </a:extLst>
          </p:cNvPr>
          <p:cNvSpPr>
            <a:spLocks noGrp="1"/>
          </p:cNvSpPr>
          <p:nvPr>
            <p:ph type="body" sz="quarter" idx="10"/>
          </p:nvPr>
        </p:nvSpPr>
        <p:spPr>
          <a:xfrm>
            <a:off x="122292" y="461664"/>
            <a:ext cx="8899415" cy="867930"/>
          </a:xfrm>
        </p:spPr>
        <p:txBody>
          <a:bodyPr/>
          <a:lstStyle/>
          <a:p>
            <a:r>
              <a:rPr lang="en-GB" dirty="0"/>
              <a:t>draw the vertical and horizontal components of the velocity at these two points</a:t>
            </a:r>
          </a:p>
        </p:txBody>
      </p:sp>
      <p:sp>
        <p:nvSpPr>
          <p:cNvPr id="5" name="Freeform: Shape 4">
            <a:extLst>
              <a:ext uri="{FF2B5EF4-FFF2-40B4-BE49-F238E27FC236}">
                <a16:creationId xmlns:a16="http://schemas.microsoft.com/office/drawing/2014/main" id="{39F07ACE-2D21-3A5F-665E-C70A3D112FAA}"/>
              </a:ext>
            </a:extLst>
          </p:cNvPr>
          <p:cNvSpPr/>
          <p:nvPr/>
        </p:nvSpPr>
        <p:spPr>
          <a:xfrm>
            <a:off x="692850" y="2575049"/>
            <a:ext cx="7142480" cy="1783235"/>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64FFE51-1458-5257-A76E-BC4458499F88}"/>
              </a:ext>
            </a:extLst>
          </p:cNvPr>
          <p:cNvSpPr/>
          <p:nvPr/>
        </p:nvSpPr>
        <p:spPr>
          <a:xfrm>
            <a:off x="5069271" y="2513247"/>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F1B95E9D-7494-75CE-5ADC-84B3791CDAAC}"/>
              </a:ext>
            </a:extLst>
          </p:cNvPr>
          <p:cNvSpPr/>
          <p:nvPr/>
        </p:nvSpPr>
        <p:spPr>
          <a:xfrm rot="20985596">
            <a:off x="613099" y="4078086"/>
            <a:ext cx="374296" cy="248911"/>
          </a:xfrm>
          <a:custGeom>
            <a:avLst/>
            <a:gdLst>
              <a:gd name="connsiteX0" fmla="*/ 0 w 533400"/>
              <a:gd name="connsiteY0" fmla="*/ 50800 h 355600"/>
              <a:gd name="connsiteX1" fmla="*/ 533400 w 533400"/>
              <a:gd name="connsiteY1" fmla="*/ 0 h 355600"/>
              <a:gd name="connsiteX2" fmla="*/ 279400 w 533400"/>
              <a:gd name="connsiteY2" fmla="*/ 355600 h 355600"/>
            </a:gdLst>
            <a:ahLst/>
            <a:cxnLst>
              <a:cxn ang="0">
                <a:pos x="connsiteX0" y="connsiteY0"/>
              </a:cxn>
              <a:cxn ang="0">
                <a:pos x="connsiteX1" y="connsiteY1"/>
              </a:cxn>
              <a:cxn ang="0">
                <a:pos x="connsiteX2" y="connsiteY2"/>
              </a:cxn>
            </a:cxnLst>
            <a:rect l="l" t="t" r="r" b="b"/>
            <a:pathLst>
              <a:path w="533400" h="355600">
                <a:moveTo>
                  <a:pt x="0" y="50800"/>
                </a:moveTo>
                <a:lnTo>
                  <a:pt x="533400" y="0"/>
                </a:lnTo>
                <a:lnTo>
                  <a:pt x="279400" y="3556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B691CBF3-C3D2-C58C-2098-5CB3123925C8}"/>
              </a:ext>
            </a:extLst>
          </p:cNvPr>
          <p:cNvSpPr/>
          <p:nvPr/>
        </p:nvSpPr>
        <p:spPr>
          <a:xfrm>
            <a:off x="1514410" y="3266641"/>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AF995A01-A360-7C2D-BFC4-4A9509E96E5A}"/>
              </a:ext>
            </a:extLst>
          </p:cNvPr>
          <p:cNvSpPr/>
          <p:nvPr/>
        </p:nvSpPr>
        <p:spPr>
          <a:xfrm rot="16200000">
            <a:off x="2425371" y="2720919"/>
            <a:ext cx="66988" cy="1477428"/>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496E6B61-E8D8-FF04-DCB4-392F0E4F8274}"/>
              </a:ext>
            </a:extLst>
          </p:cNvPr>
          <p:cNvSpPr/>
          <p:nvPr/>
        </p:nvSpPr>
        <p:spPr>
          <a:xfrm>
            <a:off x="5257169" y="2697703"/>
            <a:ext cx="76397" cy="436655"/>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3C8A5C22-6DE2-1E29-A5F9-6855BD4D6D01}"/>
              </a:ext>
            </a:extLst>
          </p:cNvPr>
          <p:cNvSpPr/>
          <p:nvPr/>
        </p:nvSpPr>
        <p:spPr>
          <a:xfrm rot="3514338" flipV="1">
            <a:off x="2439561" y="2144950"/>
            <a:ext cx="61797" cy="1720850"/>
          </a:xfrm>
          <a:prstGeom prst="downArrow">
            <a:avLst>
              <a:gd name="adj1" fmla="val 9392"/>
              <a:gd name="adj2" fmla="val 78823"/>
            </a:avLst>
          </a:prstGeom>
          <a:solidFill>
            <a:schemeClr val="accent5">
              <a:lumMod val="75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EBC94CA3-45B3-0111-4107-DAB99D0EEB51}"/>
              </a:ext>
            </a:extLst>
          </p:cNvPr>
          <p:cNvSpPr/>
          <p:nvPr/>
        </p:nvSpPr>
        <p:spPr>
          <a:xfrm rot="6496106" flipV="1">
            <a:off x="5991615" y="2168118"/>
            <a:ext cx="45719" cy="1542333"/>
          </a:xfrm>
          <a:prstGeom prst="downArrow">
            <a:avLst>
              <a:gd name="adj1" fmla="val 9392"/>
              <a:gd name="adj2" fmla="val 78823"/>
            </a:avLst>
          </a:prstGeom>
          <a:solidFill>
            <a:schemeClr val="accent5">
              <a:lumMod val="75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4488B63B-DBF3-8E45-60C7-41F67FAC5D95}"/>
              </a:ext>
            </a:extLst>
          </p:cNvPr>
          <p:cNvSpPr/>
          <p:nvPr/>
        </p:nvSpPr>
        <p:spPr>
          <a:xfrm flipH="1" flipV="1">
            <a:off x="1697287" y="2583096"/>
            <a:ext cx="45719" cy="883570"/>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Arrow: Down 68">
            <a:extLst>
              <a:ext uri="{FF2B5EF4-FFF2-40B4-BE49-F238E27FC236}">
                <a16:creationId xmlns:a16="http://schemas.microsoft.com/office/drawing/2014/main" id="{ABC2568E-5906-61F9-A4DB-E8658BCC443C}"/>
              </a:ext>
            </a:extLst>
          </p:cNvPr>
          <p:cNvSpPr/>
          <p:nvPr/>
        </p:nvSpPr>
        <p:spPr>
          <a:xfrm rot="16200000">
            <a:off x="5979879" y="1934310"/>
            <a:ext cx="66988" cy="1477428"/>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73C7F12-0029-FFCE-11AC-95146658D7E4}"/>
                  </a:ext>
                </a:extLst>
              </p:cNvPr>
              <p:cNvSpPr txBox="1"/>
              <p:nvPr/>
            </p:nvSpPr>
            <p:spPr>
              <a:xfrm>
                <a:off x="2288105" y="2199052"/>
                <a:ext cx="698012" cy="73866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𝑣</m:t>
                          </m:r>
                        </m:e>
                        <m:sub>
                          <m:r>
                            <a:rPr lang="en-GB" sz="3200" b="0" i="1" smtClean="0">
                              <a:latin typeface="Cambria Math" panose="02040503050406030204" pitchFamily="18" charset="0"/>
                              <a:cs typeface="Arial" panose="020B0604020202020204" pitchFamily="34" charset="0"/>
                            </a:rPr>
                            <m:t>1</m:t>
                          </m:r>
                        </m:sub>
                      </m:sSub>
                    </m:oMath>
                  </m:oMathPara>
                </a14:m>
                <a:endParaRPr lang="en-GB" sz="3200" dirty="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73C7F12-0029-FFCE-11AC-95146658D7E4}"/>
                  </a:ext>
                </a:extLst>
              </p:cNvPr>
              <p:cNvSpPr txBox="1">
                <a:spLocks noRot="1" noChangeAspect="1" noMove="1" noResize="1" noEditPoints="1" noAdjustHandles="1" noChangeArrowheads="1" noChangeShapeType="1" noTextEdit="1"/>
              </p:cNvSpPr>
              <p:nvPr/>
            </p:nvSpPr>
            <p:spPr>
              <a:xfrm>
                <a:off x="2288105" y="2199052"/>
                <a:ext cx="698012" cy="73866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9278DF5-8506-616A-CE5B-8C001567A1E9}"/>
                  </a:ext>
                </a:extLst>
              </p:cNvPr>
              <p:cNvSpPr txBox="1"/>
              <p:nvPr/>
            </p:nvSpPr>
            <p:spPr>
              <a:xfrm>
                <a:off x="6644796" y="2806196"/>
                <a:ext cx="707501" cy="73866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𝑣</m:t>
                          </m:r>
                        </m:e>
                        <m:sub>
                          <m:r>
                            <a:rPr lang="en-GB" sz="3200" b="0" i="1" smtClean="0">
                              <a:latin typeface="Cambria Math" panose="02040503050406030204" pitchFamily="18" charset="0"/>
                              <a:cs typeface="Arial" panose="020B0604020202020204" pitchFamily="34" charset="0"/>
                            </a:rPr>
                            <m:t>2</m:t>
                          </m:r>
                        </m:sub>
                      </m:sSub>
                    </m:oMath>
                  </m:oMathPara>
                </a14:m>
                <a:endParaRPr lang="en-GB" sz="3200" dirty="0" err="1">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09278DF5-8506-616A-CE5B-8C001567A1E9}"/>
                  </a:ext>
                </a:extLst>
              </p:cNvPr>
              <p:cNvSpPr txBox="1">
                <a:spLocks noRot="1" noChangeAspect="1" noMove="1" noResize="1" noEditPoints="1" noAdjustHandles="1" noChangeArrowheads="1" noChangeShapeType="1" noTextEdit="1"/>
              </p:cNvSpPr>
              <p:nvPr/>
            </p:nvSpPr>
            <p:spPr>
              <a:xfrm>
                <a:off x="6644796" y="2806196"/>
                <a:ext cx="707501" cy="73866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E20FA195-3D45-F874-2F27-DCD10F6812F2}"/>
                  </a:ext>
                </a:extLst>
              </p:cNvPr>
              <p:cNvSpPr txBox="1"/>
              <p:nvPr/>
            </p:nvSpPr>
            <p:spPr>
              <a:xfrm>
                <a:off x="1735843" y="4387189"/>
                <a:ext cx="4535088"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Horizontal component of </a:t>
                </a:r>
                <a14:m>
                  <m:oMath xmlns:m="http://schemas.openxmlformats.org/officeDocument/2006/math">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𝑣</m:t>
                        </m:r>
                      </m:e>
                      <m:sub>
                        <m:r>
                          <a:rPr lang="en-GB" sz="2800" b="0" i="1" smtClean="0">
                            <a:solidFill>
                              <a:srgbClr val="0000FF"/>
                            </a:solidFill>
                            <a:latin typeface="Cambria Math" panose="02040503050406030204" pitchFamily="18" charset="0"/>
                            <a:cs typeface="Arial" panose="020B0604020202020204" pitchFamily="34" charset="0"/>
                          </a:rPr>
                          <m:t>1</m:t>
                        </m:r>
                      </m:sub>
                    </m:sSub>
                  </m:oMath>
                </a14:m>
                <a:endParaRPr lang="en-GB" sz="2800" dirty="0" err="1">
                  <a:solidFill>
                    <a:srgbClr val="0000FF"/>
                  </a:solidFill>
                  <a:latin typeface="Arial" panose="020B0604020202020204" pitchFamily="34" charset="0"/>
                  <a:cs typeface="Arial" panose="020B0604020202020204" pitchFamily="34" charset="0"/>
                </a:endParaRPr>
              </a:p>
            </p:txBody>
          </p:sp>
        </mc:Choice>
        <mc:Fallback xmlns="">
          <p:sp>
            <p:nvSpPr>
              <p:cNvPr id="123" name="TextBox 122">
                <a:extLst>
                  <a:ext uri="{FF2B5EF4-FFF2-40B4-BE49-F238E27FC236}">
                    <a16:creationId xmlns:a16="http://schemas.microsoft.com/office/drawing/2014/main" id="{E20FA195-3D45-F874-2F27-DCD10F6812F2}"/>
                  </a:ext>
                </a:extLst>
              </p:cNvPr>
              <p:cNvSpPr txBox="1">
                <a:spLocks noRot="1" noChangeAspect="1" noMove="1" noResize="1" noEditPoints="1" noAdjustHandles="1" noChangeArrowheads="1" noChangeShapeType="1" noTextEdit="1"/>
              </p:cNvSpPr>
              <p:nvPr/>
            </p:nvSpPr>
            <p:spPr>
              <a:xfrm>
                <a:off x="1735843" y="4387189"/>
                <a:ext cx="4535088" cy="523220"/>
              </a:xfrm>
              <a:prstGeom prst="rect">
                <a:avLst/>
              </a:prstGeom>
              <a:blipFill>
                <a:blip r:embed="rId4"/>
                <a:stretch>
                  <a:fillRect l="-2823"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55F8C799-51E2-87DC-D3B0-C3F52A6C253F}"/>
                  </a:ext>
                </a:extLst>
              </p:cNvPr>
              <p:cNvSpPr txBox="1"/>
              <p:nvPr/>
            </p:nvSpPr>
            <p:spPr>
              <a:xfrm>
                <a:off x="262317" y="1492069"/>
                <a:ext cx="4093685" cy="523220"/>
              </a:xfrm>
              <a:prstGeom prst="rect">
                <a:avLst/>
              </a:prstGeom>
              <a:noFill/>
            </p:spPr>
            <p:txBody>
              <a:bodyPr wrap="none" rtlCol="0">
                <a:spAutoFit/>
              </a:bodyPr>
              <a:lstStyle/>
              <a:p>
                <a:pPr algn="l">
                  <a:spcAft>
                    <a:spcPts val="1200"/>
                  </a:spcAft>
                </a:pPr>
                <a:r>
                  <a:rPr lang="en-GB" sz="2800" dirty="0">
                    <a:solidFill>
                      <a:srgbClr val="FF0000"/>
                    </a:solidFill>
                    <a:latin typeface="Arial" panose="020B0604020202020204" pitchFamily="34" charset="0"/>
                    <a:cs typeface="Arial" panose="020B0604020202020204" pitchFamily="34" charset="0"/>
                  </a:rPr>
                  <a:t>Vertical component of </a:t>
                </a:r>
                <a14:m>
                  <m:oMath xmlns:m="http://schemas.openxmlformats.org/officeDocument/2006/math">
                    <m:sSub>
                      <m:sSubPr>
                        <m:ctrlPr>
                          <a:rPr lang="en-GB" sz="2800" b="0" i="1" smtClean="0">
                            <a:solidFill>
                              <a:srgbClr val="FF0000"/>
                            </a:solidFill>
                            <a:latin typeface="Cambria Math" panose="02040503050406030204" pitchFamily="18" charset="0"/>
                            <a:cs typeface="Arial" panose="020B0604020202020204" pitchFamily="34" charset="0"/>
                          </a:rPr>
                        </m:ctrlPr>
                      </m:sSubPr>
                      <m:e>
                        <m:r>
                          <a:rPr lang="en-GB" sz="2800" b="0" i="1" smtClean="0">
                            <a:solidFill>
                              <a:srgbClr val="FF0000"/>
                            </a:solidFill>
                            <a:latin typeface="Cambria Math" panose="02040503050406030204" pitchFamily="18" charset="0"/>
                            <a:cs typeface="Arial" panose="020B0604020202020204" pitchFamily="34" charset="0"/>
                          </a:rPr>
                          <m:t>𝑣</m:t>
                        </m:r>
                      </m:e>
                      <m:sub>
                        <m:r>
                          <a:rPr lang="en-GB" sz="2800" b="0" i="1" smtClean="0">
                            <a:solidFill>
                              <a:srgbClr val="FF0000"/>
                            </a:solidFill>
                            <a:latin typeface="Cambria Math" panose="02040503050406030204" pitchFamily="18" charset="0"/>
                            <a:cs typeface="Arial" panose="020B0604020202020204" pitchFamily="34" charset="0"/>
                          </a:rPr>
                          <m:t>1</m:t>
                        </m:r>
                      </m:sub>
                    </m:sSub>
                  </m:oMath>
                </a14:m>
                <a:endParaRPr lang="en-GB" sz="2800" dirty="0" err="1">
                  <a:solidFill>
                    <a:srgbClr val="FF0000"/>
                  </a:solidFill>
                  <a:latin typeface="Arial" panose="020B0604020202020204" pitchFamily="34" charset="0"/>
                  <a:cs typeface="Arial" panose="020B0604020202020204" pitchFamily="34" charset="0"/>
                </a:endParaRPr>
              </a:p>
            </p:txBody>
          </p:sp>
        </mc:Choice>
        <mc:Fallback xmlns="">
          <p:sp>
            <p:nvSpPr>
              <p:cNvPr id="124" name="TextBox 123">
                <a:extLst>
                  <a:ext uri="{FF2B5EF4-FFF2-40B4-BE49-F238E27FC236}">
                    <a16:creationId xmlns:a16="http://schemas.microsoft.com/office/drawing/2014/main" id="{55F8C799-51E2-87DC-D3B0-C3F52A6C253F}"/>
                  </a:ext>
                </a:extLst>
              </p:cNvPr>
              <p:cNvSpPr txBox="1">
                <a:spLocks noRot="1" noChangeAspect="1" noMove="1" noResize="1" noEditPoints="1" noAdjustHandles="1" noChangeArrowheads="1" noChangeShapeType="1" noTextEdit="1"/>
              </p:cNvSpPr>
              <p:nvPr/>
            </p:nvSpPr>
            <p:spPr>
              <a:xfrm>
                <a:off x="262317" y="1492069"/>
                <a:ext cx="4093685" cy="523220"/>
              </a:xfrm>
              <a:prstGeom prst="rect">
                <a:avLst/>
              </a:prstGeom>
              <a:blipFill>
                <a:blip r:embed="rId5"/>
                <a:stretch>
                  <a:fillRect l="-2976" t="-12791" b="-31395"/>
                </a:stretch>
              </a:blipFill>
            </p:spPr>
            <p:txBody>
              <a:bodyPr/>
              <a:lstStyle/>
              <a:p>
                <a:r>
                  <a:rPr lang="en-GB">
                    <a:noFill/>
                  </a:rPr>
                  <a:t> </a:t>
                </a:r>
              </a:p>
            </p:txBody>
          </p:sp>
        </mc:Fallback>
      </mc:AlternateContent>
      <p:cxnSp>
        <p:nvCxnSpPr>
          <p:cNvPr id="126" name="Straight Arrow Connector 125">
            <a:extLst>
              <a:ext uri="{FF2B5EF4-FFF2-40B4-BE49-F238E27FC236}">
                <a16:creationId xmlns:a16="http://schemas.microsoft.com/office/drawing/2014/main" id="{EAC848FB-49D9-A4E2-8EB4-8F7534A78228}"/>
              </a:ext>
            </a:extLst>
          </p:cNvPr>
          <p:cNvCxnSpPr/>
          <p:nvPr/>
        </p:nvCxnSpPr>
        <p:spPr>
          <a:xfrm>
            <a:off x="800247" y="2015289"/>
            <a:ext cx="714163" cy="56780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E2079B59-E25A-4D6C-800A-3CF6FFD410C2}"/>
              </a:ext>
            </a:extLst>
          </p:cNvPr>
          <p:cNvCxnSpPr>
            <a:cxnSpLocks/>
          </p:cNvCxnSpPr>
          <p:nvPr/>
        </p:nvCxnSpPr>
        <p:spPr>
          <a:xfrm flipH="1" flipV="1">
            <a:off x="2615566" y="3608309"/>
            <a:ext cx="248303" cy="79466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AD49156-58BC-AB55-C7CC-AC228BB029CF}"/>
              </a:ext>
            </a:extLst>
          </p:cNvPr>
          <p:cNvSpPr txBox="1"/>
          <p:nvPr/>
        </p:nvSpPr>
        <p:spPr>
          <a:xfrm>
            <a:off x="4460210" y="3243870"/>
            <a:ext cx="2690530" cy="954107"/>
          </a:xfrm>
          <a:prstGeom prst="rect">
            <a:avLst/>
          </a:prstGeom>
          <a:noFill/>
        </p:spPr>
        <p:txBody>
          <a:bodyPr wrap="square" rtlCol="0">
            <a:spAutoFit/>
          </a:bodyPr>
          <a:lstStyle/>
          <a:p>
            <a:pPr algn="l">
              <a:spcAft>
                <a:spcPts val="1200"/>
              </a:spcAft>
            </a:pPr>
            <a:r>
              <a:rPr lang="en-GB" sz="2800" dirty="0">
                <a:solidFill>
                  <a:srgbClr val="FF0000"/>
                </a:solidFill>
                <a:latin typeface="Arial" panose="020B0604020202020204" pitchFamily="34" charset="0"/>
                <a:cs typeface="Arial" panose="020B0604020202020204" pitchFamily="34" charset="0"/>
              </a:rPr>
              <a:t>Vertical is changed</a:t>
            </a:r>
          </a:p>
        </p:txBody>
      </p:sp>
      <p:sp>
        <p:nvSpPr>
          <p:cNvPr id="14" name="TextBox 13">
            <a:extLst>
              <a:ext uri="{FF2B5EF4-FFF2-40B4-BE49-F238E27FC236}">
                <a16:creationId xmlns:a16="http://schemas.microsoft.com/office/drawing/2014/main" id="{F1170990-4B57-3073-531E-22A4E0619232}"/>
              </a:ext>
            </a:extLst>
          </p:cNvPr>
          <p:cNvSpPr txBox="1"/>
          <p:nvPr/>
        </p:nvSpPr>
        <p:spPr>
          <a:xfrm>
            <a:off x="4857210" y="1941548"/>
            <a:ext cx="3886000"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Horizontal not changed</a:t>
            </a:r>
          </a:p>
        </p:txBody>
      </p:sp>
    </p:spTree>
    <p:extLst>
      <p:ext uri="{BB962C8B-B14F-4D97-AF65-F5344CB8AC3E}">
        <p14:creationId xmlns:p14="http://schemas.microsoft.com/office/powerpoint/2010/main" val="253809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27"/>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left)">
                                      <p:cBhvr>
                                        <p:cTn id="37" dur="500"/>
                                        <p:tgtEl>
                                          <p:spTgt spid="69"/>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69" grpId="0" animBg="1"/>
      <p:bldP spid="123" grpId="0"/>
      <p:bldP spid="124" grpId="0"/>
      <p:bldP spid="12" grpId="0"/>
      <p:bldP spid="1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98AE-3AF3-ACAA-2BD7-AC34B304CD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B07027-B6DD-1F87-9937-6911BF59527B}"/>
              </a:ext>
            </a:extLst>
          </p:cNvPr>
          <p:cNvSpPr>
            <a:spLocks noGrp="1"/>
          </p:cNvSpPr>
          <p:nvPr>
            <p:ph type="title"/>
          </p:nvPr>
        </p:nvSpPr>
        <p:spPr>
          <a:xfrm>
            <a:off x="197193" y="44136"/>
            <a:ext cx="8724900" cy="1255728"/>
          </a:xfrm>
        </p:spPr>
        <p:txBody>
          <a:bodyPr/>
          <a:lstStyle/>
          <a:p>
            <a:r>
              <a:rPr lang="en-GB" sz="2800" dirty="0"/>
              <a:t>For a body in freefall…</a:t>
            </a:r>
            <a:br>
              <a:rPr lang="en-GB" sz="2800" dirty="0">
                <a:solidFill>
                  <a:srgbClr val="FF0000"/>
                </a:solidFill>
              </a:rPr>
            </a:br>
            <a:r>
              <a:rPr lang="en-GB" sz="2800" dirty="0">
                <a:solidFill>
                  <a:srgbClr val="FF0000"/>
                </a:solidFill>
              </a:rPr>
              <a:t>The vertical velocity component keeps changing</a:t>
            </a:r>
            <a:br>
              <a:rPr lang="en-GB" sz="2800" dirty="0"/>
            </a:br>
            <a:r>
              <a:rPr lang="en-GB" sz="2800" dirty="0">
                <a:solidFill>
                  <a:srgbClr val="0000FF"/>
                </a:solidFill>
              </a:rPr>
              <a:t>The horizontal velocity component stays constant</a:t>
            </a:r>
          </a:p>
        </p:txBody>
      </p:sp>
      <p:sp>
        <p:nvSpPr>
          <p:cNvPr id="5" name="Freeform: Shape 4">
            <a:extLst>
              <a:ext uri="{FF2B5EF4-FFF2-40B4-BE49-F238E27FC236}">
                <a16:creationId xmlns:a16="http://schemas.microsoft.com/office/drawing/2014/main" id="{D909DED2-C9DF-3E9B-2F8B-5B3DC18D3E9F}"/>
              </a:ext>
            </a:extLst>
          </p:cNvPr>
          <p:cNvSpPr/>
          <p:nvPr/>
        </p:nvSpPr>
        <p:spPr>
          <a:xfrm>
            <a:off x="589980" y="1489236"/>
            <a:ext cx="7142480" cy="3828730"/>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5A5BFF5-A546-68C9-034C-99535B1F260F}"/>
              </a:ext>
            </a:extLst>
          </p:cNvPr>
          <p:cNvSpPr/>
          <p:nvPr/>
        </p:nvSpPr>
        <p:spPr>
          <a:xfrm>
            <a:off x="4559643" y="1368345"/>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ED61C1CD-9FA1-D179-3A48-8AF124B2CFA5}"/>
              </a:ext>
            </a:extLst>
          </p:cNvPr>
          <p:cNvSpPr/>
          <p:nvPr/>
        </p:nvSpPr>
        <p:spPr>
          <a:xfrm>
            <a:off x="3594944" y="1305389"/>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904096A-A0E2-B615-EBA7-E9BAD2AA942D}"/>
              </a:ext>
            </a:extLst>
          </p:cNvPr>
          <p:cNvSpPr/>
          <p:nvPr/>
        </p:nvSpPr>
        <p:spPr>
          <a:xfrm>
            <a:off x="2638693" y="1798304"/>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D04211C-5F34-B63F-6BC7-0B72391AE0E5}"/>
              </a:ext>
            </a:extLst>
          </p:cNvPr>
          <p:cNvSpPr/>
          <p:nvPr/>
        </p:nvSpPr>
        <p:spPr>
          <a:xfrm>
            <a:off x="1655859" y="2886334"/>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8823E0D-2EA2-BEA1-6829-916D25586E5E}"/>
              </a:ext>
            </a:extLst>
          </p:cNvPr>
          <p:cNvSpPr/>
          <p:nvPr/>
        </p:nvSpPr>
        <p:spPr>
          <a:xfrm>
            <a:off x="661798" y="4523804"/>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DAEB973E-EFB8-8F1E-5AD2-F1A9F1F4326C}"/>
              </a:ext>
            </a:extLst>
          </p:cNvPr>
          <p:cNvSpPr/>
          <p:nvPr/>
        </p:nvSpPr>
        <p:spPr>
          <a:xfrm flipV="1">
            <a:off x="835477" y="3082925"/>
            <a:ext cx="63048" cy="1610522"/>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23E95E8-F787-80C1-DD3A-211C83C724EB}"/>
              </a:ext>
            </a:extLst>
          </p:cNvPr>
          <p:cNvSpPr/>
          <p:nvPr/>
        </p:nvSpPr>
        <p:spPr>
          <a:xfrm>
            <a:off x="5508785" y="1998329"/>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5F9F891-01C7-1DDE-C42E-29CF685D0BC5}"/>
              </a:ext>
            </a:extLst>
          </p:cNvPr>
          <p:cNvSpPr/>
          <p:nvPr/>
        </p:nvSpPr>
        <p:spPr>
          <a:xfrm>
            <a:off x="6454482" y="3059332"/>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C0DCD4A-6356-B14D-ED34-B3C9F4E1ABA3}"/>
              </a:ext>
            </a:extLst>
          </p:cNvPr>
          <p:cNvSpPr/>
          <p:nvPr/>
        </p:nvSpPr>
        <p:spPr>
          <a:xfrm>
            <a:off x="7394745" y="4758126"/>
            <a:ext cx="411480" cy="40005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44D9CBFC-5808-C116-5BFB-DF3875B6F980}"/>
              </a:ext>
            </a:extLst>
          </p:cNvPr>
          <p:cNvSpPr/>
          <p:nvPr/>
        </p:nvSpPr>
        <p:spPr>
          <a:xfrm rot="16200000">
            <a:off x="1340956" y="4256406"/>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Down 42">
            <a:extLst>
              <a:ext uri="{FF2B5EF4-FFF2-40B4-BE49-F238E27FC236}">
                <a16:creationId xmlns:a16="http://schemas.microsoft.com/office/drawing/2014/main" id="{0B43BC9F-364B-B8C6-DA26-2CBF5DA8DAB2}"/>
              </a:ext>
            </a:extLst>
          </p:cNvPr>
          <p:cNvSpPr/>
          <p:nvPr/>
        </p:nvSpPr>
        <p:spPr>
          <a:xfrm rot="16200000">
            <a:off x="2340363" y="2631295"/>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Down 44">
            <a:extLst>
              <a:ext uri="{FF2B5EF4-FFF2-40B4-BE49-F238E27FC236}">
                <a16:creationId xmlns:a16="http://schemas.microsoft.com/office/drawing/2014/main" id="{E5725594-F2C8-55EE-BABE-20390D9320E9}"/>
              </a:ext>
            </a:extLst>
          </p:cNvPr>
          <p:cNvSpPr/>
          <p:nvPr/>
        </p:nvSpPr>
        <p:spPr>
          <a:xfrm rot="16200000">
            <a:off x="3278529" y="1542541"/>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Down 45">
            <a:extLst>
              <a:ext uri="{FF2B5EF4-FFF2-40B4-BE49-F238E27FC236}">
                <a16:creationId xmlns:a16="http://schemas.microsoft.com/office/drawing/2014/main" id="{CAB9BE19-0607-AAFD-8680-6932188214D9}"/>
              </a:ext>
            </a:extLst>
          </p:cNvPr>
          <p:cNvSpPr/>
          <p:nvPr/>
        </p:nvSpPr>
        <p:spPr>
          <a:xfrm rot="16200000">
            <a:off x="4225068" y="1076664"/>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Down 46">
            <a:extLst>
              <a:ext uri="{FF2B5EF4-FFF2-40B4-BE49-F238E27FC236}">
                <a16:creationId xmlns:a16="http://schemas.microsoft.com/office/drawing/2014/main" id="{ABEE5F80-28FB-2B89-A642-B8B3D9DF0DC0}"/>
              </a:ext>
            </a:extLst>
          </p:cNvPr>
          <p:cNvSpPr/>
          <p:nvPr/>
        </p:nvSpPr>
        <p:spPr>
          <a:xfrm rot="16200000">
            <a:off x="5220156" y="1166803"/>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Down 47">
            <a:extLst>
              <a:ext uri="{FF2B5EF4-FFF2-40B4-BE49-F238E27FC236}">
                <a16:creationId xmlns:a16="http://schemas.microsoft.com/office/drawing/2014/main" id="{75EDF6A2-CD3F-B1F3-0A96-5A88BB7C03BD}"/>
              </a:ext>
            </a:extLst>
          </p:cNvPr>
          <p:cNvSpPr/>
          <p:nvPr/>
        </p:nvSpPr>
        <p:spPr>
          <a:xfrm rot="16200000">
            <a:off x="6147157" y="1761315"/>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Down 48">
            <a:extLst>
              <a:ext uri="{FF2B5EF4-FFF2-40B4-BE49-F238E27FC236}">
                <a16:creationId xmlns:a16="http://schemas.microsoft.com/office/drawing/2014/main" id="{70BE938B-C72D-15C6-DB0F-B9C6B6570BF9}"/>
              </a:ext>
            </a:extLst>
          </p:cNvPr>
          <p:cNvSpPr/>
          <p:nvPr/>
        </p:nvSpPr>
        <p:spPr>
          <a:xfrm rot="16200000">
            <a:off x="7098476" y="2795856"/>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Down 49">
            <a:extLst>
              <a:ext uri="{FF2B5EF4-FFF2-40B4-BE49-F238E27FC236}">
                <a16:creationId xmlns:a16="http://schemas.microsoft.com/office/drawing/2014/main" id="{37DA28C3-0D67-E66F-3CB6-A8CA7CD7EE30}"/>
              </a:ext>
            </a:extLst>
          </p:cNvPr>
          <p:cNvSpPr/>
          <p:nvPr/>
        </p:nvSpPr>
        <p:spPr>
          <a:xfrm rot="16200000">
            <a:off x="8038659" y="4460353"/>
            <a:ext cx="52922" cy="927001"/>
          </a:xfrm>
          <a:prstGeom prst="downArrow">
            <a:avLst>
              <a:gd name="adj1" fmla="val 0"/>
              <a:gd name="adj2" fmla="val 85354"/>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BA77A543-C482-01FB-A174-F358D831D61F}"/>
              </a:ext>
            </a:extLst>
          </p:cNvPr>
          <p:cNvSpPr/>
          <p:nvPr/>
        </p:nvSpPr>
        <p:spPr>
          <a:xfrm flipV="1">
            <a:off x="1827680" y="1989911"/>
            <a:ext cx="80885" cy="1101429"/>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Arrow: Down 51">
            <a:extLst>
              <a:ext uri="{FF2B5EF4-FFF2-40B4-BE49-F238E27FC236}">
                <a16:creationId xmlns:a16="http://schemas.microsoft.com/office/drawing/2014/main" id="{166FEEF0-6197-E28E-6C4A-1AE8F1FC088F}"/>
              </a:ext>
            </a:extLst>
          </p:cNvPr>
          <p:cNvSpPr/>
          <p:nvPr/>
        </p:nvSpPr>
        <p:spPr>
          <a:xfrm flipV="1">
            <a:off x="2815507" y="1506011"/>
            <a:ext cx="62584" cy="492317"/>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row: Down 52">
            <a:extLst>
              <a:ext uri="{FF2B5EF4-FFF2-40B4-BE49-F238E27FC236}">
                <a16:creationId xmlns:a16="http://schemas.microsoft.com/office/drawing/2014/main" id="{4D24605A-A3F1-02DD-4847-47F32E998EC3}"/>
              </a:ext>
            </a:extLst>
          </p:cNvPr>
          <p:cNvSpPr/>
          <p:nvPr/>
        </p:nvSpPr>
        <p:spPr>
          <a:xfrm flipV="1">
            <a:off x="3743527" y="1453086"/>
            <a:ext cx="49928" cy="52925"/>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Down 53">
            <a:extLst>
              <a:ext uri="{FF2B5EF4-FFF2-40B4-BE49-F238E27FC236}">
                <a16:creationId xmlns:a16="http://schemas.microsoft.com/office/drawing/2014/main" id="{F4985C9A-BE6D-BE68-5257-49F398EED5DF}"/>
              </a:ext>
            </a:extLst>
          </p:cNvPr>
          <p:cNvSpPr/>
          <p:nvPr/>
        </p:nvSpPr>
        <p:spPr>
          <a:xfrm>
            <a:off x="4742523" y="1651618"/>
            <a:ext cx="45719" cy="107642"/>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row: Down 55">
            <a:extLst>
              <a:ext uri="{FF2B5EF4-FFF2-40B4-BE49-F238E27FC236}">
                <a16:creationId xmlns:a16="http://schemas.microsoft.com/office/drawing/2014/main" id="{EF6C5992-B458-E352-A898-92DDA75CE665}"/>
              </a:ext>
            </a:extLst>
          </p:cNvPr>
          <p:cNvSpPr/>
          <p:nvPr/>
        </p:nvSpPr>
        <p:spPr>
          <a:xfrm>
            <a:off x="5666909" y="2251278"/>
            <a:ext cx="45719" cy="981618"/>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Down 56">
            <a:extLst>
              <a:ext uri="{FF2B5EF4-FFF2-40B4-BE49-F238E27FC236}">
                <a16:creationId xmlns:a16="http://schemas.microsoft.com/office/drawing/2014/main" id="{47AD71BF-F37E-4CBB-18EC-3D771F8199DA}"/>
              </a:ext>
            </a:extLst>
          </p:cNvPr>
          <p:cNvSpPr/>
          <p:nvPr/>
        </p:nvSpPr>
        <p:spPr>
          <a:xfrm>
            <a:off x="6614259" y="3285817"/>
            <a:ext cx="63048" cy="1582515"/>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Down 57">
            <a:extLst>
              <a:ext uri="{FF2B5EF4-FFF2-40B4-BE49-F238E27FC236}">
                <a16:creationId xmlns:a16="http://schemas.microsoft.com/office/drawing/2014/main" id="{5AFD6DA4-2437-0C2F-B7C6-2AE0D40FB293}"/>
              </a:ext>
            </a:extLst>
          </p:cNvPr>
          <p:cNvSpPr/>
          <p:nvPr/>
        </p:nvSpPr>
        <p:spPr>
          <a:xfrm>
            <a:off x="7546006" y="4950315"/>
            <a:ext cx="55613" cy="1848854"/>
          </a:xfrm>
          <a:prstGeom prst="downArrow">
            <a:avLst>
              <a:gd name="adj1" fmla="val 9392"/>
              <a:gd name="adj2" fmla="val 78823"/>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23080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83792-F261-3283-E667-9CC0AEB5D8E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4055248-30A0-7DC7-9858-C2ACBCC25C86}"/>
              </a:ext>
            </a:extLst>
          </p:cNvPr>
          <p:cNvGrpSpPr/>
          <p:nvPr/>
        </p:nvGrpSpPr>
        <p:grpSpPr>
          <a:xfrm>
            <a:off x="554499" y="1442469"/>
            <a:ext cx="8270052" cy="5236459"/>
            <a:chOff x="3470315" y="3231860"/>
            <a:chExt cx="4923067" cy="3117204"/>
          </a:xfrm>
        </p:grpSpPr>
        <p:grpSp>
          <p:nvGrpSpPr>
            <p:cNvPr id="4" name="Group 3">
              <a:extLst>
                <a:ext uri="{FF2B5EF4-FFF2-40B4-BE49-F238E27FC236}">
                  <a16:creationId xmlns:a16="http://schemas.microsoft.com/office/drawing/2014/main" id="{64D2D411-98A6-E916-67F7-C74E8CF959A3}"/>
                </a:ext>
              </a:extLst>
            </p:cNvPr>
            <p:cNvGrpSpPr/>
            <p:nvPr/>
          </p:nvGrpSpPr>
          <p:grpSpPr>
            <a:xfrm>
              <a:off x="3507358" y="3231860"/>
              <a:ext cx="4848984" cy="3090968"/>
              <a:chOff x="3643322" y="2924333"/>
              <a:chExt cx="4848984" cy="3090968"/>
            </a:xfrm>
          </p:grpSpPr>
          <p:cxnSp>
            <p:nvCxnSpPr>
              <p:cNvPr id="31" name="Straight Connector 30">
                <a:extLst>
                  <a:ext uri="{FF2B5EF4-FFF2-40B4-BE49-F238E27FC236}">
                    <a16:creationId xmlns:a16="http://schemas.microsoft.com/office/drawing/2014/main" id="{92A88929-76B3-ACC7-5FAE-36424B9153FA}"/>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75E648F-DCAA-8122-F640-3C6DB62D4FD9}"/>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032CD39-C046-BE71-38A5-3CCE973CD6CF}"/>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B191767-7D36-013B-766E-0736E611F086}"/>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DD5552C-085E-73EB-C08C-6A7C1B805205}"/>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904948A-5460-BCA1-F8D1-4B3DB8E0F9B3}"/>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932BEE1-EB5F-05A7-162C-330FA52EE30F}"/>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5BB0394-6D3E-8D88-5D60-D83220E9B345}"/>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7A61769-FAD0-4B3C-FAA5-388F0F6062CD}"/>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6E1D16B-42A6-8E0A-4814-DB1B90AB810C}"/>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B9505C8-EA6C-E91F-45B9-CFB6BCD5DB55}"/>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52171CF-607D-5C24-360D-D8E903144B72}"/>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8C7A3BB-B4AC-13AA-D63C-74643B61492C}"/>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262A4B4-3AB0-3AD6-BB19-CD83ECAD63C5}"/>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C8FF897-4846-5E52-8BD4-D6B5F5097B5A}"/>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51AF234-F772-B383-A2E7-0049A5E36255}"/>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26AA3BB-2E5A-9FD0-0F73-A2A23C508896}"/>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1DADDAF-8F37-40C8-6724-385F42F06D34}"/>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3823159-58B0-4F37-FC91-99CB5A459F26}"/>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FFF6ABC-0339-CEBD-A7A1-53250C649EB1}"/>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2FD4FA3-23C6-AE96-A433-66C547EFCE0D}"/>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694E7C0-A9CF-EC3E-6BB5-FF61A0472548}"/>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1A64B8F-1E50-3F30-F5C0-E49949489F5B}"/>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B863A80-4DFC-1ED5-74A9-5F3C3AFA1802}"/>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22930B4-637D-EDD5-2F5A-C5626675BE7A}"/>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F4739B9-67CC-04FF-E1A1-4981AC0CC6EB}"/>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6D7D2F0-3497-BBDF-3101-7C34FFEDEB62}"/>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B793DABD-959B-ABD8-3DA1-7A774C835F39}"/>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C35955E-074F-09BA-B527-D6F258B669C2}"/>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BC6035AB-151B-BCD1-D0DD-FF2636797CCE}"/>
                </a:ext>
              </a:extLst>
            </p:cNvPr>
            <p:cNvGrpSpPr/>
            <p:nvPr/>
          </p:nvGrpSpPr>
          <p:grpSpPr>
            <a:xfrm>
              <a:off x="3470315" y="3231860"/>
              <a:ext cx="4923067" cy="3117204"/>
              <a:chOff x="4258141" y="2784704"/>
              <a:chExt cx="4749890" cy="3117204"/>
            </a:xfrm>
          </p:grpSpPr>
          <p:cxnSp>
            <p:nvCxnSpPr>
              <p:cNvPr id="8" name="Straight Connector 7">
                <a:extLst>
                  <a:ext uri="{FF2B5EF4-FFF2-40B4-BE49-F238E27FC236}">
                    <a16:creationId xmlns:a16="http://schemas.microsoft.com/office/drawing/2014/main" id="{46DF7C1B-BF5E-CC4E-AEC2-7699C7D302D6}"/>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B571848-87D5-DFB5-394B-1F4314C5B134}"/>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5CF8A5-F8E6-6C02-605E-4C9E55D5F2B7}"/>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249AF07-8B74-9939-E97E-803848962E73}"/>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FAA98BA-5FAE-09D7-5BDD-0A88712FF5F3}"/>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244AAD2-4BA7-CFCC-3513-782961764355}"/>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17A19B6-A62E-C459-5871-33D414CBC4C4}"/>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773662F-CA82-7AB7-206D-93C56E354A0F}"/>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7ECF14-CA3F-63D6-91F3-EC060619A131}"/>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3F1B2B1-24DC-6016-BC12-63B1A13233ED}"/>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3644615-A29C-635B-DF8F-E72CFF3BD849}"/>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45F91D9-C3E1-FE43-376D-CC962977F2B0}"/>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7C6DD32-2A32-04C4-AD14-2FE5EDA63719}"/>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6B63927-72F0-857F-89C5-EFD85B422590}"/>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D5FAEF6-1ADC-03CE-660D-04BAEF61C38C}"/>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4973F77-CC84-6692-AA4E-A69B544EF0BC}"/>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7CD7125-4EA2-5B0A-E3BE-D8F415C1AA2A}"/>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A0223D7-2246-A002-0589-E8E2612AC9A0}"/>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039B245-25DD-51FD-68D3-B83230D102A9}"/>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3" name="Title 2">
            <a:extLst>
              <a:ext uri="{FF2B5EF4-FFF2-40B4-BE49-F238E27FC236}">
                <a16:creationId xmlns:a16="http://schemas.microsoft.com/office/drawing/2014/main" id="{4657EEE9-A48D-9CC2-3CD4-3927E5DD096D}"/>
              </a:ext>
            </a:extLst>
          </p:cNvPr>
          <p:cNvSpPr>
            <a:spLocks noGrp="1"/>
          </p:cNvSpPr>
          <p:nvPr>
            <p:ph type="title"/>
          </p:nvPr>
        </p:nvSpPr>
        <p:spPr/>
        <p:txBody>
          <a:bodyPr/>
          <a:lstStyle/>
          <a:p>
            <a:r>
              <a:rPr lang="en-GB" dirty="0"/>
              <a:t>Example</a:t>
            </a:r>
          </a:p>
        </p:txBody>
      </p:sp>
      <p:sp>
        <p:nvSpPr>
          <p:cNvPr id="60" name="Text Placeholder 59">
            <a:extLst>
              <a:ext uri="{FF2B5EF4-FFF2-40B4-BE49-F238E27FC236}">
                <a16:creationId xmlns:a16="http://schemas.microsoft.com/office/drawing/2014/main" id="{D392B524-A846-8509-1415-B528A6C477D2}"/>
              </a:ext>
            </a:extLst>
          </p:cNvPr>
          <p:cNvSpPr>
            <a:spLocks noGrp="1"/>
          </p:cNvSpPr>
          <p:nvPr>
            <p:ph type="body" sz="quarter" idx="10"/>
          </p:nvPr>
        </p:nvSpPr>
        <p:spPr>
          <a:xfrm>
            <a:off x="84192" y="461664"/>
            <a:ext cx="9021707" cy="867930"/>
          </a:xfrm>
        </p:spPr>
        <p:txBody>
          <a:bodyPr/>
          <a:lstStyle/>
          <a:p>
            <a:r>
              <a:rPr lang="en-GB" dirty="0"/>
              <a:t>Draw the position of the ball every 0.5 seconds. Ignore air resistance. The first few are done.</a:t>
            </a:r>
          </a:p>
        </p:txBody>
      </p:sp>
      <p:sp>
        <p:nvSpPr>
          <p:cNvPr id="83" name="TextBox 82">
            <a:extLst>
              <a:ext uri="{FF2B5EF4-FFF2-40B4-BE49-F238E27FC236}">
                <a16:creationId xmlns:a16="http://schemas.microsoft.com/office/drawing/2014/main" id="{2994017F-4C8C-7628-6167-96D72DFC548E}"/>
              </a:ext>
            </a:extLst>
          </p:cNvPr>
          <p:cNvSpPr txBox="1"/>
          <p:nvPr/>
        </p:nvSpPr>
        <p:spPr>
          <a:xfrm>
            <a:off x="24219" y="1411464"/>
            <a:ext cx="26645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Height (metres)</a:t>
            </a:r>
          </a:p>
        </p:txBody>
      </p:sp>
      <p:sp>
        <p:nvSpPr>
          <p:cNvPr id="154" name="Freeform: Shape 153">
            <a:extLst>
              <a:ext uri="{FF2B5EF4-FFF2-40B4-BE49-F238E27FC236}">
                <a16:creationId xmlns:a16="http://schemas.microsoft.com/office/drawing/2014/main" id="{A3852ED1-636B-CEA7-3896-58B80857F88C}"/>
              </a:ext>
            </a:extLst>
          </p:cNvPr>
          <p:cNvSpPr/>
          <p:nvPr/>
        </p:nvSpPr>
        <p:spPr>
          <a:xfrm>
            <a:off x="1232835" y="2450573"/>
            <a:ext cx="6933265" cy="3350861"/>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C83CEF2D-FAA0-0F4F-1E47-87C6202391AF}"/>
              </a:ext>
            </a:extLst>
          </p:cNvPr>
          <p:cNvSpPr/>
          <p:nvPr/>
        </p:nvSpPr>
        <p:spPr>
          <a:xfrm>
            <a:off x="1159191" y="5733517"/>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3FAE5EB8-B654-F34D-000D-317FFA242B6E}"/>
              </a:ext>
            </a:extLst>
          </p:cNvPr>
          <p:cNvSpPr/>
          <p:nvPr/>
        </p:nvSpPr>
        <p:spPr>
          <a:xfrm>
            <a:off x="2286347" y="3917218"/>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Freeform: Shape 156">
            <a:extLst>
              <a:ext uri="{FF2B5EF4-FFF2-40B4-BE49-F238E27FC236}">
                <a16:creationId xmlns:a16="http://schemas.microsoft.com/office/drawing/2014/main" id="{426B96FC-3B86-966C-34CF-7E74391F5ADF}"/>
              </a:ext>
            </a:extLst>
          </p:cNvPr>
          <p:cNvSpPr/>
          <p:nvPr/>
        </p:nvSpPr>
        <p:spPr>
          <a:xfrm>
            <a:off x="1196013" y="2044948"/>
            <a:ext cx="7302500" cy="3759850"/>
          </a:xfrm>
          <a:custGeom>
            <a:avLst/>
            <a:gdLst>
              <a:gd name="connsiteX0" fmla="*/ 25400 w 7302500"/>
              <a:gd name="connsiteY0" fmla="*/ 0 h 4343400"/>
              <a:gd name="connsiteX1" fmla="*/ 0 w 7302500"/>
              <a:gd name="connsiteY1" fmla="*/ 4330700 h 4343400"/>
              <a:gd name="connsiteX2" fmla="*/ 7302500 w 7302500"/>
              <a:gd name="connsiteY2" fmla="*/ 4343400 h 4343400"/>
            </a:gdLst>
            <a:ahLst/>
            <a:cxnLst>
              <a:cxn ang="0">
                <a:pos x="connsiteX0" y="connsiteY0"/>
              </a:cxn>
              <a:cxn ang="0">
                <a:pos x="connsiteX1" y="connsiteY1"/>
              </a:cxn>
              <a:cxn ang="0">
                <a:pos x="connsiteX2" y="connsiteY2"/>
              </a:cxn>
            </a:cxnLst>
            <a:rect l="l" t="t" r="r" b="b"/>
            <a:pathLst>
              <a:path w="7302500" h="4343400">
                <a:moveTo>
                  <a:pt x="25400" y="0"/>
                </a:moveTo>
                <a:lnTo>
                  <a:pt x="0" y="4330700"/>
                </a:lnTo>
                <a:lnTo>
                  <a:pt x="7302500" y="43434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CFBBCDA8-6A50-4B70-CE8E-2B3C91A957AD}"/>
              </a:ext>
            </a:extLst>
          </p:cNvPr>
          <p:cNvSpPr txBox="1"/>
          <p:nvPr/>
        </p:nvSpPr>
        <p:spPr>
          <a:xfrm>
            <a:off x="2460604" y="5863946"/>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sp>
        <p:nvSpPr>
          <p:cNvPr id="159" name="TextBox 158">
            <a:extLst>
              <a:ext uri="{FF2B5EF4-FFF2-40B4-BE49-F238E27FC236}">
                <a16:creationId xmlns:a16="http://schemas.microsoft.com/office/drawing/2014/main" id="{C91A3529-A931-7CCD-D0EC-0C27389CE8C2}"/>
              </a:ext>
            </a:extLst>
          </p:cNvPr>
          <p:cNvSpPr txBox="1"/>
          <p:nvPr/>
        </p:nvSpPr>
        <p:spPr>
          <a:xfrm>
            <a:off x="3811700" y="5876646"/>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cxnSp>
        <p:nvCxnSpPr>
          <p:cNvPr id="160" name="Straight Connector 159">
            <a:extLst>
              <a:ext uri="{FF2B5EF4-FFF2-40B4-BE49-F238E27FC236}">
                <a16:creationId xmlns:a16="http://schemas.microsoft.com/office/drawing/2014/main" id="{96B05FF2-BC22-6B69-566D-E12302A88511}"/>
              </a:ext>
            </a:extLst>
          </p:cNvPr>
          <p:cNvCxnSpPr>
            <a:cxnSpLocks/>
          </p:cNvCxnSpPr>
          <p:nvPr/>
        </p:nvCxnSpPr>
        <p:spPr>
          <a:xfrm>
            <a:off x="26531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82A0B1BC-0473-CB6A-503D-6C8BF1B79693}"/>
              </a:ext>
            </a:extLst>
          </p:cNvPr>
          <p:cNvCxnSpPr/>
          <p:nvPr/>
        </p:nvCxnSpPr>
        <p:spPr>
          <a:xfrm>
            <a:off x="4100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69ACBB53-2496-8573-AB0E-615121660B55}"/>
              </a:ext>
            </a:extLst>
          </p:cNvPr>
          <p:cNvCxnSpPr/>
          <p:nvPr/>
        </p:nvCxnSpPr>
        <p:spPr>
          <a:xfrm>
            <a:off x="5561425" y="57920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D7D8001F-DC69-7080-33E5-11F6263F8584}"/>
              </a:ext>
            </a:extLst>
          </p:cNvPr>
          <p:cNvCxnSpPr/>
          <p:nvPr/>
        </p:nvCxnSpPr>
        <p:spPr>
          <a:xfrm>
            <a:off x="7021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5911831D-8D44-53BC-6886-2747A3B43883}"/>
              </a:ext>
            </a:extLst>
          </p:cNvPr>
          <p:cNvCxnSpPr/>
          <p:nvPr/>
        </p:nvCxnSpPr>
        <p:spPr>
          <a:xfrm>
            <a:off x="8469725" y="58174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65" name="TextBox 164">
            <a:extLst>
              <a:ext uri="{FF2B5EF4-FFF2-40B4-BE49-F238E27FC236}">
                <a16:creationId xmlns:a16="http://schemas.microsoft.com/office/drawing/2014/main" id="{3AA4814E-F2F1-2D96-B4CB-870D6320FACE}"/>
              </a:ext>
            </a:extLst>
          </p:cNvPr>
          <p:cNvSpPr txBox="1"/>
          <p:nvPr/>
        </p:nvSpPr>
        <p:spPr>
          <a:xfrm>
            <a:off x="5240670" y="5917671"/>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15</a:t>
            </a:r>
          </a:p>
        </p:txBody>
      </p:sp>
      <p:sp>
        <p:nvSpPr>
          <p:cNvPr id="166" name="TextBox 165">
            <a:extLst>
              <a:ext uri="{FF2B5EF4-FFF2-40B4-BE49-F238E27FC236}">
                <a16:creationId xmlns:a16="http://schemas.microsoft.com/office/drawing/2014/main" id="{4AB1FDEA-B736-3482-04B4-FC642FEBC4B7}"/>
              </a:ext>
            </a:extLst>
          </p:cNvPr>
          <p:cNvSpPr txBox="1"/>
          <p:nvPr/>
        </p:nvSpPr>
        <p:spPr>
          <a:xfrm>
            <a:off x="6715286" y="5935395"/>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20</a:t>
            </a:r>
          </a:p>
        </p:txBody>
      </p:sp>
      <p:sp>
        <p:nvSpPr>
          <p:cNvPr id="167" name="TextBox 166">
            <a:extLst>
              <a:ext uri="{FF2B5EF4-FFF2-40B4-BE49-F238E27FC236}">
                <a16:creationId xmlns:a16="http://schemas.microsoft.com/office/drawing/2014/main" id="{C5304DA2-C6C9-BAC9-05D9-FE2E10CA3DFB}"/>
              </a:ext>
            </a:extLst>
          </p:cNvPr>
          <p:cNvSpPr txBox="1"/>
          <p:nvPr/>
        </p:nvSpPr>
        <p:spPr>
          <a:xfrm>
            <a:off x="8158186" y="591365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25</a:t>
            </a:r>
          </a:p>
        </p:txBody>
      </p:sp>
      <p:sp>
        <p:nvSpPr>
          <p:cNvPr id="168" name="TextBox 167">
            <a:extLst>
              <a:ext uri="{FF2B5EF4-FFF2-40B4-BE49-F238E27FC236}">
                <a16:creationId xmlns:a16="http://schemas.microsoft.com/office/drawing/2014/main" id="{2AE25AEE-1EAA-4203-5FB3-3E8B094DD276}"/>
              </a:ext>
            </a:extLst>
          </p:cNvPr>
          <p:cNvSpPr txBox="1"/>
          <p:nvPr/>
        </p:nvSpPr>
        <p:spPr>
          <a:xfrm>
            <a:off x="421664" y="4073122"/>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cxnSp>
        <p:nvCxnSpPr>
          <p:cNvPr id="169" name="Straight Connector 168">
            <a:extLst>
              <a:ext uri="{FF2B5EF4-FFF2-40B4-BE49-F238E27FC236}">
                <a16:creationId xmlns:a16="http://schemas.microsoft.com/office/drawing/2014/main" id="{9A4B3270-05DD-E02C-FC43-A212639E53EB}"/>
              </a:ext>
            </a:extLst>
          </p:cNvPr>
          <p:cNvCxnSpPr/>
          <p:nvPr/>
        </p:nvCxnSpPr>
        <p:spPr>
          <a:xfrm>
            <a:off x="907639" y="43516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141D1C4C-E978-B015-CE7E-261A773589F1}"/>
              </a:ext>
            </a:extLst>
          </p:cNvPr>
          <p:cNvCxnSpPr/>
          <p:nvPr/>
        </p:nvCxnSpPr>
        <p:spPr>
          <a:xfrm>
            <a:off x="920339" y="28784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DB882C2D-1C1A-3D24-53A9-CFE11C79E9E0}"/>
              </a:ext>
            </a:extLst>
          </p:cNvPr>
          <p:cNvSpPr txBox="1"/>
          <p:nvPr/>
        </p:nvSpPr>
        <p:spPr>
          <a:xfrm>
            <a:off x="369835" y="2676722"/>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sp>
        <p:nvSpPr>
          <p:cNvPr id="173" name="TextBox 172">
            <a:extLst>
              <a:ext uri="{FF2B5EF4-FFF2-40B4-BE49-F238E27FC236}">
                <a16:creationId xmlns:a16="http://schemas.microsoft.com/office/drawing/2014/main" id="{01DA3279-50BE-6F23-4A75-55747091E8C2}"/>
              </a:ext>
            </a:extLst>
          </p:cNvPr>
          <p:cNvSpPr txBox="1"/>
          <p:nvPr/>
        </p:nvSpPr>
        <p:spPr>
          <a:xfrm>
            <a:off x="253970" y="5758363"/>
            <a:ext cx="94288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Start</a:t>
            </a:r>
          </a:p>
        </p:txBody>
      </p:sp>
      <p:sp>
        <p:nvSpPr>
          <p:cNvPr id="174" name="TextBox 173">
            <a:extLst>
              <a:ext uri="{FF2B5EF4-FFF2-40B4-BE49-F238E27FC236}">
                <a16:creationId xmlns:a16="http://schemas.microsoft.com/office/drawing/2014/main" id="{ADF6F1B5-19DB-B101-D871-0313D43233DC}"/>
              </a:ext>
            </a:extLst>
          </p:cNvPr>
          <p:cNvSpPr txBox="1"/>
          <p:nvPr/>
        </p:nvSpPr>
        <p:spPr>
          <a:xfrm>
            <a:off x="1439317" y="3380339"/>
            <a:ext cx="1447286"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0.5 s</a:t>
            </a:r>
          </a:p>
        </p:txBody>
      </p:sp>
      <p:sp>
        <p:nvSpPr>
          <p:cNvPr id="175" name="Oval 174">
            <a:extLst>
              <a:ext uri="{FF2B5EF4-FFF2-40B4-BE49-F238E27FC236}">
                <a16:creationId xmlns:a16="http://schemas.microsoft.com/office/drawing/2014/main" id="{1177877E-AC14-D163-CC1C-760E972F6106}"/>
              </a:ext>
            </a:extLst>
          </p:cNvPr>
          <p:cNvSpPr/>
          <p:nvPr/>
        </p:nvSpPr>
        <p:spPr>
          <a:xfrm>
            <a:off x="3490266" y="2775373"/>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TextBox 175">
            <a:extLst>
              <a:ext uri="{FF2B5EF4-FFF2-40B4-BE49-F238E27FC236}">
                <a16:creationId xmlns:a16="http://schemas.microsoft.com/office/drawing/2014/main" id="{91B39E01-30C3-3CD4-6284-1DE9B05769DE}"/>
              </a:ext>
            </a:extLst>
          </p:cNvPr>
          <p:cNvSpPr txBox="1"/>
          <p:nvPr/>
        </p:nvSpPr>
        <p:spPr>
          <a:xfrm>
            <a:off x="3008335" y="2301370"/>
            <a:ext cx="66396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s</a:t>
            </a:r>
          </a:p>
        </p:txBody>
      </p:sp>
      <p:sp>
        <p:nvSpPr>
          <p:cNvPr id="186" name="TextBox 185">
            <a:extLst>
              <a:ext uri="{FF2B5EF4-FFF2-40B4-BE49-F238E27FC236}">
                <a16:creationId xmlns:a16="http://schemas.microsoft.com/office/drawing/2014/main" id="{BA0ED915-A157-9618-6628-7029B5EF10D7}"/>
              </a:ext>
            </a:extLst>
          </p:cNvPr>
          <p:cNvSpPr txBox="1"/>
          <p:nvPr/>
        </p:nvSpPr>
        <p:spPr>
          <a:xfrm>
            <a:off x="4169927" y="6314230"/>
            <a:ext cx="480452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Horizontal distance (metres)</a:t>
            </a:r>
          </a:p>
        </p:txBody>
      </p:sp>
    </p:spTree>
    <p:extLst>
      <p:ext uri="{BB962C8B-B14F-4D97-AF65-F5344CB8AC3E}">
        <p14:creationId xmlns:p14="http://schemas.microsoft.com/office/powerpoint/2010/main" val="384580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541B6C-D96F-A7A5-102C-4D2DE1BF83EA}"/>
              </a:ext>
            </a:extLst>
          </p:cNvPr>
          <p:cNvSpPr>
            <a:spLocks noGrp="1"/>
          </p:cNvSpPr>
          <p:nvPr>
            <p:ph type="title"/>
          </p:nvPr>
        </p:nvSpPr>
        <p:spPr>
          <a:xfrm>
            <a:off x="241300" y="155246"/>
            <a:ext cx="8724900" cy="1089529"/>
          </a:xfrm>
        </p:spPr>
        <p:txBody>
          <a:bodyPr/>
          <a:lstStyle/>
          <a:p>
            <a:r>
              <a:rPr lang="en-GB" b="0" dirty="0"/>
              <a:t>What is meant by </a:t>
            </a:r>
            <a:r>
              <a:rPr lang="en-GB" dirty="0"/>
              <a:t>gravitational field strength?</a:t>
            </a:r>
          </a:p>
        </p:txBody>
      </p:sp>
      <p:sp>
        <p:nvSpPr>
          <p:cNvPr id="4" name="TextBox 3">
            <a:extLst>
              <a:ext uri="{FF2B5EF4-FFF2-40B4-BE49-F238E27FC236}">
                <a16:creationId xmlns:a16="http://schemas.microsoft.com/office/drawing/2014/main" id="{9674C3E2-B1BC-B2BF-5FDE-6B0185002E38}"/>
              </a:ext>
            </a:extLst>
          </p:cNvPr>
          <p:cNvSpPr txBox="1"/>
          <p:nvPr/>
        </p:nvSpPr>
        <p:spPr>
          <a:xfrm>
            <a:off x="3336324" y="1246177"/>
            <a:ext cx="5619091" cy="1569660"/>
          </a:xfrm>
          <a:prstGeom prst="rect">
            <a:avLst/>
          </a:prstGeom>
          <a:solidFill>
            <a:srgbClr val="FFFF99"/>
          </a:solidFill>
        </p:spPr>
        <p:txBody>
          <a:bodyPr wrap="square" rtlCol="0">
            <a:spAutoFit/>
          </a:bodyPr>
          <a:lstStyle/>
          <a:p>
            <a:pPr algn="l">
              <a:spcAft>
                <a:spcPts val="1200"/>
              </a:spcAft>
            </a:pPr>
            <a:r>
              <a:rPr lang="en-GB" sz="3200" dirty="0">
                <a:latin typeface="Arial" panose="020B0604020202020204" pitchFamily="34" charset="0"/>
                <a:cs typeface="Arial" panose="020B0604020202020204" pitchFamily="34" charset="0"/>
              </a:rPr>
              <a:t>The force experienced per unit mass at a point in a gravitational field.</a:t>
            </a:r>
          </a:p>
        </p:txBody>
      </p:sp>
      <p:cxnSp>
        <p:nvCxnSpPr>
          <p:cNvPr id="5" name="Straight Connector 4">
            <a:extLst>
              <a:ext uri="{FF2B5EF4-FFF2-40B4-BE49-F238E27FC236}">
                <a16:creationId xmlns:a16="http://schemas.microsoft.com/office/drawing/2014/main" id="{4AC7B612-1404-39F4-EAD3-C4E0EC97556D}"/>
              </a:ext>
            </a:extLst>
          </p:cNvPr>
          <p:cNvCxnSpPr>
            <a:cxnSpLocks/>
          </p:cNvCxnSpPr>
          <p:nvPr/>
        </p:nvCxnSpPr>
        <p:spPr>
          <a:xfrm flipH="1" flipV="1">
            <a:off x="1540145" y="1882140"/>
            <a:ext cx="3595" cy="3540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B1EC119-BC4E-E4BD-A098-3660A964C31F}"/>
              </a:ext>
            </a:extLst>
          </p:cNvPr>
          <p:cNvGrpSpPr/>
          <p:nvPr/>
        </p:nvGrpSpPr>
        <p:grpSpPr>
          <a:xfrm rot="10800000">
            <a:off x="1087409" y="2346979"/>
            <a:ext cx="912663" cy="2164690"/>
            <a:chOff x="12363189" y="806450"/>
            <a:chExt cx="275573" cy="946150"/>
          </a:xfrm>
        </p:grpSpPr>
        <p:sp>
          <p:nvSpPr>
            <p:cNvPr id="7" name="Rectangle: Rounded Corners 6">
              <a:extLst>
                <a:ext uri="{FF2B5EF4-FFF2-40B4-BE49-F238E27FC236}">
                  <a16:creationId xmlns:a16="http://schemas.microsoft.com/office/drawing/2014/main" id="{F65F2562-34BB-C4BA-605A-C0191CD27F81}"/>
                </a:ext>
              </a:extLst>
            </p:cNvPr>
            <p:cNvSpPr/>
            <p:nvPr/>
          </p:nvSpPr>
          <p:spPr>
            <a:xfrm>
              <a:off x="12363189" y="806450"/>
              <a:ext cx="275573" cy="94615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101F600-D620-8CBA-87EB-BF5211FAA864}"/>
                </a:ext>
              </a:extLst>
            </p:cNvPr>
            <p:cNvSpPr/>
            <p:nvPr/>
          </p:nvSpPr>
          <p:spPr>
            <a:xfrm>
              <a:off x="12443717" y="919187"/>
              <a:ext cx="116688" cy="70919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Hexagon 8">
            <a:extLst>
              <a:ext uri="{FF2B5EF4-FFF2-40B4-BE49-F238E27FC236}">
                <a16:creationId xmlns:a16="http://schemas.microsoft.com/office/drawing/2014/main" id="{183A4DA4-1629-48EA-F453-ECA2C0B12A48}"/>
              </a:ext>
            </a:extLst>
          </p:cNvPr>
          <p:cNvSpPr/>
          <p:nvPr/>
        </p:nvSpPr>
        <p:spPr>
          <a:xfrm>
            <a:off x="1306401" y="3117345"/>
            <a:ext cx="457200" cy="127000"/>
          </a:xfrm>
          <a:prstGeom prst="hexagon">
            <a:avLst>
              <a:gd name="adj" fmla="val 155303"/>
              <a:gd name="vf" fmla="val 115470"/>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a:extLst>
              <a:ext uri="{FF2B5EF4-FFF2-40B4-BE49-F238E27FC236}">
                <a16:creationId xmlns:a16="http://schemas.microsoft.com/office/drawing/2014/main" id="{DD9D857C-DEBE-E03F-8D02-907F9DBEB642}"/>
              </a:ext>
            </a:extLst>
          </p:cNvPr>
          <p:cNvSpPr/>
          <p:nvPr/>
        </p:nvSpPr>
        <p:spPr>
          <a:xfrm>
            <a:off x="838891" y="5308645"/>
            <a:ext cx="1409699" cy="871156"/>
          </a:xfrm>
          <a:prstGeom prst="trapezoid">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30C035DC-97B1-15A8-FA0A-1161BA18463D}"/>
              </a:ext>
            </a:extLst>
          </p:cNvPr>
          <p:cNvSpPr txBox="1"/>
          <p:nvPr/>
        </p:nvSpPr>
        <p:spPr>
          <a:xfrm>
            <a:off x="2023110" y="2919235"/>
            <a:ext cx="10438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9.8 N</a:t>
            </a:r>
          </a:p>
        </p:txBody>
      </p:sp>
      <p:sp>
        <p:nvSpPr>
          <p:cNvPr id="12" name="TextBox 11">
            <a:extLst>
              <a:ext uri="{FF2B5EF4-FFF2-40B4-BE49-F238E27FC236}">
                <a16:creationId xmlns:a16="http://schemas.microsoft.com/office/drawing/2014/main" id="{993458D1-52DD-E671-079E-9E5D8F8BC517}"/>
              </a:ext>
            </a:extLst>
          </p:cNvPr>
          <p:cNvSpPr txBox="1"/>
          <p:nvPr/>
        </p:nvSpPr>
        <p:spPr>
          <a:xfrm>
            <a:off x="95213" y="2855735"/>
            <a:ext cx="86433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kg</a:t>
            </a:r>
          </a:p>
        </p:txBody>
      </p:sp>
      <p:sp>
        <p:nvSpPr>
          <p:cNvPr id="13" name="TextBox 12">
            <a:extLst>
              <a:ext uri="{FF2B5EF4-FFF2-40B4-BE49-F238E27FC236}">
                <a16:creationId xmlns:a16="http://schemas.microsoft.com/office/drawing/2014/main" id="{05F25B46-FDF4-A55D-B154-840FA40FDB7A}"/>
              </a:ext>
            </a:extLst>
          </p:cNvPr>
          <p:cNvSpPr txBox="1"/>
          <p:nvPr/>
        </p:nvSpPr>
        <p:spPr>
          <a:xfrm>
            <a:off x="1158771" y="5489645"/>
            <a:ext cx="86433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kg</a:t>
            </a:r>
          </a:p>
        </p:txBody>
      </p:sp>
      <p:sp>
        <p:nvSpPr>
          <p:cNvPr id="15" name="TextBox 14">
            <a:extLst>
              <a:ext uri="{FF2B5EF4-FFF2-40B4-BE49-F238E27FC236}">
                <a16:creationId xmlns:a16="http://schemas.microsoft.com/office/drawing/2014/main" id="{23F1E44C-BCE0-3DC9-8D72-5F9FF6CCD764}"/>
              </a:ext>
            </a:extLst>
          </p:cNvPr>
          <p:cNvSpPr txBox="1"/>
          <p:nvPr/>
        </p:nvSpPr>
        <p:spPr>
          <a:xfrm>
            <a:off x="95213" y="3612720"/>
            <a:ext cx="86433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 kg</a:t>
            </a:r>
          </a:p>
        </p:txBody>
      </p:sp>
      <p:sp>
        <p:nvSpPr>
          <p:cNvPr id="16" name="TextBox 15">
            <a:extLst>
              <a:ext uri="{FF2B5EF4-FFF2-40B4-BE49-F238E27FC236}">
                <a16:creationId xmlns:a16="http://schemas.microsoft.com/office/drawing/2014/main" id="{7587FC4F-88B5-74AC-8BF6-10C6DEE31955}"/>
              </a:ext>
            </a:extLst>
          </p:cNvPr>
          <p:cNvSpPr txBox="1"/>
          <p:nvPr/>
        </p:nvSpPr>
        <p:spPr>
          <a:xfrm>
            <a:off x="1922922" y="3652542"/>
            <a:ext cx="124425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19.6 N</a:t>
            </a:r>
          </a:p>
        </p:txBody>
      </p:sp>
      <p:sp>
        <p:nvSpPr>
          <p:cNvPr id="18" name="TextBox 17">
            <a:extLst>
              <a:ext uri="{FF2B5EF4-FFF2-40B4-BE49-F238E27FC236}">
                <a16:creationId xmlns:a16="http://schemas.microsoft.com/office/drawing/2014/main" id="{F1598803-D736-20D6-219C-A69694DB8A2E}"/>
              </a:ext>
            </a:extLst>
          </p:cNvPr>
          <p:cNvSpPr txBox="1"/>
          <p:nvPr/>
        </p:nvSpPr>
        <p:spPr>
          <a:xfrm>
            <a:off x="3845561" y="4327516"/>
            <a:ext cx="4194810"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What are the units?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B15AC8-AEDD-7D4F-B575-A1E11B462705}"/>
                  </a:ext>
                </a:extLst>
              </p:cNvPr>
              <p:cNvSpPr txBox="1"/>
              <p:nvPr/>
            </p:nvSpPr>
            <p:spPr>
              <a:xfrm>
                <a:off x="4070350" y="2909704"/>
                <a:ext cx="1505016" cy="1052789"/>
              </a:xfrm>
              <a:prstGeom prst="rect">
                <a:avLst/>
              </a:prstGeom>
              <a:solidFill>
                <a:srgbClr val="FFFF99"/>
              </a:solid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𝐹</m:t>
                          </m:r>
                        </m:num>
                        <m:den>
                          <m:r>
                            <a:rPr lang="en-GB" sz="2800" b="0" i="1" smtClean="0">
                              <a:latin typeface="Cambria Math" panose="02040503050406030204" pitchFamily="18" charset="0"/>
                              <a:cs typeface="Arial" panose="020B0604020202020204" pitchFamily="34" charset="0"/>
                            </a:rPr>
                            <m:t>𝑚</m:t>
                          </m:r>
                        </m:den>
                      </m:f>
                    </m:oMath>
                  </m:oMathPara>
                </a14:m>
                <a:endParaRPr lang="en-GB" sz="2800" dirty="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6DB15AC8-AEDD-7D4F-B575-A1E11B462705}"/>
                  </a:ext>
                </a:extLst>
              </p:cNvPr>
              <p:cNvSpPr txBox="1">
                <a:spLocks noRot="1" noChangeAspect="1" noMove="1" noResize="1" noEditPoints="1" noAdjustHandles="1" noChangeArrowheads="1" noChangeShapeType="1" noTextEdit="1"/>
              </p:cNvSpPr>
              <p:nvPr/>
            </p:nvSpPr>
            <p:spPr>
              <a:xfrm>
                <a:off x="4070350" y="2909704"/>
                <a:ext cx="1505016" cy="1052789"/>
              </a:xfrm>
              <a:prstGeom prst="rect">
                <a:avLst/>
              </a:prstGeom>
              <a:blipFill>
                <a:blip r:embed="rId2"/>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CB98E96B-C282-EFA6-9308-852176914342}"/>
              </a:ext>
            </a:extLst>
          </p:cNvPr>
          <p:cNvSpPr txBox="1"/>
          <p:nvPr/>
        </p:nvSpPr>
        <p:spPr>
          <a:xfrm>
            <a:off x="5586161" y="3452487"/>
            <a:ext cx="2968587" cy="461665"/>
          </a:xfrm>
          <a:prstGeom prst="rect">
            <a:avLst/>
          </a:prstGeom>
          <a:solidFill>
            <a:srgbClr val="FFC000"/>
          </a:solidFill>
        </p:spPr>
        <p:txBody>
          <a:bodyPr wrap="square" rtlCol="0">
            <a:spAutoFit/>
          </a:bodyPr>
          <a:lstStyle/>
          <a:p>
            <a:pPr algn="l">
              <a:spcAft>
                <a:spcPts val="1200"/>
              </a:spcAft>
            </a:pPr>
            <a:r>
              <a:rPr lang="en-GB" sz="2400" dirty="0">
                <a:latin typeface="Arial" panose="020B0604020202020204" pitchFamily="34" charset="0"/>
                <a:cs typeface="Arial" panose="020B0604020202020204" pitchFamily="34" charset="0"/>
              </a:rPr>
              <a:t>Formula &amp; Notation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00FE69-59D5-68E4-2C75-FFDF6FE2BD21}"/>
                  </a:ext>
                </a:extLst>
              </p:cNvPr>
              <p:cNvSpPr txBox="1"/>
              <p:nvPr/>
            </p:nvSpPr>
            <p:spPr>
              <a:xfrm>
                <a:off x="4071566" y="4861223"/>
                <a:ext cx="3906473" cy="954107"/>
              </a:xfrm>
              <a:prstGeom prst="rect">
                <a:avLst/>
              </a:prstGeom>
              <a:solidFill>
                <a:srgbClr val="FFFF99"/>
              </a:solidFill>
            </p:spPr>
            <p:txBody>
              <a:bodyPr wrap="square" rtlCol="0">
                <a:spAutoFit/>
              </a:bodyPr>
              <a:lstStyle/>
              <a:p>
                <a:pPr algn="ctr">
                  <a:spcAft>
                    <a:spcPts val="1200"/>
                  </a:spcAft>
                </a:pPr>
                <a:r>
                  <a:rPr lang="en-GB" sz="2800" dirty="0">
                    <a:latin typeface="Arial" panose="020B0604020202020204" pitchFamily="34" charset="0"/>
                    <a:cs typeface="Arial" panose="020B0604020202020204" pitchFamily="34" charset="0"/>
                  </a:rPr>
                  <a:t>newtons per kilogram </a:t>
                </a:r>
                <a14:m>
                  <m:oMath xmlns:m="http://schemas.openxmlformats.org/officeDocument/2006/math">
                    <m:r>
                      <a:rPr lang="en-GB" sz="2800" i="1">
                        <a:latin typeface="Cambria Math" panose="02040503050406030204" pitchFamily="18" charset="0"/>
                        <a:cs typeface="Arial" panose="020B0604020202020204" pitchFamily="34" charset="0"/>
                      </a:rPr>
                      <m:t>𝑁</m:t>
                    </m:r>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𝑘</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𝑔</m:t>
                        </m:r>
                      </m:e>
                      <m:sup>
                        <m:r>
                          <a:rPr lang="en-GB" sz="2800" i="1">
                            <a:latin typeface="Cambria Math" panose="02040503050406030204" pitchFamily="18" charset="0"/>
                            <a:cs typeface="Arial" panose="020B0604020202020204" pitchFamily="34" charset="0"/>
                          </a:rPr>
                          <m:t>−1</m:t>
                        </m:r>
                      </m:sup>
                    </m:sSup>
                  </m:oMath>
                </a14:m>
                <a:endParaRPr lang="en-GB" sz="28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6300FE69-59D5-68E4-2C75-FFDF6FE2BD21}"/>
                  </a:ext>
                </a:extLst>
              </p:cNvPr>
              <p:cNvSpPr txBox="1">
                <a:spLocks noRot="1" noChangeAspect="1" noMove="1" noResize="1" noEditPoints="1" noAdjustHandles="1" noChangeArrowheads="1" noChangeShapeType="1" noTextEdit="1"/>
              </p:cNvSpPr>
              <p:nvPr/>
            </p:nvSpPr>
            <p:spPr>
              <a:xfrm>
                <a:off x="4071566" y="4861223"/>
                <a:ext cx="3906473" cy="954107"/>
              </a:xfrm>
              <a:prstGeom prst="rect">
                <a:avLst/>
              </a:prstGeom>
              <a:blipFill>
                <a:blip r:embed="rId3"/>
                <a:stretch>
                  <a:fillRect t="-6369"/>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A7A187E2-89B4-4D81-D110-65E55D012149}"/>
              </a:ext>
            </a:extLst>
          </p:cNvPr>
          <p:cNvSpPr txBox="1"/>
          <p:nvPr/>
        </p:nvSpPr>
        <p:spPr>
          <a:xfrm>
            <a:off x="3836238" y="6046383"/>
            <a:ext cx="3415462"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Vector or scalar?</a:t>
            </a:r>
          </a:p>
        </p:txBody>
      </p:sp>
      <p:sp>
        <p:nvSpPr>
          <p:cNvPr id="20" name="TextBox 19">
            <a:extLst>
              <a:ext uri="{FF2B5EF4-FFF2-40B4-BE49-F238E27FC236}">
                <a16:creationId xmlns:a16="http://schemas.microsoft.com/office/drawing/2014/main" id="{9019A5DB-09AC-4349-6E74-9F3825DEC06E}"/>
              </a:ext>
            </a:extLst>
          </p:cNvPr>
          <p:cNvSpPr txBox="1"/>
          <p:nvPr/>
        </p:nvSpPr>
        <p:spPr>
          <a:xfrm>
            <a:off x="6813572" y="6053984"/>
            <a:ext cx="1741176" cy="523220"/>
          </a:xfrm>
          <a:prstGeom prst="rect">
            <a:avLst/>
          </a:prstGeom>
          <a:solidFill>
            <a:srgbClr val="FFFF99"/>
          </a:solidFill>
        </p:spPr>
        <p:txBody>
          <a:bodyPr wrap="square" rtlCol="0">
            <a:spAutoFit/>
          </a:bodyPr>
          <a:lstStyle/>
          <a:p>
            <a:pPr algn="ctr">
              <a:spcAft>
                <a:spcPts val="1200"/>
              </a:spcAft>
            </a:pPr>
            <a:r>
              <a:rPr lang="en-GB" sz="2800" dirty="0">
                <a:latin typeface="Arial" panose="020B0604020202020204" pitchFamily="34" charset="0"/>
                <a:cs typeface="Arial" panose="020B0604020202020204" pitchFamily="34" charset="0"/>
              </a:rPr>
              <a:t>Vector</a:t>
            </a:r>
          </a:p>
        </p:txBody>
      </p:sp>
    </p:spTree>
    <p:extLst>
      <p:ext uri="{BB962C8B-B14F-4D97-AF65-F5344CB8AC3E}">
        <p14:creationId xmlns:p14="http://schemas.microsoft.com/office/powerpoint/2010/main" val="23190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2" grpId="0"/>
      <p:bldP spid="13" grpId="0"/>
      <p:bldP spid="15" grpId="0"/>
      <p:bldP spid="16" grpId="0"/>
      <p:bldP spid="18" grpId="0"/>
      <p:bldP spid="2" grpId="0" animBg="1"/>
      <p:bldP spid="17" grpId="0" animBg="1"/>
      <p:bldP spid="14" grpId="0" animBg="1"/>
      <p:bldP spid="19" grpId="0"/>
      <p:bldP spid="2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20A1-027C-9365-06E4-B003E95FA35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9B9E1C9-B9E0-8AE4-09E6-DFE64202AB24}"/>
              </a:ext>
            </a:extLst>
          </p:cNvPr>
          <p:cNvGrpSpPr/>
          <p:nvPr/>
        </p:nvGrpSpPr>
        <p:grpSpPr>
          <a:xfrm>
            <a:off x="554499" y="1442469"/>
            <a:ext cx="8270052" cy="5236459"/>
            <a:chOff x="3470315" y="3231860"/>
            <a:chExt cx="4923067" cy="3117204"/>
          </a:xfrm>
        </p:grpSpPr>
        <p:grpSp>
          <p:nvGrpSpPr>
            <p:cNvPr id="4" name="Group 3">
              <a:extLst>
                <a:ext uri="{FF2B5EF4-FFF2-40B4-BE49-F238E27FC236}">
                  <a16:creationId xmlns:a16="http://schemas.microsoft.com/office/drawing/2014/main" id="{46CA46A9-28C9-F25B-3E2B-A68926B72561}"/>
                </a:ext>
              </a:extLst>
            </p:cNvPr>
            <p:cNvGrpSpPr/>
            <p:nvPr/>
          </p:nvGrpSpPr>
          <p:grpSpPr>
            <a:xfrm>
              <a:off x="3507358" y="3231860"/>
              <a:ext cx="4848984" cy="3090968"/>
              <a:chOff x="3643322" y="2924333"/>
              <a:chExt cx="4848984" cy="3090968"/>
            </a:xfrm>
          </p:grpSpPr>
          <p:cxnSp>
            <p:nvCxnSpPr>
              <p:cNvPr id="31" name="Straight Connector 30">
                <a:extLst>
                  <a:ext uri="{FF2B5EF4-FFF2-40B4-BE49-F238E27FC236}">
                    <a16:creationId xmlns:a16="http://schemas.microsoft.com/office/drawing/2014/main" id="{BA04FB63-00B4-DC6B-BF10-CD68A0317E69}"/>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1D8D07B-08A8-5613-2960-1298735020CA}"/>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0CDCD7F-525B-9255-8094-573F503DA50D}"/>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853FBAC-B29A-A9FB-320D-735847F5A1F4}"/>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8F2547E-89EA-4F1F-1066-FE4484E271FE}"/>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F9D3EB3-8893-C859-6755-6C91835F4723}"/>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7AC0645-B9FE-C28E-12E7-7932BD888FD7}"/>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9B3979E-7E66-7121-5B6E-46C9276E80DD}"/>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0F5B8F4-111F-3D12-4D56-CE01414F3E9D}"/>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78D158-FFC1-6BDD-24EF-8A1B7A026847}"/>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E431909-1040-8FAC-27D7-BD8E789334BB}"/>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0C24084-B8BF-7362-434E-F085959E391F}"/>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A150F17-8EFE-B166-0EE6-5452B9235617}"/>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F65A5EF-EB97-EC61-390C-C4137F00A49A}"/>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81DD358-BCDF-F88B-03E5-AAF455B49E9C}"/>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DC94398-73FA-33B8-42DD-DE80C476C1D3}"/>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EF1D76E-6AE0-CF28-B5AF-CA9986C6F3FC}"/>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928A8F0-DE17-AD7E-D12C-7769A5C79104}"/>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95FBBEA-97B7-6377-35E6-04E508015875}"/>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AF97A32-685B-95EE-85A0-E30CDD6C17A7}"/>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C177352-5457-015C-3246-298417163C90}"/>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B5C498B-86B3-CADC-2964-D257BEAD5E97}"/>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E7C8FD6-0264-03A6-CFDE-602B52F84136}"/>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26A9CC2-AA34-73E4-F756-26E7FE97436D}"/>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EDED49D-97C6-D25E-B580-58604FE1E1AC}"/>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6DBA619-6033-0EC4-4232-E6CE3A0D5D87}"/>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B44C427-99CE-BEB4-B6ED-DACCC213784B}"/>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FAE950B-5A1E-9C64-7147-7BDF5EF4887D}"/>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B8F9A87-46F3-E2FB-F9B7-D94DCD8527B3}"/>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645436D2-6AA7-1986-24B3-12D4FE6C641B}"/>
                </a:ext>
              </a:extLst>
            </p:cNvPr>
            <p:cNvGrpSpPr/>
            <p:nvPr/>
          </p:nvGrpSpPr>
          <p:grpSpPr>
            <a:xfrm>
              <a:off x="3470315" y="3231860"/>
              <a:ext cx="4923067" cy="3117204"/>
              <a:chOff x="4258141" y="2784704"/>
              <a:chExt cx="4749890" cy="3117204"/>
            </a:xfrm>
          </p:grpSpPr>
          <p:cxnSp>
            <p:nvCxnSpPr>
              <p:cNvPr id="8" name="Straight Connector 7">
                <a:extLst>
                  <a:ext uri="{FF2B5EF4-FFF2-40B4-BE49-F238E27FC236}">
                    <a16:creationId xmlns:a16="http://schemas.microsoft.com/office/drawing/2014/main" id="{1A432B52-8715-B2FA-51CD-17DF5305CABF}"/>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03355F9-131F-61E8-F5FB-6A551A3432CA}"/>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D6560D1-ECD6-7217-F8A1-33299DB948D5}"/>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1B14D7B-2145-B125-1C7C-949BB48C48FF}"/>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FF4D2F-EB9B-976C-4B94-BC93B47A52F7}"/>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E21F3B5-3C9C-677B-59FD-ECAE829DBB98}"/>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2816D8E-3270-E9D4-9170-835D27A146D4}"/>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8E93483-8CB4-77C9-B44C-F4053ABDE361}"/>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1D2006C-6744-C42D-F4FA-78FFB4D9FC1B}"/>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0CD50F8-E591-0FC7-4856-6DC35771DA27}"/>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2CC95FB-ED0B-7DC1-7D8C-DBBFC386377C}"/>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1400CAB-B818-DC5B-1DF6-2EF1829F27CF}"/>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46DFA22-B7E6-9E73-9E4D-1812614D5678}"/>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D5CA179-D49C-E3A9-C526-B628281A8B48}"/>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B8BC1A-9F91-330B-B099-56B13CE76C8D}"/>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595D005-9E86-0A47-999B-29F6C80B63D6}"/>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C1D4189-2A0F-ADE8-26D8-2FB695216F23}"/>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69E9DB9-F156-447C-1F6E-5A9CC8293A5D}"/>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6A1EDCC-AE8C-235D-83F2-1D5206FFA7DE}"/>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3" name="Title 2">
            <a:extLst>
              <a:ext uri="{FF2B5EF4-FFF2-40B4-BE49-F238E27FC236}">
                <a16:creationId xmlns:a16="http://schemas.microsoft.com/office/drawing/2014/main" id="{C9093316-05B6-3BEB-B8D6-03CA1BBF9A90}"/>
              </a:ext>
            </a:extLst>
          </p:cNvPr>
          <p:cNvSpPr>
            <a:spLocks noGrp="1"/>
          </p:cNvSpPr>
          <p:nvPr>
            <p:ph type="title"/>
          </p:nvPr>
        </p:nvSpPr>
        <p:spPr/>
        <p:txBody>
          <a:bodyPr/>
          <a:lstStyle/>
          <a:p>
            <a:r>
              <a:rPr lang="en-GB" dirty="0"/>
              <a:t>Example</a:t>
            </a:r>
          </a:p>
        </p:txBody>
      </p:sp>
      <p:sp>
        <p:nvSpPr>
          <p:cNvPr id="60" name="Text Placeholder 59">
            <a:extLst>
              <a:ext uri="{FF2B5EF4-FFF2-40B4-BE49-F238E27FC236}">
                <a16:creationId xmlns:a16="http://schemas.microsoft.com/office/drawing/2014/main" id="{368805DD-CDB8-3938-F411-B22081244078}"/>
              </a:ext>
            </a:extLst>
          </p:cNvPr>
          <p:cNvSpPr>
            <a:spLocks noGrp="1"/>
          </p:cNvSpPr>
          <p:nvPr>
            <p:ph type="body" sz="quarter" idx="10"/>
          </p:nvPr>
        </p:nvSpPr>
        <p:spPr>
          <a:xfrm>
            <a:off x="84192" y="461664"/>
            <a:ext cx="9021707" cy="480131"/>
          </a:xfrm>
        </p:spPr>
        <p:txBody>
          <a:bodyPr/>
          <a:lstStyle/>
          <a:p>
            <a:r>
              <a:rPr lang="en-GB" dirty="0"/>
              <a:t>Answer</a:t>
            </a:r>
          </a:p>
        </p:txBody>
      </p:sp>
      <p:sp>
        <p:nvSpPr>
          <p:cNvPr id="5" name="Freeform: Shape 4">
            <a:extLst>
              <a:ext uri="{FF2B5EF4-FFF2-40B4-BE49-F238E27FC236}">
                <a16:creationId xmlns:a16="http://schemas.microsoft.com/office/drawing/2014/main" id="{9F8FC972-8805-52C4-C18F-4D71B41F60B1}"/>
              </a:ext>
            </a:extLst>
          </p:cNvPr>
          <p:cNvSpPr/>
          <p:nvPr/>
        </p:nvSpPr>
        <p:spPr>
          <a:xfrm>
            <a:off x="1232835" y="2450573"/>
            <a:ext cx="6933265" cy="3350861"/>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05A9D56-4843-B512-1FD0-EBC86D294AEA}"/>
              </a:ext>
            </a:extLst>
          </p:cNvPr>
          <p:cNvSpPr/>
          <p:nvPr/>
        </p:nvSpPr>
        <p:spPr>
          <a:xfrm>
            <a:off x="1159191" y="5733517"/>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45DD6D96-F73A-5E76-FF6B-183C482ABBDC}"/>
              </a:ext>
            </a:extLst>
          </p:cNvPr>
          <p:cNvSpPr/>
          <p:nvPr/>
        </p:nvSpPr>
        <p:spPr>
          <a:xfrm>
            <a:off x="2286347" y="3917218"/>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Shape 62">
            <a:extLst>
              <a:ext uri="{FF2B5EF4-FFF2-40B4-BE49-F238E27FC236}">
                <a16:creationId xmlns:a16="http://schemas.microsoft.com/office/drawing/2014/main" id="{5977EFE1-18B4-76E0-44E4-E01C76B710F9}"/>
              </a:ext>
            </a:extLst>
          </p:cNvPr>
          <p:cNvSpPr/>
          <p:nvPr/>
        </p:nvSpPr>
        <p:spPr>
          <a:xfrm>
            <a:off x="1196013" y="2044948"/>
            <a:ext cx="7302500" cy="3759850"/>
          </a:xfrm>
          <a:custGeom>
            <a:avLst/>
            <a:gdLst>
              <a:gd name="connsiteX0" fmla="*/ 25400 w 7302500"/>
              <a:gd name="connsiteY0" fmla="*/ 0 h 4343400"/>
              <a:gd name="connsiteX1" fmla="*/ 0 w 7302500"/>
              <a:gd name="connsiteY1" fmla="*/ 4330700 h 4343400"/>
              <a:gd name="connsiteX2" fmla="*/ 7302500 w 7302500"/>
              <a:gd name="connsiteY2" fmla="*/ 4343400 h 4343400"/>
            </a:gdLst>
            <a:ahLst/>
            <a:cxnLst>
              <a:cxn ang="0">
                <a:pos x="connsiteX0" y="connsiteY0"/>
              </a:cxn>
              <a:cxn ang="0">
                <a:pos x="connsiteX1" y="connsiteY1"/>
              </a:cxn>
              <a:cxn ang="0">
                <a:pos x="connsiteX2" y="connsiteY2"/>
              </a:cxn>
            </a:cxnLst>
            <a:rect l="l" t="t" r="r" b="b"/>
            <a:pathLst>
              <a:path w="7302500" h="4343400">
                <a:moveTo>
                  <a:pt x="25400" y="0"/>
                </a:moveTo>
                <a:lnTo>
                  <a:pt x="0" y="4330700"/>
                </a:lnTo>
                <a:lnTo>
                  <a:pt x="7302500" y="43434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DE06F24C-B381-B6EB-C45B-D52A341D7F9B}"/>
              </a:ext>
            </a:extLst>
          </p:cNvPr>
          <p:cNvSpPr txBox="1"/>
          <p:nvPr/>
        </p:nvSpPr>
        <p:spPr>
          <a:xfrm>
            <a:off x="2460604" y="5863946"/>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sp>
        <p:nvSpPr>
          <p:cNvPr id="65" name="TextBox 64">
            <a:extLst>
              <a:ext uri="{FF2B5EF4-FFF2-40B4-BE49-F238E27FC236}">
                <a16:creationId xmlns:a16="http://schemas.microsoft.com/office/drawing/2014/main" id="{99FF7416-38D2-9005-810F-F49E47C50AEC}"/>
              </a:ext>
            </a:extLst>
          </p:cNvPr>
          <p:cNvSpPr txBox="1"/>
          <p:nvPr/>
        </p:nvSpPr>
        <p:spPr>
          <a:xfrm>
            <a:off x="3811700" y="5876646"/>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cxnSp>
        <p:nvCxnSpPr>
          <p:cNvPr id="67" name="Straight Connector 66">
            <a:extLst>
              <a:ext uri="{FF2B5EF4-FFF2-40B4-BE49-F238E27FC236}">
                <a16:creationId xmlns:a16="http://schemas.microsoft.com/office/drawing/2014/main" id="{96F4C30F-027A-2A94-233A-F485A676D3A2}"/>
              </a:ext>
            </a:extLst>
          </p:cNvPr>
          <p:cNvCxnSpPr>
            <a:cxnSpLocks/>
          </p:cNvCxnSpPr>
          <p:nvPr/>
        </p:nvCxnSpPr>
        <p:spPr>
          <a:xfrm>
            <a:off x="26531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B1E7984-5E7D-BAE5-C7C3-8F199518F147}"/>
              </a:ext>
            </a:extLst>
          </p:cNvPr>
          <p:cNvCxnSpPr/>
          <p:nvPr/>
        </p:nvCxnSpPr>
        <p:spPr>
          <a:xfrm>
            <a:off x="4100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0B15CCD-4B40-4871-5588-E8D225615B36}"/>
              </a:ext>
            </a:extLst>
          </p:cNvPr>
          <p:cNvCxnSpPr/>
          <p:nvPr/>
        </p:nvCxnSpPr>
        <p:spPr>
          <a:xfrm>
            <a:off x="5561425" y="57920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AE46471-4E16-6FE9-88CA-A58C7BF0CCCD}"/>
              </a:ext>
            </a:extLst>
          </p:cNvPr>
          <p:cNvCxnSpPr/>
          <p:nvPr/>
        </p:nvCxnSpPr>
        <p:spPr>
          <a:xfrm>
            <a:off x="7021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0E61BA0-023F-87E2-DDDC-6EC78D3EE498}"/>
              </a:ext>
            </a:extLst>
          </p:cNvPr>
          <p:cNvCxnSpPr/>
          <p:nvPr/>
        </p:nvCxnSpPr>
        <p:spPr>
          <a:xfrm>
            <a:off x="8469725" y="58174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6A3CD8DA-1C2C-B705-7F53-E80AAAC0EDC3}"/>
              </a:ext>
            </a:extLst>
          </p:cNvPr>
          <p:cNvSpPr txBox="1"/>
          <p:nvPr/>
        </p:nvSpPr>
        <p:spPr>
          <a:xfrm>
            <a:off x="5240670" y="5917671"/>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15</a:t>
            </a:r>
          </a:p>
        </p:txBody>
      </p:sp>
      <p:sp>
        <p:nvSpPr>
          <p:cNvPr id="75" name="TextBox 74">
            <a:extLst>
              <a:ext uri="{FF2B5EF4-FFF2-40B4-BE49-F238E27FC236}">
                <a16:creationId xmlns:a16="http://schemas.microsoft.com/office/drawing/2014/main" id="{EBB707BE-1DC7-F587-5B7C-CE854573E859}"/>
              </a:ext>
            </a:extLst>
          </p:cNvPr>
          <p:cNvSpPr txBox="1"/>
          <p:nvPr/>
        </p:nvSpPr>
        <p:spPr>
          <a:xfrm>
            <a:off x="6715286" y="5935395"/>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20</a:t>
            </a:r>
          </a:p>
        </p:txBody>
      </p:sp>
      <p:sp>
        <p:nvSpPr>
          <p:cNvPr id="76" name="TextBox 75">
            <a:extLst>
              <a:ext uri="{FF2B5EF4-FFF2-40B4-BE49-F238E27FC236}">
                <a16:creationId xmlns:a16="http://schemas.microsoft.com/office/drawing/2014/main" id="{918A818F-D1B2-D8D9-2171-0FEECE7B8D5D}"/>
              </a:ext>
            </a:extLst>
          </p:cNvPr>
          <p:cNvSpPr txBox="1"/>
          <p:nvPr/>
        </p:nvSpPr>
        <p:spPr>
          <a:xfrm>
            <a:off x="8158186" y="591365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25</a:t>
            </a:r>
          </a:p>
        </p:txBody>
      </p:sp>
      <p:sp>
        <p:nvSpPr>
          <p:cNvPr id="77" name="TextBox 76">
            <a:extLst>
              <a:ext uri="{FF2B5EF4-FFF2-40B4-BE49-F238E27FC236}">
                <a16:creationId xmlns:a16="http://schemas.microsoft.com/office/drawing/2014/main" id="{85EBC83C-B048-31E0-82EB-E15E3585A77C}"/>
              </a:ext>
            </a:extLst>
          </p:cNvPr>
          <p:cNvSpPr txBox="1"/>
          <p:nvPr/>
        </p:nvSpPr>
        <p:spPr>
          <a:xfrm>
            <a:off x="421664" y="4073122"/>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cxnSp>
        <p:nvCxnSpPr>
          <p:cNvPr id="79" name="Straight Connector 78">
            <a:extLst>
              <a:ext uri="{FF2B5EF4-FFF2-40B4-BE49-F238E27FC236}">
                <a16:creationId xmlns:a16="http://schemas.microsoft.com/office/drawing/2014/main" id="{454A2C81-7B6B-A824-2649-528CE18F34B7}"/>
              </a:ext>
            </a:extLst>
          </p:cNvPr>
          <p:cNvCxnSpPr/>
          <p:nvPr/>
        </p:nvCxnSpPr>
        <p:spPr>
          <a:xfrm>
            <a:off x="907639" y="43516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DAA4295-4A82-F521-2AFD-F9FC021B0D99}"/>
              </a:ext>
            </a:extLst>
          </p:cNvPr>
          <p:cNvCxnSpPr/>
          <p:nvPr/>
        </p:nvCxnSpPr>
        <p:spPr>
          <a:xfrm>
            <a:off x="920339" y="28784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DA64B027-CB54-4BA1-255A-98238303B714}"/>
              </a:ext>
            </a:extLst>
          </p:cNvPr>
          <p:cNvSpPr txBox="1"/>
          <p:nvPr/>
        </p:nvSpPr>
        <p:spPr>
          <a:xfrm>
            <a:off x="369835" y="2676722"/>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sp>
        <p:nvSpPr>
          <p:cNvPr id="83" name="TextBox 82">
            <a:extLst>
              <a:ext uri="{FF2B5EF4-FFF2-40B4-BE49-F238E27FC236}">
                <a16:creationId xmlns:a16="http://schemas.microsoft.com/office/drawing/2014/main" id="{FE6EA281-1D72-940A-15DD-62CFA74A2CF8}"/>
              </a:ext>
            </a:extLst>
          </p:cNvPr>
          <p:cNvSpPr txBox="1"/>
          <p:nvPr/>
        </p:nvSpPr>
        <p:spPr>
          <a:xfrm>
            <a:off x="24219" y="1411464"/>
            <a:ext cx="26645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Height (metres)</a:t>
            </a:r>
          </a:p>
        </p:txBody>
      </p:sp>
      <p:sp>
        <p:nvSpPr>
          <p:cNvPr id="84" name="TextBox 83">
            <a:extLst>
              <a:ext uri="{FF2B5EF4-FFF2-40B4-BE49-F238E27FC236}">
                <a16:creationId xmlns:a16="http://schemas.microsoft.com/office/drawing/2014/main" id="{70BB4816-D3CB-BD13-E7E2-E4B25B006233}"/>
              </a:ext>
            </a:extLst>
          </p:cNvPr>
          <p:cNvSpPr txBox="1"/>
          <p:nvPr/>
        </p:nvSpPr>
        <p:spPr>
          <a:xfrm>
            <a:off x="4169927" y="6314230"/>
            <a:ext cx="480452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Horizontal distance (metres)</a:t>
            </a:r>
          </a:p>
        </p:txBody>
      </p:sp>
      <p:sp>
        <p:nvSpPr>
          <p:cNvPr id="85" name="TextBox 84">
            <a:extLst>
              <a:ext uri="{FF2B5EF4-FFF2-40B4-BE49-F238E27FC236}">
                <a16:creationId xmlns:a16="http://schemas.microsoft.com/office/drawing/2014/main" id="{075AD27E-FF3C-36BC-5886-BBAAD64FFA0B}"/>
              </a:ext>
            </a:extLst>
          </p:cNvPr>
          <p:cNvSpPr txBox="1"/>
          <p:nvPr/>
        </p:nvSpPr>
        <p:spPr>
          <a:xfrm>
            <a:off x="253970" y="5758363"/>
            <a:ext cx="94288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Start</a:t>
            </a:r>
          </a:p>
        </p:txBody>
      </p:sp>
      <p:sp>
        <p:nvSpPr>
          <p:cNvPr id="89" name="TextBox 88">
            <a:extLst>
              <a:ext uri="{FF2B5EF4-FFF2-40B4-BE49-F238E27FC236}">
                <a16:creationId xmlns:a16="http://schemas.microsoft.com/office/drawing/2014/main" id="{49CDBEFE-0398-2BD0-2FFF-88BBC291CF0C}"/>
              </a:ext>
            </a:extLst>
          </p:cNvPr>
          <p:cNvSpPr txBox="1"/>
          <p:nvPr/>
        </p:nvSpPr>
        <p:spPr>
          <a:xfrm>
            <a:off x="1439317" y="3380339"/>
            <a:ext cx="1447286"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0.5 s</a:t>
            </a:r>
          </a:p>
        </p:txBody>
      </p:sp>
      <p:sp>
        <p:nvSpPr>
          <p:cNvPr id="93" name="Oval 92">
            <a:extLst>
              <a:ext uri="{FF2B5EF4-FFF2-40B4-BE49-F238E27FC236}">
                <a16:creationId xmlns:a16="http://schemas.microsoft.com/office/drawing/2014/main" id="{97ACE595-7E79-E40C-50A0-83BC43D15760}"/>
              </a:ext>
            </a:extLst>
          </p:cNvPr>
          <p:cNvSpPr/>
          <p:nvPr/>
        </p:nvSpPr>
        <p:spPr>
          <a:xfrm>
            <a:off x="3490266" y="2775373"/>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TextBox 93">
            <a:extLst>
              <a:ext uri="{FF2B5EF4-FFF2-40B4-BE49-F238E27FC236}">
                <a16:creationId xmlns:a16="http://schemas.microsoft.com/office/drawing/2014/main" id="{4BB3649B-1A74-24C7-BCA0-3ECAF963B1E6}"/>
              </a:ext>
            </a:extLst>
          </p:cNvPr>
          <p:cNvSpPr txBox="1"/>
          <p:nvPr/>
        </p:nvSpPr>
        <p:spPr>
          <a:xfrm>
            <a:off x="3008335" y="2301370"/>
            <a:ext cx="66396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s</a:t>
            </a:r>
          </a:p>
        </p:txBody>
      </p:sp>
      <p:sp>
        <p:nvSpPr>
          <p:cNvPr id="95" name="Oval 94">
            <a:extLst>
              <a:ext uri="{FF2B5EF4-FFF2-40B4-BE49-F238E27FC236}">
                <a16:creationId xmlns:a16="http://schemas.microsoft.com/office/drawing/2014/main" id="{387C905E-7C25-3342-98A3-2DCBCF781E9C}"/>
              </a:ext>
            </a:extLst>
          </p:cNvPr>
          <p:cNvSpPr/>
          <p:nvPr/>
        </p:nvSpPr>
        <p:spPr>
          <a:xfrm>
            <a:off x="4645490" y="2395113"/>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TextBox 95">
            <a:extLst>
              <a:ext uri="{FF2B5EF4-FFF2-40B4-BE49-F238E27FC236}">
                <a16:creationId xmlns:a16="http://schemas.microsoft.com/office/drawing/2014/main" id="{E1E72FD8-03F6-91BA-4630-E7D1038F931D}"/>
              </a:ext>
            </a:extLst>
          </p:cNvPr>
          <p:cNvSpPr txBox="1"/>
          <p:nvPr/>
        </p:nvSpPr>
        <p:spPr>
          <a:xfrm>
            <a:off x="4268377" y="1935302"/>
            <a:ext cx="963725"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1.5 s</a:t>
            </a:r>
          </a:p>
        </p:txBody>
      </p:sp>
      <p:sp>
        <p:nvSpPr>
          <p:cNvPr id="97" name="Oval 96">
            <a:extLst>
              <a:ext uri="{FF2B5EF4-FFF2-40B4-BE49-F238E27FC236}">
                <a16:creationId xmlns:a16="http://schemas.microsoft.com/office/drawing/2014/main" id="{7A40CBBF-A9DB-0614-7319-8008894E576C}"/>
              </a:ext>
            </a:extLst>
          </p:cNvPr>
          <p:cNvSpPr/>
          <p:nvPr/>
        </p:nvSpPr>
        <p:spPr>
          <a:xfrm>
            <a:off x="5814912" y="2801538"/>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TextBox 97">
            <a:extLst>
              <a:ext uri="{FF2B5EF4-FFF2-40B4-BE49-F238E27FC236}">
                <a16:creationId xmlns:a16="http://schemas.microsoft.com/office/drawing/2014/main" id="{6D7DA7C9-2521-58B3-0397-7DC1C62CC203}"/>
              </a:ext>
            </a:extLst>
          </p:cNvPr>
          <p:cNvSpPr txBox="1"/>
          <p:nvPr/>
        </p:nvSpPr>
        <p:spPr>
          <a:xfrm>
            <a:off x="5673948" y="2315356"/>
            <a:ext cx="663964"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2 s</a:t>
            </a:r>
          </a:p>
        </p:txBody>
      </p:sp>
      <p:sp>
        <p:nvSpPr>
          <p:cNvPr id="99" name="Oval 98">
            <a:extLst>
              <a:ext uri="{FF2B5EF4-FFF2-40B4-BE49-F238E27FC236}">
                <a16:creationId xmlns:a16="http://schemas.microsoft.com/office/drawing/2014/main" id="{B76BD9DB-B8F8-52F6-95C2-73FF1B44B059}"/>
              </a:ext>
            </a:extLst>
          </p:cNvPr>
          <p:cNvSpPr/>
          <p:nvPr/>
        </p:nvSpPr>
        <p:spPr>
          <a:xfrm>
            <a:off x="6983312" y="3905428"/>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TextBox 99">
            <a:extLst>
              <a:ext uri="{FF2B5EF4-FFF2-40B4-BE49-F238E27FC236}">
                <a16:creationId xmlns:a16="http://schemas.microsoft.com/office/drawing/2014/main" id="{2319C774-3650-90F6-DF26-FEF6AD7C8CF0}"/>
              </a:ext>
            </a:extLst>
          </p:cNvPr>
          <p:cNvSpPr txBox="1"/>
          <p:nvPr/>
        </p:nvSpPr>
        <p:spPr>
          <a:xfrm>
            <a:off x="7202375" y="3413627"/>
            <a:ext cx="963725"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2.5 s</a:t>
            </a:r>
          </a:p>
        </p:txBody>
      </p:sp>
      <p:sp>
        <p:nvSpPr>
          <p:cNvPr id="101" name="Oval 100">
            <a:extLst>
              <a:ext uri="{FF2B5EF4-FFF2-40B4-BE49-F238E27FC236}">
                <a16:creationId xmlns:a16="http://schemas.microsoft.com/office/drawing/2014/main" id="{E83D3759-472D-B8ED-72B8-30B274A80D81}"/>
              </a:ext>
            </a:extLst>
          </p:cNvPr>
          <p:cNvSpPr/>
          <p:nvPr/>
        </p:nvSpPr>
        <p:spPr>
          <a:xfrm>
            <a:off x="8101492" y="5734766"/>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TextBox 101">
            <a:extLst>
              <a:ext uri="{FF2B5EF4-FFF2-40B4-BE49-F238E27FC236}">
                <a16:creationId xmlns:a16="http://schemas.microsoft.com/office/drawing/2014/main" id="{CEC3C6C6-BF2B-4766-450D-2AF730817E93}"/>
              </a:ext>
            </a:extLst>
          </p:cNvPr>
          <p:cNvSpPr txBox="1"/>
          <p:nvPr/>
        </p:nvSpPr>
        <p:spPr>
          <a:xfrm>
            <a:off x="8075310" y="5018286"/>
            <a:ext cx="663964"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3 s</a:t>
            </a:r>
          </a:p>
        </p:txBody>
      </p:sp>
      <p:sp>
        <p:nvSpPr>
          <p:cNvPr id="9" name="Freeform: Shape 8">
            <a:extLst>
              <a:ext uri="{FF2B5EF4-FFF2-40B4-BE49-F238E27FC236}">
                <a16:creationId xmlns:a16="http://schemas.microsoft.com/office/drawing/2014/main" id="{FF5C95AC-F8CA-D4B2-3028-B6C021CB94FC}"/>
              </a:ext>
            </a:extLst>
          </p:cNvPr>
          <p:cNvSpPr/>
          <p:nvPr/>
        </p:nvSpPr>
        <p:spPr>
          <a:xfrm>
            <a:off x="2595485" y="3115100"/>
            <a:ext cx="4319665" cy="2639344"/>
          </a:xfrm>
          <a:custGeom>
            <a:avLst/>
            <a:gdLst>
              <a:gd name="connsiteX0" fmla="*/ 457200 w 4251960"/>
              <a:gd name="connsiteY0" fmla="*/ 2286000 h 2354580"/>
              <a:gd name="connsiteX1" fmla="*/ 0 w 4251960"/>
              <a:gd name="connsiteY1" fmla="*/ 708660 h 2354580"/>
              <a:gd name="connsiteX2" fmla="*/ 971550 w 4251960"/>
              <a:gd name="connsiteY2" fmla="*/ 0 h 2354580"/>
              <a:gd name="connsiteX3" fmla="*/ 3429000 w 4251960"/>
              <a:gd name="connsiteY3" fmla="*/ 0 h 2354580"/>
              <a:gd name="connsiteX4" fmla="*/ 4251960 w 4251960"/>
              <a:gd name="connsiteY4" fmla="*/ 720090 h 2354580"/>
              <a:gd name="connsiteX5" fmla="*/ 3817620 w 4251960"/>
              <a:gd name="connsiteY5" fmla="*/ 2354580 h 2354580"/>
              <a:gd name="connsiteX6" fmla="*/ 491490 w 4251960"/>
              <a:gd name="connsiteY6" fmla="*/ 2331720 h 2354580"/>
              <a:gd name="connsiteX7" fmla="*/ 457200 w 4251960"/>
              <a:gd name="connsiteY7" fmla="*/ 228600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1960" h="2354580">
                <a:moveTo>
                  <a:pt x="457200" y="2286000"/>
                </a:moveTo>
                <a:lnTo>
                  <a:pt x="0" y="708660"/>
                </a:lnTo>
                <a:lnTo>
                  <a:pt x="971550" y="0"/>
                </a:lnTo>
                <a:lnTo>
                  <a:pt x="3429000" y="0"/>
                </a:lnTo>
                <a:lnTo>
                  <a:pt x="4251960" y="720090"/>
                </a:lnTo>
                <a:lnTo>
                  <a:pt x="3817620" y="2354580"/>
                </a:lnTo>
                <a:lnTo>
                  <a:pt x="491490" y="2331720"/>
                </a:lnTo>
                <a:lnTo>
                  <a:pt x="457200" y="2286000"/>
                </a:lnTo>
                <a:close/>
              </a:path>
            </a:pathLst>
          </a:cu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14D6D64-6D3B-B0E0-CCF6-5D77A0F5F980}"/>
              </a:ext>
            </a:extLst>
          </p:cNvPr>
          <p:cNvSpPr txBox="1"/>
          <p:nvPr/>
        </p:nvSpPr>
        <p:spPr>
          <a:xfrm>
            <a:off x="2585696" y="3104118"/>
            <a:ext cx="4194039" cy="2677656"/>
          </a:xfrm>
          <a:prstGeom prst="rect">
            <a:avLst/>
          </a:prstGeom>
          <a:noFill/>
        </p:spPr>
        <p:txBody>
          <a:bodyPr wrap="square" rtlCol="0">
            <a:spAutoFit/>
          </a:bodyPr>
          <a:lstStyle/>
          <a:p>
            <a:pPr algn="ctr">
              <a:spcAft>
                <a:spcPts val="1200"/>
              </a:spcAft>
            </a:pPr>
            <a:r>
              <a:rPr lang="en-GB" sz="2800" dirty="0">
                <a:solidFill>
                  <a:srgbClr val="0000FF"/>
                </a:solidFill>
                <a:latin typeface="Arial" panose="020B0604020202020204" pitchFamily="34" charset="0"/>
                <a:cs typeface="Arial" panose="020B0604020202020204" pitchFamily="34" charset="0"/>
              </a:rPr>
              <a:t>Horizontal</a:t>
            </a:r>
            <a:br>
              <a:rPr lang="en-GB" sz="2800" dirty="0">
                <a:solidFill>
                  <a:srgbClr val="0000FF"/>
                </a:solidFill>
                <a:latin typeface="Arial" panose="020B0604020202020204" pitchFamily="34" charset="0"/>
                <a:cs typeface="Arial" panose="020B0604020202020204" pitchFamily="34" charset="0"/>
              </a:rPr>
            </a:br>
            <a:r>
              <a:rPr lang="en-GB" sz="2800" dirty="0">
                <a:solidFill>
                  <a:srgbClr val="0000FF"/>
                </a:solidFill>
                <a:latin typeface="Arial" panose="020B0604020202020204" pitchFamily="34" charset="0"/>
                <a:cs typeface="Arial" panose="020B0604020202020204" pitchFamily="34" charset="0"/>
              </a:rPr>
              <a:t>velocity is constant, therefore, each position is the same distance to the right of the previous one (4 squares).</a:t>
            </a:r>
          </a:p>
        </p:txBody>
      </p:sp>
    </p:spTree>
    <p:extLst>
      <p:ext uri="{BB962C8B-B14F-4D97-AF65-F5344CB8AC3E}">
        <p14:creationId xmlns:p14="http://schemas.microsoft.com/office/powerpoint/2010/main" val="10363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p:bldP spid="97" grpId="0" animBg="1"/>
      <p:bldP spid="98" grpId="0"/>
      <p:bldP spid="99" grpId="0" animBg="1"/>
      <p:bldP spid="100" grpId="0"/>
      <p:bldP spid="101" grpId="0" animBg="1"/>
      <p:bldP spid="102" grpId="0"/>
      <p:bldP spid="9" grpId="0" animBg="1"/>
      <p:bldP spid="1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94A59-FCD1-3D43-D0A1-89C69304BCF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473B875-2707-02EE-C615-BE1DD2A5EAA4}"/>
              </a:ext>
            </a:extLst>
          </p:cNvPr>
          <p:cNvGrpSpPr/>
          <p:nvPr/>
        </p:nvGrpSpPr>
        <p:grpSpPr>
          <a:xfrm>
            <a:off x="554499" y="1442469"/>
            <a:ext cx="8270052" cy="5236459"/>
            <a:chOff x="3470315" y="3231860"/>
            <a:chExt cx="4923067" cy="3117204"/>
          </a:xfrm>
        </p:grpSpPr>
        <p:grpSp>
          <p:nvGrpSpPr>
            <p:cNvPr id="4" name="Group 3">
              <a:extLst>
                <a:ext uri="{FF2B5EF4-FFF2-40B4-BE49-F238E27FC236}">
                  <a16:creationId xmlns:a16="http://schemas.microsoft.com/office/drawing/2014/main" id="{BE3A652E-820B-5445-9329-E06CDB819FFE}"/>
                </a:ext>
              </a:extLst>
            </p:cNvPr>
            <p:cNvGrpSpPr/>
            <p:nvPr/>
          </p:nvGrpSpPr>
          <p:grpSpPr>
            <a:xfrm>
              <a:off x="3507358" y="3231860"/>
              <a:ext cx="4848984" cy="3090968"/>
              <a:chOff x="3643322" y="2924333"/>
              <a:chExt cx="4848984" cy="3090968"/>
            </a:xfrm>
          </p:grpSpPr>
          <p:cxnSp>
            <p:nvCxnSpPr>
              <p:cNvPr id="31" name="Straight Connector 30">
                <a:extLst>
                  <a:ext uri="{FF2B5EF4-FFF2-40B4-BE49-F238E27FC236}">
                    <a16:creationId xmlns:a16="http://schemas.microsoft.com/office/drawing/2014/main" id="{356FF88F-2AFF-07D5-859F-A5A5DAA0C05F}"/>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24F122A-C741-D9D9-F69E-16CE202C85BA}"/>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888CF68-6138-F772-F51F-6343B9998FB1}"/>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086165B-953B-A033-0FA3-77BFF1E446AB}"/>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CA53098-EABC-29A1-7874-D302D7A1B650}"/>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995F42D-0224-6FFC-EDE1-328E5963AE45}"/>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C26B892-67B7-C520-0E8C-2A7206096AFD}"/>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12FAC7F-9D9A-3C96-190F-634E1BE6830D}"/>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FE32749-E72D-6F19-95E6-125CF8762CFF}"/>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E5C8922-94CE-112F-0046-0D7AF0F1FC75}"/>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B845FBB-545F-5B04-ED30-77323A846734}"/>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B83D013-1384-12C7-148E-7C12E46614F5}"/>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88E35A0-AD5B-0377-AE87-66256E30EBC8}"/>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FFA56B3-E2C7-B252-2B26-C1F11DBAAA65}"/>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34D17AB-CAB8-9B21-562B-D4AF9FE93E05}"/>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74AF92C-7BA7-3022-B376-D64E26AB49ED}"/>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81D8E47-4180-8C06-B106-C03B45782430}"/>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3E3B34C-DF22-2018-8C41-3BCAB0752542}"/>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A9BFC66-347A-4C4D-6B6F-C030A6334D14}"/>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C29A622-BBAB-3054-D8B2-A8383A605597}"/>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5F5593C-ACE7-6238-2CEE-B0D389813A69}"/>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23888E8-D022-FC9B-DB07-3E0DBC934BA3}"/>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5071623-F502-2137-95D4-DF32828F44AA}"/>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50C1CD6-333C-54C2-2C56-1E12FBA1602D}"/>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F97CA12-316F-207B-38B4-9F3AFA7CB83E}"/>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6840CB9-AFAB-6B75-876C-1C719D7807D8}"/>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10F404A-E364-BFDE-7FB8-F160CFCC6C58}"/>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C88C667-7D20-E101-2099-F28A8D02348B}"/>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11A4CD5-FB03-3199-7CAF-2134CC559AD3}"/>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7C3F0495-0E0D-20CC-4FEB-F78A9DD44483}"/>
                </a:ext>
              </a:extLst>
            </p:cNvPr>
            <p:cNvGrpSpPr/>
            <p:nvPr/>
          </p:nvGrpSpPr>
          <p:grpSpPr>
            <a:xfrm>
              <a:off x="3470315" y="3231860"/>
              <a:ext cx="4923067" cy="3117204"/>
              <a:chOff x="4258141" y="2784704"/>
              <a:chExt cx="4749890" cy="3117204"/>
            </a:xfrm>
          </p:grpSpPr>
          <p:cxnSp>
            <p:nvCxnSpPr>
              <p:cNvPr id="8" name="Straight Connector 7">
                <a:extLst>
                  <a:ext uri="{FF2B5EF4-FFF2-40B4-BE49-F238E27FC236}">
                    <a16:creationId xmlns:a16="http://schemas.microsoft.com/office/drawing/2014/main" id="{2347D03F-3C37-5ADF-2969-A37A056515A4}"/>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23517C2-5CE9-7E93-80C9-CFD77FA2A108}"/>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6497E40-3A4C-0B4E-D889-FCDC4CBD1A85}"/>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26BA733-189C-EE1D-82B2-97849504FDB3}"/>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ED808F8-2B0D-FDE6-DF32-FDBBFAEF6228}"/>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53D190-28EE-6E6A-45F4-465F2B412CA6}"/>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EB50DF-33C5-C53B-3E96-445F87C4D085}"/>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2D56A8B-6921-1EB4-F6CA-F2BF631FA9E8}"/>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874E5FF-3D73-27B2-9930-D36DA253662B}"/>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F779A7E-1C08-325D-BC9B-ED5F1DB6E8EC}"/>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048F054-D6A4-4B88-72BD-903F99D5C21F}"/>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DD9FE9D-9F7B-0FED-8DF3-C21F46282AE1}"/>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01728AC-6A50-BD21-67EB-8B0CC505FB6C}"/>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2741DD4-1CDA-3A57-7FE3-60882878C8E9}"/>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087996-7F65-D410-A734-F6113B2E950C}"/>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33050BF-835B-818D-68F4-524B72427FAA}"/>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C80B6DF-54CD-A84D-6576-125FB8A648E7}"/>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A11C6CF-86AD-476A-9A84-62668AE651E5}"/>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1B4ACBF-429F-2ED5-F2E9-851338180FB0}"/>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3" name="Title 2">
            <a:extLst>
              <a:ext uri="{FF2B5EF4-FFF2-40B4-BE49-F238E27FC236}">
                <a16:creationId xmlns:a16="http://schemas.microsoft.com/office/drawing/2014/main" id="{E5F9D605-6655-CA70-93C3-B19587F6F840}"/>
              </a:ext>
            </a:extLst>
          </p:cNvPr>
          <p:cNvSpPr>
            <a:spLocks noGrp="1"/>
          </p:cNvSpPr>
          <p:nvPr>
            <p:ph type="title"/>
          </p:nvPr>
        </p:nvSpPr>
        <p:spPr/>
        <p:txBody>
          <a:bodyPr/>
          <a:lstStyle/>
          <a:p>
            <a:r>
              <a:rPr lang="en-GB" dirty="0"/>
              <a:t>Example</a:t>
            </a:r>
          </a:p>
        </p:txBody>
      </p:sp>
      <p:sp>
        <p:nvSpPr>
          <p:cNvPr id="60" name="Text Placeholder 59">
            <a:extLst>
              <a:ext uri="{FF2B5EF4-FFF2-40B4-BE49-F238E27FC236}">
                <a16:creationId xmlns:a16="http://schemas.microsoft.com/office/drawing/2014/main" id="{ED696517-6DC1-56DA-949D-1720805D211F}"/>
              </a:ext>
            </a:extLst>
          </p:cNvPr>
          <p:cNvSpPr>
            <a:spLocks noGrp="1"/>
          </p:cNvSpPr>
          <p:nvPr>
            <p:ph type="body" sz="quarter" idx="10"/>
          </p:nvPr>
        </p:nvSpPr>
        <p:spPr>
          <a:xfrm>
            <a:off x="84192" y="461664"/>
            <a:ext cx="9021707" cy="480131"/>
          </a:xfrm>
        </p:spPr>
        <p:txBody>
          <a:bodyPr/>
          <a:lstStyle/>
          <a:p>
            <a:r>
              <a:rPr lang="en-GB" dirty="0"/>
              <a:t>Estimate the velocity at the highest point.</a:t>
            </a:r>
          </a:p>
        </p:txBody>
      </p:sp>
      <p:sp>
        <p:nvSpPr>
          <p:cNvPr id="5" name="Freeform: Shape 4">
            <a:extLst>
              <a:ext uri="{FF2B5EF4-FFF2-40B4-BE49-F238E27FC236}">
                <a16:creationId xmlns:a16="http://schemas.microsoft.com/office/drawing/2014/main" id="{8530FF85-5074-9D20-A0D0-D60012EB8008}"/>
              </a:ext>
            </a:extLst>
          </p:cNvPr>
          <p:cNvSpPr/>
          <p:nvPr/>
        </p:nvSpPr>
        <p:spPr>
          <a:xfrm>
            <a:off x="1232835" y="2450573"/>
            <a:ext cx="6933265" cy="3350861"/>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6D381B4-CAEA-E880-8C85-28C874E3B263}"/>
              </a:ext>
            </a:extLst>
          </p:cNvPr>
          <p:cNvSpPr/>
          <p:nvPr/>
        </p:nvSpPr>
        <p:spPr>
          <a:xfrm>
            <a:off x="1159191" y="5733517"/>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F6160B52-48C5-1266-3A07-BC90B603AF9F}"/>
              </a:ext>
            </a:extLst>
          </p:cNvPr>
          <p:cNvSpPr/>
          <p:nvPr/>
        </p:nvSpPr>
        <p:spPr>
          <a:xfrm>
            <a:off x="2286347" y="3917218"/>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Shape 62">
            <a:extLst>
              <a:ext uri="{FF2B5EF4-FFF2-40B4-BE49-F238E27FC236}">
                <a16:creationId xmlns:a16="http://schemas.microsoft.com/office/drawing/2014/main" id="{935A0608-7520-7456-538A-A8A406CBC398}"/>
              </a:ext>
            </a:extLst>
          </p:cNvPr>
          <p:cNvSpPr/>
          <p:nvPr/>
        </p:nvSpPr>
        <p:spPr>
          <a:xfrm>
            <a:off x="1196013" y="2044948"/>
            <a:ext cx="7302500" cy="3759850"/>
          </a:xfrm>
          <a:custGeom>
            <a:avLst/>
            <a:gdLst>
              <a:gd name="connsiteX0" fmla="*/ 25400 w 7302500"/>
              <a:gd name="connsiteY0" fmla="*/ 0 h 4343400"/>
              <a:gd name="connsiteX1" fmla="*/ 0 w 7302500"/>
              <a:gd name="connsiteY1" fmla="*/ 4330700 h 4343400"/>
              <a:gd name="connsiteX2" fmla="*/ 7302500 w 7302500"/>
              <a:gd name="connsiteY2" fmla="*/ 4343400 h 4343400"/>
            </a:gdLst>
            <a:ahLst/>
            <a:cxnLst>
              <a:cxn ang="0">
                <a:pos x="connsiteX0" y="connsiteY0"/>
              </a:cxn>
              <a:cxn ang="0">
                <a:pos x="connsiteX1" y="connsiteY1"/>
              </a:cxn>
              <a:cxn ang="0">
                <a:pos x="connsiteX2" y="connsiteY2"/>
              </a:cxn>
            </a:cxnLst>
            <a:rect l="l" t="t" r="r" b="b"/>
            <a:pathLst>
              <a:path w="7302500" h="4343400">
                <a:moveTo>
                  <a:pt x="25400" y="0"/>
                </a:moveTo>
                <a:lnTo>
                  <a:pt x="0" y="4330700"/>
                </a:lnTo>
                <a:lnTo>
                  <a:pt x="7302500" y="43434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84E90F8E-2B63-012C-C7F0-A0489E8FAF2E}"/>
              </a:ext>
            </a:extLst>
          </p:cNvPr>
          <p:cNvSpPr txBox="1"/>
          <p:nvPr/>
        </p:nvSpPr>
        <p:spPr>
          <a:xfrm>
            <a:off x="2460604" y="5863946"/>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sp>
        <p:nvSpPr>
          <p:cNvPr id="65" name="TextBox 64">
            <a:extLst>
              <a:ext uri="{FF2B5EF4-FFF2-40B4-BE49-F238E27FC236}">
                <a16:creationId xmlns:a16="http://schemas.microsoft.com/office/drawing/2014/main" id="{318067E2-FEAF-D153-7056-1D129629F854}"/>
              </a:ext>
            </a:extLst>
          </p:cNvPr>
          <p:cNvSpPr txBox="1"/>
          <p:nvPr/>
        </p:nvSpPr>
        <p:spPr>
          <a:xfrm>
            <a:off x="3811700" y="5876646"/>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cxnSp>
        <p:nvCxnSpPr>
          <p:cNvPr id="67" name="Straight Connector 66">
            <a:extLst>
              <a:ext uri="{FF2B5EF4-FFF2-40B4-BE49-F238E27FC236}">
                <a16:creationId xmlns:a16="http://schemas.microsoft.com/office/drawing/2014/main" id="{85B55CD4-906E-C6CB-575E-7859AB316823}"/>
              </a:ext>
            </a:extLst>
          </p:cNvPr>
          <p:cNvCxnSpPr>
            <a:cxnSpLocks/>
          </p:cNvCxnSpPr>
          <p:nvPr/>
        </p:nvCxnSpPr>
        <p:spPr>
          <a:xfrm>
            <a:off x="26531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4FE81C3-F35B-2796-426E-F938302F21BA}"/>
              </a:ext>
            </a:extLst>
          </p:cNvPr>
          <p:cNvCxnSpPr/>
          <p:nvPr/>
        </p:nvCxnSpPr>
        <p:spPr>
          <a:xfrm>
            <a:off x="4100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5E6E7C0-84BA-BBCB-2BF4-4F027DA19A52}"/>
              </a:ext>
            </a:extLst>
          </p:cNvPr>
          <p:cNvCxnSpPr/>
          <p:nvPr/>
        </p:nvCxnSpPr>
        <p:spPr>
          <a:xfrm>
            <a:off x="5561425" y="57920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CE52C5E-28A0-39F1-1BBB-BBF84FBE1AB5}"/>
              </a:ext>
            </a:extLst>
          </p:cNvPr>
          <p:cNvCxnSpPr/>
          <p:nvPr/>
        </p:nvCxnSpPr>
        <p:spPr>
          <a:xfrm>
            <a:off x="7021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8940396-D1BC-7033-88AB-E142DBB2D302}"/>
              </a:ext>
            </a:extLst>
          </p:cNvPr>
          <p:cNvCxnSpPr/>
          <p:nvPr/>
        </p:nvCxnSpPr>
        <p:spPr>
          <a:xfrm>
            <a:off x="8469725" y="58174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92D80827-EF15-3C65-2B45-2C861338603D}"/>
              </a:ext>
            </a:extLst>
          </p:cNvPr>
          <p:cNvSpPr txBox="1"/>
          <p:nvPr/>
        </p:nvSpPr>
        <p:spPr>
          <a:xfrm>
            <a:off x="5240670" y="5917671"/>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15</a:t>
            </a:r>
          </a:p>
        </p:txBody>
      </p:sp>
      <p:sp>
        <p:nvSpPr>
          <p:cNvPr id="75" name="TextBox 74">
            <a:extLst>
              <a:ext uri="{FF2B5EF4-FFF2-40B4-BE49-F238E27FC236}">
                <a16:creationId xmlns:a16="http://schemas.microsoft.com/office/drawing/2014/main" id="{934511C3-0837-B06D-FF8D-2AF1BFBBB7AB}"/>
              </a:ext>
            </a:extLst>
          </p:cNvPr>
          <p:cNvSpPr txBox="1"/>
          <p:nvPr/>
        </p:nvSpPr>
        <p:spPr>
          <a:xfrm>
            <a:off x="6715286" y="5935395"/>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20</a:t>
            </a:r>
          </a:p>
        </p:txBody>
      </p:sp>
      <p:sp>
        <p:nvSpPr>
          <p:cNvPr id="76" name="TextBox 75">
            <a:extLst>
              <a:ext uri="{FF2B5EF4-FFF2-40B4-BE49-F238E27FC236}">
                <a16:creationId xmlns:a16="http://schemas.microsoft.com/office/drawing/2014/main" id="{C41FCB5E-0CCD-767F-F515-64562B97195F}"/>
              </a:ext>
            </a:extLst>
          </p:cNvPr>
          <p:cNvSpPr txBox="1"/>
          <p:nvPr/>
        </p:nvSpPr>
        <p:spPr>
          <a:xfrm>
            <a:off x="8158186" y="591365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25</a:t>
            </a:r>
          </a:p>
        </p:txBody>
      </p:sp>
      <p:sp>
        <p:nvSpPr>
          <p:cNvPr id="77" name="TextBox 76">
            <a:extLst>
              <a:ext uri="{FF2B5EF4-FFF2-40B4-BE49-F238E27FC236}">
                <a16:creationId xmlns:a16="http://schemas.microsoft.com/office/drawing/2014/main" id="{402BB9D4-3486-92D4-BCDB-61ACE40D3C50}"/>
              </a:ext>
            </a:extLst>
          </p:cNvPr>
          <p:cNvSpPr txBox="1"/>
          <p:nvPr/>
        </p:nvSpPr>
        <p:spPr>
          <a:xfrm>
            <a:off x="421664" y="4073122"/>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cxnSp>
        <p:nvCxnSpPr>
          <p:cNvPr id="79" name="Straight Connector 78">
            <a:extLst>
              <a:ext uri="{FF2B5EF4-FFF2-40B4-BE49-F238E27FC236}">
                <a16:creationId xmlns:a16="http://schemas.microsoft.com/office/drawing/2014/main" id="{DC2907A4-E8CF-F065-8717-A81A28DDDD1B}"/>
              </a:ext>
            </a:extLst>
          </p:cNvPr>
          <p:cNvCxnSpPr/>
          <p:nvPr/>
        </p:nvCxnSpPr>
        <p:spPr>
          <a:xfrm>
            <a:off x="907639" y="43516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A5F997C-70D5-157D-2EFA-122709D1B5BA}"/>
              </a:ext>
            </a:extLst>
          </p:cNvPr>
          <p:cNvCxnSpPr/>
          <p:nvPr/>
        </p:nvCxnSpPr>
        <p:spPr>
          <a:xfrm>
            <a:off x="920339" y="28784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F98148A8-56C3-F0F0-0166-1126A89808B8}"/>
              </a:ext>
            </a:extLst>
          </p:cNvPr>
          <p:cNvSpPr txBox="1"/>
          <p:nvPr/>
        </p:nvSpPr>
        <p:spPr>
          <a:xfrm>
            <a:off x="369835" y="2676722"/>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sp>
        <p:nvSpPr>
          <p:cNvPr id="83" name="TextBox 82">
            <a:extLst>
              <a:ext uri="{FF2B5EF4-FFF2-40B4-BE49-F238E27FC236}">
                <a16:creationId xmlns:a16="http://schemas.microsoft.com/office/drawing/2014/main" id="{BBFF2879-2487-F5E1-285B-7DE18715EB63}"/>
              </a:ext>
            </a:extLst>
          </p:cNvPr>
          <p:cNvSpPr txBox="1"/>
          <p:nvPr/>
        </p:nvSpPr>
        <p:spPr>
          <a:xfrm>
            <a:off x="24219" y="1411464"/>
            <a:ext cx="26645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Height (metres)</a:t>
            </a:r>
          </a:p>
        </p:txBody>
      </p:sp>
      <p:sp>
        <p:nvSpPr>
          <p:cNvPr id="84" name="TextBox 83">
            <a:extLst>
              <a:ext uri="{FF2B5EF4-FFF2-40B4-BE49-F238E27FC236}">
                <a16:creationId xmlns:a16="http://schemas.microsoft.com/office/drawing/2014/main" id="{F9113F05-3858-FBA7-9C67-AF74B4755839}"/>
              </a:ext>
            </a:extLst>
          </p:cNvPr>
          <p:cNvSpPr txBox="1"/>
          <p:nvPr/>
        </p:nvSpPr>
        <p:spPr>
          <a:xfrm>
            <a:off x="4169927" y="6314230"/>
            <a:ext cx="480452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Horizontal distance (metres)</a:t>
            </a:r>
          </a:p>
        </p:txBody>
      </p:sp>
      <p:sp>
        <p:nvSpPr>
          <p:cNvPr id="85" name="TextBox 84">
            <a:extLst>
              <a:ext uri="{FF2B5EF4-FFF2-40B4-BE49-F238E27FC236}">
                <a16:creationId xmlns:a16="http://schemas.microsoft.com/office/drawing/2014/main" id="{422597A0-D28C-6208-FB6B-3E86B441A26B}"/>
              </a:ext>
            </a:extLst>
          </p:cNvPr>
          <p:cNvSpPr txBox="1"/>
          <p:nvPr/>
        </p:nvSpPr>
        <p:spPr>
          <a:xfrm>
            <a:off x="253970" y="5758363"/>
            <a:ext cx="94288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Start</a:t>
            </a:r>
          </a:p>
        </p:txBody>
      </p:sp>
      <p:sp>
        <p:nvSpPr>
          <p:cNvPr id="89" name="TextBox 88">
            <a:extLst>
              <a:ext uri="{FF2B5EF4-FFF2-40B4-BE49-F238E27FC236}">
                <a16:creationId xmlns:a16="http://schemas.microsoft.com/office/drawing/2014/main" id="{CDC27582-E17B-3356-A81B-CB7B7089D90A}"/>
              </a:ext>
            </a:extLst>
          </p:cNvPr>
          <p:cNvSpPr txBox="1"/>
          <p:nvPr/>
        </p:nvSpPr>
        <p:spPr>
          <a:xfrm>
            <a:off x="1439317" y="3380339"/>
            <a:ext cx="1447286"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0.5 s</a:t>
            </a:r>
          </a:p>
        </p:txBody>
      </p:sp>
      <p:sp>
        <p:nvSpPr>
          <p:cNvPr id="93" name="Oval 92">
            <a:extLst>
              <a:ext uri="{FF2B5EF4-FFF2-40B4-BE49-F238E27FC236}">
                <a16:creationId xmlns:a16="http://schemas.microsoft.com/office/drawing/2014/main" id="{691B1D74-7A22-7184-B605-A98C3D5FFDA6}"/>
              </a:ext>
            </a:extLst>
          </p:cNvPr>
          <p:cNvSpPr/>
          <p:nvPr/>
        </p:nvSpPr>
        <p:spPr>
          <a:xfrm>
            <a:off x="3490266" y="2775373"/>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TextBox 93">
            <a:extLst>
              <a:ext uri="{FF2B5EF4-FFF2-40B4-BE49-F238E27FC236}">
                <a16:creationId xmlns:a16="http://schemas.microsoft.com/office/drawing/2014/main" id="{B2D9EE0C-5B28-1324-8950-D27737819264}"/>
              </a:ext>
            </a:extLst>
          </p:cNvPr>
          <p:cNvSpPr txBox="1"/>
          <p:nvPr/>
        </p:nvSpPr>
        <p:spPr>
          <a:xfrm>
            <a:off x="3008335" y="2301370"/>
            <a:ext cx="66396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s</a:t>
            </a:r>
          </a:p>
        </p:txBody>
      </p:sp>
      <p:sp>
        <p:nvSpPr>
          <p:cNvPr id="95" name="Oval 94">
            <a:extLst>
              <a:ext uri="{FF2B5EF4-FFF2-40B4-BE49-F238E27FC236}">
                <a16:creationId xmlns:a16="http://schemas.microsoft.com/office/drawing/2014/main" id="{E18C81F0-A493-4986-F1F2-20389FAB2C8F}"/>
              </a:ext>
            </a:extLst>
          </p:cNvPr>
          <p:cNvSpPr/>
          <p:nvPr/>
        </p:nvSpPr>
        <p:spPr>
          <a:xfrm>
            <a:off x="4645490" y="2395113"/>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6" name="TextBox 95">
            <a:extLst>
              <a:ext uri="{FF2B5EF4-FFF2-40B4-BE49-F238E27FC236}">
                <a16:creationId xmlns:a16="http://schemas.microsoft.com/office/drawing/2014/main" id="{81447EA5-8B0D-0792-045A-1F9D121C2481}"/>
              </a:ext>
            </a:extLst>
          </p:cNvPr>
          <p:cNvSpPr txBox="1"/>
          <p:nvPr/>
        </p:nvSpPr>
        <p:spPr>
          <a:xfrm>
            <a:off x="4268377" y="1935302"/>
            <a:ext cx="96372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1.5 s</a:t>
            </a:r>
          </a:p>
        </p:txBody>
      </p:sp>
      <p:sp>
        <p:nvSpPr>
          <p:cNvPr id="97" name="Oval 96">
            <a:extLst>
              <a:ext uri="{FF2B5EF4-FFF2-40B4-BE49-F238E27FC236}">
                <a16:creationId xmlns:a16="http://schemas.microsoft.com/office/drawing/2014/main" id="{67101A51-38C4-D708-12A0-B9B339B08CCF}"/>
              </a:ext>
            </a:extLst>
          </p:cNvPr>
          <p:cNvSpPr/>
          <p:nvPr/>
        </p:nvSpPr>
        <p:spPr>
          <a:xfrm>
            <a:off x="5814912" y="2801538"/>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8" name="TextBox 97">
            <a:extLst>
              <a:ext uri="{FF2B5EF4-FFF2-40B4-BE49-F238E27FC236}">
                <a16:creationId xmlns:a16="http://schemas.microsoft.com/office/drawing/2014/main" id="{635CE010-CECF-754F-3A5C-8B4E0BE68CCB}"/>
              </a:ext>
            </a:extLst>
          </p:cNvPr>
          <p:cNvSpPr txBox="1"/>
          <p:nvPr/>
        </p:nvSpPr>
        <p:spPr>
          <a:xfrm>
            <a:off x="5673948" y="2315356"/>
            <a:ext cx="66396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 s</a:t>
            </a:r>
          </a:p>
        </p:txBody>
      </p:sp>
      <p:sp>
        <p:nvSpPr>
          <p:cNvPr id="99" name="Oval 98">
            <a:extLst>
              <a:ext uri="{FF2B5EF4-FFF2-40B4-BE49-F238E27FC236}">
                <a16:creationId xmlns:a16="http://schemas.microsoft.com/office/drawing/2014/main" id="{CCF9D4DB-44E0-B6E4-713E-1D194C5353D3}"/>
              </a:ext>
            </a:extLst>
          </p:cNvPr>
          <p:cNvSpPr/>
          <p:nvPr/>
        </p:nvSpPr>
        <p:spPr>
          <a:xfrm>
            <a:off x="6983312" y="3905428"/>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0" name="TextBox 99">
            <a:extLst>
              <a:ext uri="{FF2B5EF4-FFF2-40B4-BE49-F238E27FC236}">
                <a16:creationId xmlns:a16="http://schemas.microsoft.com/office/drawing/2014/main" id="{E195CBAA-C260-DB56-D224-3D1B604A7B2C}"/>
              </a:ext>
            </a:extLst>
          </p:cNvPr>
          <p:cNvSpPr txBox="1"/>
          <p:nvPr/>
        </p:nvSpPr>
        <p:spPr>
          <a:xfrm>
            <a:off x="7202375" y="3413627"/>
            <a:ext cx="96372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2.5 s</a:t>
            </a:r>
          </a:p>
        </p:txBody>
      </p:sp>
      <p:sp>
        <p:nvSpPr>
          <p:cNvPr id="101" name="Oval 100">
            <a:extLst>
              <a:ext uri="{FF2B5EF4-FFF2-40B4-BE49-F238E27FC236}">
                <a16:creationId xmlns:a16="http://schemas.microsoft.com/office/drawing/2014/main" id="{F7CE1714-8982-173A-A1A1-3D82FF605605}"/>
              </a:ext>
            </a:extLst>
          </p:cNvPr>
          <p:cNvSpPr/>
          <p:nvPr/>
        </p:nvSpPr>
        <p:spPr>
          <a:xfrm>
            <a:off x="8101492" y="5734766"/>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2" name="TextBox 101">
            <a:extLst>
              <a:ext uri="{FF2B5EF4-FFF2-40B4-BE49-F238E27FC236}">
                <a16:creationId xmlns:a16="http://schemas.microsoft.com/office/drawing/2014/main" id="{5FA05DB3-D16F-66F8-43E2-1D132DA310B6}"/>
              </a:ext>
            </a:extLst>
          </p:cNvPr>
          <p:cNvSpPr txBox="1"/>
          <p:nvPr/>
        </p:nvSpPr>
        <p:spPr>
          <a:xfrm>
            <a:off x="8075310" y="5018286"/>
            <a:ext cx="66396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3 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7EF88D2-EC82-2F8A-AE3F-D942C910263E}"/>
                  </a:ext>
                </a:extLst>
              </p:cNvPr>
              <p:cNvSpPr txBox="1"/>
              <p:nvPr/>
            </p:nvSpPr>
            <p:spPr>
              <a:xfrm>
                <a:off x="5494775" y="1444856"/>
                <a:ext cx="185493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solidFill>
                            <a:srgbClr val="0000FF"/>
                          </a:solidFill>
                          <a:latin typeface="Cambria Math" panose="02040503050406030204" pitchFamily="18" charset="0"/>
                          <a:cs typeface="Arial" panose="020B0604020202020204" pitchFamily="34" charset="0"/>
                        </a:rPr>
                        <m:t>=8</m:t>
                      </m:r>
                      <m:r>
                        <a:rPr lang="en-GB" sz="2800" i="1" dirty="0" smtClean="0">
                          <a:solidFill>
                            <a:srgbClr val="0000FF"/>
                          </a:solidFill>
                          <a:latin typeface="Cambria Math" panose="02040503050406030204" pitchFamily="18" charset="0"/>
                          <a:cs typeface="Arial" panose="020B0604020202020204" pitchFamily="34" charset="0"/>
                        </a:rPr>
                        <m:t> </m:t>
                      </m:r>
                      <m:r>
                        <a:rPr lang="en-GB" sz="2800" b="0" i="1" dirty="0" smtClean="0">
                          <a:solidFill>
                            <a:srgbClr val="0000FF"/>
                          </a:solidFill>
                          <a:latin typeface="Cambria Math" panose="02040503050406030204" pitchFamily="18" charset="0"/>
                          <a:cs typeface="Arial" panose="020B0604020202020204" pitchFamily="34" charset="0"/>
                        </a:rPr>
                        <m:t>𝑚</m:t>
                      </m:r>
                      <m:r>
                        <a:rPr lang="en-GB" sz="2800" b="0" i="1" dirty="0" smtClean="0">
                          <a:solidFill>
                            <a:srgbClr val="0000FF"/>
                          </a:solidFill>
                          <a:latin typeface="Cambria Math" panose="02040503050406030204" pitchFamily="18" charset="0"/>
                          <a:cs typeface="Arial" panose="020B0604020202020204" pitchFamily="34" charset="0"/>
                        </a:rPr>
                        <m:t> </m:t>
                      </m:r>
                      <m:sSup>
                        <m:sSupPr>
                          <m:ctrlPr>
                            <a:rPr lang="en-GB" sz="2800" b="0" i="1" dirty="0" smtClean="0">
                              <a:solidFill>
                                <a:srgbClr val="0000FF"/>
                              </a:solidFill>
                              <a:latin typeface="Cambria Math" panose="02040503050406030204" pitchFamily="18" charset="0"/>
                              <a:cs typeface="Arial" panose="020B0604020202020204" pitchFamily="34" charset="0"/>
                            </a:rPr>
                          </m:ctrlPr>
                        </m:sSupPr>
                        <m:e>
                          <m:r>
                            <a:rPr lang="en-GB" sz="2800" b="0" i="1" dirty="0" smtClean="0">
                              <a:solidFill>
                                <a:srgbClr val="0000FF"/>
                              </a:solidFill>
                              <a:latin typeface="Cambria Math" panose="02040503050406030204" pitchFamily="18" charset="0"/>
                              <a:cs typeface="Arial" panose="020B0604020202020204" pitchFamily="34" charset="0"/>
                            </a:rPr>
                            <m:t>𝑠</m:t>
                          </m:r>
                        </m:e>
                        <m:sup>
                          <m:r>
                            <a:rPr lang="en-GB" sz="2800" b="0" i="1" dirty="0" smtClean="0">
                              <a:solidFill>
                                <a:srgbClr val="0000FF"/>
                              </a:solidFill>
                              <a:latin typeface="Cambria Math" panose="02040503050406030204" pitchFamily="18" charset="0"/>
                              <a:cs typeface="Arial" panose="020B0604020202020204" pitchFamily="34" charset="0"/>
                            </a:rPr>
                            <m:t>−1</m:t>
                          </m:r>
                        </m:sup>
                      </m:sSup>
                    </m:oMath>
                  </m:oMathPara>
                </a14:m>
                <a:endParaRPr lang="en-GB" sz="2800" dirty="0">
                  <a:solidFill>
                    <a:srgbClr val="0000FF"/>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B7EF88D2-EC82-2F8A-AE3F-D942C910263E}"/>
                  </a:ext>
                </a:extLst>
              </p:cNvPr>
              <p:cNvSpPr txBox="1">
                <a:spLocks noRot="1" noChangeAspect="1" noMove="1" noResize="1" noEditPoints="1" noAdjustHandles="1" noChangeArrowheads="1" noChangeShapeType="1" noTextEdit="1"/>
              </p:cNvSpPr>
              <p:nvPr/>
            </p:nvSpPr>
            <p:spPr>
              <a:xfrm>
                <a:off x="5494775" y="1444856"/>
                <a:ext cx="1854931" cy="677108"/>
              </a:xfrm>
              <a:prstGeom prst="rect">
                <a:avLst/>
              </a:prstGeom>
              <a:blipFill>
                <a:blip r:embed="rId2"/>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74BBE89B-723B-8247-807F-6E5C49AF0477}"/>
              </a:ext>
            </a:extLst>
          </p:cNvPr>
          <p:cNvSpPr txBox="1"/>
          <p:nvPr/>
        </p:nvSpPr>
        <p:spPr>
          <a:xfrm>
            <a:off x="3289300" y="1005930"/>
            <a:ext cx="5816599" cy="523220"/>
          </a:xfrm>
          <a:prstGeom prst="rect">
            <a:avLst/>
          </a:prstGeom>
          <a:noFill/>
        </p:spPr>
        <p:txBody>
          <a:bodyPr wrap="square" rtlCol="0">
            <a:spAutoFit/>
          </a:bodyPr>
          <a:lstStyle/>
          <a:p>
            <a:pPr algn="l">
              <a:spcAft>
                <a:spcPts val="1200"/>
              </a:spcAft>
            </a:pPr>
            <a:r>
              <a:rPr lang="en-GB" sz="2800" b="0" i="0" dirty="0">
                <a:solidFill>
                  <a:srgbClr val="0000FF"/>
                </a:solidFill>
                <a:latin typeface="+mj-lt"/>
                <a:cs typeface="Arial" panose="020B0604020202020204" pitchFamily="34" charset="0"/>
              </a:rPr>
              <a:t>Velocity at top = horizontal velocity</a:t>
            </a:r>
            <a:endParaRPr lang="en-GB"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4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4250B-0E8C-165F-B46C-AF788D187AF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D4C6B86-4352-F30B-D66F-E87E568DE229}"/>
              </a:ext>
            </a:extLst>
          </p:cNvPr>
          <p:cNvGrpSpPr/>
          <p:nvPr/>
        </p:nvGrpSpPr>
        <p:grpSpPr>
          <a:xfrm>
            <a:off x="554499" y="1442469"/>
            <a:ext cx="8270052" cy="5236459"/>
            <a:chOff x="3470315" y="3231860"/>
            <a:chExt cx="4923067" cy="3117204"/>
          </a:xfrm>
        </p:grpSpPr>
        <p:grpSp>
          <p:nvGrpSpPr>
            <p:cNvPr id="4" name="Group 3">
              <a:extLst>
                <a:ext uri="{FF2B5EF4-FFF2-40B4-BE49-F238E27FC236}">
                  <a16:creationId xmlns:a16="http://schemas.microsoft.com/office/drawing/2014/main" id="{E58341BF-E6A8-C313-E877-084E107A3D94}"/>
                </a:ext>
              </a:extLst>
            </p:cNvPr>
            <p:cNvGrpSpPr/>
            <p:nvPr/>
          </p:nvGrpSpPr>
          <p:grpSpPr>
            <a:xfrm>
              <a:off x="3507358" y="3231860"/>
              <a:ext cx="4848984" cy="3090968"/>
              <a:chOff x="3643322" y="2924333"/>
              <a:chExt cx="4848984" cy="3090968"/>
            </a:xfrm>
          </p:grpSpPr>
          <p:cxnSp>
            <p:nvCxnSpPr>
              <p:cNvPr id="31" name="Straight Connector 30">
                <a:extLst>
                  <a:ext uri="{FF2B5EF4-FFF2-40B4-BE49-F238E27FC236}">
                    <a16:creationId xmlns:a16="http://schemas.microsoft.com/office/drawing/2014/main" id="{9EA086F5-F53D-380C-614C-5BADE2422F3E}"/>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D827BC5-4A9C-CE5F-E29C-882FB64BDB35}"/>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237025F-EA59-2C8D-D5CC-193154EED98E}"/>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7177E6C-C650-4A8E-84F3-45DB7EB55D94}"/>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63444C0-102A-2C46-C2EF-4F3D8F448865}"/>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AFFD9E2-9BFB-78DF-BD71-4341C568F80F}"/>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4D271FE-51C7-2C0C-D26D-3249119400D4}"/>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63C8522-3842-0F6C-8500-1F8E8A3FB8AA}"/>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92AE7DE-FAB3-7557-4751-6B97C5E5D077}"/>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E80F833-1099-3900-B95B-99FBF1FC7EEB}"/>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65D5200-2D44-2F3C-F129-B87E24B334F3}"/>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E3C322F-A78F-CFAD-58AA-C2F1ADC03632}"/>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BEDB76F-0996-4552-2A23-199E34D96900}"/>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DFF0625-9881-113F-F671-7F0A613BC591}"/>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E678D75-6B9B-4D97-9E7D-BF6109A8F217}"/>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2F21864-F6D3-FFDC-D6D9-696D31C30F86}"/>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69B1B83-869C-86A7-CEDB-06538A1F53C3}"/>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33A5EC0-7E92-7DE2-FBA6-8EB3802CC672}"/>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0CDE4CC-AD19-F827-2A88-259A9F2B37EF}"/>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30F7399-EE34-805E-B78A-56F1224F4299}"/>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DA310CB-EF37-7986-C794-EC8A1383EC81}"/>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E47EDA6-495A-6B70-58F3-2A04D6A55C5E}"/>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3DB95FD-F9DB-BDC5-3CDD-A7CB6C994ABC}"/>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06D86FA-E13D-394E-5B4E-0260433B92EA}"/>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3BEA588-0B4B-E43E-8DF8-4A56397C9E7F}"/>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8D119E0-7951-39CF-EB1F-64656C993EEE}"/>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D674334-0100-A29C-0508-1B5CE1ACCA55}"/>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FA03F04-FD66-0407-51A8-F066A8FA1CE3}"/>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FB1B099-EA7B-D653-4BFE-90E3A14FB08A}"/>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B16DCB93-9602-0F86-EC4B-471851790C6A}"/>
                </a:ext>
              </a:extLst>
            </p:cNvPr>
            <p:cNvGrpSpPr/>
            <p:nvPr/>
          </p:nvGrpSpPr>
          <p:grpSpPr>
            <a:xfrm>
              <a:off x="3470315" y="3231860"/>
              <a:ext cx="4923067" cy="3117204"/>
              <a:chOff x="4258141" y="2784704"/>
              <a:chExt cx="4749890" cy="3117204"/>
            </a:xfrm>
          </p:grpSpPr>
          <p:cxnSp>
            <p:nvCxnSpPr>
              <p:cNvPr id="8" name="Straight Connector 7">
                <a:extLst>
                  <a:ext uri="{FF2B5EF4-FFF2-40B4-BE49-F238E27FC236}">
                    <a16:creationId xmlns:a16="http://schemas.microsoft.com/office/drawing/2014/main" id="{74CE37A3-C699-9551-B351-F6577FB7298B}"/>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F7DDEF7-0958-6E8F-A9D6-018217E17672}"/>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5DD8F12-6B06-B6CC-19F3-89704475B4AA}"/>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7BD87E7-A904-B9A2-2585-C3423BBAF113}"/>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B7E1CF0-CD19-A256-9596-C7188AFCF686}"/>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895CA4A-C2D5-E5B9-4C52-E80F60A245D9}"/>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909EA61-46BB-5A26-4C51-E5BD9AED3E40}"/>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E9FDDE0-3C1E-18C3-E535-088E01C349C4}"/>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FB628CB-C36C-1E24-3AB8-980600A2521A}"/>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BD71B8-E155-EAA7-7CF4-70F2422E1F4B}"/>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48B44D5-6F0B-4947-E59B-67D90F7EDC54}"/>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8618CC9-F51A-5F9B-AB7B-DD2C3E251A8D}"/>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196BF9E-6BA0-DE56-28BF-E8E03613149D}"/>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B8BD674-FB81-E821-B46E-DE8414DE05D6}"/>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06D8C59-6CA1-2292-E3A8-C249AE423A6D}"/>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7F151F4-F545-88E7-873F-5066F854543C}"/>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A6C1437-1966-50C6-1A60-3DAF06D9199F}"/>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B31B777-0055-9D1B-0CC2-CC4DAEBE2D41}"/>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8FEAA3C-DF4F-41F8-7377-90668C8BB3BF}"/>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3" name="Title 2">
            <a:extLst>
              <a:ext uri="{FF2B5EF4-FFF2-40B4-BE49-F238E27FC236}">
                <a16:creationId xmlns:a16="http://schemas.microsoft.com/office/drawing/2014/main" id="{F3ABC2B7-E5F8-C0F2-DD70-416720AC1DE8}"/>
              </a:ext>
            </a:extLst>
          </p:cNvPr>
          <p:cNvSpPr>
            <a:spLocks noGrp="1"/>
          </p:cNvSpPr>
          <p:nvPr>
            <p:ph type="title"/>
          </p:nvPr>
        </p:nvSpPr>
        <p:spPr/>
        <p:txBody>
          <a:bodyPr/>
          <a:lstStyle/>
          <a:p>
            <a:r>
              <a:rPr lang="en-GB" dirty="0"/>
              <a:t>Example</a:t>
            </a:r>
          </a:p>
        </p:txBody>
      </p:sp>
      <p:sp>
        <p:nvSpPr>
          <p:cNvPr id="60" name="Text Placeholder 59">
            <a:extLst>
              <a:ext uri="{FF2B5EF4-FFF2-40B4-BE49-F238E27FC236}">
                <a16:creationId xmlns:a16="http://schemas.microsoft.com/office/drawing/2014/main" id="{0FC57116-0BAF-5E0F-CE04-CF90DFD66956}"/>
              </a:ext>
            </a:extLst>
          </p:cNvPr>
          <p:cNvSpPr>
            <a:spLocks noGrp="1"/>
          </p:cNvSpPr>
          <p:nvPr>
            <p:ph type="body" sz="quarter" idx="10"/>
          </p:nvPr>
        </p:nvSpPr>
        <p:spPr>
          <a:xfrm>
            <a:off x="84192" y="461664"/>
            <a:ext cx="9021707" cy="867930"/>
          </a:xfrm>
        </p:spPr>
        <p:txBody>
          <a:bodyPr/>
          <a:lstStyle/>
          <a:p>
            <a:r>
              <a:rPr lang="en-GB" dirty="0"/>
              <a:t>Estimate from the graph, the vertical component of the initial velocity.</a:t>
            </a:r>
          </a:p>
        </p:txBody>
      </p:sp>
      <p:sp>
        <p:nvSpPr>
          <p:cNvPr id="5" name="Freeform: Shape 4">
            <a:extLst>
              <a:ext uri="{FF2B5EF4-FFF2-40B4-BE49-F238E27FC236}">
                <a16:creationId xmlns:a16="http://schemas.microsoft.com/office/drawing/2014/main" id="{0951DB78-7C0A-3036-4F63-50CCB23DE58D}"/>
              </a:ext>
            </a:extLst>
          </p:cNvPr>
          <p:cNvSpPr/>
          <p:nvPr/>
        </p:nvSpPr>
        <p:spPr>
          <a:xfrm>
            <a:off x="1232835" y="2450573"/>
            <a:ext cx="6933265" cy="3350861"/>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34A0881-CF59-FC64-A2F0-72EB0D06ED0B}"/>
              </a:ext>
            </a:extLst>
          </p:cNvPr>
          <p:cNvSpPr/>
          <p:nvPr/>
        </p:nvSpPr>
        <p:spPr>
          <a:xfrm>
            <a:off x="1159191" y="5733517"/>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B41A71A2-384B-CCD5-92F0-7C2B07FC6A7A}"/>
              </a:ext>
            </a:extLst>
          </p:cNvPr>
          <p:cNvSpPr/>
          <p:nvPr/>
        </p:nvSpPr>
        <p:spPr>
          <a:xfrm>
            <a:off x="2311747" y="3917218"/>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Shape 62">
            <a:extLst>
              <a:ext uri="{FF2B5EF4-FFF2-40B4-BE49-F238E27FC236}">
                <a16:creationId xmlns:a16="http://schemas.microsoft.com/office/drawing/2014/main" id="{40C16773-EEF4-6A8B-EB7A-74A5604DEA4C}"/>
              </a:ext>
            </a:extLst>
          </p:cNvPr>
          <p:cNvSpPr/>
          <p:nvPr/>
        </p:nvSpPr>
        <p:spPr>
          <a:xfrm>
            <a:off x="1196013" y="2044948"/>
            <a:ext cx="7302500" cy="3759850"/>
          </a:xfrm>
          <a:custGeom>
            <a:avLst/>
            <a:gdLst>
              <a:gd name="connsiteX0" fmla="*/ 25400 w 7302500"/>
              <a:gd name="connsiteY0" fmla="*/ 0 h 4343400"/>
              <a:gd name="connsiteX1" fmla="*/ 0 w 7302500"/>
              <a:gd name="connsiteY1" fmla="*/ 4330700 h 4343400"/>
              <a:gd name="connsiteX2" fmla="*/ 7302500 w 7302500"/>
              <a:gd name="connsiteY2" fmla="*/ 4343400 h 4343400"/>
            </a:gdLst>
            <a:ahLst/>
            <a:cxnLst>
              <a:cxn ang="0">
                <a:pos x="connsiteX0" y="connsiteY0"/>
              </a:cxn>
              <a:cxn ang="0">
                <a:pos x="connsiteX1" y="connsiteY1"/>
              </a:cxn>
              <a:cxn ang="0">
                <a:pos x="connsiteX2" y="connsiteY2"/>
              </a:cxn>
            </a:cxnLst>
            <a:rect l="l" t="t" r="r" b="b"/>
            <a:pathLst>
              <a:path w="7302500" h="4343400">
                <a:moveTo>
                  <a:pt x="25400" y="0"/>
                </a:moveTo>
                <a:lnTo>
                  <a:pt x="0" y="4330700"/>
                </a:lnTo>
                <a:lnTo>
                  <a:pt x="7302500" y="43434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235CD686-16B5-0A72-5FBC-45ED82DBFCED}"/>
              </a:ext>
            </a:extLst>
          </p:cNvPr>
          <p:cNvSpPr txBox="1"/>
          <p:nvPr/>
        </p:nvSpPr>
        <p:spPr>
          <a:xfrm>
            <a:off x="2460604" y="5863946"/>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sp>
        <p:nvSpPr>
          <p:cNvPr id="65" name="TextBox 64">
            <a:extLst>
              <a:ext uri="{FF2B5EF4-FFF2-40B4-BE49-F238E27FC236}">
                <a16:creationId xmlns:a16="http://schemas.microsoft.com/office/drawing/2014/main" id="{3498A931-ADB3-EABE-BA1B-FC4CB36D0732}"/>
              </a:ext>
            </a:extLst>
          </p:cNvPr>
          <p:cNvSpPr txBox="1"/>
          <p:nvPr/>
        </p:nvSpPr>
        <p:spPr>
          <a:xfrm>
            <a:off x="3811700" y="5876646"/>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cxnSp>
        <p:nvCxnSpPr>
          <p:cNvPr id="67" name="Straight Connector 66">
            <a:extLst>
              <a:ext uri="{FF2B5EF4-FFF2-40B4-BE49-F238E27FC236}">
                <a16:creationId xmlns:a16="http://schemas.microsoft.com/office/drawing/2014/main" id="{355A9AED-3CA6-4D33-D9B1-6C7A7EB8D82D}"/>
              </a:ext>
            </a:extLst>
          </p:cNvPr>
          <p:cNvCxnSpPr>
            <a:cxnSpLocks/>
          </p:cNvCxnSpPr>
          <p:nvPr/>
        </p:nvCxnSpPr>
        <p:spPr>
          <a:xfrm>
            <a:off x="26531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D32472B-3469-3CC4-3827-C9EA31358866}"/>
              </a:ext>
            </a:extLst>
          </p:cNvPr>
          <p:cNvCxnSpPr/>
          <p:nvPr/>
        </p:nvCxnSpPr>
        <p:spPr>
          <a:xfrm>
            <a:off x="4100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F06C30-88E2-593A-6D15-B785D14DA578}"/>
              </a:ext>
            </a:extLst>
          </p:cNvPr>
          <p:cNvCxnSpPr/>
          <p:nvPr/>
        </p:nvCxnSpPr>
        <p:spPr>
          <a:xfrm>
            <a:off x="5561425" y="57920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9E2616C-9520-1133-F4E0-7FE5100CAAC3}"/>
              </a:ext>
            </a:extLst>
          </p:cNvPr>
          <p:cNvCxnSpPr/>
          <p:nvPr/>
        </p:nvCxnSpPr>
        <p:spPr>
          <a:xfrm>
            <a:off x="7021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EEAE4A6-1315-6CC7-64E5-0822B5048E5E}"/>
              </a:ext>
            </a:extLst>
          </p:cNvPr>
          <p:cNvCxnSpPr/>
          <p:nvPr/>
        </p:nvCxnSpPr>
        <p:spPr>
          <a:xfrm>
            <a:off x="8469725" y="58174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79EFB90-D60E-CF90-05DB-37CEB82B212A}"/>
              </a:ext>
            </a:extLst>
          </p:cNvPr>
          <p:cNvSpPr txBox="1"/>
          <p:nvPr/>
        </p:nvSpPr>
        <p:spPr>
          <a:xfrm>
            <a:off x="5240670" y="5917671"/>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15</a:t>
            </a:r>
          </a:p>
        </p:txBody>
      </p:sp>
      <p:sp>
        <p:nvSpPr>
          <p:cNvPr id="75" name="TextBox 74">
            <a:extLst>
              <a:ext uri="{FF2B5EF4-FFF2-40B4-BE49-F238E27FC236}">
                <a16:creationId xmlns:a16="http://schemas.microsoft.com/office/drawing/2014/main" id="{A4D71C9F-F632-C401-8978-A568547FD1AE}"/>
              </a:ext>
            </a:extLst>
          </p:cNvPr>
          <p:cNvSpPr txBox="1"/>
          <p:nvPr/>
        </p:nvSpPr>
        <p:spPr>
          <a:xfrm>
            <a:off x="6715286" y="5935395"/>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20</a:t>
            </a:r>
          </a:p>
        </p:txBody>
      </p:sp>
      <p:sp>
        <p:nvSpPr>
          <p:cNvPr id="76" name="TextBox 75">
            <a:extLst>
              <a:ext uri="{FF2B5EF4-FFF2-40B4-BE49-F238E27FC236}">
                <a16:creationId xmlns:a16="http://schemas.microsoft.com/office/drawing/2014/main" id="{D8D2DA75-557B-737D-8109-D4D12C28BBC5}"/>
              </a:ext>
            </a:extLst>
          </p:cNvPr>
          <p:cNvSpPr txBox="1"/>
          <p:nvPr/>
        </p:nvSpPr>
        <p:spPr>
          <a:xfrm>
            <a:off x="8158186" y="591365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25</a:t>
            </a:r>
          </a:p>
        </p:txBody>
      </p:sp>
      <p:sp>
        <p:nvSpPr>
          <p:cNvPr id="77" name="TextBox 76">
            <a:extLst>
              <a:ext uri="{FF2B5EF4-FFF2-40B4-BE49-F238E27FC236}">
                <a16:creationId xmlns:a16="http://schemas.microsoft.com/office/drawing/2014/main" id="{DE6F7FF5-0C3A-5621-535A-97C692B757ED}"/>
              </a:ext>
            </a:extLst>
          </p:cNvPr>
          <p:cNvSpPr txBox="1"/>
          <p:nvPr/>
        </p:nvSpPr>
        <p:spPr>
          <a:xfrm>
            <a:off x="421664" y="4073122"/>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cxnSp>
        <p:nvCxnSpPr>
          <p:cNvPr id="79" name="Straight Connector 78">
            <a:extLst>
              <a:ext uri="{FF2B5EF4-FFF2-40B4-BE49-F238E27FC236}">
                <a16:creationId xmlns:a16="http://schemas.microsoft.com/office/drawing/2014/main" id="{6A0B7BFC-EBC5-EF0F-A7D9-8A5D0BCD4AEC}"/>
              </a:ext>
            </a:extLst>
          </p:cNvPr>
          <p:cNvCxnSpPr/>
          <p:nvPr/>
        </p:nvCxnSpPr>
        <p:spPr>
          <a:xfrm>
            <a:off x="907639" y="43516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0FAB828-2CFB-F0D1-B74E-344502F37766}"/>
              </a:ext>
            </a:extLst>
          </p:cNvPr>
          <p:cNvCxnSpPr/>
          <p:nvPr/>
        </p:nvCxnSpPr>
        <p:spPr>
          <a:xfrm>
            <a:off x="920339" y="28784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14A9CAE7-033A-367C-FDCF-5666A5771005}"/>
              </a:ext>
            </a:extLst>
          </p:cNvPr>
          <p:cNvSpPr txBox="1"/>
          <p:nvPr/>
        </p:nvSpPr>
        <p:spPr>
          <a:xfrm>
            <a:off x="369835" y="2676722"/>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sp>
        <p:nvSpPr>
          <p:cNvPr id="83" name="TextBox 82">
            <a:extLst>
              <a:ext uri="{FF2B5EF4-FFF2-40B4-BE49-F238E27FC236}">
                <a16:creationId xmlns:a16="http://schemas.microsoft.com/office/drawing/2014/main" id="{E3F105FB-39DB-D9B1-1093-7CA479BCA4C4}"/>
              </a:ext>
            </a:extLst>
          </p:cNvPr>
          <p:cNvSpPr txBox="1"/>
          <p:nvPr/>
        </p:nvSpPr>
        <p:spPr>
          <a:xfrm>
            <a:off x="24219" y="1411464"/>
            <a:ext cx="26645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Height (metres)</a:t>
            </a:r>
          </a:p>
        </p:txBody>
      </p:sp>
      <p:sp>
        <p:nvSpPr>
          <p:cNvPr id="84" name="TextBox 83">
            <a:extLst>
              <a:ext uri="{FF2B5EF4-FFF2-40B4-BE49-F238E27FC236}">
                <a16:creationId xmlns:a16="http://schemas.microsoft.com/office/drawing/2014/main" id="{7ED3D98A-1A09-66C7-8135-17CD7BF174B7}"/>
              </a:ext>
            </a:extLst>
          </p:cNvPr>
          <p:cNvSpPr txBox="1"/>
          <p:nvPr/>
        </p:nvSpPr>
        <p:spPr>
          <a:xfrm>
            <a:off x="4169927" y="6314230"/>
            <a:ext cx="480452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Horizontal distance (metres)</a:t>
            </a:r>
          </a:p>
        </p:txBody>
      </p:sp>
      <p:sp>
        <p:nvSpPr>
          <p:cNvPr id="85" name="TextBox 84">
            <a:extLst>
              <a:ext uri="{FF2B5EF4-FFF2-40B4-BE49-F238E27FC236}">
                <a16:creationId xmlns:a16="http://schemas.microsoft.com/office/drawing/2014/main" id="{2CCA1B13-0C65-33A7-5D18-5EE1CDDB462D}"/>
              </a:ext>
            </a:extLst>
          </p:cNvPr>
          <p:cNvSpPr txBox="1"/>
          <p:nvPr/>
        </p:nvSpPr>
        <p:spPr>
          <a:xfrm>
            <a:off x="253970" y="5758363"/>
            <a:ext cx="94288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Start</a:t>
            </a:r>
          </a:p>
        </p:txBody>
      </p:sp>
      <p:sp>
        <p:nvSpPr>
          <p:cNvPr id="89" name="TextBox 88">
            <a:extLst>
              <a:ext uri="{FF2B5EF4-FFF2-40B4-BE49-F238E27FC236}">
                <a16:creationId xmlns:a16="http://schemas.microsoft.com/office/drawing/2014/main" id="{D1B02DF5-357A-2752-5D05-487DF66B81E8}"/>
              </a:ext>
            </a:extLst>
          </p:cNvPr>
          <p:cNvSpPr txBox="1"/>
          <p:nvPr/>
        </p:nvSpPr>
        <p:spPr>
          <a:xfrm>
            <a:off x="1439317" y="3380339"/>
            <a:ext cx="1447286"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0.5 s</a:t>
            </a:r>
          </a:p>
        </p:txBody>
      </p:sp>
      <p:sp>
        <p:nvSpPr>
          <p:cNvPr id="93" name="Oval 92">
            <a:extLst>
              <a:ext uri="{FF2B5EF4-FFF2-40B4-BE49-F238E27FC236}">
                <a16:creationId xmlns:a16="http://schemas.microsoft.com/office/drawing/2014/main" id="{8E7BA782-D5D0-5657-5D85-34FCDA2D3C34}"/>
              </a:ext>
            </a:extLst>
          </p:cNvPr>
          <p:cNvSpPr/>
          <p:nvPr/>
        </p:nvSpPr>
        <p:spPr>
          <a:xfrm>
            <a:off x="3490266" y="2775373"/>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TextBox 93">
            <a:extLst>
              <a:ext uri="{FF2B5EF4-FFF2-40B4-BE49-F238E27FC236}">
                <a16:creationId xmlns:a16="http://schemas.microsoft.com/office/drawing/2014/main" id="{5CF6B0F0-C39F-9F22-A7C3-499FAA000D6E}"/>
              </a:ext>
            </a:extLst>
          </p:cNvPr>
          <p:cNvSpPr txBox="1"/>
          <p:nvPr/>
        </p:nvSpPr>
        <p:spPr>
          <a:xfrm>
            <a:off x="3008335" y="2301370"/>
            <a:ext cx="66396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s</a:t>
            </a:r>
          </a:p>
        </p:txBody>
      </p:sp>
      <p:sp>
        <p:nvSpPr>
          <p:cNvPr id="101" name="Oval 100">
            <a:extLst>
              <a:ext uri="{FF2B5EF4-FFF2-40B4-BE49-F238E27FC236}">
                <a16:creationId xmlns:a16="http://schemas.microsoft.com/office/drawing/2014/main" id="{20B287F2-301C-E26B-A2AC-C44EAD062483}"/>
              </a:ext>
            </a:extLst>
          </p:cNvPr>
          <p:cNvSpPr/>
          <p:nvPr/>
        </p:nvSpPr>
        <p:spPr>
          <a:xfrm>
            <a:off x="8101492" y="5734766"/>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29E4B26-716C-02A9-FFED-420B883FE1DF}"/>
              </a:ext>
            </a:extLst>
          </p:cNvPr>
          <p:cNvSpPr/>
          <p:nvPr/>
        </p:nvSpPr>
        <p:spPr>
          <a:xfrm>
            <a:off x="5461000" y="1320629"/>
            <a:ext cx="3658780" cy="1211559"/>
          </a:xfrm>
          <a:prstGeom prst="rect">
            <a:avLst/>
          </a:prstGeom>
          <a:solidFill>
            <a:schemeClr val="bg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a:extLst>
              <a:ext uri="{FF2B5EF4-FFF2-40B4-BE49-F238E27FC236}">
                <a16:creationId xmlns:a16="http://schemas.microsoft.com/office/drawing/2014/main" id="{624D0A72-CECA-1B61-08CD-89098A8BF096}"/>
              </a:ext>
            </a:extLst>
          </p:cNvPr>
          <p:cNvCxnSpPr>
            <a:cxnSpLocks/>
          </p:cNvCxnSpPr>
          <p:nvPr/>
        </p:nvCxnSpPr>
        <p:spPr>
          <a:xfrm flipH="1">
            <a:off x="1780383" y="4787900"/>
            <a:ext cx="1065263" cy="0"/>
          </a:xfrm>
          <a:prstGeom prst="straightConnector1">
            <a:avLst/>
          </a:prstGeom>
          <a:ln w="28575">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8D7D1E2A-771E-DEFD-C41C-130360BC2D4C}"/>
              </a:ext>
            </a:extLst>
          </p:cNvPr>
          <p:cNvSpPr txBox="1"/>
          <p:nvPr/>
        </p:nvSpPr>
        <p:spPr>
          <a:xfrm>
            <a:off x="2906912" y="4522926"/>
            <a:ext cx="4222631"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0.25 seconds, 3.5 metres</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25EBF1FE-B1BB-73DF-2949-6F17B6CFD5D7}"/>
                  </a:ext>
                </a:extLst>
              </p:cNvPr>
              <p:cNvSpPr txBox="1"/>
              <p:nvPr/>
            </p:nvSpPr>
            <p:spPr>
              <a:xfrm>
                <a:off x="5532203" y="1408911"/>
                <a:ext cx="3496855" cy="106445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𝑣</m:t>
                      </m:r>
                      <m:r>
                        <a:rPr lang="en-GB" sz="2800" b="0" i="1"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3.5</m:t>
                          </m:r>
                        </m:num>
                        <m:den>
                          <m:r>
                            <a:rPr lang="en-GB" sz="2800" b="0" i="1" smtClean="0">
                              <a:solidFill>
                                <a:srgbClr val="0000FF"/>
                              </a:solidFill>
                              <a:latin typeface="Cambria Math" panose="02040503050406030204" pitchFamily="18" charset="0"/>
                              <a:cs typeface="Arial" panose="020B0604020202020204" pitchFamily="34" charset="0"/>
                            </a:rPr>
                            <m:t>0.25</m:t>
                          </m:r>
                        </m:den>
                      </m:f>
                      <m:r>
                        <a:rPr lang="en-GB" sz="2800" b="0" i="1" smtClean="0">
                          <a:solidFill>
                            <a:srgbClr val="0000FF"/>
                          </a:solidFill>
                          <a:latin typeface="Cambria Math" panose="02040503050406030204" pitchFamily="18" charset="0"/>
                          <a:cs typeface="Arial" panose="020B0604020202020204" pitchFamily="34" charset="0"/>
                        </a:rPr>
                        <m:t>=14 </m:t>
                      </m:r>
                      <m:r>
                        <a:rPr lang="en-GB" sz="2800" b="0" i="1" smtClean="0">
                          <a:solidFill>
                            <a:srgbClr val="0000FF"/>
                          </a:solidFill>
                          <a:latin typeface="Cambria Math" panose="02040503050406030204" pitchFamily="18" charset="0"/>
                          <a:cs typeface="Arial" panose="020B0604020202020204" pitchFamily="34" charset="0"/>
                        </a:rPr>
                        <m:t>𝑚</m:t>
                      </m:r>
                      <m:r>
                        <a:rPr lang="en-GB" sz="2800" b="0" i="1" smtClean="0">
                          <a:solidFill>
                            <a:srgbClr val="0000FF"/>
                          </a:solidFill>
                          <a:latin typeface="Cambria Math" panose="02040503050406030204" pitchFamily="18" charset="0"/>
                          <a:cs typeface="Arial" panose="020B0604020202020204" pitchFamily="34" charset="0"/>
                        </a:rPr>
                        <m:t> </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𝑠</m:t>
                          </m:r>
                        </m:e>
                        <m:sup>
                          <m:r>
                            <a:rPr lang="en-GB" sz="2800" b="0" i="1" smtClean="0">
                              <a:solidFill>
                                <a:srgbClr val="0000FF"/>
                              </a:solidFill>
                              <a:latin typeface="Cambria Math" panose="02040503050406030204" pitchFamily="18" charset="0"/>
                              <a:cs typeface="Arial" panose="020B0604020202020204" pitchFamily="34" charset="0"/>
                            </a:rPr>
                            <m:t>−1</m:t>
                          </m:r>
                        </m:sup>
                      </m:sSup>
                    </m:oMath>
                  </m:oMathPara>
                </a14:m>
                <a:endParaRPr lang="en-GB" sz="2800" dirty="0">
                  <a:solidFill>
                    <a:srgbClr val="0000FF"/>
                  </a:solidFill>
                  <a:latin typeface="Arial" panose="020B0604020202020204" pitchFamily="34" charset="0"/>
                  <a:cs typeface="Arial" panose="020B0604020202020204" pitchFamily="34" charset="0"/>
                </a:endParaRPr>
              </a:p>
            </p:txBody>
          </p:sp>
        </mc:Choice>
        <mc:Fallback xmlns="">
          <p:sp>
            <p:nvSpPr>
              <p:cNvPr id="78" name="TextBox 77">
                <a:extLst>
                  <a:ext uri="{FF2B5EF4-FFF2-40B4-BE49-F238E27FC236}">
                    <a16:creationId xmlns:a16="http://schemas.microsoft.com/office/drawing/2014/main" id="{25EBF1FE-B1BB-73DF-2949-6F17B6CFD5D7}"/>
                  </a:ext>
                </a:extLst>
              </p:cNvPr>
              <p:cNvSpPr txBox="1">
                <a:spLocks noRot="1" noChangeAspect="1" noMove="1" noResize="1" noEditPoints="1" noAdjustHandles="1" noChangeArrowheads="1" noChangeShapeType="1" noTextEdit="1"/>
              </p:cNvSpPr>
              <p:nvPr/>
            </p:nvSpPr>
            <p:spPr>
              <a:xfrm>
                <a:off x="5532203" y="1408911"/>
                <a:ext cx="3496855" cy="1064459"/>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873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3" grpId="0"/>
      <p:bldP spid="7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1FFA-5525-3CFF-1681-3F64CB027F3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210E7DC-661B-DC3B-2493-0C88F56BA573}"/>
              </a:ext>
            </a:extLst>
          </p:cNvPr>
          <p:cNvGrpSpPr/>
          <p:nvPr/>
        </p:nvGrpSpPr>
        <p:grpSpPr>
          <a:xfrm>
            <a:off x="554499" y="1442469"/>
            <a:ext cx="8270052" cy="5236459"/>
            <a:chOff x="3470315" y="3231860"/>
            <a:chExt cx="4923067" cy="3117204"/>
          </a:xfrm>
        </p:grpSpPr>
        <p:grpSp>
          <p:nvGrpSpPr>
            <p:cNvPr id="4" name="Group 3">
              <a:extLst>
                <a:ext uri="{FF2B5EF4-FFF2-40B4-BE49-F238E27FC236}">
                  <a16:creationId xmlns:a16="http://schemas.microsoft.com/office/drawing/2014/main" id="{E6E577CC-B3BE-3C04-78EC-FAE800CE756E}"/>
                </a:ext>
              </a:extLst>
            </p:cNvPr>
            <p:cNvGrpSpPr/>
            <p:nvPr/>
          </p:nvGrpSpPr>
          <p:grpSpPr>
            <a:xfrm>
              <a:off x="3507358" y="3231860"/>
              <a:ext cx="4848984" cy="3090968"/>
              <a:chOff x="3643322" y="2924333"/>
              <a:chExt cx="4848984" cy="3090968"/>
            </a:xfrm>
          </p:grpSpPr>
          <p:cxnSp>
            <p:nvCxnSpPr>
              <p:cNvPr id="31" name="Straight Connector 30">
                <a:extLst>
                  <a:ext uri="{FF2B5EF4-FFF2-40B4-BE49-F238E27FC236}">
                    <a16:creationId xmlns:a16="http://schemas.microsoft.com/office/drawing/2014/main" id="{9D4F0138-BF39-4144-1B51-87A7F02F85C0}"/>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0C78B83-659D-94EA-CEAB-19121ECA1364}"/>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F7E3C01-AAAC-E2AA-4134-5E14A60DF5EF}"/>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3BA70C6-8F22-4546-C636-93AA5CDF0626}"/>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D50E235-CB0D-9B59-BE4A-1F2200A184E6}"/>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34CA49F-1D00-94F0-2CAD-E06E3F46EEF8}"/>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06C07E8-FE9F-89C3-8A45-95B28597DB93}"/>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122580F-2AE1-1A3F-97EE-6CD6AEBE2791}"/>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05BB96E-F967-03CE-5005-5764974D001B}"/>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1938F99-C426-9E53-42EF-DF95E079426B}"/>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1DBAC8A-CBEB-5195-8708-125793ADC5B9}"/>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C3A80AB-9C36-C94C-5418-D21AE5D4D97F}"/>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A00AFC6-29CB-7D1B-3BFC-0FB1B09B93E3}"/>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900A543-31DB-0174-EC97-D721789CAE0C}"/>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0373AB9-4BC2-4B4F-1C96-39104022499D}"/>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2EA1CF4-C0EF-AB28-A2C4-31AE10EACAF6}"/>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95C8191-AB1F-A5E6-FBC9-6AD75E356982}"/>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5659505-C8BA-F4B0-460E-48B4AE9C8B71}"/>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E69BAA1-B6AF-FD53-F66A-89546DA27C79}"/>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32107DF-68E4-BAEB-B0F3-BA9C1F7B4C7D}"/>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8422973-A683-7B38-8817-2290A64FF237}"/>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6255458-312C-29A6-2288-C8A26E48163A}"/>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3E7CE7C-E42B-8D02-A004-55E02BB379A3}"/>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25B1BB3-4FC4-41DC-F8E2-D29560424628}"/>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2047BF6-5ADD-2CAC-D4C4-2856958D3221}"/>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90FD709-1CFB-E453-403B-12CE5069602C}"/>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FFB92EF-7CB0-3379-3772-4DA934A8749B}"/>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314A868-5C54-CFBE-DCD2-92F503F0A6F8}"/>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3AF47B9-5FE7-17CD-A2F9-6B8BAF70246E}"/>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DE6DFE8E-6020-7143-1BEE-05EB7B44D5B6}"/>
                </a:ext>
              </a:extLst>
            </p:cNvPr>
            <p:cNvGrpSpPr/>
            <p:nvPr/>
          </p:nvGrpSpPr>
          <p:grpSpPr>
            <a:xfrm>
              <a:off x="3470315" y="3231860"/>
              <a:ext cx="4923067" cy="3117204"/>
              <a:chOff x="4258141" y="2784704"/>
              <a:chExt cx="4749890" cy="3117204"/>
            </a:xfrm>
          </p:grpSpPr>
          <p:cxnSp>
            <p:nvCxnSpPr>
              <p:cNvPr id="8" name="Straight Connector 7">
                <a:extLst>
                  <a:ext uri="{FF2B5EF4-FFF2-40B4-BE49-F238E27FC236}">
                    <a16:creationId xmlns:a16="http://schemas.microsoft.com/office/drawing/2014/main" id="{BC15BF29-4F1E-3B14-EB17-C99665B943B4}"/>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4FD1C3B-F91A-16CA-3244-8B8514C454A6}"/>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AE94C98-734A-FB7B-0524-7B9A2E790523}"/>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CF74D8-0E6A-F8B1-71BB-1247D5C74C1F}"/>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59D8AD0-5688-B48E-070F-A33348588EDC}"/>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FFFFAB0-4F3A-ACA6-9244-3FB708746056}"/>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F8F90EE-1388-C20E-F265-F5900E4789C6}"/>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2B6140F-99BD-C730-7EC5-A0DD16351803}"/>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AA77962-D4C7-6F70-B52B-18659788CC6D}"/>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8959B11-BD8E-3CF6-B311-AAA115C726D5}"/>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4A19D15-3174-48A2-5D63-031FD5F79750}"/>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D4D48A6-CC9E-B567-193E-D28718331520}"/>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FF46A24-5ECB-62FD-DFF5-43EF21E8FF30}"/>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2F587D6-7854-2BD8-1137-65EA7E6BD1CE}"/>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35B2D26-1999-EFA7-05E2-3F3239DA176D}"/>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8AC30AA-9DB6-9117-0D5E-178D79E3838C}"/>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B17EE9A-0909-8316-597D-95E24E0040AB}"/>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9FCF813-D492-D301-F8B8-AB7CE613C88E}"/>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B121E76-AE38-352C-664F-B1091D170ED9}"/>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3" name="Title 2">
            <a:extLst>
              <a:ext uri="{FF2B5EF4-FFF2-40B4-BE49-F238E27FC236}">
                <a16:creationId xmlns:a16="http://schemas.microsoft.com/office/drawing/2014/main" id="{0E071138-C316-0402-B00A-F47FBF7AB72D}"/>
              </a:ext>
            </a:extLst>
          </p:cNvPr>
          <p:cNvSpPr>
            <a:spLocks noGrp="1"/>
          </p:cNvSpPr>
          <p:nvPr>
            <p:ph type="title"/>
          </p:nvPr>
        </p:nvSpPr>
        <p:spPr/>
        <p:txBody>
          <a:bodyPr/>
          <a:lstStyle/>
          <a:p>
            <a:r>
              <a:rPr lang="en-GB" dirty="0"/>
              <a:t>Example</a:t>
            </a:r>
          </a:p>
        </p:txBody>
      </p:sp>
      <p:sp>
        <p:nvSpPr>
          <p:cNvPr id="60" name="Text Placeholder 59">
            <a:extLst>
              <a:ext uri="{FF2B5EF4-FFF2-40B4-BE49-F238E27FC236}">
                <a16:creationId xmlns:a16="http://schemas.microsoft.com/office/drawing/2014/main" id="{7E4DB898-BE22-83DD-6EE1-C0825F37BF42}"/>
              </a:ext>
            </a:extLst>
          </p:cNvPr>
          <p:cNvSpPr>
            <a:spLocks noGrp="1"/>
          </p:cNvSpPr>
          <p:nvPr>
            <p:ph type="body" sz="quarter" idx="10"/>
          </p:nvPr>
        </p:nvSpPr>
        <p:spPr>
          <a:xfrm>
            <a:off x="84192" y="461664"/>
            <a:ext cx="9021707" cy="867930"/>
          </a:xfrm>
        </p:spPr>
        <p:txBody>
          <a:bodyPr/>
          <a:lstStyle/>
          <a:p>
            <a:r>
              <a:rPr lang="en-GB" dirty="0"/>
              <a:t>If the ball reaches a height of 11.5 m, calculate the vertical component of the initial velocity.</a:t>
            </a:r>
          </a:p>
        </p:txBody>
      </p:sp>
      <p:sp>
        <p:nvSpPr>
          <p:cNvPr id="5" name="Freeform: Shape 4">
            <a:extLst>
              <a:ext uri="{FF2B5EF4-FFF2-40B4-BE49-F238E27FC236}">
                <a16:creationId xmlns:a16="http://schemas.microsoft.com/office/drawing/2014/main" id="{E71BE2F4-D7E8-93E5-93FA-3D02F6E7FEE7}"/>
              </a:ext>
            </a:extLst>
          </p:cNvPr>
          <p:cNvSpPr/>
          <p:nvPr/>
        </p:nvSpPr>
        <p:spPr>
          <a:xfrm>
            <a:off x="1232835" y="2450573"/>
            <a:ext cx="6933265" cy="3350861"/>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62A02C8-0873-BE4D-2EF6-673A80EEC545}"/>
              </a:ext>
            </a:extLst>
          </p:cNvPr>
          <p:cNvSpPr/>
          <p:nvPr/>
        </p:nvSpPr>
        <p:spPr>
          <a:xfrm>
            <a:off x="1159191" y="5733517"/>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AEF2E349-C16E-560A-C790-C449C5329D9E}"/>
              </a:ext>
            </a:extLst>
          </p:cNvPr>
          <p:cNvSpPr/>
          <p:nvPr/>
        </p:nvSpPr>
        <p:spPr>
          <a:xfrm>
            <a:off x="2311747" y="3917218"/>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Shape 62">
            <a:extLst>
              <a:ext uri="{FF2B5EF4-FFF2-40B4-BE49-F238E27FC236}">
                <a16:creationId xmlns:a16="http://schemas.microsoft.com/office/drawing/2014/main" id="{EFE7C95D-489D-DEE5-3075-BA04D042ED59}"/>
              </a:ext>
            </a:extLst>
          </p:cNvPr>
          <p:cNvSpPr/>
          <p:nvPr/>
        </p:nvSpPr>
        <p:spPr>
          <a:xfrm>
            <a:off x="1196013" y="2044948"/>
            <a:ext cx="7302500" cy="3759850"/>
          </a:xfrm>
          <a:custGeom>
            <a:avLst/>
            <a:gdLst>
              <a:gd name="connsiteX0" fmla="*/ 25400 w 7302500"/>
              <a:gd name="connsiteY0" fmla="*/ 0 h 4343400"/>
              <a:gd name="connsiteX1" fmla="*/ 0 w 7302500"/>
              <a:gd name="connsiteY1" fmla="*/ 4330700 h 4343400"/>
              <a:gd name="connsiteX2" fmla="*/ 7302500 w 7302500"/>
              <a:gd name="connsiteY2" fmla="*/ 4343400 h 4343400"/>
            </a:gdLst>
            <a:ahLst/>
            <a:cxnLst>
              <a:cxn ang="0">
                <a:pos x="connsiteX0" y="connsiteY0"/>
              </a:cxn>
              <a:cxn ang="0">
                <a:pos x="connsiteX1" y="connsiteY1"/>
              </a:cxn>
              <a:cxn ang="0">
                <a:pos x="connsiteX2" y="connsiteY2"/>
              </a:cxn>
            </a:cxnLst>
            <a:rect l="l" t="t" r="r" b="b"/>
            <a:pathLst>
              <a:path w="7302500" h="4343400">
                <a:moveTo>
                  <a:pt x="25400" y="0"/>
                </a:moveTo>
                <a:lnTo>
                  <a:pt x="0" y="4330700"/>
                </a:lnTo>
                <a:lnTo>
                  <a:pt x="7302500" y="43434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ED02A35D-9745-691A-8200-114E86208A27}"/>
              </a:ext>
            </a:extLst>
          </p:cNvPr>
          <p:cNvSpPr txBox="1"/>
          <p:nvPr/>
        </p:nvSpPr>
        <p:spPr>
          <a:xfrm>
            <a:off x="2460604" y="5863946"/>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sp>
        <p:nvSpPr>
          <p:cNvPr id="65" name="TextBox 64">
            <a:extLst>
              <a:ext uri="{FF2B5EF4-FFF2-40B4-BE49-F238E27FC236}">
                <a16:creationId xmlns:a16="http://schemas.microsoft.com/office/drawing/2014/main" id="{BCDF98CE-2C15-2C48-6906-DD8EA7B4BCFD}"/>
              </a:ext>
            </a:extLst>
          </p:cNvPr>
          <p:cNvSpPr txBox="1"/>
          <p:nvPr/>
        </p:nvSpPr>
        <p:spPr>
          <a:xfrm>
            <a:off x="3811700" y="5876646"/>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cxnSp>
        <p:nvCxnSpPr>
          <p:cNvPr id="67" name="Straight Connector 66">
            <a:extLst>
              <a:ext uri="{FF2B5EF4-FFF2-40B4-BE49-F238E27FC236}">
                <a16:creationId xmlns:a16="http://schemas.microsoft.com/office/drawing/2014/main" id="{B57073E2-5BF7-50D0-8904-D6858C43E071}"/>
              </a:ext>
            </a:extLst>
          </p:cNvPr>
          <p:cNvCxnSpPr>
            <a:cxnSpLocks/>
          </p:cNvCxnSpPr>
          <p:nvPr/>
        </p:nvCxnSpPr>
        <p:spPr>
          <a:xfrm>
            <a:off x="26531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0524396-7911-7D4C-C45A-C992533F577D}"/>
              </a:ext>
            </a:extLst>
          </p:cNvPr>
          <p:cNvCxnSpPr/>
          <p:nvPr/>
        </p:nvCxnSpPr>
        <p:spPr>
          <a:xfrm>
            <a:off x="4100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0771F29-ADA4-4577-CD0D-553DB8D0DC42}"/>
              </a:ext>
            </a:extLst>
          </p:cNvPr>
          <p:cNvCxnSpPr/>
          <p:nvPr/>
        </p:nvCxnSpPr>
        <p:spPr>
          <a:xfrm>
            <a:off x="5561425" y="57920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35FA8E8-CF44-DB28-F9F4-DC7A4319600E}"/>
              </a:ext>
            </a:extLst>
          </p:cNvPr>
          <p:cNvCxnSpPr/>
          <p:nvPr/>
        </p:nvCxnSpPr>
        <p:spPr>
          <a:xfrm>
            <a:off x="7021925" y="58047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8071FB7-C8ED-D8F0-7CB4-6073C95C9DFA}"/>
              </a:ext>
            </a:extLst>
          </p:cNvPr>
          <p:cNvCxnSpPr/>
          <p:nvPr/>
        </p:nvCxnSpPr>
        <p:spPr>
          <a:xfrm>
            <a:off x="8469725" y="5817498"/>
            <a:ext cx="0" cy="10994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6041E59E-14AE-8936-D333-A7C0122368CB}"/>
              </a:ext>
            </a:extLst>
          </p:cNvPr>
          <p:cNvSpPr txBox="1"/>
          <p:nvPr/>
        </p:nvSpPr>
        <p:spPr>
          <a:xfrm>
            <a:off x="5240670" y="5917671"/>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15</a:t>
            </a:r>
          </a:p>
        </p:txBody>
      </p:sp>
      <p:sp>
        <p:nvSpPr>
          <p:cNvPr id="75" name="TextBox 74">
            <a:extLst>
              <a:ext uri="{FF2B5EF4-FFF2-40B4-BE49-F238E27FC236}">
                <a16:creationId xmlns:a16="http://schemas.microsoft.com/office/drawing/2014/main" id="{EE3A86AC-F859-B0E5-2E35-B52CD2B432DD}"/>
              </a:ext>
            </a:extLst>
          </p:cNvPr>
          <p:cNvSpPr txBox="1"/>
          <p:nvPr/>
        </p:nvSpPr>
        <p:spPr>
          <a:xfrm>
            <a:off x="6715286" y="5935395"/>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20</a:t>
            </a:r>
          </a:p>
        </p:txBody>
      </p:sp>
      <p:sp>
        <p:nvSpPr>
          <p:cNvPr id="76" name="TextBox 75">
            <a:extLst>
              <a:ext uri="{FF2B5EF4-FFF2-40B4-BE49-F238E27FC236}">
                <a16:creationId xmlns:a16="http://schemas.microsoft.com/office/drawing/2014/main" id="{6ECC4E1A-C118-C0B3-25F0-1A29E12AB105}"/>
              </a:ext>
            </a:extLst>
          </p:cNvPr>
          <p:cNvSpPr txBox="1"/>
          <p:nvPr/>
        </p:nvSpPr>
        <p:spPr>
          <a:xfrm>
            <a:off x="8158186" y="591365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25</a:t>
            </a:r>
          </a:p>
        </p:txBody>
      </p:sp>
      <p:sp>
        <p:nvSpPr>
          <p:cNvPr id="77" name="TextBox 76">
            <a:extLst>
              <a:ext uri="{FF2B5EF4-FFF2-40B4-BE49-F238E27FC236}">
                <a16:creationId xmlns:a16="http://schemas.microsoft.com/office/drawing/2014/main" id="{662BECB9-D39C-A935-ED9F-6745D013670D}"/>
              </a:ext>
            </a:extLst>
          </p:cNvPr>
          <p:cNvSpPr txBox="1"/>
          <p:nvPr/>
        </p:nvSpPr>
        <p:spPr>
          <a:xfrm>
            <a:off x="421664" y="4073122"/>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a:t>
            </a:r>
          </a:p>
        </p:txBody>
      </p:sp>
      <p:cxnSp>
        <p:nvCxnSpPr>
          <p:cNvPr id="79" name="Straight Connector 78">
            <a:extLst>
              <a:ext uri="{FF2B5EF4-FFF2-40B4-BE49-F238E27FC236}">
                <a16:creationId xmlns:a16="http://schemas.microsoft.com/office/drawing/2014/main" id="{DE266ECE-C97A-53FE-298A-D7EA4C14014A}"/>
              </a:ext>
            </a:extLst>
          </p:cNvPr>
          <p:cNvCxnSpPr/>
          <p:nvPr/>
        </p:nvCxnSpPr>
        <p:spPr>
          <a:xfrm>
            <a:off x="907639" y="43516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CDA3777-01D1-8D8D-ADE1-5089F5D3B5D5}"/>
              </a:ext>
            </a:extLst>
          </p:cNvPr>
          <p:cNvCxnSpPr/>
          <p:nvPr/>
        </p:nvCxnSpPr>
        <p:spPr>
          <a:xfrm>
            <a:off x="920339" y="2878413"/>
            <a:ext cx="2883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D20A0F83-B14B-EFC6-084F-F02542CCDDF3}"/>
              </a:ext>
            </a:extLst>
          </p:cNvPr>
          <p:cNvSpPr txBox="1"/>
          <p:nvPr/>
        </p:nvSpPr>
        <p:spPr>
          <a:xfrm>
            <a:off x="369835" y="2676722"/>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a:t>
            </a:r>
          </a:p>
        </p:txBody>
      </p:sp>
      <p:sp>
        <p:nvSpPr>
          <p:cNvPr id="83" name="TextBox 82">
            <a:extLst>
              <a:ext uri="{FF2B5EF4-FFF2-40B4-BE49-F238E27FC236}">
                <a16:creationId xmlns:a16="http://schemas.microsoft.com/office/drawing/2014/main" id="{19F53EA6-82B7-B7FF-E115-13A1FADD1E8B}"/>
              </a:ext>
            </a:extLst>
          </p:cNvPr>
          <p:cNvSpPr txBox="1"/>
          <p:nvPr/>
        </p:nvSpPr>
        <p:spPr>
          <a:xfrm>
            <a:off x="24219" y="1411464"/>
            <a:ext cx="26645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Height (metres)</a:t>
            </a:r>
          </a:p>
        </p:txBody>
      </p:sp>
      <p:sp>
        <p:nvSpPr>
          <p:cNvPr id="84" name="TextBox 83">
            <a:extLst>
              <a:ext uri="{FF2B5EF4-FFF2-40B4-BE49-F238E27FC236}">
                <a16:creationId xmlns:a16="http://schemas.microsoft.com/office/drawing/2014/main" id="{DDB363B4-241B-A625-DD02-827398AF80D0}"/>
              </a:ext>
            </a:extLst>
          </p:cNvPr>
          <p:cNvSpPr txBox="1"/>
          <p:nvPr/>
        </p:nvSpPr>
        <p:spPr>
          <a:xfrm>
            <a:off x="4169927" y="6314230"/>
            <a:ext cx="480452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Horizontal distance (metres)</a:t>
            </a:r>
          </a:p>
        </p:txBody>
      </p:sp>
      <p:sp>
        <p:nvSpPr>
          <p:cNvPr id="85" name="TextBox 84">
            <a:extLst>
              <a:ext uri="{FF2B5EF4-FFF2-40B4-BE49-F238E27FC236}">
                <a16:creationId xmlns:a16="http://schemas.microsoft.com/office/drawing/2014/main" id="{083CD5D9-3681-8172-04B8-57B5AC445F08}"/>
              </a:ext>
            </a:extLst>
          </p:cNvPr>
          <p:cNvSpPr txBox="1"/>
          <p:nvPr/>
        </p:nvSpPr>
        <p:spPr>
          <a:xfrm>
            <a:off x="253970" y="5758363"/>
            <a:ext cx="94288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Start</a:t>
            </a:r>
          </a:p>
        </p:txBody>
      </p:sp>
      <p:sp>
        <p:nvSpPr>
          <p:cNvPr id="89" name="TextBox 88">
            <a:extLst>
              <a:ext uri="{FF2B5EF4-FFF2-40B4-BE49-F238E27FC236}">
                <a16:creationId xmlns:a16="http://schemas.microsoft.com/office/drawing/2014/main" id="{0D626658-A133-53F0-38D1-148859CD6995}"/>
              </a:ext>
            </a:extLst>
          </p:cNvPr>
          <p:cNvSpPr txBox="1"/>
          <p:nvPr/>
        </p:nvSpPr>
        <p:spPr>
          <a:xfrm>
            <a:off x="1439317" y="3380339"/>
            <a:ext cx="1447286"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0.5 s</a:t>
            </a:r>
          </a:p>
        </p:txBody>
      </p:sp>
      <p:sp>
        <p:nvSpPr>
          <p:cNvPr id="93" name="Oval 92">
            <a:extLst>
              <a:ext uri="{FF2B5EF4-FFF2-40B4-BE49-F238E27FC236}">
                <a16:creationId xmlns:a16="http://schemas.microsoft.com/office/drawing/2014/main" id="{52E74553-0C95-3106-1B85-75784F3145C6}"/>
              </a:ext>
            </a:extLst>
          </p:cNvPr>
          <p:cNvSpPr/>
          <p:nvPr/>
        </p:nvSpPr>
        <p:spPr>
          <a:xfrm>
            <a:off x="3490266" y="2775373"/>
            <a:ext cx="104749" cy="106017"/>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TextBox 93">
            <a:extLst>
              <a:ext uri="{FF2B5EF4-FFF2-40B4-BE49-F238E27FC236}">
                <a16:creationId xmlns:a16="http://schemas.microsoft.com/office/drawing/2014/main" id="{CE6EBD2A-8043-49DF-4F18-B8BDA33A41D4}"/>
              </a:ext>
            </a:extLst>
          </p:cNvPr>
          <p:cNvSpPr txBox="1"/>
          <p:nvPr/>
        </p:nvSpPr>
        <p:spPr>
          <a:xfrm>
            <a:off x="3008335" y="2301370"/>
            <a:ext cx="66396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 s</a:t>
            </a:r>
          </a:p>
        </p:txBody>
      </p:sp>
      <p:sp>
        <p:nvSpPr>
          <p:cNvPr id="101" name="Oval 100">
            <a:extLst>
              <a:ext uri="{FF2B5EF4-FFF2-40B4-BE49-F238E27FC236}">
                <a16:creationId xmlns:a16="http://schemas.microsoft.com/office/drawing/2014/main" id="{C06F7134-51D2-1F88-652E-FB18374D6AF1}"/>
              </a:ext>
            </a:extLst>
          </p:cNvPr>
          <p:cNvSpPr/>
          <p:nvPr/>
        </p:nvSpPr>
        <p:spPr>
          <a:xfrm>
            <a:off x="8101492" y="5734766"/>
            <a:ext cx="104749" cy="106017"/>
          </a:xfrm>
          <a:prstGeom prst="ellipse">
            <a:avLst/>
          </a:prstGeom>
          <a:solidFill>
            <a:srgbClr val="0000FF"/>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A0503DD-3670-E85B-2C14-E1DB53B7ED28}"/>
              </a:ext>
            </a:extLst>
          </p:cNvPr>
          <p:cNvSpPr/>
          <p:nvPr/>
        </p:nvSpPr>
        <p:spPr>
          <a:xfrm>
            <a:off x="5461000" y="1320628"/>
            <a:ext cx="3513445" cy="2887859"/>
          </a:xfrm>
          <a:prstGeom prst="rect">
            <a:avLst/>
          </a:prstGeom>
          <a:solidFill>
            <a:schemeClr val="bg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B0CE1EE-098C-1188-C035-BDDD5C77B99D}"/>
                  </a:ext>
                </a:extLst>
              </p:cNvPr>
              <p:cNvSpPr txBox="1"/>
              <p:nvPr/>
            </p:nvSpPr>
            <p:spPr>
              <a:xfrm>
                <a:off x="5801821" y="1368981"/>
                <a:ext cx="2427075" cy="105285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1</m:t>
                          </m:r>
                        </m:num>
                        <m:den>
                          <m:r>
                            <a:rPr lang="en-GB" sz="2800" b="0" i="1" smtClean="0">
                              <a:solidFill>
                                <a:srgbClr val="0000FF"/>
                              </a:solidFill>
                              <a:latin typeface="Cambria Math" panose="02040503050406030204" pitchFamily="18" charset="0"/>
                              <a:cs typeface="Arial" panose="020B0604020202020204" pitchFamily="34" charset="0"/>
                            </a:rPr>
                            <m:t>2</m:t>
                          </m:r>
                        </m:den>
                      </m:f>
                      <m:r>
                        <a:rPr lang="en-GB" sz="2800" b="0" i="1" smtClean="0">
                          <a:solidFill>
                            <a:srgbClr val="0000FF"/>
                          </a:solidFill>
                          <a:latin typeface="Cambria Math" panose="02040503050406030204" pitchFamily="18" charset="0"/>
                          <a:cs typeface="Arial" panose="020B0604020202020204" pitchFamily="34" charset="0"/>
                        </a:rPr>
                        <m:t>𝑚</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𝑣</m:t>
                          </m:r>
                        </m:e>
                        <m:sup>
                          <m:r>
                            <a:rPr lang="en-GB" sz="2800" b="0" i="1" smtClean="0">
                              <a:solidFill>
                                <a:srgbClr val="0000FF"/>
                              </a:solidFill>
                              <a:latin typeface="Cambria Math" panose="02040503050406030204" pitchFamily="18" charset="0"/>
                              <a:cs typeface="Arial" panose="020B0604020202020204" pitchFamily="34" charset="0"/>
                            </a:rPr>
                            <m:t>2</m:t>
                          </m:r>
                        </m:sup>
                      </m:sSup>
                      <m:r>
                        <a:rPr lang="en-GB" sz="2800" b="0" i="1"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𝑚𝑔h</m:t>
                      </m:r>
                    </m:oMath>
                  </m:oMathPara>
                </a14:m>
                <a:endParaRPr lang="en-GB" sz="2800" b="0" dirty="0">
                  <a:solidFill>
                    <a:srgbClr val="0000FF"/>
                  </a:solidFill>
                  <a:latin typeface="Arial" panose="020B0604020202020204" pitchFamily="34" charset="0"/>
                  <a:cs typeface="Arial" panose="020B0604020202020204" pitchFamily="34" charset="0"/>
                </a:endParaRPr>
              </a:p>
            </p:txBody>
          </p:sp>
        </mc:Choice>
        <mc:Fallback xmlns="">
          <p:sp>
            <p:nvSpPr>
              <p:cNvPr id="78" name="TextBox 77">
                <a:extLst>
                  <a:ext uri="{FF2B5EF4-FFF2-40B4-BE49-F238E27FC236}">
                    <a16:creationId xmlns:a16="http://schemas.microsoft.com/office/drawing/2014/main" id="{0B0CE1EE-098C-1188-C035-BDDD5C77B99D}"/>
                  </a:ext>
                </a:extLst>
              </p:cNvPr>
              <p:cNvSpPr txBox="1">
                <a:spLocks noRot="1" noChangeAspect="1" noMove="1" noResize="1" noEditPoints="1" noAdjustHandles="1" noChangeArrowheads="1" noChangeShapeType="1" noTextEdit="1"/>
              </p:cNvSpPr>
              <p:nvPr/>
            </p:nvSpPr>
            <p:spPr>
              <a:xfrm>
                <a:off x="5801821" y="1368981"/>
                <a:ext cx="2427075" cy="105285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A9653E6-B253-DE24-55C1-B1A688AA137D}"/>
                  </a:ext>
                </a:extLst>
              </p:cNvPr>
              <p:cNvSpPr txBox="1"/>
              <p:nvPr/>
            </p:nvSpPr>
            <p:spPr>
              <a:xfrm>
                <a:off x="5801821" y="2184721"/>
                <a:ext cx="1847364" cy="768031"/>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𝑣</m:t>
                      </m:r>
                      <m:r>
                        <a:rPr lang="en-GB" sz="2800" b="0" i="1" smtClean="0">
                          <a:solidFill>
                            <a:srgbClr val="0000FF"/>
                          </a:solidFill>
                          <a:latin typeface="Cambria Math" panose="02040503050406030204" pitchFamily="18" charset="0"/>
                          <a:cs typeface="Arial" panose="020B0604020202020204" pitchFamily="34" charset="0"/>
                        </a:rPr>
                        <m:t>=</m:t>
                      </m:r>
                      <m:rad>
                        <m:radPr>
                          <m:degHide m:val="on"/>
                          <m:ctrlPr>
                            <a:rPr lang="en-GB" sz="2800" b="0" i="1" smtClean="0">
                              <a:solidFill>
                                <a:srgbClr val="0000FF"/>
                              </a:solidFill>
                              <a:latin typeface="Cambria Math" panose="02040503050406030204" pitchFamily="18" charset="0"/>
                              <a:cs typeface="Arial" panose="020B0604020202020204" pitchFamily="34" charset="0"/>
                            </a:rPr>
                          </m:ctrlPr>
                        </m:radPr>
                        <m:deg/>
                        <m:e>
                          <m:r>
                            <a:rPr lang="en-GB" sz="2800" b="0" i="1" smtClean="0">
                              <a:solidFill>
                                <a:srgbClr val="0000FF"/>
                              </a:solidFill>
                              <a:latin typeface="Cambria Math" panose="02040503050406030204" pitchFamily="18" charset="0"/>
                              <a:cs typeface="Arial" panose="020B0604020202020204" pitchFamily="34" charset="0"/>
                            </a:rPr>
                            <m:t>2</m:t>
                          </m:r>
                          <m:r>
                            <a:rPr lang="en-GB" sz="2800" b="0" i="1" smtClean="0">
                              <a:solidFill>
                                <a:srgbClr val="0000FF"/>
                              </a:solidFill>
                              <a:latin typeface="Cambria Math" panose="02040503050406030204" pitchFamily="18" charset="0"/>
                              <a:cs typeface="Arial" panose="020B0604020202020204" pitchFamily="34" charset="0"/>
                            </a:rPr>
                            <m:t>𝑔h</m:t>
                          </m:r>
                        </m:e>
                      </m:rad>
                    </m:oMath>
                  </m:oMathPara>
                </a14:m>
                <a:endParaRPr lang="en-GB" sz="2800" b="0" dirty="0">
                  <a:solidFill>
                    <a:srgbClr val="0000FF"/>
                  </a:solidFill>
                  <a:latin typeface="Arial" panose="020B0604020202020204" pitchFamily="34" charset="0"/>
                  <a:cs typeface="Arial" panose="020B0604020202020204" pitchFamily="34" charset="0"/>
                </a:endParaRPr>
              </a:p>
            </p:txBody>
          </p:sp>
        </mc:Choice>
        <mc:Fallback xmlns="">
          <p:sp>
            <p:nvSpPr>
              <p:cNvPr id="62" name="TextBox 61">
                <a:extLst>
                  <a:ext uri="{FF2B5EF4-FFF2-40B4-BE49-F238E27FC236}">
                    <a16:creationId xmlns:a16="http://schemas.microsoft.com/office/drawing/2014/main" id="{5A9653E6-B253-DE24-55C1-B1A688AA137D}"/>
                  </a:ext>
                </a:extLst>
              </p:cNvPr>
              <p:cNvSpPr txBox="1">
                <a:spLocks noRot="1" noChangeAspect="1" noMove="1" noResize="1" noEditPoints="1" noAdjustHandles="1" noChangeArrowheads="1" noChangeShapeType="1" noTextEdit="1"/>
              </p:cNvSpPr>
              <p:nvPr/>
            </p:nvSpPr>
            <p:spPr>
              <a:xfrm>
                <a:off x="5801821" y="2184721"/>
                <a:ext cx="1847364" cy="76803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BF883D2-7DD9-77BC-FA77-3DB2010AB155}"/>
                  </a:ext>
                </a:extLst>
              </p:cNvPr>
              <p:cNvSpPr txBox="1"/>
              <p:nvPr/>
            </p:nvSpPr>
            <p:spPr>
              <a:xfrm>
                <a:off x="5848783" y="2881513"/>
                <a:ext cx="3160224" cy="768031"/>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𝑣</m:t>
                      </m:r>
                      <m:r>
                        <a:rPr lang="en-GB" sz="2800" b="0" i="1" smtClean="0">
                          <a:solidFill>
                            <a:srgbClr val="0000FF"/>
                          </a:solidFill>
                          <a:latin typeface="Cambria Math" panose="02040503050406030204" pitchFamily="18" charset="0"/>
                          <a:cs typeface="Arial" panose="020B0604020202020204" pitchFamily="34" charset="0"/>
                        </a:rPr>
                        <m:t>=</m:t>
                      </m:r>
                      <m:rad>
                        <m:radPr>
                          <m:degHide m:val="on"/>
                          <m:ctrlPr>
                            <a:rPr lang="en-GB" sz="2800" b="0" i="1" smtClean="0">
                              <a:solidFill>
                                <a:srgbClr val="0000FF"/>
                              </a:solidFill>
                              <a:latin typeface="Cambria Math" panose="02040503050406030204" pitchFamily="18" charset="0"/>
                              <a:cs typeface="Arial" panose="020B0604020202020204" pitchFamily="34" charset="0"/>
                            </a:rPr>
                          </m:ctrlPr>
                        </m:radPr>
                        <m:deg/>
                        <m:e>
                          <m:r>
                            <a:rPr lang="en-GB" sz="2800" b="0" i="1" smtClean="0">
                              <a:solidFill>
                                <a:srgbClr val="0000FF"/>
                              </a:solidFill>
                              <a:latin typeface="Cambria Math" panose="02040503050406030204" pitchFamily="18" charset="0"/>
                              <a:cs typeface="Arial" panose="020B0604020202020204" pitchFamily="34" charset="0"/>
                            </a:rPr>
                            <m:t>2</m:t>
                          </m:r>
                          <m:d>
                            <m:dPr>
                              <m:ctrlPr>
                                <a:rPr lang="en-GB" sz="2800" b="0" i="1" smtClean="0">
                                  <a:solidFill>
                                    <a:srgbClr val="0000FF"/>
                                  </a:solidFill>
                                  <a:latin typeface="Cambria Math" panose="02040503050406030204" pitchFamily="18" charset="0"/>
                                  <a:cs typeface="Arial" panose="020B0604020202020204" pitchFamily="34" charset="0"/>
                                </a:rPr>
                              </m:ctrlPr>
                            </m:dPr>
                            <m:e>
                              <m:r>
                                <a:rPr lang="en-GB" sz="2800" b="0" i="1" smtClean="0">
                                  <a:solidFill>
                                    <a:srgbClr val="0000FF"/>
                                  </a:solidFill>
                                  <a:latin typeface="Cambria Math" panose="02040503050406030204" pitchFamily="18" charset="0"/>
                                  <a:cs typeface="Arial" panose="020B0604020202020204" pitchFamily="34" charset="0"/>
                                </a:rPr>
                                <m:t>9.8</m:t>
                              </m:r>
                            </m:e>
                          </m:d>
                          <m:d>
                            <m:dPr>
                              <m:ctrlPr>
                                <a:rPr lang="en-GB" sz="2800" b="0" i="1" smtClean="0">
                                  <a:solidFill>
                                    <a:srgbClr val="0000FF"/>
                                  </a:solidFill>
                                  <a:latin typeface="Cambria Math" panose="02040503050406030204" pitchFamily="18" charset="0"/>
                                  <a:cs typeface="Arial" panose="020B0604020202020204" pitchFamily="34" charset="0"/>
                                </a:rPr>
                              </m:ctrlPr>
                            </m:dPr>
                            <m:e>
                              <m:r>
                                <a:rPr lang="en-GB" sz="2800" b="0" i="1" smtClean="0">
                                  <a:solidFill>
                                    <a:srgbClr val="0000FF"/>
                                  </a:solidFill>
                                  <a:latin typeface="Cambria Math" panose="02040503050406030204" pitchFamily="18" charset="0"/>
                                  <a:cs typeface="Arial" panose="020B0604020202020204" pitchFamily="34" charset="0"/>
                                </a:rPr>
                                <m:t>11.5</m:t>
                              </m:r>
                            </m:e>
                          </m:d>
                        </m:e>
                      </m:rad>
                    </m:oMath>
                  </m:oMathPara>
                </a14:m>
                <a:endParaRPr lang="en-GB" sz="2800" b="0" dirty="0">
                  <a:solidFill>
                    <a:srgbClr val="0000FF"/>
                  </a:solidFill>
                  <a:latin typeface="Arial" panose="020B0604020202020204" pitchFamily="34" charset="0"/>
                  <a:cs typeface="Arial" panose="020B0604020202020204" pitchFamily="34" charset="0"/>
                </a:endParaRPr>
              </a:p>
            </p:txBody>
          </p:sp>
        </mc:Choice>
        <mc:Fallback xmlns="">
          <p:sp>
            <p:nvSpPr>
              <p:cNvPr id="72" name="TextBox 71">
                <a:extLst>
                  <a:ext uri="{FF2B5EF4-FFF2-40B4-BE49-F238E27FC236}">
                    <a16:creationId xmlns:a16="http://schemas.microsoft.com/office/drawing/2014/main" id="{ABF883D2-7DD9-77BC-FA77-3DB2010AB155}"/>
                  </a:ext>
                </a:extLst>
              </p:cNvPr>
              <p:cNvSpPr txBox="1">
                <a:spLocks noRot="1" noChangeAspect="1" noMove="1" noResize="1" noEditPoints="1" noAdjustHandles="1" noChangeArrowheads="1" noChangeShapeType="1" noTextEdit="1"/>
              </p:cNvSpPr>
              <p:nvPr/>
            </p:nvSpPr>
            <p:spPr>
              <a:xfrm>
                <a:off x="5848783" y="2881513"/>
                <a:ext cx="3160224" cy="76803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03F42115-4868-6BD4-C715-5646B53F6B6C}"/>
                  </a:ext>
                </a:extLst>
              </p:cNvPr>
              <p:cNvSpPr txBox="1"/>
              <p:nvPr/>
            </p:nvSpPr>
            <p:spPr>
              <a:xfrm>
                <a:off x="5814221" y="3531380"/>
                <a:ext cx="283084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𝑣</m:t>
                      </m:r>
                      <m:r>
                        <a:rPr lang="en-GB" sz="2800" b="0" i="1" smtClean="0">
                          <a:solidFill>
                            <a:srgbClr val="0000FF"/>
                          </a:solidFill>
                          <a:latin typeface="Cambria Math" panose="02040503050406030204" pitchFamily="18" charset="0"/>
                          <a:cs typeface="Arial" panose="020B0604020202020204" pitchFamily="34" charset="0"/>
                        </a:rPr>
                        <m:t>=15.01 </m:t>
                      </m:r>
                      <m:r>
                        <a:rPr lang="en-GB" sz="2800" b="0" i="1" smtClean="0">
                          <a:solidFill>
                            <a:srgbClr val="0000FF"/>
                          </a:solidFill>
                          <a:latin typeface="Cambria Math" panose="02040503050406030204" pitchFamily="18" charset="0"/>
                          <a:cs typeface="Arial" panose="020B0604020202020204" pitchFamily="34" charset="0"/>
                        </a:rPr>
                        <m:t>𝑚</m:t>
                      </m:r>
                      <m:r>
                        <a:rPr lang="en-GB" sz="2800" b="0" i="1" smtClean="0">
                          <a:solidFill>
                            <a:srgbClr val="0000FF"/>
                          </a:solidFill>
                          <a:latin typeface="Cambria Math" panose="02040503050406030204" pitchFamily="18" charset="0"/>
                          <a:cs typeface="Arial" panose="020B0604020202020204" pitchFamily="34" charset="0"/>
                        </a:rPr>
                        <m:t> </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𝑠</m:t>
                          </m:r>
                        </m:e>
                        <m:sup>
                          <m:r>
                            <a:rPr lang="en-GB" sz="2800" b="0" i="1" smtClean="0">
                              <a:solidFill>
                                <a:srgbClr val="0000FF"/>
                              </a:solidFill>
                              <a:latin typeface="Cambria Math" panose="02040503050406030204" pitchFamily="18" charset="0"/>
                              <a:cs typeface="Arial" panose="020B0604020202020204" pitchFamily="34" charset="0"/>
                            </a:rPr>
                            <m:t>−1</m:t>
                          </m:r>
                        </m:sup>
                      </m:sSup>
                    </m:oMath>
                  </m:oMathPara>
                </a14:m>
                <a:endParaRPr lang="en-GB" sz="2800" b="0" dirty="0">
                  <a:solidFill>
                    <a:srgbClr val="0000FF"/>
                  </a:solidFill>
                  <a:latin typeface="Arial" panose="020B0604020202020204" pitchFamily="34" charset="0"/>
                  <a:cs typeface="Arial" panose="020B0604020202020204" pitchFamily="34" charset="0"/>
                </a:endParaRPr>
              </a:p>
            </p:txBody>
          </p:sp>
        </mc:Choice>
        <mc:Fallback xmlns="">
          <p:sp>
            <p:nvSpPr>
              <p:cNvPr id="82" name="TextBox 81">
                <a:extLst>
                  <a:ext uri="{FF2B5EF4-FFF2-40B4-BE49-F238E27FC236}">
                    <a16:creationId xmlns:a16="http://schemas.microsoft.com/office/drawing/2014/main" id="{03F42115-4868-6BD4-C715-5646B53F6B6C}"/>
                  </a:ext>
                </a:extLst>
              </p:cNvPr>
              <p:cNvSpPr txBox="1">
                <a:spLocks noRot="1" noChangeAspect="1" noMove="1" noResize="1" noEditPoints="1" noAdjustHandles="1" noChangeArrowheads="1" noChangeShapeType="1" noTextEdit="1"/>
              </p:cNvSpPr>
              <p:nvPr/>
            </p:nvSpPr>
            <p:spPr>
              <a:xfrm>
                <a:off x="5814221" y="3531380"/>
                <a:ext cx="2830840" cy="67710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104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8" grpId="0"/>
      <p:bldP spid="62" grpId="0"/>
      <p:bldP spid="72" grpId="0"/>
      <p:bldP spid="8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2A633-28E5-75BA-009D-2367AE5980EA}"/>
              </a:ext>
            </a:extLst>
          </p:cNvPr>
          <p:cNvSpPr>
            <a:spLocks noGrp="1"/>
          </p:cNvSpPr>
          <p:nvPr>
            <p:ph type="title"/>
          </p:nvPr>
        </p:nvSpPr>
        <p:spPr/>
        <p:txBody>
          <a:bodyPr>
            <a:normAutofit/>
          </a:bodyPr>
          <a:lstStyle/>
          <a:p>
            <a:r>
              <a:rPr lang="en-GB" dirty="0"/>
              <a:t>Example</a:t>
            </a:r>
          </a:p>
        </p:txBody>
      </p:sp>
      <p:sp>
        <p:nvSpPr>
          <p:cNvPr id="5" name="Text Placeholder 4">
            <a:extLst>
              <a:ext uri="{FF2B5EF4-FFF2-40B4-BE49-F238E27FC236}">
                <a16:creationId xmlns:a16="http://schemas.microsoft.com/office/drawing/2014/main" id="{1501B968-4AB8-55DB-A1A5-66E81839241D}"/>
              </a:ext>
            </a:extLst>
          </p:cNvPr>
          <p:cNvSpPr>
            <a:spLocks noGrp="1"/>
          </p:cNvSpPr>
          <p:nvPr>
            <p:ph type="body" sz="quarter" idx="10"/>
          </p:nvPr>
        </p:nvSpPr>
        <p:spPr>
          <a:xfrm>
            <a:off x="122292" y="461664"/>
            <a:ext cx="8899415" cy="1255728"/>
          </a:xfrm>
        </p:spPr>
        <p:txBody>
          <a:bodyPr/>
          <a:lstStyle/>
          <a:p>
            <a:r>
              <a:rPr lang="en-GB" dirty="0"/>
              <a:t>A player kicks a ball at an angle of 43° to the horizontal at an initial velocity of 21 m s⁻¹. Calculate how far the ball will travel horizontally in 2 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EA4B16-9CD1-78F6-2CAE-3EF19575754E}"/>
                  </a:ext>
                </a:extLst>
              </p:cNvPr>
              <p:cNvSpPr txBox="1"/>
              <p:nvPr/>
            </p:nvSpPr>
            <p:spPr>
              <a:xfrm>
                <a:off x="2565767" y="4122721"/>
                <a:ext cx="5061707"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𝑣</m:t>
                          </m:r>
                        </m:e>
                        <m:sub>
                          <m:r>
                            <a:rPr lang="en-GB" sz="2800" b="0" i="1" smtClean="0">
                              <a:solidFill>
                                <a:srgbClr val="0000FF"/>
                              </a:solidFill>
                              <a:latin typeface="Cambria Math" panose="02040503050406030204" pitchFamily="18" charset="0"/>
                              <a:cs typeface="Arial" panose="020B0604020202020204" pitchFamily="34" charset="0"/>
                            </a:rPr>
                            <m:t>h</m:t>
                          </m:r>
                        </m:sub>
                      </m:sSub>
                      <m:r>
                        <a:rPr lang="en-GB" sz="2800" b="0" i="1" smtClean="0">
                          <a:solidFill>
                            <a:srgbClr val="0000FF"/>
                          </a:solidFill>
                          <a:latin typeface="Cambria Math" panose="02040503050406030204" pitchFamily="18" charset="0"/>
                          <a:cs typeface="Arial" panose="020B0604020202020204" pitchFamily="34" charset="0"/>
                        </a:rPr>
                        <m:t>=21</m:t>
                      </m:r>
                      <m:func>
                        <m:funcPr>
                          <m:ctrlPr>
                            <a:rPr lang="en-GB" sz="2800" b="0" i="1" smtClean="0">
                              <a:solidFill>
                                <a:srgbClr val="0000FF"/>
                              </a:solidFill>
                              <a:latin typeface="Cambria Math" panose="02040503050406030204" pitchFamily="18" charset="0"/>
                              <a:cs typeface="Arial" panose="020B0604020202020204" pitchFamily="34" charset="0"/>
                            </a:rPr>
                          </m:ctrlPr>
                        </m:funcPr>
                        <m:fName>
                          <m:r>
                            <m:rPr>
                              <m:sty m:val="p"/>
                            </m:rPr>
                            <a:rPr lang="en-GB" sz="2800" b="0" i="0" smtClean="0">
                              <a:solidFill>
                                <a:srgbClr val="0000FF"/>
                              </a:solidFill>
                              <a:latin typeface="Cambria Math" panose="02040503050406030204" pitchFamily="18" charset="0"/>
                              <a:cs typeface="Arial" panose="020B0604020202020204" pitchFamily="34" charset="0"/>
                            </a:rPr>
                            <m:t>cos</m:t>
                          </m:r>
                        </m:fName>
                        <m:e>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43</m:t>
                              </m:r>
                            </m:e>
                            <m:sup>
                              <m:r>
                                <a:rPr lang="en-GB" sz="2800" b="0" i="1" smtClean="0">
                                  <a:solidFill>
                                    <a:srgbClr val="0000FF"/>
                                  </a:solidFill>
                                  <a:latin typeface="Cambria Math" panose="02040503050406030204" pitchFamily="18" charset="0"/>
                                  <a:cs typeface="Arial" panose="020B0604020202020204" pitchFamily="34" charset="0"/>
                                </a:rPr>
                                <m:t>𝑜</m:t>
                              </m:r>
                            </m:sup>
                          </m:sSup>
                        </m:e>
                      </m:func>
                      <m:r>
                        <a:rPr lang="en-GB" sz="2800" b="0" i="1" smtClean="0">
                          <a:solidFill>
                            <a:srgbClr val="0000FF"/>
                          </a:solidFill>
                          <a:latin typeface="Cambria Math" panose="02040503050406030204" pitchFamily="18" charset="0"/>
                          <a:cs typeface="Arial" panose="020B0604020202020204" pitchFamily="34" charset="0"/>
                        </a:rPr>
                        <m:t>=15.36 </m:t>
                      </m:r>
                      <m:r>
                        <a:rPr lang="en-GB" sz="2800" b="0" i="1" smtClean="0">
                          <a:solidFill>
                            <a:srgbClr val="0000FF"/>
                          </a:solidFill>
                          <a:latin typeface="Cambria Math" panose="02040503050406030204" pitchFamily="18" charset="0"/>
                          <a:cs typeface="Arial" panose="020B0604020202020204" pitchFamily="34" charset="0"/>
                        </a:rPr>
                        <m:t>𝑚</m:t>
                      </m:r>
                      <m:r>
                        <a:rPr lang="en-GB" sz="2800" b="0" i="1" smtClean="0">
                          <a:solidFill>
                            <a:srgbClr val="0000FF"/>
                          </a:solidFill>
                          <a:latin typeface="Cambria Math" panose="02040503050406030204" pitchFamily="18" charset="0"/>
                          <a:cs typeface="Arial" panose="020B0604020202020204" pitchFamily="34" charset="0"/>
                        </a:rPr>
                        <m:t> </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𝑠</m:t>
                          </m:r>
                        </m:e>
                        <m:sup>
                          <m:r>
                            <a:rPr lang="en-GB" sz="2800" b="0" i="1" smtClean="0">
                              <a:solidFill>
                                <a:srgbClr val="0000FF"/>
                              </a:solidFill>
                              <a:latin typeface="Cambria Math" panose="02040503050406030204" pitchFamily="18" charset="0"/>
                              <a:cs typeface="Arial" panose="020B0604020202020204" pitchFamily="34" charset="0"/>
                            </a:rPr>
                            <m:t>−1</m:t>
                          </m:r>
                        </m:sup>
                      </m:sSup>
                    </m:oMath>
                  </m:oMathPara>
                </a14:m>
                <a:endParaRPr lang="en-GB" sz="2800" dirty="0" err="1">
                  <a:solidFill>
                    <a:srgbClr val="0000FF"/>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FAEA4B16-9CD1-78F6-2CAE-3EF19575754E}"/>
                  </a:ext>
                </a:extLst>
              </p:cNvPr>
              <p:cNvSpPr txBox="1">
                <a:spLocks noRot="1" noChangeAspect="1" noMove="1" noResize="1" noEditPoints="1" noAdjustHandles="1" noChangeArrowheads="1" noChangeShapeType="1" noTextEdit="1"/>
              </p:cNvSpPr>
              <p:nvPr/>
            </p:nvSpPr>
            <p:spPr>
              <a:xfrm>
                <a:off x="2565767" y="4122721"/>
                <a:ext cx="5061707" cy="67710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CAD395-536A-7538-D84B-B40E5FC0E5EE}"/>
                  </a:ext>
                </a:extLst>
              </p:cNvPr>
              <p:cNvSpPr txBox="1"/>
              <p:nvPr/>
            </p:nvSpPr>
            <p:spPr>
              <a:xfrm>
                <a:off x="3187708" y="5701301"/>
                <a:ext cx="493038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𝑠</m:t>
                      </m:r>
                      <m:r>
                        <a:rPr lang="en-GB" sz="2800" b="0" i="1"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𝑣𝑡</m:t>
                      </m:r>
                      <m:r>
                        <a:rPr lang="en-GB" sz="2800" b="0" i="1" smtClean="0">
                          <a:solidFill>
                            <a:srgbClr val="0000FF"/>
                          </a:solidFill>
                          <a:latin typeface="Cambria Math" panose="02040503050406030204" pitchFamily="18" charset="0"/>
                          <a:cs typeface="Arial" panose="020B0604020202020204" pitchFamily="34" charset="0"/>
                        </a:rPr>
                        <m:t>=15.36</m:t>
                      </m:r>
                      <m:d>
                        <m:dPr>
                          <m:ctrlPr>
                            <a:rPr lang="en-GB" sz="2800" b="0" i="1" smtClean="0">
                              <a:solidFill>
                                <a:srgbClr val="0000FF"/>
                              </a:solidFill>
                              <a:latin typeface="Cambria Math" panose="02040503050406030204" pitchFamily="18" charset="0"/>
                              <a:cs typeface="Arial" panose="020B0604020202020204" pitchFamily="34" charset="0"/>
                            </a:rPr>
                          </m:ctrlPr>
                        </m:dPr>
                        <m:e>
                          <m:r>
                            <a:rPr lang="en-GB" sz="2800" b="0" i="1" smtClean="0">
                              <a:solidFill>
                                <a:srgbClr val="0000FF"/>
                              </a:solidFill>
                              <a:latin typeface="Cambria Math" panose="02040503050406030204" pitchFamily="18" charset="0"/>
                              <a:cs typeface="Arial" panose="020B0604020202020204" pitchFamily="34" charset="0"/>
                            </a:rPr>
                            <m:t>2</m:t>
                          </m:r>
                        </m:e>
                      </m:d>
                      <m:r>
                        <a:rPr lang="en-GB" sz="2800" b="0" i="1" smtClean="0">
                          <a:solidFill>
                            <a:srgbClr val="0000FF"/>
                          </a:solidFill>
                          <a:latin typeface="Cambria Math" panose="02040503050406030204" pitchFamily="18" charset="0"/>
                          <a:cs typeface="Arial" panose="020B0604020202020204" pitchFamily="34" charset="0"/>
                        </a:rPr>
                        <m:t>=30.7 </m:t>
                      </m:r>
                      <m:r>
                        <a:rPr lang="en-GB" sz="2800" b="0" i="1" smtClean="0">
                          <a:solidFill>
                            <a:srgbClr val="0000FF"/>
                          </a:solidFill>
                          <a:latin typeface="Cambria Math" panose="02040503050406030204" pitchFamily="18" charset="0"/>
                          <a:cs typeface="Arial" panose="020B0604020202020204" pitchFamily="34" charset="0"/>
                        </a:rPr>
                        <m:t>𝑚</m:t>
                      </m:r>
                    </m:oMath>
                  </m:oMathPara>
                </a14:m>
                <a:endParaRPr lang="en-GB" sz="2800" dirty="0" err="1">
                  <a:solidFill>
                    <a:srgbClr val="0000FF"/>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3ACAD395-536A-7538-D84B-B40E5FC0E5EE}"/>
                  </a:ext>
                </a:extLst>
              </p:cNvPr>
              <p:cNvSpPr txBox="1">
                <a:spLocks noRot="1" noChangeAspect="1" noMove="1" noResize="1" noEditPoints="1" noAdjustHandles="1" noChangeArrowheads="1" noChangeShapeType="1" noTextEdit="1"/>
              </p:cNvSpPr>
              <p:nvPr/>
            </p:nvSpPr>
            <p:spPr>
              <a:xfrm>
                <a:off x="3187708" y="5701301"/>
                <a:ext cx="4930389" cy="677108"/>
              </a:xfrm>
              <a:prstGeom prst="rect">
                <a:avLst/>
              </a:prstGeom>
              <a:blipFill>
                <a:blip r:embed="rId3"/>
                <a:stretch>
                  <a:fillRect/>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77D06530-C1B2-D333-27FF-0778B6E7689D}"/>
              </a:ext>
            </a:extLst>
          </p:cNvPr>
          <p:cNvCxnSpPr/>
          <p:nvPr/>
        </p:nvCxnSpPr>
        <p:spPr>
          <a:xfrm>
            <a:off x="1270000" y="2717800"/>
            <a:ext cx="3302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 name="Freeform: Shape 9">
            <a:extLst>
              <a:ext uri="{FF2B5EF4-FFF2-40B4-BE49-F238E27FC236}">
                <a16:creationId xmlns:a16="http://schemas.microsoft.com/office/drawing/2014/main" id="{B6103A39-8D88-C9CA-E94A-D4A1E9F02999}"/>
              </a:ext>
            </a:extLst>
          </p:cNvPr>
          <p:cNvSpPr/>
          <p:nvPr/>
        </p:nvSpPr>
        <p:spPr>
          <a:xfrm>
            <a:off x="1549400" y="1714500"/>
            <a:ext cx="2324100" cy="952500"/>
          </a:xfrm>
          <a:custGeom>
            <a:avLst/>
            <a:gdLst>
              <a:gd name="connsiteX0" fmla="*/ 0 w 2324100"/>
              <a:gd name="connsiteY0" fmla="*/ 952500 h 952500"/>
              <a:gd name="connsiteX1" fmla="*/ 1384300 w 2324100"/>
              <a:gd name="connsiteY1" fmla="*/ 127000 h 952500"/>
              <a:gd name="connsiteX2" fmla="*/ 2324100 w 2324100"/>
              <a:gd name="connsiteY2" fmla="*/ 0 h 952500"/>
              <a:gd name="connsiteX0" fmla="*/ 0 w 2324100"/>
              <a:gd name="connsiteY0" fmla="*/ 952500 h 952500"/>
              <a:gd name="connsiteX1" fmla="*/ 1384300 w 2324100"/>
              <a:gd name="connsiteY1" fmla="*/ 127000 h 952500"/>
              <a:gd name="connsiteX2" fmla="*/ 2324100 w 2324100"/>
              <a:gd name="connsiteY2" fmla="*/ 0 h 952500"/>
              <a:gd name="connsiteX0" fmla="*/ 0 w 2324100"/>
              <a:gd name="connsiteY0" fmla="*/ 952500 h 952500"/>
              <a:gd name="connsiteX1" fmla="*/ 1384300 w 2324100"/>
              <a:gd name="connsiteY1" fmla="*/ 127000 h 952500"/>
              <a:gd name="connsiteX2" fmla="*/ 2324100 w 2324100"/>
              <a:gd name="connsiteY2" fmla="*/ 0 h 952500"/>
              <a:gd name="connsiteX0" fmla="*/ 0 w 2324100"/>
              <a:gd name="connsiteY0" fmla="*/ 952500 h 952500"/>
              <a:gd name="connsiteX1" fmla="*/ 1384300 w 2324100"/>
              <a:gd name="connsiteY1" fmla="*/ 127000 h 952500"/>
              <a:gd name="connsiteX2" fmla="*/ 2324100 w 2324100"/>
              <a:gd name="connsiteY2" fmla="*/ 0 h 952500"/>
            </a:gdLst>
            <a:ahLst/>
            <a:cxnLst>
              <a:cxn ang="0">
                <a:pos x="connsiteX0" y="connsiteY0"/>
              </a:cxn>
              <a:cxn ang="0">
                <a:pos x="connsiteX1" y="connsiteY1"/>
              </a:cxn>
              <a:cxn ang="0">
                <a:pos x="connsiteX2" y="connsiteY2"/>
              </a:cxn>
            </a:cxnLst>
            <a:rect l="l" t="t" r="r" b="b"/>
            <a:pathLst>
              <a:path w="2324100" h="952500">
                <a:moveTo>
                  <a:pt x="0" y="952500"/>
                </a:moveTo>
                <a:cubicBezTo>
                  <a:pt x="385233" y="626533"/>
                  <a:pt x="1020233" y="232833"/>
                  <a:pt x="1384300" y="127000"/>
                </a:cubicBezTo>
                <a:cubicBezTo>
                  <a:pt x="1748367" y="21167"/>
                  <a:pt x="1972733" y="4233"/>
                  <a:pt x="2324100" y="0"/>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AD14F7D-C13B-3B2A-C5C0-370F09FFF665}"/>
              </a:ext>
            </a:extLst>
          </p:cNvPr>
          <p:cNvSpPr txBox="1"/>
          <p:nvPr/>
        </p:nvSpPr>
        <p:spPr>
          <a:xfrm>
            <a:off x="2057371" y="2256135"/>
            <a:ext cx="863629" cy="461665"/>
          </a:xfrm>
          <a:prstGeom prst="rect">
            <a:avLst/>
          </a:prstGeom>
          <a:noFill/>
        </p:spPr>
        <p:txBody>
          <a:bodyPr wrap="square">
            <a:spAutoFit/>
          </a:bodyPr>
          <a:lstStyle/>
          <a:p>
            <a:r>
              <a:rPr lang="en-GB" sz="2400" dirty="0"/>
              <a:t>43°</a:t>
            </a:r>
          </a:p>
        </p:txBody>
      </p:sp>
      <p:sp>
        <p:nvSpPr>
          <p:cNvPr id="14" name="TextBox 13">
            <a:extLst>
              <a:ext uri="{FF2B5EF4-FFF2-40B4-BE49-F238E27FC236}">
                <a16:creationId xmlns:a16="http://schemas.microsoft.com/office/drawing/2014/main" id="{CE7560A6-AFD2-7660-2CBB-1BA3EA0ACAA3}"/>
              </a:ext>
            </a:extLst>
          </p:cNvPr>
          <p:cNvSpPr txBox="1"/>
          <p:nvPr/>
        </p:nvSpPr>
        <p:spPr>
          <a:xfrm>
            <a:off x="519298" y="2026419"/>
            <a:ext cx="1501404" cy="461665"/>
          </a:xfrm>
          <a:prstGeom prst="rect">
            <a:avLst/>
          </a:prstGeom>
          <a:noFill/>
        </p:spPr>
        <p:txBody>
          <a:bodyPr wrap="square">
            <a:spAutoFit/>
          </a:bodyPr>
          <a:lstStyle/>
          <a:p>
            <a:r>
              <a:rPr lang="en-GB" sz="2400" dirty="0"/>
              <a:t>21 m s⁻¹</a:t>
            </a:r>
          </a:p>
        </p:txBody>
      </p:sp>
      <p:sp>
        <p:nvSpPr>
          <p:cNvPr id="16" name="TextBox 15">
            <a:extLst>
              <a:ext uri="{FF2B5EF4-FFF2-40B4-BE49-F238E27FC236}">
                <a16:creationId xmlns:a16="http://schemas.microsoft.com/office/drawing/2014/main" id="{A28B11BF-CB5E-7189-84B7-B87B2FCE0E90}"/>
              </a:ext>
            </a:extLst>
          </p:cNvPr>
          <p:cNvSpPr txBox="1"/>
          <p:nvPr/>
        </p:nvSpPr>
        <p:spPr>
          <a:xfrm>
            <a:off x="285066" y="2808009"/>
            <a:ext cx="8401659"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Find the horizontal component of the velocity vector</a:t>
            </a:r>
          </a:p>
        </p:txBody>
      </p:sp>
      <p:sp>
        <p:nvSpPr>
          <p:cNvPr id="17" name="TextBox 16">
            <a:extLst>
              <a:ext uri="{FF2B5EF4-FFF2-40B4-BE49-F238E27FC236}">
                <a16:creationId xmlns:a16="http://schemas.microsoft.com/office/drawing/2014/main" id="{B50548B9-25CC-8E4A-1131-1F19E3238B6C}"/>
              </a:ext>
            </a:extLst>
          </p:cNvPr>
          <p:cNvSpPr txBox="1"/>
          <p:nvPr/>
        </p:nvSpPr>
        <p:spPr>
          <a:xfrm>
            <a:off x="285066" y="4909809"/>
            <a:ext cx="7833031" cy="954107"/>
          </a:xfrm>
          <a:prstGeom prst="rect">
            <a:avLst/>
          </a:prstGeom>
          <a:noFill/>
        </p:spPr>
        <p:txBody>
          <a:bodyPr wrap="squar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The ball moves with constant horizontal velocity while in the air</a:t>
            </a:r>
          </a:p>
        </p:txBody>
      </p:sp>
      <p:cxnSp>
        <p:nvCxnSpPr>
          <p:cNvPr id="19" name="Straight Arrow Connector 18">
            <a:extLst>
              <a:ext uri="{FF2B5EF4-FFF2-40B4-BE49-F238E27FC236}">
                <a16:creationId xmlns:a16="http://schemas.microsoft.com/office/drawing/2014/main" id="{2F3589F0-7C03-E8AB-7C9F-7E3E967E6064}"/>
              </a:ext>
            </a:extLst>
          </p:cNvPr>
          <p:cNvCxnSpPr/>
          <p:nvPr/>
        </p:nvCxnSpPr>
        <p:spPr>
          <a:xfrm>
            <a:off x="1014598" y="4227494"/>
            <a:ext cx="1473200" cy="0"/>
          </a:xfrm>
          <a:prstGeom prst="straightConnector1">
            <a:avLst/>
          </a:prstGeom>
          <a:ln w="28575">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23C3316-243F-3BC7-3D5E-E46D71238240}"/>
              </a:ext>
            </a:extLst>
          </p:cNvPr>
          <p:cNvCxnSpPr>
            <a:cxnSpLocks/>
          </p:cNvCxnSpPr>
          <p:nvPr/>
        </p:nvCxnSpPr>
        <p:spPr>
          <a:xfrm flipV="1">
            <a:off x="1014598" y="3326831"/>
            <a:ext cx="1470397" cy="900663"/>
          </a:xfrm>
          <a:prstGeom prst="straightConnector1">
            <a:avLst/>
          </a:prstGeom>
          <a:ln w="28575">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07DA5A1-6FC5-A75B-C560-5379AFC8B363}"/>
              </a:ext>
            </a:extLst>
          </p:cNvPr>
          <p:cNvSpPr txBox="1"/>
          <p:nvPr/>
        </p:nvSpPr>
        <p:spPr>
          <a:xfrm>
            <a:off x="570084" y="3396952"/>
            <a:ext cx="1501404" cy="461665"/>
          </a:xfrm>
          <a:prstGeom prst="rect">
            <a:avLst/>
          </a:prstGeom>
          <a:noFill/>
        </p:spPr>
        <p:txBody>
          <a:bodyPr wrap="square">
            <a:spAutoFit/>
          </a:bodyPr>
          <a:lstStyle/>
          <a:p>
            <a:r>
              <a:rPr lang="en-GB" sz="2400" dirty="0">
                <a:solidFill>
                  <a:srgbClr val="0000FF"/>
                </a:solidFill>
              </a:rPr>
              <a:t>21 m s⁻¹</a:t>
            </a:r>
          </a:p>
        </p:txBody>
      </p:sp>
      <p:sp>
        <p:nvSpPr>
          <p:cNvPr id="24" name="TextBox 23">
            <a:extLst>
              <a:ext uri="{FF2B5EF4-FFF2-40B4-BE49-F238E27FC236}">
                <a16:creationId xmlns:a16="http://schemas.microsoft.com/office/drawing/2014/main" id="{B938FF0A-9A57-0A83-0159-B598900AC4D1}"/>
              </a:ext>
            </a:extLst>
          </p:cNvPr>
          <p:cNvSpPr txBox="1"/>
          <p:nvPr/>
        </p:nvSpPr>
        <p:spPr>
          <a:xfrm>
            <a:off x="1526686" y="3801206"/>
            <a:ext cx="863629" cy="461665"/>
          </a:xfrm>
          <a:prstGeom prst="rect">
            <a:avLst/>
          </a:prstGeom>
          <a:noFill/>
        </p:spPr>
        <p:txBody>
          <a:bodyPr wrap="square">
            <a:spAutoFit/>
          </a:bodyPr>
          <a:lstStyle/>
          <a:p>
            <a:r>
              <a:rPr lang="en-GB" sz="2400" dirty="0">
                <a:solidFill>
                  <a:srgbClr val="0000FF"/>
                </a:solidFill>
              </a:rPr>
              <a:t>43°</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A93C90F-1850-9684-039E-9ABAAE65F6A1}"/>
                  </a:ext>
                </a:extLst>
              </p:cNvPr>
              <p:cNvSpPr txBox="1"/>
              <p:nvPr/>
            </p:nvSpPr>
            <p:spPr>
              <a:xfrm>
                <a:off x="1540621" y="4100256"/>
                <a:ext cx="66114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𝑣</m:t>
                          </m:r>
                        </m:e>
                        <m:sub>
                          <m:r>
                            <a:rPr lang="en-GB" sz="2800" b="0" i="1" smtClean="0">
                              <a:solidFill>
                                <a:srgbClr val="0000FF"/>
                              </a:solidFill>
                              <a:latin typeface="Cambria Math" panose="02040503050406030204" pitchFamily="18" charset="0"/>
                              <a:cs typeface="Arial" panose="020B0604020202020204" pitchFamily="34" charset="0"/>
                            </a:rPr>
                            <m:t>h</m:t>
                          </m:r>
                        </m:sub>
                      </m:sSub>
                    </m:oMath>
                  </m:oMathPara>
                </a14:m>
                <a:endParaRPr lang="en-GB" sz="2800" dirty="0" err="1">
                  <a:solidFill>
                    <a:srgbClr val="0000FF"/>
                  </a:solidFill>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0A93C90F-1850-9684-039E-9ABAAE65F6A1}"/>
                  </a:ext>
                </a:extLst>
              </p:cNvPr>
              <p:cNvSpPr txBox="1">
                <a:spLocks noRot="1" noChangeAspect="1" noMove="1" noResize="1" noEditPoints="1" noAdjustHandles="1" noChangeArrowheads="1" noChangeShapeType="1" noTextEdit="1"/>
              </p:cNvSpPr>
              <p:nvPr/>
            </p:nvSpPr>
            <p:spPr>
              <a:xfrm>
                <a:off x="1540621" y="4100256"/>
                <a:ext cx="661143" cy="677108"/>
              </a:xfrm>
              <a:prstGeom prst="rect">
                <a:avLst/>
              </a:prstGeom>
              <a:blipFill>
                <a:blip r:embed="rId4"/>
                <a:stretch>
                  <a:fillRect/>
                </a:stretch>
              </a:blipFill>
            </p:spPr>
            <p:txBody>
              <a:bodyPr/>
              <a:lstStyle/>
              <a:p>
                <a:r>
                  <a:rPr lang="en-GB">
                    <a:noFill/>
                  </a:rPr>
                  <a:t> </a:t>
                </a:r>
              </a:p>
            </p:txBody>
          </p:sp>
        </mc:Fallback>
      </mc:AlternateContent>
      <p:cxnSp>
        <p:nvCxnSpPr>
          <p:cNvPr id="27" name="Straight Connector 26">
            <a:extLst>
              <a:ext uri="{FF2B5EF4-FFF2-40B4-BE49-F238E27FC236}">
                <a16:creationId xmlns:a16="http://schemas.microsoft.com/office/drawing/2014/main" id="{5E82058A-E9E9-9BAE-405A-D637CD07AC8A}"/>
              </a:ext>
            </a:extLst>
          </p:cNvPr>
          <p:cNvCxnSpPr/>
          <p:nvPr/>
        </p:nvCxnSpPr>
        <p:spPr>
          <a:xfrm>
            <a:off x="2487798" y="3331229"/>
            <a:ext cx="0" cy="896265"/>
          </a:xfrm>
          <a:prstGeom prst="line">
            <a:avLst/>
          </a:prstGeom>
          <a:ln w="28575">
            <a:solidFill>
              <a:srgbClr val="0000FF"/>
            </a:solidFill>
            <a:prstDash val="dash"/>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2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7" grpId="0"/>
      <p:bldP spid="23" grpId="0"/>
      <p:bldP spid="24" grpId="0"/>
      <p:bldP spid="2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B3EFC-D1B3-8C6A-CE88-6B08A23DAF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ED2605-CCA5-B90D-624D-11DCFA1747DB}"/>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82BD5626-0CCD-F9CD-10C1-113E6FFCB658}"/>
              </a:ext>
            </a:extLst>
          </p:cNvPr>
          <p:cNvSpPr>
            <a:spLocks noGrp="1"/>
          </p:cNvSpPr>
          <p:nvPr>
            <p:ph type="body" sz="quarter" idx="10"/>
          </p:nvPr>
        </p:nvSpPr>
        <p:spPr>
          <a:xfrm>
            <a:off x="122292" y="461664"/>
            <a:ext cx="8899415" cy="1255728"/>
          </a:xfrm>
        </p:spPr>
        <p:txBody>
          <a:bodyPr/>
          <a:lstStyle/>
          <a:p>
            <a:r>
              <a:rPr lang="en-GB" dirty="0"/>
              <a:t>A hurler hits a sliotar (ball) at an angle of 41° to the horizontal at an initial velocity of 18 m s⁻¹. Calculate how far the sliotar will travel horizontally in 1.3 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D59052-54E5-0744-C662-D6CFB00F6750}"/>
                  </a:ext>
                </a:extLst>
              </p:cNvPr>
              <p:cNvSpPr txBox="1"/>
              <p:nvPr/>
            </p:nvSpPr>
            <p:spPr>
              <a:xfrm>
                <a:off x="5788094" y="5591974"/>
                <a:ext cx="2974340" cy="492443"/>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1600" b="0" i="1" smtClean="0">
                              <a:solidFill>
                                <a:srgbClr val="0000FF"/>
                              </a:solidFill>
                              <a:latin typeface="Cambria Math" panose="02040503050406030204" pitchFamily="18" charset="0"/>
                              <a:cs typeface="Arial" panose="020B0604020202020204" pitchFamily="34" charset="0"/>
                            </a:rPr>
                          </m:ctrlPr>
                        </m:sSubPr>
                        <m:e>
                          <m:r>
                            <a:rPr lang="en-GB" sz="1600" b="0" i="1" smtClean="0">
                              <a:solidFill>
                                <a:srgbClr val="0000FF"/>
                              </a:solidFill>
                              <a:latin typeface="Cambria Math" panose="02040503050406030204" pitchFamily="18" charset="0"/>
                              <a:cs typeface="Arial" panose="020B0604020202020204" pitchFamily="34" charset="0"/>
                            </a:rPr>
                            <m:t>𝑣</m:t>
                          </m:r>
                        </m:e>
                        <m:sub>
                          <m:r>
                            <a:rPr lang="en-GB" sz="1600" b="0" i="1" smtClean="0">
                              <a:solidFill>
                                <a:srgbClr val="0000FF"/>
                              </a:solidFill>
                              <a:latin typeface="Cambria Math" panose="02040503050406030204" pitchFamily="18" charset="0"/>
                              <a:cs typeface="Arial" panose="020B0604020202020204" pitchFamily="34" charset="0"/>
                            </a:rPr>
                            <m:t>h</m:t>
                          </m:r>
                        </m:sub>
                      </m:sSub>
                      <m:r>
                        <a:rPr lang="en-GB" sz="1600" b="0" i="1" smtClean="0">
                          <a:solidFill>
                            <a:srgbClr val="0000FF"/>
                          </a:solidFill>
                          <a:latin typeface="Cambria Math" panose="02040503050406030204" pitchFamily="18" charset="0"/>
                          <a:cs typeface="Arial" panose="020B0604020202020204" pitchFamily="34" charset="0"/>
                        </a:rPr>
                        <m:t>=18</m:t>
                      </m:r>
                      <m:func>
                        <m:funcPr>
                          <m:ctrlPr>
                            <a:rPr lang="en-GB" sz="1600" b="0" i="1" smtClean="0">
                              <a:solidFill>
                                <a:srgbClr val="0000FF"/>
                              </a:solidFill>
                              <a:latin typeface="Cambria Math" panose="02040503050406030204" pitchFamily="18" charset="0"/>
                              <a:cs typeface="Arial" panose="020B0604020202020204" pitchFamily="34" charset="0"/>
                            </a:rPr>
                          </m:ctrlPr>
                        </m:funcPr>
                        <m:fName>
                          <m:r>
                            <m:rPr>
                              <m:sty m:val="p"/>
                            </m:rPr>
                            <a:rPr lang="en-GB" sz="1600" b="0" i="0" smtClean="0">
                              <a:solidFill>
                                <a:srgbClr val="0000FF"/>
                              </a:solidFill>
                              <a:latin typeface="Cambria Math" panose="02040503050406030204" pitchFamily="18" charset="0"/>
                              <a:cs typeface="Arial" panose="020B0604020202020204" pitchFamily="34" charset="0"/>
                            </a:rPr>
                            <m:t>cos</m:t>
                          </m:r>
                        </m:fName>
                        <m:e>
                          <m:sSup>
                            <m:sSupPr>
                              <m:ctrlPr>
                                <a:rPr lang="en-GB" sz="1600" b="0" i="1" smtClean="0">
                                  <a:solidFill>
                                    <a:srgbClr val="0000FF"/>
                                  </a:solidFill>
                                  <a:latin typeface="Cambria Math" panose="02040503050406030204" pitchFamily="18" charset="0"/>
                                  <a:cs typeface="Arial" panose="020B0604020202020204" pitchFamily="34" charset="0"/>
                                </a:rPr>
                              </m:ctrlPr>
                            </m:sSupPr>
                            <m:e>
                              <m:r>
                                <a:rPr lang="en-GB" sz="1600" b="0" i="1" smtClean="0">
                                  <a:solidFill>
                                    <a:srgbClr val="0000FF"/>
                                  </a:solidFill>
                                  <a:latin typeface="Cambria Math" panose="02040503050406030204" pitchFamily="18" charset="0"/>
                                  <a:cs typeface="Arial" panose="020B0604020202020204" pitchFamily="34" charset="0"/>
                                </a:rPr>
                                <m:t>41</m:t>
                              </m:r>
                            </m:e>
                            <m:sup>
                              <m:r>
                                <a:rPr lang="en-GB" sz="1600" b="0" i="1" smtClean="0">
                                  <a:solidFill>
                                    <a:srgbClr val="0000FF"/>
                                  </a:solidFill>
                                  <a:latin typeface="Cambria Math" panose="02040503050406030204" pitchFamily="18" charset="0"/>
                                  <a:cs typeface="Arial" panose="020B0604020202020204" pitchFamily="34" charset="0"/>
                                </a:rPr>
                                <m:t>𝑜</m:t>
                              </m:r>
                            </m:sup>
                          </m:sSup>
                        </m:e>
                      </m:func>
                      <m:r>
                        <a:rPr lang="en-GB" sz="1600" b="0" i="1" smtClean="0">
                          <a:solidFill>
                            <a:srgbClr val="0000FF"/>
                          </a:solidFill>
                          <a:latin typeface="Cambria Math" panose="02040503050406030204" pitchFamily="18" charset="0"/>
                          <a:cs typeface="Arial" panose="020B0604020202020204" pitchFamily="34" charset="0"/>
                        </a:rPr>
                        <m:t>=13.58 </m:t>
                      </m:r>
                      <m:r>
                        <a:rPr lang="en-GB" sz="1600" b="0" i="1" smtClean="0">
                          <a:solidFill>
                            <a:srgbClr val="0000FF"/>
                          </a:solidFill>
                          <a:latin typeface="Cambria Math" panose="02040503050406030204" pitchFamily="18" charset="0"/>
                          <a:cs typeface="Arial" panose="020B0604020202020204" pitchFamily="34" charset="0"/>
                        </a:rPr>
                        <m:t>𝑚</m:t>
                      </m:r>
                      <m:r>
                        <a:rPr lang="en-GB" sz="1600" b="0" i="1" smtClean="0">
                          <a:solidFill>
                            <a:srgbClr val="0000FF"/>
                          </a:solidFill>
                          <a:latin typeface="Cambria Math" panose="02040503050406030204" pitchFamily="18" charset="0"/>
                          <a:cs typeface="Arial" panose="020B0604020202020204" pitchFamily="34" charset="0"/>
                        </a:rPr>
                        <m:t> </m:t>
                      </m:r>
                      <m:sSup>
                        <m:sSupPr>
                          <m:ctrlPr>
                            <a:rPr lang="en-GB" sz="1600" b="0" i="1" smtClean="0">
                              <a:solidFill>
                                <a:srgbClr val="0000FF"/>
                              </a:solidFill>
                              <a:latin typeface="Cambria Math" panose="02040503050406030204" pitchFamily="18" charset="0"/>
                              <a:cs typeface="Arial" panose="020B0604020202020204" pitchFamily="34" charset="0"/>
                            </a:rPr>
                          </m:ctrlPr>
                        </m:sSupPr>
                        <m:e>
                          <m:r>
                            <a:rPr lang="en-GB" sz="1600" b="0" i="1" smtClean="0">
                              <a:solidFill>
                                <a:srgbClr val="0000FF"/>
                              </a:solidFill>
                              <a:latin typeface="Cambria Math" panose="02040503050406030204" pitchFamily="18" charset="0"/>
                              <a:cs typeface="Arial" panose="020B0604020202020204" pitchFamily="34" charset="0"/>
                            </a:rPr>
                            <m:t>𝑠</m:t>
                          </m:r>
                        </m:e>
                        <m:sup>
                          <m:r>
                            <a:rPr lang="en-GB" sz="1600" b="0" i="1" smtClean="0">
                              <a:solidFill>
                                <a:srgbClr val="0000FF"/>
                              </a:solidFill>
                              <a:latin typeface="Cambria Math" panose="02040503050406030204" pitchFamily="18" charset="0"/>
                              <a:cs typeface="Arial" panose="020B0604020202020204" pitchFamily="34" charset="0"/>
                            </a:rPr>
                            <m:t>−1</m:t>
                          </m:r>
                        </m:sup>
                      </m:sSup>
                    </m:oMath>
                  </m:oMathPara>
                </a14:m>
                <a:endParaRPr lang="en-GB" sz="1600" dirty="0" err="1">
                  <a:solidFill>
                    <a:srgbClr val="0000FF"/>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DD59052-54E5-0744-C662-D6CFB00F6750}"/>
                  </a:ext>
                </a:extLst>
              </p:cNvPr>
              <p:cNvSpPr txBox="1">
                <a:spLocks noRot="1" noChangeAspect="1" noMove="1" noResize="1" noEditPoints="1" noAdjustHandles="1" noChangeArrowheads="1" noChangeShapeType="1" noTextEdit="1"/>
              </p:cNvSpPr>
              <p:nvPr/>
            </p:nvSpPr>
            <p:spPr>
              <a:xfrm>
                <a:off x="5788094" y="5591974"/>
                <a:ext cx="2974340" cy="49244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6C3ED7-7A16-C93B-F866-0004346A808D}"/>
                  </a:ext>
                </a:extLst>
              </p:cNvPr>
              <p:cNvSpPr txBox="1"/>
              <p:nvPr/>
            </p:nvSpPr>
            <p:spPr>
              <a:xfrm>
                <a:off x="5833556" y="6084417"/>
                <a:ext cx="2883417" cy="492443"/>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600" b="0" i="1" smtClean="0">
                          <a:solidFill>
                            <a:srgbClr val="0000FF"/>
                          </a:solidFill>
                          <a:latin typeface="Cambria Math" panose="02040503050406030204" pitchFamily="18" charset="0"/>
                          <a:cs typeface="Arial" panose="020B0604020202020204" pitchFamily="34" charset="0"/>
                        </a:rPr>
                        <m:t>𝑠</m:t>
                      </m:r>
                      <m:r>
                        <a:rPr lang="en-GB" sz="1600" b="0" i="1" smtClean="0">
                          <a:solidFill>
                            <a:srgbClr val="0000FF"/>
                          </a:solidFill>
                          <a:latin typeface="Cambria Math" panose="02040503050406030204" pitchFamily="18" charset="0"/>
                          <a:cs typeface="Arial" panose="020B0604020202020204" pitchFamily="34" charset="0"/>
                        </a:rPr>
                        <m:t>=</m:t>
                      </m:r>
                      <m:r>
                        <a:rPr lang="en-GB" sz="1600" b="0" i="1" smtClean="0">
                          <a:solidFill>
                            <a:srgbClr val="0000FF"/>
                          </a:solidFill>
                          <a:latin typeface="Cambria Math" panose="02040503050406030204" pitchFamily="18" charset="0"/>
                          <a:cs typeface="Arial" panose="020B0604020202020204" pitchFamily="34" charset="0"/>
                        </a:rPr>
                        <m:t>𝑣𝑡</m:t>
                      </m:r>
                      <m:r>
                        <a:rPr lang="en-GB" sz="1600" b="0" i="1" smtClean="0">
                          <a:solidFill>
                            <a:srgbClr val="0000FF"/>
                          </a:solidFill>
                          <a:latin typeface="Cambria Math" panose="02040503050406030204" pitchFamily="18" charset="0"/>
                          <a:cs typeface="Arial" panose="020B0604020202020204" pitchFamily="34" charset="0"/>
                        </a:rPr>
                        <m:t>=13.58</m:t>
                      </m:r>
                      <m:d>
                        <m:dPr>
                          <m:ctrlPr>
                            <a:rPr lang="en-GB" sz="1600" b="0" i="1" smtClean="0">
                              <a:solidFill>
                                <a:srgbClr val="0000FF"/>
                              </a:solidFill>
                              <a:latin typeface="Cambria Math" panose="02040503050406030204" pitchFamily="18" charset="0"/>
                              <a:cs typeface="Arial" panose="020B0604020202020204" pitchFamily="34" charset="0"/>
                            </a:rPr>
                          </m:ctrlPr>
                        </m:dPr>
                        <m:e>
                          <m:r>
                            <a:rPr lang="en-GB" sz="1600" b="0" i="1" smtClean="0">
                              <a:solidFill>
                                <a:srgbClr val="0000FF"/>
                              </a:solidFill>
                              <a:latin typeface="Cambria Math" panose="02040503050406030204" pitchFamily="18" charset="0"/>
                              <a:cs typeface="Arial" panose="020B0604020202020204" pitchFamily="34" charset="0"/>
                            </a:rPr>
                            <m:t>1.3</m:t>
                          </m:r>
                        </m:e>
                      </m:d>
                      <m:r>
                        <a:rPr lang="en-GB" sz="1600" b="0" i="1" smtClean="0">
                          <a:solidFill>
                            <a:srgbClr val="0000FF"/>
                          </a:solidFill>
                          <a:latin typeface="Cambria Math" panose="02040503050406030204" pitchFamily="18" charset="0"/>
                          <a:cs typeface="Arial" panose="020B0604020202020204" pitchFamily="34" charset="0"/>
                        </a:rPr>
                        <m:t>=17.7 </m:t>
                      </m:r>
                      <m:r>
                        <a:rPr lang="en-GB" sz="1600" b="0" i="1" smtClean="0">
                          <a:solidFill>
                            <a:srgbClr val="0000FF"/>
                          </a:solidFill>
                          <a:latin typeface="Cambria Math" panose="02040503050406030204" pitchFamily="18" charset="0"/>
                          <a:cs typeface="Arial" panose="020B0604020202020204" pitchFamily="34" charset="0"/>
                        </a:rPr>
                        <m:t>𝑚</m:t>
                      </m:r>
                    </m:oMath>
                  </m:oMathPara>
                </a14:m>
                <a:endParaRPr lang="en-GB" sz="1600" dirty="0" err="1">
                  <a:solidFill>
                    <a:srgbClr val="0000FF"/>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F6C3ED7-7A16-C93B-F866-0004346A808D}"/>
                  </a:ext>
                </a:extLst>
              </p:cNvPr>
              <p:cNvSpPr txBox="1">
                <a:spLocks noRot="1" noChangeAspect="1" noMove="1" noResize="1" noEditPoints="1" noAdjustHandles="1" noChangeArrowheads="1" noChangeShapeType="1" noTextEdit="1"/>
              </p:cNvSpPr>
              <p:nvPr/>
            </p:nvSpPr>
            <p:spPr>
              <a:xfrm>
                <a:off x="5833556" y="6084417"/>
                <a:ext cx="2883417" cy="492443"/>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266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A53F6-6056-3264-42F3-E2C62E4B5B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F594B2-BF3D-8059-07BC-FFE3E5C1E6B2}"/>
              </a:ext>
            </a:extLst>
          </p:cNvPr>
          <p:cNvSpPr>
            <a:spLocks noGrp="1"/>
          </p:cNvSpPr>
          <p:nvPr>
            <p:ph type="title"/>
          </p:nvPr>
        </p:nvSpPr>
        <p:spPr/>
        <p:txBody>
          <a:bodyPr>
            <a:normAutofit/>
          </a:bodyPr>
          <a:lstStyle/>
          <a:p>
            <a:r>
              <a:rPr lang="en-GB" dirty="0"/>
              <a:t>Example</a:t>
            </a:r>
          </a:p>
        </p:txBody>
      </p:sp>
      <p:sp>
        <p:nvSpPr>
          <p:cNvPr id="5" name="Text Placeholder 4">
            <a:extLst>
              <a:ext uri="{FF2B5EF4-FFF2-40B4-BE49-F238E27FC236}">
                <a16:creationId xmlns:a16="http://schemas.microsoft.com/office/drawing/2014/main" id="{623483E0-DC40-8A0E-F4BB-7543848296AA}"/>
              </a:ext>
            </a:extLst>
          </p:cNvPr>
          <p:cNvSpPr>
            <a:spLocks noGrp="1"/>
          </p:cNvSpPr>
          <p:nvPr>
            <p:ph type="body" sz="quarter" idx="10"/>
          </p:nvPr>
        </p:nvSpPr>
        <p:spPr>
          <a:xfrm>
            <a:off x="122292" y="461664"/>
            <a:ext cx="8899415" cy="1643527"/>
          </a:xfrm>
        </p:spPr>
        <p:txBody>
          <a:bodyPr/>
          <a:lstStyle/>
          <a:p>
            <a:r>
              <a:rPr lang="en-GB" dirty="0"/>
              <a:t>If you want to throw something as far as possible you should throw it at an angle of 45°. Calculate how long a ball thrown at 45° with an initial velocity of 15 m/s will be in the air.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853B94-F6F3-7E51-C54D-5BF279513258}"/>
                  </a:ext>
                </a:extLst>
              </p:cNvPr>
              <p:cNvSpPr txBox="1"/>
              <p:nvPr/>
            </p:nvSpPr>
            <p:spPr>
              <a:xfrm>
                <a:off x="2173429" y="4041304"/>
                <a:ext cx="528458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𝑢</m:t>
                          </m:r>
                        </m:e>
                        <m:sub>
                          <m:r>
                            <a:rPr lang="en-GB" sz="2800" b="0" i="1" smtClean="0">
                              <a:solidFill>
                                <a:srgbClr val="0000FF"/>
                              </a:solidFill>
                              <a:latin typeface="Cambria Math" panose="02040503050406030204" pitchFamily="18" charset="0"/>
                              <a:cs typeface="Arial" panose="020B0604020202020204" pitchFamily="34" charset="0"/>
                            </a:rPr>
                            <m:t>𝑣</m:t>
                          </m:r>
                        </m:sub>
                      </m:sSub>
                      <m:r>
                        <a:rPr lang="en-GB" sz="2800" b="0" i="1" smtClean="0">
                          <a:solidFill>
                            <a:srgbClr val="0000FF"/>
                          </a:solidFill>
                          <a:latin typeface="Cambria Math" panose="02040503050406030204" pitchFamily="18" charset="0"/>
                          <a:cs typeface="Arial" panose="020B0604020202020204" pitchFamily="34" charset="0"/>
                        </a:rPr>
                        <m:t>=15</m:t>
                      </m:r>
                      <m:func>
                        <m:funcPr>
                          <m:ctrlPr>
                            <a:rPr lang="en-GB" sz="2800" b="0" i="1" smtClean="0">
                              <a:solidFill>
                                <a:srgbClr val="0000FF"/>
                              </a:solidFill>
                              <a:latin typeface="Cambria Math" panose="02040503050406030204" pitchFamily="18" charset="0"/>
                              <a:cs typeface="Arial" panose="020B0604020202020204" pitchFamily="34" charset="0"/>
                            </a:rPr>
                          </m:ctrlPr>
                        </m:funcPr>
                        <m:fName>
                          <m:r>
                            <m:rPr>
                              <m:sty m:val="p"/>
                            </m:rPr>
                            <a:rPr lang="en-GB" sz="2800" b="0" i="0" smtClean="0">
                              <a:solidFill>
                                <a:srgbClr val="0000FF"/>
                              </a:solidFill>
                              <a:latin typeface="Cambria Math" panose="02040503050406030204" pitchFamily="18" charset="0"/>
                              <a:cs typeface="Arial" panose="020B0604020202020204" pitchFamily="34" charset="0"/>
                            </a:rPr>
                            <m:t>sin</m:t>
                          </m:r>
                        </m:fName>
                        <m:e>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45</m:t>
                              </m:r>
                            </m:e>
                            <m:sup>
                              <m:r>
                                <a:rPr lang="en-GB" sz="2800" b="0" i="1" smtClean="0">
                                  <a:solidFill>
                                    <a:srgbClr val="0000FF"/>
                                  </a:solidFill>
                                  <a:latin typeface="Cambria Math" panose="02040503050406030204" pitchFamily="18" charset="0"/>
                                  <a:cs typeface="Arial" panose="020B0604020202020204" pitchFamily="34" charset="0"/>
                                </a:rPr>
                                <m:t>𝑜</m:t>
                              </m:r>
                            </m:sup>
                          </m:sSup>
                        </m:e>
                      </m:func>
                      <m:r>
                        <a:rPr lang="en-GB" sz="2800" b="0" i="1" smtClean="0">
                          <a:solidFill>
                            <a:srgbClr val="0000FF"/>
                          </a:solidFill>
                          <a:latin typeface="Cambria Math" panose="02040503050406030204" pitchFamily="18" charset="0"/>
                          <a:cs typeface="Arial" panose="020B0604020202020204" pitchFamily="34" charset="0"/>
                        </a:rPr>
                        <m:t>=10.606 </m:t>
                      </m:r>
                      <m:r>
                        <a:rPr lang="en-GB" sz="2800" b="0" i="1" smtClean="0">
                          <a:solidFill>
                            <a:srgbClr val="0000FF"/>
                          </a:solidFill>
                          <a:latin typeface="Cambria Math" panose="02040503050406030204" pitchFamily="18" charset="0"/>
                          <a:cs typeface="Arial" panose="020B0604020202020204" pitchFamily="34" charset="0"/>
                        </a:rPr>
                        <m:t>𝑚</m:t>
                      </m:r>
                      <m:r>
                        <a:rPr lang="en-GB" sz="2800" b="0" i="1" smtClean="0">
                          <a:solidFill>
                            <a:srgbClr val="0000FF"/>
                          </a:solidFill>
                          <a:latin typeface="Cambria Math" panose="02040503050406030204" pitchFamily="18" charset="0"/>
                          <a:cs typeface="Arial" panose="020B0604020202020204" pitchFamily="34" charset="0"/>
                        </a:rPr>
                        <m:t> </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𝑠</m:t>
                          </m:r>
                        </m:e>
                        <m:sup>
                          <m:r>
                            <a:rPr lang="en-GB" sz="2800" b="0" i="1" smtClean="0">
                              <a:solidFill>
                                <a:srgbClr val="0000FF"/>
                              </a:solidFill>
                              <a:latin typeface="Cambria Math" panose="02040503050406030204" pitchFamily="18" charset="0"/>
                              <a:cs typeface="Arial" panose="020B0604020202020204" pitchFamily="34" charset="0"/>
                            </a:rPr>
                            <m:t>−1</m:t>
                          </m:r>
                        </m:sup>
                      </m:sSup>
                    </m:oMath>
                  </m:oMathPara>
                </a14:m>
                <a:endParaRPr lang="en-GB" sz="2800" dirty="0" err="1">
                  <a:solidFill>
                    <a:srgbClr val="0000FF"/>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0853B94-F6F3-7E51-C54D-5BF279513258}"/>
                  </a:ext>
                </a:extLst>
              </p:cNvPr>
              <p:cNvSpPr txBox="1">
                <a:spLocks noRot="1" noChangeAspect="1" noMove="1" noResize="1" noEditPoints="1" noAdjustHandles="1" noChangeArrowheads="1" noChangeShapeType="1" noTextEdit="1"/>
              </p:cNvSpPr>
              <p:nvPr/>
            </p:nvSpPr>
            <p:spPr>
              <a:xfrm>
                <a:off x="2173429" y="4041304"/>
                <a:ext cx="5284588" cy="677108"/>
              </a:xfrm>
              <a:prstGeom prst="rect">
                <a:avLst/>
              </a:prstGeom>
              <a:blipFill>
                <a:blip r:embed="rId2"/>
                <a:stretch>
                  <a:fillRect/>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1BD1A86A-1FE2-DF33-E9D9-65A4C00B85FF}"/>
              </a:ext>
            </a:extLst>
          </p:cNvPr>
          <p:cNvCxnSpPr/>
          <p:nvPr/>
        </p:nvCxnSpPr>
        <p:spPr>
          <a:xfrm>
            <a:off x="1346031" y="3179464"/>
            <a:ext cx="3302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 name="Freeform: Shape 9">
            <a:extLst>
              <a:ext uri="{FF2B5EF4-FFF2-40B4-BE49-F238E27FC236}">
                <a16:creationId xmlns:a16="http://schemas.microsoft.com/office/drawing/2014/main" id="{3B60D2BE-20D1-0F82-811E-C3B448DEBA6C}"/>
              </a:ext>
            </a:extLst>
          </p:cNvPr>
          <p:cNvSpPr/>
          <p:nvPr/>
        </p:nvSpPr>
        <p:spPr>
          <a:xfrm>
            <a:off x="1625431" y="2176164"/>
            <a:ext cx="2131060" cy="952500"/>
          </a:xfrm>
          <a:custGeom>
            <a:avLst/>
            <a:gdLst>
              <a:gd name="connsiteX0" fmla="*/ 0 w 2324100"/>
              <a:gd name="connsiteY0" fmla="*/ 952500 h 952500"/>
              <a:gd name="connsiteX1" fmla="*/ 1384300 w 2324100"/>
              <a:gd name="connsiteY1" fmla="*/ 127000 h 952500"/>
              <a:gd name="connsiteX2" fmla="*/ 2324100 w 2324100"/>
              <a:gd name="connsiteY2" fmla="*/ 0 h 952500"/>
              <a:gd name="connsiteX0" fmla="*/ 0 w 2324100"/>
              <a:gd name="connsiteY0" fmla="*/ 952500 h 952500"/>
              <a:gd name="connsiteX1" fmla="*/ 1384300 w 2324100"/>
              <a:gd name="connsiteY1" fmla="*/ 127000 h 952500"/>
              <a:gd name="connsiteX2" fmla="*/ 2324100 w 2324100"/>
              <a:gd name="connsiteY2" fmla="*/ 0 h 952500"/>
              <a:gd name="connsiteX0" fmla="*/ 0 w 2324100"/>
              <a:gd name="connsiteY0" fmla="*/ 952500 h 952500"/>
              <a:gd name="connsiteX1" fmla="*/ 1384300 w 2324100"/>
              <a:gd name="connsiteY1" fmla="*/ 127000 h 952500"/>
              <a:gd name="connsiteX2" fmla="*/ 2324100 w 2324100"/>
              <a:gd name="connsiteY2" fmla="*/ 0 h 952500"/>
            </a:gdLst>
            <a:ahLst/>
            <a:cxnLst>
              <a:cxn ang="0">
                <a:pos x="connsiteX0" y="connsiteY0"/>
              </a:cxn>
              <a:cxn ang="0">
                <a:pos x="connsiteX1" y="connsiteY1"/>
              </a:cxn>
              <a:cxn ang="0">
                <a:pos x="connsiteX2" y="connsiteY2"/>
              </a:cxn>
            </a:cxnLst>
            <a:rect l="l" t="t" r="r" b="b"/>
            <a:pathLst>
              <a:path w="2324100" h="952500">
                <a:moveTo>
                  <a:pt x="0" y="952500"/>
                </a:moveTo>
                <a:cubicBezTo>
                  <a:pt x="385233" y="626533"/>
                  <a:pt x="1020233" y="232833"/>
                  <a:pt x="1384300" y="127000"/>
                </a:cubicBezTo>
                <a:cubicBezTo>
                  <a:pt x="1748367" y="21167"/>
                  <a:pt x="2010833" y="42333"/>
                  <a:pt x="2324100" y="0"/>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4E297FD-7C52-BE0F-B2F9-CCFAB94A8989}"/>
              </a:ext>
            </a:extLst>
          </p:cNvPr>
          <p:cNvSpPr txBox="1"/>
          <p:nvPr/>
        </p:nvSpPr>
        <p:spPr>
          <a:xfrm>
            <a:off x="2133402" y="2717799"/>
            <a:ext cx="863629" cy="461665"/>
          </a:xfrm>
          <a:prstGeom prst="rect">
            <a:avLst/>
          </a:prstGeom>
          <a:noFill/>
        </p:spPr>
        <p:txBody>
          <a:bodyPr wrap="square">
            <a:spAutoFit/>
          </a:bodyPr>
          <a:lstStyle/>
          <a:p>
            <a:r>
              <a:rPr lang="en-GB" sz="2400" dirty="0"/>
              <a:t>45°</a:t>
            </a:r>
          </a:p>
        </p:txBody>
      </p:sp>
      <p:sp>
        <p:nvSpPr>
          <p:cNvPr id="14" name="TextBox 13">
            <a:extLst>
              <a:ext uri="{FF2B5EF4-FFF2-40B4-BE49-F238E27FC236}">
                <a16:creationId xmlns:a16="http://schemas.microsoft.com/office/drawing/2014/main" id="{087D77BF-DA09-3903-6C4C-B466BDA8AA69}"/>
              </a:ext>
            </a:extLst>
          </p:cNvPr>
          <p:cNvSpPr txBox="1"/>
          <p:nvPr/>
        </p:nvSpPr>
        <p:spPr>
          <a:xfrm>
            <a:off x="595329" y="2488083"/>
            <a:ext cx="1501404" cy="461665"/>
          </a:xfrm>
          <a:prstGeom prst="rect">
            <a:avLst/>
          </a:prstGeom>
          <a:noFill/>
        </p:spPr>
        <p:txBody>
          <a:bodyPr wrap="square">
            <a:spAutoFit/>
          </a:bodyPr>
          <a:lstStyle/>
          <a:p>
            <a:r>
              <a:rPr lang="en-GB" sz="2400" dirty="0"/>
              <a:t>15 m s⁻¹</a:t>
            </a:r>
          </a:p>
        </p:txBody>
      </p:sp>
      <p:sp>
        <p:nvSpPr>
          <p:cNvPr id="16" name="TextBox 15">
            <a:extLst>
              <a:ext uri="{FF2B5EF4-FFF2-40B4-BE49-F238E27FC236}">
                <a16:creationId xmlns:a16="http://schemas.microsoft.com/office/drawing/2014/main" id="{6235032B-70E1-6155-7AE5-0F265353FF5F}"/>
              </a:ext>
            </a:extLst>
          </p:cNvPr>
          <p:cNvSpPr txBox="1"/>
          <p:nvPr/>
        </p:nvSpPr>
        <p:spPr>
          <a:xfrm>
            <a:off x="595329" y="3577551"/>
            <a:ext cx="8100294"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Find the </a:t>
            </a:r>
            <a:r>
              <a:rPr lang="en-GB" sz="2800" b="1" dirty="0">
                <a:solidFill>
                  <a:srgbClr val="0000FF"/>
                </a:solidFill>
                <a:latin typeface="Arial" panose="020B0604020202020204" pitchFamily="34" charset="0"/>
                <a:cs typeface="Arial" panose="020B0604020202020204" pitchFamily="34" charset="0"/>
              </a:rPr>
              <a:t>vertical</a:t>
            </a:r>
            <a:r>
              <a:rPr lang="en-GB" sz="2800" dirty="0">
                <a:solidFill>
                  <a:srgbClr val="0000FF"/>
                </a:solidFill>
                <a:latin typeface="Arial" panose="020B0604020202020204" pitchFamily="34" charset="0"/>
                <a:cs typeface="Arial" panose="020B0604020202020204" pitchFamily="34" charset="0"/>
              </a:rPr>
              <a:t> component of the velocity vector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8E18195-D172-D09B-49F5-9168ACA08970}"/>
                  </a:ext>
                </a:extLst>
              </p:cNvPr>
              <p:cNvSpPr txBox="1"/>
              <p:nvPr/>
            </p:nvSpPr>
            <p:spPr>
              <a:xfrm>
                <a:off x="1329416" y="4651824"/>
                <a:ext cx="6972614" cy="523220"/>
              </a:xfrm>
              <a:prstGeom prst="rect">
                <a:avLst/>
              </a:prstGeom>
              <a:noFill/>
            </p:spPr>
            <p:txBody>
              <a:bodyPr wrap="none" rtlCol="0">
                <a:spAutoFit/>
              </a:bodyPr>
              <a:lstStyle/>
              <a:p>
                <a:pPr algn="l">
                  <a:spcAft>
                    <a:spcPts val="1200"/>
                  </a:spcAft>
                </a:pPr>
                <a:r>
                  <a:rPr lang="en-GB" sz="2800" b="0" dirty="0">
                    <a:solidFill>
                      <a:srgbClr val="0000FF"/>
                    </a:solidFill>
                    <a:cs typeface="Arial" panose="020B0604020202020204" pitchFamily="34" charset="0"/>
                  </a:rPr>
                  <a:t>It will be in the air until </a:t>
                </a:r>
                <a14:m>
                  <m:oMath xmlns:m="http://schemas.openxmlformats.org/officeDocument/2006/math">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𝑣</m:t>
                        </m:r>
                      </m:e>
                      <m:sub>
                        <m:r>
                          <a:rPr lang="en-GB" sz="2800" b="0" i="1" smtClean="0">
                            <a:solidFill>
                              <a:srgbClr val="0000FF"/>
                            </a:solidFill>
                            <a:latin typeface="Cambria Math" panose="02040503050406030204" pitchFamily="18" charset="0"/>
                            <a:cs typeface="Arial" panose="020B0604020202020204" pitchFamily="34" charset="0"/>
                          </a:rPr>
                          <m:t>𝑣</m:t>
                        </m:r>
                      </m:sub>
                    </m:sSub>
                    <m:r>
                      <a:rPr lang="en-GB" sz="2800" b="0" i="1" smtClean="0">
                        <a:solidFill>
                          <a:srgbClr val="0000FF"/>
                        </a:solidFill>
                        <a:latin typeface="Cambria Math" panose="02040503050406030204" pitchFamily="18" charset="0"/>
                        <a:cs typeface="Arial" panose="020B0604020202020204" pitchFamily="34" charset="0"/>
                      </a:rPr>
                      <m:t>=−10.606 </m:t>
                    </m:r>
                    <m:r>
                      <a:rPr lang="en-GB" sz="2800" b="0" i="1" smtClean="0">
                        <a:solidFill>
                          <a:srgbClr val="0000FF"/>
                        </a:solidFill>
                        <a:latin typeface="Cambria Math" panose="02040503050406030204" pitchFamily="18" charset="0"/>
                        <a:cs typeface="Arial" panose="020B0604020202020204" pitchFamily="34" charset="0"/>
                      </a:rPr>
                      <m:t>𝑚</m:t>
                    </m:r>
                    <m:r>
                      <a:rPr lang="en-GB" sz="2800" b="0" i="1" smtClean="0">
                        <a:solidFill>
                          <a:srgbClr val="0000FF"/>
                        </a:solidFill>
                        <a:latin typeface="Cambria Math" panose="02040503050406030204" pitchFamily="18" charset="0"/>
                        <a:cs typeface="Arial" panose="020B0604020202020204" pitchFamily="34" charset="0"/>
                      </a:rPr>
                      <m:t> </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𝑠</m:t>
                        </m:r>
                      </m:e>
                      <m:sup>
                        <m:r>
                          <a:rPr lang="en-GB" sz="2800" b="0" i="1" smtClean="0">
                            <a:solidFill>
                              <a:srgbClr val="0000FF"/>
                            </a:solidFill>
                            <a:latin typeface="Cambria Math" panose="02040503050406030204" pitchFamily="18" charset="0"/>
                            <a:cs typeface="Arial" panose="020B0604020202020204" pitchFamily="34" charset="0"/>
                          </a:rPr>
                          <m:t>−1</m:t>
                        </m:r>
                      </m:sup>
                    </m:sSup>
                  </m:oMath>
                </a14:m>
                <a:endParaRPr lang="en-GB" sz="2800" b="0" dirty="0">
                  <a:solidFill>
                    <a:srgbClr val="0000FF"/>
                  </a:solidFill>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8E18195-D172-D09B-49F5-9168ACA08970}"/>
                  </a:ext>
                </a:extLst>
              </p:cNvPr>
              <p:cNvSpPr txBox="1">
                <a:spLocks noRot="1" noChangeAspect="1" noMove="1" noResize="1" noEditPoints="1" noAdjustHandles="1" noChangeArrowheads="1" noChangeShapeType="1" noTextEdit="1"/>
              </p:cNvSpPr>
              <p:nvPr/>
            </p:nvSpPr>
            <p:spPr>
              <a:xfrm>
                <a:off x="1329416" y="4651824"/>
                <a:ext cx="6972614" cy="523220"/>
              </a:xfrm>
              <a:prstGeom prst="rect">
                <a:avLst/>
              </a:prstGeom>
              <a:blipFill>
                <a:blip r:embed="rId3"/>
                <a:stretch>
                  <a:fillRect l="-1748"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A562D2-E826-C759-7BB3-5376786D6E3A}"/>
                  </a:ext>
                </a:extLst>
              </p:cNvPr>
              <p:cNvSpPr txBox="1"/>
              <p:nvPr/>
            </p:nvSpPr>
            <p:spPr>
              <a:xfrm>
                <a:off x="493703" y="5205905"/>
                <a:ext cx="8156592" cy="108241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solidFill>
                            <a:srgbClr val="0000FF"/>
                          </a:solidFill>
                          <a:latin typeface="Cambria Math" panose="02040503050406030204" pitchFamily="18" charset="0"/>
                          <a:cs typeface="Arial" panose="020B0604020202020204" pitchFamily="34" charset="0"/>
                        </a:rPr>
                        <m:t>a</m:t>
                      </m:r>
                      <m:r>
                        <a:rPr lang="en-GB" sz="2800" b="0" i="0"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𝑣</m:t>
                          </m:r>
                          <m:r>
                            <a:rPr lang="en-GB" sz="2800" b="0" i="1"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𝑢</m:t>
                          </m:r>
                        </m:num>
                        <m:den>
                          <m:r>
                            <a:rPr lang="en-GB" sz="2800" b="0" i="1" smtClean="0">
                              <a:solidFill>
                                <a:srgbClr val="0000FF"/>
                              </a:solidFill>
                              <a:latin typeface="Cambria Math" panose="02040503050406030204" pitchFamily="18" charset="0"/>
                              <a:cs typeface="Arial" panose="020B0604020202020204" pitchFamily="34" charset="0"/>
                            </a:rPr>
                            <m:t>𝑡</m:t>
                          </m:r>
                        </m:den>
                      </m:f>
                      <m:r>
                        <a:rPr lang="en-GB" sz="2800" b="0" i="0" smtClean="0">
                          <a:solidFill>
                            <a:srgbClr val="0000FF"/>
                          </a:solidFill>
                          <a:latin typeface="Cambria Math" panose="02040503050406030204" pitchFamily="18" charset="0"/>
                          <a:cs typeface="Arial" panose="020B0604020202020204" pitchFamily="34" charset="0"/>
                        </a:rPr>
                        <m:t>⇒</m:t>
                      </m:r>
                      <m:r>
                        <m:rPr>
                          <m:sty m:val="p"/>
                        </m:rPr>
                        <a:rPr lang="en-GB" sz="2800" b="0" i="0" smtClean="0">
                          <a:solidFill>
                            <a:srgbClr val="0000FF"/>
                          </a:solidFill>
                          <a:latin typeface="Cambria Math" panose="02040503050406030204" pitchFamily="18" charset="0"/>
                          <a:cs typeface="Arial" panose="020B0604020202020204" pitchFamily="34" charset="0"/>
                        </a:rPr>
                        <m:t>t</m:t>
                      </m:r>
                      <m:r>
                        <a:rPr lang="en-GB" sz="2800" b="0" i="0"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m:rPr>
                              <m:sty m:val="p"/>
                            </m:rPr>
                            <a:rPr lang="en-GB" sz="2800" b="0" i="0" smtClean="0">
                              <a:solidFill>
                                <a:srgbClr val="0000FF"/>
                              </a:solidFill>
                              <a:latin typeface="Cambria Math" panose="02040503050406030204" pitchFamily="18" charset="0"/>
                              <a:cs typeface="Arial" panose="020B0604020202020204" pitchFamily="34" charset="0"/>
                            </a:rPr>
                            <m:t>v</m:t>
                          </m:r>
                          <m:r>
                            <a:rPr lang="en-GB" sz="2800" b="0" i="0" smtClean="0">
                              <a:solidFill>
                                <a:srgbClr val="0000FF"/>
                              </a:solidFill>
                              <a:latin typeface="Cambria Math" panose="02040503050406030204" pitchFamily="18" charset="0"/>
                              <a:cs typeface="Arial" panose="020B0604020202020204" pitchFamily="34" charset="0"/>
                            </a:rPr>
                            <m:t>−</m:t>
                          </m:r>
                          <m:r>
                            <m:rPr>
                              <m:sty m:val="p"/>
                            </m:rPr>
                            <a:rPr lang="en-GB" sz="2800" b="0" i="0" smtClean="0">
                              <a:solidFill>
                                <a:srgbClr val="0000FF"/>
                              </a:solidFill>
                              <a:latin typeface="Cambria Math" panose="02040503050406030204" pitchFamily="18" charset="0"/>
                              <a:cs typeface="Arial" panose="020B0604020202020204" pitchFamily="34" charset="0"/>
                            </a:rPr>
                            <m:t>u</m:t>
                          </m:r>
                        </m:num>
                        <m:den>
                          <m:r>
                            <m:rPr>
                              <m:sty m:val="p"/>
                            </m:rPr>
                            <a:rPr lang="en-GB" sz="2800" b="0" i="0" smtClean="0">
                              <a:solidFill>
                                <a:srgbClr val="0000FF"/>
                              </a:solidFill>
                              <a:latin typeface="Cambria Math" panose="02040503050406030204" pitchFamily="18" charset="0"/>
                              <a:cs typeface="Arial" panose="020B0604020202020204" pitchFamily="34" charset="0"/>
                            </a:rPr>
                            <m:t>a</m:t>
                          </m:r>
                        </m:den>
                      </m:f>
                      <m:r>
                        <a:rPr lang="en-GB" sz="2800" b="0" i="0" smtClean="0">
                          <a:solidFill>
                            <a:srgbClr val="0000FF"/>
                          </a:solidFill>
                          <a:latin typeface="Cambria Math" panose="02040503050406030204" pitchFamily="18" charset="0"/>
                          <a:cs typeface="Arial" panose="020B0604020202020204" pitchFamily="34" charset="0"/>
                        </a:rPr>
                        <m:t>⇒</m:t>
                      </m:r>
                      <m:r>
                        <m:rPr>
                          <m:sty m:val="p"/>
                        </m:rPr>
                        <a:rPr lang="en-GB" sz="2800" b="0" i="0" smtClean="0">
                          <a:solidFill>
                            <a:srgbClr val="0000FF"/>
                          </a:solidFill>
                          <a:latin typeface="Cambria Math" panose="02040503050406030204" pitchFamily="18" charset="0"/>
                          <a:cs typeface="Arial" panose="020B0604020202020204" pitchFamily="34" charset="0"/>
                        </a:rPr>
                        <m:t>t</m:t>
                      </m:r>
                      <m:r>
                        <a:rPr lang="en-GB" sz="2800" b="0" i="0"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0" smtClean="0">
                              <a:solidFill>
                                <a:srgbClr val="0000FF"/>
                              </a:solidFill>
                              <a:latin typeface="Cambria Math" panose="02040503050406030204" pitchFamily="18" charset="0"/>
                              <a:cs typeface="Arial" panose="020B0604020202020204" pitchFamily="34" charset="0"/>
                            </a:rPr>
                            <m:t>−10.606−</m:t>
                          </m:r>
                          <m:d>
                            <m:dPr>
                              <m:ctrlPr>
                                <a:rPr lang="en-GB" sz="2800" b="0" i="1" smtClean="0">
                                  <a:solidFill>
                                    <a:srgbClr val="0000FF"/>
                                  </a:solidFill>
                                  <a:latin typeface="Cambria Math" panose="02040503050406030204" pitchFamily="18" charset="0"/>
                                  <a:cs typeface="Arial" panose="020B0604020202020204" pitchFamily="34" charset="0"/>
                                </a:rPr>
                              </m:ctrlPr>
                            </m:dPr>
                            <m:e>
                              <m:r>
                                <a:rPr lang="en-GB" sz="2800" b="0" i="0" smtClean="0">
                                  <a:solidFill>
                                    <a:srgbClr val="0000FF"/>
                                  </a:solidFill>
                                  <a:latin typeface="Cambria Math" panose="02040503050406030204" pitchFamily="18" charset="0"/>
                                  <a:cs typeface="Arial" panose="020B0604020202020204" pitchFamily="34" charset="0"/>
                                </a:rPr>
                                <m:t>−10.606</m:t>
                              </m:r>
                            </m:e>
                          </m:d>
                        </m:num>
                        <m:den>
                          <m:r>
                            <a:rPr lang="en-GB" sz="2800" b="0" i="0" smtClean="0">
                              <a:solidFill>
                                <a:srgbClr val="0000FF"/>
                              </a:solidFill>
                              <a:latin typeface="Cambria Math" panose="02040503050406030204" pitchFamily="18" charset="0"/>
                              <a:cs typeface="Arial" panose="020B0604020202020204" pitchFamily="34" charset="0"/>
                            </a:rPr>
                            <m:t>−9.8</m:t>
                          </m:r>
                        </m:den>
                      </m:f>
                    </m:oMath>
                  </m:oMathPara>
                </a14:m>
                <a:endParaRPr lang="en-GB" sz="2800" b="0" i="1" dirty="0">
                  <a:solidFill>
                    <a:srgbClr val="0000FF"/>
                  </a:solidFill>
                  <a:latin typeface="Cambria Math" panose="02040503050406030204" pitchFamily="18"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EA562D2-E826-C759-7BB3-5376786D6E3A}"/>
                  </a:ext>
                </a:extLst>
              </p:cNvPr>
              <p:cNvSpPr txBox="1">
                <a:spLocks noRot="1" noChangeAspect="1" noMove="1" noResize="1" noEditPoints="1" noAdjustHandles="1" noChangeArrowheads="1" noChangeShapeType="1" noTextEdit="1"/>
              </p:cNvSpPr>
              <p:nvPr/>
            </p:nvSpPr>
            <p:spPr>
              <a:xfrm>
                <a:off x="493703" y="5205905"/>
                <a:ext cx="8156592" cy="108241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BE32072-F934-EEB1-023C-FD94DA559028}"/>
                  </a:ext>
                </a:extLst>
              </p:cNvPr>
              <p:cNvSpPr txBox="1"/>
              <p:nvPr/>
            </p:nvSpPr>
            <p:spPr>
              <a:xfrm>
                <a:off x="4438988" y="6180892"/>
                <a:ext cx="177337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solidFill>
                            <a:srgbClr val="0000FF"/>
                          </a:solidFill>
                          <a:latin typeface="Cambria Math" panose="02040503050406030204" pitchFamily="18" charset="0"/>
                          <a:cs typeface="Arial" panose="020B0604020202020204" pitchFamily="34" charset="0"/>
                        </a:rPr>
                        <m:t>t</m:t>
                      </m:r>
                      <m:r>
                        <a:rPr lang="en-GB" sz="2800" b="0" i="0"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2.16 </m:t>
                      </m:r>
                      <m:r>
                        <a:rPr lang="en-GB" sz="2800" b="0" i="1" smtClean="0">
                          <a:solidFill>
                            <a:srgbClr val="0000FF"/>
                          </a:solidFill>
                          <a:latin typeface="Cambria Math" panose="02040503050406030204" pitchFamily="18" charset="0"/>
                          <a:cs typeface="Arial" panose="020B0604020202020204" pitchFamily="34" charset="0"/>
                        </a:rPr>
                        <m:t>𝑠</m:t>
                      </m:r>
                    </m:oMath>
                  </m:oMathPara>
                </a14:m>
                <a:endParaRPr lang="en-GB" sz="2800" b="0" i="1" dirty="0">
                  <a:solidFill>
                    <a:srgbClr val="0000FF"/>
                  </a:solidFill>
                  <a:latin typeface="Cambria Math" panose="02040503050406030204" pitchFamily="18"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EBE32072-F934-EEB1-023C-FD94DA559028}"/>
                  </a:ext>
                </a:extLst>
              </p:cNvPr>
              <p:cNvSpPr txBox="1">
                <a:spLocks noRot="1" noChangeAspect="1" noMove="1" noResize="1" noEditPoints="1" noAdjustHandles="1" noChangeArrowheads="1" noChangeShapeType="1" noTextEdit="1"/>
              </p:cNvSpPr>
              <p:nvPr/>
            </p:nvSpPr>
            <p:spPr>
              <a:xfrm>
                <a:off x="4438988" y="6180892"/>
                <a:ext cx="1773371" cy="67710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6422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p:bldP spid="14" grpId="0"/>
      <p:bldP spid="16" grpId="0"/>
      <p:bldP spid="2" grpId="0"/>
      <p:bldP spid="8" grpId="0"/>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8CDAB-7E51-5DD5-3B22-33EB5BAF5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94979E-8C22-54A9-8FBD-E3FC45512804}"/>
              </a:ext>
            </a:extLst>
          </p:cNvPr>
          <p:cNvSpPr>
            <a:spLocks noGrp="1"/>
          </p:cNvSpPr>
          <p:nvPr>
            <p:ph type="title"/>
          </p:nvPr>
        </p:nvSpPr>
        <p:spPr/>
        <p:txBody>
          <a:bodyPr>
            <a:normAutofit/>
          </a:bodyPr>
          <a:lstStyle/>
          <a:p>
            <a:r>
              <a:rPr lang="en-GB" dirty="0"/>
              <a:t>Example</a:t>
            </a:r>
          </a:p>
        </p:txBody>
      </p:sp>
      <p:sp>
        <p:nvSpPr>
          <p:cNvPr id="5" name="Text Placeholder 4">
            <a:extLst>
              <a:ext uri="{FF2B5EF4-FFF2-40B4-BE49-F238E27FC236}">
                <a16:creationId xmlns:a16="http://schemas.microsoft.com/office/drawing/2014/main" id="{3CBCC6EB-008F-765C-D7E2-C467DA06319B}"/>
              </a:ext>
            </a:extLst>
          </p:cNvPr>
          <p:cNvSpPr>
            <a:spLocks noGrp="1"/>
          </p:cNvSpPr>
          <p:nvPr>
            <p:ph type="body" sz="quarter" idx="10"/>
          </p:nvPr>
        </p:nvSpPr>
        <p:spPr>
          <a:xfrm>
            <a:off x="122292" y="461664"/>
            <a:ext cx="8899415" cy="480131"/>
          </a:xfrm>
        </p:spPr>
        <p:txBody>
          <a:bodyPr/>
          <a:lstStyle/>
          <a:p>
            <a:r>
              <a:rPr lang="en-GB" dirty="0"/>
              <a:t>How far will it go?</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E84156-2512-4EDC-EB91-8CDDBDE5C1F1}"/>
                  </a:ext>
                </a:extLst>
              </p:cNvPr>
              <p:cNvSpPr txBox="1"/>
              <p:nvPr/>
            </p:nvSpPr>
            <p:spPr>
              <a:xfrm>
                <a:off x="2173429" y="4041304"/>
                <a:ext cx="5275227"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𝑢</m:t>
                          </m:r>
                        </m:e>
                        <m:sub>
                          <m:r>
                            <a:rPr lang="en-GB" sz="2800" b="0" i="1" smtClean="0">
                              <a:solidFill>
                                <a:srgbClr val="0000FF"/>
                              </a:solidFill>
                              <a:latin typeface="Cambria Math" panose="02040503050406030204" pitchFamily="18" charset="0"/>
                              <a:cs typeface="Arial" panose="020B0604020202020204" pitchFamily="34" charset="0"/>
                            </a:rPr>
                            <m:t>h</m:t>
                          </m:r>
                        </m:sub>
                      </m:sSub>
                      <m:r>
                        <a:rPr lang="en-GB" sz="2800" b="0" i="1" smtClean="0">
                          <a:solidFill>
                            <a:srgbClr val="0000FF"/>
                          </a:solidFill>
                          <a:latin typeface="Cambria Math" panose="02040503050406030204" pitchFamily="18" charset="0"/>
                          <a:cs typeface="Arial" panose="020B0604020202020204" pitchFamily="34" charset="0"/>
                        </a:rPr>
                        <m:t>=15</m:t>
                      </m:r>
                      <m:func>
                        <m:funcPr>
                          <m:ctrlPr>
                            <a:rPr lang="en-GB" sz="2800" b="0" i="1" smtClean="0">
                              <a:solidFill>
                                <a:srgbClr val="0000FF"/>
                              </a:solidFill>
                              <a:latin typeface="Cambria Math" panose="02040503050406030204" pitchFamily="18" charset="0"/>
                              <a:cs typeface="Arial" panose="020B0604020202020204" pitchFamily="34" charset="0"/>
                            </a:rPr>
                          </m:ctrlPr>
                        </m:funcPr>
                        <m:fName>
                          <m:r>
                            <m:rPr>
                              <m:sty m:val="p"/>
                            </m:rPr>
                            <a:rPr lang="en-GB" sz="2800" b="0" i="0" smtClean="0">
                              <a:solidFill>
                                <a:srgbClr val="0000FF"/>
                              </a:solidFill>
                              <a:latin typeface="Cambria Math" panose="02040503050406030204" pitchFamily="18" charset="0"/>
                              <a:cs typeface="Arial" panose="020B0604020202020204" pitchFamily="34" charset="0"/>
                            </a:rPr>
                            <m:t>cos</m:t>
                          </m:r>
                        </m:fName>
                        <m:e>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45</m:t>
                              </m:r>
                            </m:e>
                            <m:sup>
                              <m:r>
                                <a:rPr lang="en-GB" sz="2800" b="0" i="1" smtClean="0">
                                  <a:solidFill>
                                    <a:srgbClr val="0000FF"/>
                                  </a:solidFill>
                                  <a:latin typeface="Cambria Math" panose="02040503050406030204" pitchFamily="18" charset="0"/>
                                  <a:cs typeface="Arial" panose="020B0604020202020204" pitchFamily="34" charset="0"/>
                                </a:rPr>
                                <m:t>𝑜</m:t>
                              </m:r>
                            </m:sup>
                          </m:sSup>
                        </m:e>
                      </m:func>
                      <m:r>
                        <a:rPr lang="en-GB" sz="2800" b="0" i="1" smtClean="0">
                          <a:solidFill>
                            <a:srgbClr val="0000FF"/>
                          </a:solidFill>
                          <a:latin typeface="Cambria Math" panose="02040503050406030204" pitchFamily="18" charset="0"/>
                          <a:cs typeface="Arial" panose="020B0604020202020204" pitchFamily="34" charset="0"/>
                        </a:rPr>
                        <m:t>=10.606 </m:t>
                      </m:r>
                      <m:r>
                        <a:rPr lang="en-GB" sz="2800" b="0" i="1" smtClean="0">
                          <a:solidFill>
                            <a:srgbClr val="0000FF"/>
                          </a:solidFill>
                          <a:latin typeface="Cambria Math" panose="02040503050406030204" pitchFamily="18" charset="0"/>
                          <a:cs typeface="Arial" panose="020B0604020202020204" pitchFamily="34" charset="0"/>
                        </a:rPr>
                        <m:t>𝑚</m:t>
                      </m:r>
                      <m:r>
                        <a:rPr lang="en-GB" sz="2800" b="0" i="1" smtClean="0">
                          <a:solidFill>
                            <a:srgbClr val="0000FF"/>
                          </a:solidFill>
                          <a:latin typeface="Cambria Math" panose="02040503050406030204" pitchFamily="18" charset="0"/>
                          <a:cs typeface="Arial" panose="020B0604020202020204" pitchFamily="34" charset="0"/>
                        </a:rPr>
                        <m:t> </m:t>
                      </m:r>
                      <m:sSup>
                        <m:sSupPr>
                          <m:ctrlPr>
                            <a:rPr lang="en-GB" sz="2800" b="0" i="1" smtClean="0">
                              <a:solidFill>
                                <a:srgbClr val="0000FF"/>
                              </a:solidFill>
                              <a:latin typeface="Cambria Math" panose="02040503050406030204" pitchFamily="18" charset="0"/>
                              <a:cs typeface="Arial" panose="020B0604020202020204" pitchFamily="34" charset="0"/>
                            </a:rPr>
                          </m:ctrlPr>
                        </m:sSupPr>
                        <m:e>
                          <m:r>
                            <a:rPr lang="en-GB" sz="2800" b="0" i="1" smtClean="0">
                              <a:solidFill>
                                <a:srgbClr val="0000FF"/>
                              </a:solidFill>
                              <a:latin typeface="Cambria Math" panose="02040503050406030204" pitchFamily="18" charset="0"/>
                              <a:cs typeface="Arial" panose="020B0604020202020204" pitchFamily="34" charset="0"/>
                            </a:rPr>
                            <m:t>𝑠</m:t>
                          </m:r>
                        </m:e>
                        <m:sup>
                          <m:r>
                            <a:rPr lang="en-GB" sz="2800" b="0" i="1" smtClean="0">
                              <a:solidFill>
                                <a:srgbClr val="0000FF"/>
                              </a:solidFill>
                              <a:latin typeface="Cambria Math" panose="02040503050406030204" pitchFamily="18" charset="0"/>
                              <a:cs typeface="Arial" panose="020B0604020202020204" pitchFamily="34" charset="0"/>
                            </a:rPr>
                            <m:t>−1</m:t>
                          </m:r>
                        </m:sup>
                      </m:sSup>
                    </m:oMath>
                  </m:oMathPara>
                </a14:m>
                <a:endParaRPr lang="en-GB" sz="2800" dirty="0" err="1">
                  <a:solidFill>
                    <a:srgbClr val="0000FF"/>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9E84156-2512-4EDC-EB91-8CDDBDE5C1F1}"/>
                  </a:ext>
                </a:extLst>
              </p:cNvPr>
              <p:cNvSpPr txBox="1">
                <a:spLocks noRot="1" noChangeAspect="1" noMove="1" noResize="1" noEditPoints="1" noAdjustHandles="1" noChangeArrowheads="1" noChangeShapeType="1" noTextEdit="1"/>
              </p:cNvSpPr>
              <p:nvPr/>
            </p:nvSpPr>
            <p:spPr>
              <a:xfrm>
                <a:off x="2173429" y="4041304"/>
                <a:ext cx="5275227" cy="677108"/>
              </a:xfrm>
              <a:prstGeom prst="rect">
                <a:avLst/>
              </a:prstGeom>
              <a:blipFill>
                <a:blip r:embed="rId2"/>
                <a:stretch>
                  <a:fillRect/>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94C5F97E-703F-EAB4-2B5E-DC307AE1597E}"/>
              </a:ext>
            </a:extLst>
          </p:cNvPr>
          <p:cNvCxnSpPr/>
          <p:nvPr/>
        </p:nvCxnSpPr>
        <p:spPr>
          <a:xfrm>
            <a:off x="1346031" y="3179464"/>
            <a:ext cx="3302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 name="Freeform: Shape 9">
            <a:extLst>
              <a:ext uri="{FF2B5EF4-FFF2-40B4-BE49-F238E27FC236}">
                <a16:creationId xmlns:a16="http://schemas.microsoft.com/office/drawing/2014/main" id="{80A79AD6-0F16-5CD3-73BE-1440353DE0C7}"/>
              </a:ext>
            </a:extLst>
          </p:cNvPr>
          <p:cNvSpPr/>
          <p:nvPr/>
        </p:nvSpPr>
        <p:spPr>
          <a:xfrm>
            <a:off x="1625431" y="2176164"/>
            <a:ext cx="2131060" cy="952500"/>
          </a:xfrm>
          <a:custGeom>
            <a:avLst/>
            <a:gdLst>
              <a:gd name="connsiteX0" fmla="*/ 0 w 2324100"/>
              <a:gd name="connsiteY0" fmla="*/ 952500 h 952500"/>
              <a:gd name="connsiteX1" fmla="*/ 1384300 w 2324100"/>
              <a:gd name="connsiteY1" fmla="*/ 127000 h 952500"/>
              <a:gd name="connsiteX2" fmla="*/ 2324100 w 2324100"/>
              <a:gd name="connsiteY2" fmla="*/ 0 h 952500"/>
              <a:gd name="connsiteX0" fmla="*/ 0 w 2324100"/>
              <a:gd name="connsiteY0" fmla="*/ 952500 h 952500"/>
              <a:gd name="connsiteX1" fmla="*/ 1384300 w 2324100"/>
              <a:gd name="connsiteY1" fmla="*/ 127000 h 952500"/>
              <a:gd name="connsiteX2" fmla="*/ 2324100 w 2324100"/>
              <a:gd name="connsiteY2" fmla="*/ 0 h 952500"/>
              <a:gd name="connsiteX0" fmla="*/ 0 w 2324100"/>
              <a:gd name="connsiteY0" fmla="*/ 952500 h 952500"/>
              <a:gd name="connsiteX1" fmla="*/ 1384300 w 2324100"/>
              <a:gd name="connsiteY1" fmla="*/ 127000 h 952500"/>
              <a:gd name="connsiteX2" fmla="*/ 2324100 w 2324100"/>
              <a:gd name="connsiteY2" fmla="*/ 0 h 952500"/>
            </a:gdLst>
            <a:ahLst/>
            <a:cxnLst>
              <a:cxn ang="0">
                <a:pos x="connsiteX0" y="connsiteY0"/>
              </a:cxn>
              <a:cxn ang="0">
                <a:pos x="connsiteX1" y="connsiteY1"/>
              </a:cxn>
              <a:cxn ang="0">
                <a:pos x="connsiteX2" y="connsiteY2"/>
              </a:cxn>
            </a:cxnLst>
            <a:rect l="l" t="t" r="r" b="b"/>
            <a:pathLst>
              <a:path w="2324100" h="952500">
                <a:moveTo>
                  <a:pt x="0" y="952500"/>
                </a:moveTo>
                <a:cubicBezTo>
                  <a:pt x="385233" y="626533"/>
                  <a:pt x="1020233" y="232833"/>
                  <a:pt x="1384300" y="127000"/>
                </a:cubicBezTo>
                <a:cubicBezTo>
                  <a:pt x="1748367" y="21167"/>
                  <a:pt x="2010833" y="42333"/>
                  <a:pt x="2324100" y="0"/>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A23EC76-891B-9C59-9C61-98FD20DA1707}"/>
              </a:ext>
            </a:extLst>
          </p:cNvPr>
          <p:cNvSpPr txBox="1"/>
          <p:nvPr/>
        </p:nvSpPr>
        <p:spPr>
          <a:xfrm>
            <a:off x="2133402" y="2717799"/>
            <a:ext cx="863629" cy="461665"/>
          </a:xfrm>
          <a:prstGeom prst="rect">
            <a:avLst/>
          </a:prstGeom>
          <a:noFill/>
        </p:spPr>
        <p:txBody>
          <a:bodyPr wrap="square">
            <a:spAutoFit/>
          </a:bodyPr>
          <a:lstStyle/>
          <a:p>
            <a:r>
              <a:rPr lang="en-GB" sz="2400" dirty="0"/>
              <a:t>45°</a:t>
            </a:r>
          </a:p>
        </p:txBody>
      </p:sp>
      <p:sp>
        <p:nvSpPr>
          <p:cNvPr id="14" name="TextBox 13">
            <a:extLst>
              <a:ext uri="{FF2B5EF4-FFF2-40B4-BE49-F238E27FC236}">
                <a16:creationId xmlns:a16="http://schemas.microsoft.com/office/drawing/2014/main" id="{89E73A9B-E335-890A-3EBF-2061D889F0F3}"/>
              </a:ext>
            </a:extLst>
          </p:cNvPr>
          <p:cNvSpPr txBox="1"/>
          <p:nvPr/>
        </p:nvSpPr>
        <p:spPr>
          <a:xfrm>
            <a:off x="595329" y="2488083"/>
            <a:ext cx="1501404" cy="461665"/>
          </a:xfrm>
          <a:prstGeom prst="rect">
            <a:avLst/>
          </a:prstGeom>
          <a:noFill/>
        </p:spPr>
        <p:txBody>
          <a:bodyPr wrap="square">
            <a:spAutoFit/>
          </a:bodyPr>
          <a:lstStyle/>
          <a:p>
            <a:r>
              <a:rPr lang="en-GB" sz="2400" dirty="0"/>
              <a:t>15 m s⁻¹</a:t>
            </a:r>
          </a:p>
        </p:txBody>
      </p:sp>
      <p:sp>
        <p:nvSpPr>
          <p:cNvPr id="16" name="TextBox 15">
            <a:extLst>
              <a:ext uri="{FF2B5EF4-FFF2-40B4-BE49-F238E27FC236}">
                <a16:creationId xmlns:a16="http://schemas.microsoft.com/office/drawing/2014/main" id="{B43DDEA9-3901-CC04-3806-7E0284BD153F}"/>
              </a:ext>
            </a:extLst>
          </p:cNvPr>
          <p:cNvSpPr txBox="1"/>
          <p:nvPr/>
        </p:nvSpPr>
        <p:spPr>
          <a:xfrm>
            <a:off x="595329" y="3577551"/>
            <a:ext cx="8321509" cy="523220"/>
          </a:xfrm>
          <a:prstGeom prst="rect">
            <a:avLst/>
          </a:prstGeom>
          <a:noFill/>
        </p:spPr>
        <p:txBody>
          <a:bodyPr wrap="non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Find the horizontal component of the velocity vector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D1EDF3-8D79-1F8A-7A0B-36FCF1B84456}"/>
                  </a:ext>
                </a:extLst>
              </p:cNvPr>
              <p:cNvSpPr txBox="1"/>
              <p:nvPr/>
            </p:nvSpPr>
            <p:spPr>
              <a:xfrm>
                <a:off x="2539666" y="4728574"/>
                <a:ext cx="177337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solidFill>
                            <a:srgbClr val="0000FF"/>
                          </a:solidFill>
                          <a:latin typeface="Cambria Math" panose="02040503050406030204" pitchFamily="18" charset="0"/>
                          <a:cs typeface="Arial" panose="020B0604020202020204" pitchFamily="34" charset="0"/>
                        </a:rPr>
                        <m:t>t</m:t>
                      </m:r>
                      <m:r>
                        <a:rPr lang="en-GB" sz="2800" b="0" i="0"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2.16 </m:t>
                      </m:r>
                      <m:r>
                        <a:rPr lang="en-GB" sz="2800" b="0" i="1" smtClean="0">
                          <a:solidFill>
                            <a:srgbClr val="0000FF"/>
                          </a:solidFill>
                          <a:latin typeface="Cambria Math" panose="02040503050406030204" pitchFamily="18" charset="0"/>
                          <a:cs typeface="Arial" panose="020B0604020202020204" pitchFamily="34" charset="0"/>
                        </a:rPr>
                        <m:t>𝑠</m:t>
                      </m:r>
                    </m:oMath>
                  </m:oMathPara>
                </a14:m>
                <a:endParaRPr lang="en-GB" sz="2800" b="0" i="1" dirty="0">
                  <a:solidFill>
                    <a:srgbClr val="0000FF"/>
                  </a:solidFill>
                  <a:latin typeface="Cambria Math" panose="02040503050406030204" pitchFamily="18"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31D1EDF3-8D79-1F8A-7A0B-36FCF1B84456}"/>
                  </a:ext>
                </a:extLst>
              </p:cNvPr>
              <p:cNvSpPr txBox="1">
                <a:spLocks noRot="1" noChangeAspect="1" noMove="1" noResize="1" noEditPoints="1" noAdjustHandles="1" noChangeArrowheads="1" noChangeShapeType="1" noTextEdit="1"/>
              </p:cNvSpPr>
              <p:nvPr/>
            </p:nvSpPr>
            <p:spPr>
              <a:xfrm>
                <a:off x="2539666" y="4728574"/>
                <a:ext cx="1773371" cy="67710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1354DE4-E53F-3893-1CB3-8FB6F7C72747}"/>
                  </a:ext>
                </a:extLst>
              </p:cNvPr>
              <p:cNvSpPr txBox="1"/>
              <p:nvPr/>
            </p:nvSpPr>
            <p:spPr>
              <a:xfrm>
                <a:off x="2581407" y="5562964"/>
                <a:ext cx="249183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solidFill>
                            <a:srgbClr val="0000FF"/>
                          </a:solidFill>
                          <a:latin typeface="Cambria Math" panose="02040503050406030204" pitchFamily="18" charset="0"/>
                          <a:cs typeface="Arial" panose="020B0604020202020204" pitchFamily="34" charset="0"/>
                        </a:rPr>
                        <m:t>s</m:t>
                      </m:r>
                      <m:r>
                        <a:rPr lang="en-GB" sz="2800" b="0" i="0" smtClean="0">
                          <a:solidFill>
                            <a:srgbClr val="0000FF"/>
                          </a:solidFill>
                          <a:latin typeface="Cambria Math" panose="02040503050406030204" pitchFamily="18" charset="0"/>
                          <a:cs typeface="Arial" panose="020B0604020202020204" pitchFamily="34" charset="0"/>
                        </a:rPr>
                        <m:t>=</m:t>
                      </m:r>
                      <m:r>
                        <a:rPr lang="en-GB" sz="2800" b="0" i="1" smtClean="0">
                          <a:solidFill>
                            <a:srgbClr val="0000FF"/>
                          </a:solidFill>
                          <a:latin typeface="Cambria Math" panose="02040503050406030204" pitchFamily="18" charset="0"/>
                          <a:cs typeface="Arial" panose="020B0604020202020204" pitchFamily="34" charset="0"/>
                        </a:rPr>
                        <m:t>𝑢𝑡</m:t>
                      </m:r>
                      <m:r>
                        <a:rPr lang="en-GB" sz="2800" b="0" i="1" smtClean="0">
                          <a:solidFill>
                            <a:srgbClr val="0000FF"/>
                          </a:solidFill>
                          <a:latin typeface="Cambria Math" panose="02040503050406030204" pitchFamily="18" charset="0"/>
                          <a:cs typeface="Arial" panose="020B0604020202020204" pitchFamily="34" charset="0"/>
                        </a:rPr>
                        <m:t>=23 </m:t>
                      </m:r>
                      <m:r>
                        <a:rPr lang="en-GB" sz="2800" b="0" i="1" smtClean="0">
                          <a:solidFill>
                            <a:srgbClr val="0000FF"/>
                          </a:solidFill>
                          <a:latin typeface="Cambria Math" panose="02040503050406030204" pitchFamily="18" charset="0"/>
                          <a:cs typeface="Arial" panose="020B0604020202020204" pitchFamily="34" charset="0"/>
                        </a:rPr>
                        <m:t>𝑚</m:t>
                      </m:r>
                    </m:oMath>
                  </m:oMathPara>
                </a14:m>
                <a:endParaRPr lang="en-GB" sz="2800" b="0" i="1" dirty="0">
                  <a:solidFill>
                    <a:srgbClr val="0000FF"/>
                  </a:solidFill>
                  <a:latin typeface="Cambria Math" panose="020405030504060302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1354DE4-E53F-3893-1CB3-8FB6F7C72747}"/>
                  </a:ext>
                </a:extLst>
              </p:cNvPr>
              <p:cNvSpPr txBox="1">
                <a:spLocks noRot="1" noChangeAspect="1" noMove="1" noResize="1" noEditPoints="1" noAdjustHandles="1" noChangeArrowheads="1" noChangeShapeType="1" noTextEdit="1"/>
              </p:cNvSpPr>
              <p:nvPr/>
            </p:nvSpPr>
            <p:spPr>
              <a:xfrm>
                <a:off x="2581407" y="5562964"/>
                <a:ext cx="2491836" cy="67710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9663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p:bldP spid="14" grpId="0"/>
      <p:bldP spid="16" grpId="0"/>
      <p:bldP spid="11" grpId="0"/>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B6F5E-08C5-FD7E-801F-03246E0042BE}"/>
              </a:ext>
            </a:extLst>
          </p:cNvPr>
          <p:cNvSpPr>
            <a:spLocks noGrp="1"/>
          </p:cNvSpPr>
          <p:nvPr>
            <p:ph type="title"/>
          </p:nvPr>
        </p:nvSpPr>
        <p:spPr/>
        <p:txBody>
          <a:bodyPr/>
          <a:lstStyle/>
          <a:p>
            <a:r>
              <a:rPr lang="en-GB" dirty="0"/>
              <a:t>Escape velocity</a:t>
            </a:r>
          </a:p>
        </p:txBody>
      </p:sp>
    </p:spTree>
    <p:extLst>
      <p:ext uri="{BB962C8B-B14F-4D97-AF65-F5344CB8AC3E}">
        <p14:creationId xmlns:p14="http://schemas.microsoft.com/office/powerpoint/2010/main" val="13855151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43EBB-9C51-321E-3FAB-489836B5B6DF}"/>
              </a:ext>
            </a:extLst>
          </p:cNvPr>
          <p:cNvSpPr>
            <a:spLocks noGrp="1"/>
          </p:cNvSpPr>
          <p:nvPr>
            <p:ph type="title"/>
          </p:nvPr>
        </p:nvSpPr>
        <p:spPr/>
        <p:txBody>
          <a:bodyPr/>
          <a:lstStyle/>
          <a:p>
            <a:r>
              <a:rPr lang="en-GB" dirty="0"/>
              <a:t>Thought experiment:</a:t>
            </a:r>
          </a:p>
        </p:txBody>
      </p:sp>
      <p:sp>
        <p:nvSpPr>
          <p:cNvPr id="4" name="TextBox 3">
            <a:extLst>
              <a:ext uri="{FF2B5EF4-FFF2-40B4-BE49-F238E27FC236}">
                <a16:creationId xmlns:a16="http://schemas.microsoft.com/office/drawing/2014/main" id="{45DB901F-EF28-0697-5F33-0C339739D5D2}"/>
              </a:ext>
            </a:extLst>
          </p:cNvPr>
          <p:cNvSpPr txBox="1"/>
          <p:nvPr/>
        </p:nvSpPr>
        <p:spPr>
          <a:xfrm>
            <a:off x="584200" y="1102688"/>
            <a:ext cx="6343649"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If you throw a stone up, it comes back down.</a:t>
            </a:r>
          </a:p>
        </p:txBody>
      </p:sp>
      <p:sp>
        <p:nvSpPr>
          <p:cNvPr id="5" name="TextBox 4">
            <a:extLst>
              <a:ext uri="{FF2B5EF4-FFF2-40B4-BE49-F238E27FC236}">
                <a16:creationId xmlns:a16="http://schemas.microsoft.com/office/drawing/2014/main" id="{026F7E2B-BAE3-4933-41EA-1A90242489EA}"/>
              </a:ext>
            </a:extLst>
          </p:cNvPr>
          <p:cNvSpPr txBox="1"/>
          <p:nvPr/>
        </p:nvSpPr>
        <p:spPr>
          <a:xfrm>
            <a:off x="582333" y="4823425"/>
            <a:ext cx="787400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Is there a speed you can shoot something upwards such that it never falls back?</a:t>
            </a:r>
          </a:p>
        </p:txBody>
      </p:sp>
      <p:sp>
        <p:nvSpPr>
          <p:cNvPr id="6" name="Freeform: Shape 5">
            <a:extLst>
              <a:ext uri="{FF2B5EF4-FFF2-40B4-BE49-F238E27FC236}">
                <a16:creationId xmlns:a16="http://schemas.microsoft.com/office/drawing/2014/main" id="{D1F800BE-35F5-339F-D84C-82DCA32B6FDE}"/>
              </a:ext>
            </a:extLst>
          </p:cNvPr>
          <p:cNvSpPr/>
          <p:nvPr/>
        </p:nvSpPr>
        <p:spPr>
          <a:xfrm>
            <a:off x="7129277" y="3063240"/>
            <a:ext cx="119715" cy="738118"/>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15DE507D-14E0-09B9-169D-44BB2D1E54D0}"/>
              </a:ext>
            </a:extLst>
          </p:cNvPr>
          <p:cNvSpPr/>
          <p:nvPr/>
        </p:nvSpPr>
        <p:spPr>
          <a:xfrm>
            <a:off x="7726176" y="2423160"/>
            <a:ext cx="157816" cy="1378198"/>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EED079B2-91B5-D17B-DA47-DC3817E438FA}"/>
              </a:ext>
            </a:extLst>
          </p:cNvPr>
          <p:cNvSpPr/>
          <p:nvPr/>
        </p:nvSpPr>
        <p:spPr>
          <a:xfrm>
            <a:off x="8480891" y="340142"/>
            <a:ext cx="157816" cy="3461216"/>
          </a:xfrm>
          <a:custGeom>
            <a:avLst/>
            <a:gdLst>
              <a:gd name="connsiteX0" fmla="*/ 0 w 4914900"/>
              <a:gd name="connsiteY0" fmla="*/ 1714500 h 1771650"/>
              <a:gd name="connsiteX1" fmla="*/ 2766060 w 4914900"/>
              <a:gd name="connsiteY1" fmla="*/ 0 h 1771650"/>
              <a:gd name="connsiteX2" fmla="*/ 4914900 w 4914900"/>
              <a:gd name="connsiteY2" fmla="*/ 1771650 h 1771650"/>
              <a:gd name="connsiteX0" fmla="*/ 0 w 4914900"/>
              <a:gd name="connsiteY0" fmla="*/ 1725930 h 1783080"/>
              <a:gd name="connsiteX1" fmla="*/ 2457450 w 4914900"/>
              <a:gd name="connsiteY1" fmla="*/ 0 h 1783080"/>
              <a:gd name="connsiteX2" fmla="*/ 4914900 w 4914900"/>
              <a:gd name="connsiteY2" fmla="*/ 1783080 h 1783080"/>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72 h 1783222"/>
              <a:gd name="connsiteX1" fmla="*/ 2457450 w 4914900"/>
              <a:gd name="connsiteY1" fmla="*/ 142 h 1783222"/>
              <a:gd name="connsiteX2" fmla="*/ 4914900 w 4914900"/>
              <a:gd name="connsiteY2" fmla="*/ 1783222 h 1783222"/>
              <a:gd name="connsiteX0" fmla="*/ 0 w 4914900"/>
              <a:gd name="connsiteY0" fmla="*/ 1726085 h 1783235"/>
              <a:gd name="connsiteX1" fmla="*/ 2457450 w 4914900"/>
              <a:gd name="connsiteY1" fmla="*/ 155 h 1783235"/>
              <a:gd name="connsiteX2" fmla="*/ 4914900 w 4914900"/>
              <a:gd name="connsiteY2" fmla="*/ 1783235 h 1783235"/>
            </a:gdLst>
            <a:ahLst/>
            <a:cxnLst>
              <a:cxn ang="0">
                <a:pos x="connsiteX0" y="connsiteY0"/>
              </a:cxn>
              <a:cxn ang="0">
                <a:pos x="connsiteX1" y="connsiteY1"/>
              </a:cxn>
              <a:cxn ang="0">
                <a:pos x="connsiteX2" y="connsiteY2"/>
              </a:cxn>
            </a:cxnLst>
            <a:rect l="l" t="t" r="r" b="b"/>
            <a:pathLst>
              <a:path w="4914900" h="1783235">
                <a:moveTo>
                  <a:pt x="0" y="1726085"/>
                </a:moveTo>
                <a:cubicBezTo>
                  <a:pt x="579120" y="967895"/>
                  <a:pt x="1398270" y="15395"/>
                  <a:pt x="2457450" y="155"/>
                </a:cubicBezTo>
                <a:cubicBezTo>
                  <a:pt x="3516630" y="-15085"/>
                  <a:pt x="4472940" y="1089815"/>
                  <a:pt x="4914900" y="1783235"/>
                </a:cubicBez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D5A41F01-8F6D-022A-0D02-6FE57AE5527E}"/>
              </a:ext>
            </a:extLst>
          </p:cNvPr>
          <p:cNvGrpSpPr/>
          <p:nvPr/>
        </p:nvGrpSpPr>
        <p:grpSpPr>
          <a:xfrm>
            <a:off x="7271683" y="3801358"/>
            <a:ext cx="78908" cy="409575"/>
            <a:chOff x="8559799" y="4724400"/>
            <a:chExt cx="165100" cy="914400"/>
          </a:xfrm>
        </p:grpSpPr>
        <p:sp>
          <p:nvSpPr>
            <p:cNvPr id="9" name="Oval 8">
              <a:extLst>
                <a:ext uri="{FF2B5EF4-FFF2-40B4-BE49-F238E27FC236}">
                  <a16:creationId xmlns:a16="http://schemas.microsoft.com/office/drawing/2014/main" id="{88E9E82F-977A-D725-7B0F-688C464D2469}"/>
                </a:ext>
              </a:extLst>
            </p:cNvPr>
            <p:cNvSpPr/>
            <p:nvPr/>
          </p:nvSpPr>
          <p:spPr>
            <a:xfrm>
              <a:off x="8559799" y="4813300"/>
              <a:ext cx="165100" cy="19050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FF603CCE-0125-7CE7-5B1A-E2DE7E2BBB97}"/>
                </a:ext>
              </a:extLst>
            </p:cNvPr>
            <p:cNvCxnSpPr>
              <a:cxnSpLocks/>
            </p:cNvCxnSpPr>
            <p:nvPr/>
          </p:nvCxnSpPr>
          <p:spPr>
            <a:xfrm flipH="1" flipV="1">
              <a:off x="8559799" y="4724400"/>
              <a:ext cx="50799" cy="2794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9D01A7-91A6-CF4C-B3DB-77787CD3E03E}"/>
                </a:ext>
              </a:extLst>
            </p:cNvPr>
            <p:cNvCxnSpPr/>
            <p:nvPr/>
          </p:nvCxnSpPr>
          <p:spPr>
            <a:xfrm>
              <a:off x="8623299" y="5003800"/>
              <a:ext cx="0" cy="6350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599AFCD-567F-686A-B31C-C3A9AEABF46B}"/>
                </a:ext>
              </a:extLst>
            </p:cNvPr>
            <p:cNvCxnSpPr>
              <a:cxnSpLocks/>
            </p:cNvCxnSpPr>
            <p:nvPr/>
          </p:nvCxnSpPr>
          <p:spPr>
            <a:xfrm flipH="1" flipV="1">
              <a:off x="8610599" y="5003800"/>
              <a:ext cx="101601" cy="2794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B8ACF28-FCEB-592B-DDA9-58CC796D5A70}"/>
                </a:ext>
              </a:extLst>
            </p:cNvPr>
            <p:cNvCxnSpPr>
              <a:cxnSpLocks/>
            </p:cNvCxnSpPr>
            <p:nvPr/>
          </p:nvCxnSpPr>
          <p:spPr>
            <a:xfrm flipH="1" flipV="1">
              <a:off x="8636000" y="5359400"/>
              <a:ext cx="88899" cy="16827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1CF1A2E1-A695-85AC-C502-7F8110FE1541}"/>
              </a:ext>
            </a:extLst>
          </p:cNvPr>
          <p:cNvGrpSpPr/>
          <p:nvPr/>
        </p:nvGrpSpPr>
        <p:grpSpPr>
          <a:xfrm>
            <a:off x="7883992" y="3801358"/>
            <a:ext cx="78908" cy="409575"/>
            <a:chOff x="8559799" y="4724400"/>
            <a:chExt cx="165100" cy="914400"/>
          </a:xfrm>
        </p:grpSpPr>
        <p:sp>
          <p:nvSpPr>
            <p:cNvPr id="22" name="Oval 21">
              <a:extLst>
                <a:ext uri="{FF2B5EF4-FFF2-40B4-BE49-F238E27FC236}">
                  <a16:creationId xmlns:a16="http://schemas.microsoft.com/office/drawing/2014/main" id="{0107F1F4-627F-8B3C-F06A-A4583258488D}"/>
                </a:ext>
              </a:extLst>
            </p:cNvPr>
            <p:cNvSpPr/>
            <p:nvPr/>
          </p:nvSpPr>
          <p:spPr>
            <a:xfrm>
              <a:off x="8559799" y="4813300"/>
              <a:ext cx="165100" cy="19050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43BD03F8-D949-459D-8EE5-B35D2F32C5CC}"/>
                </a:ext>
              </a:extLst>
            </p:cNvPr>
            <p:cNvCxnSpPr>
              <a:cxnSpLocks/>
            </p:cNvCxnSpPr>
            <p:nvPr/>
          </p:nvCxnSpPr>
          <p:spPr>
            <a:xfrm flipH="1" flipV="1">
              <a:off x="8559799" y="4724400"/>
              <a:ext cx="50799" cy="2794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C2BFB92-C595-2F43-A7DE-033693166EA8}"/>
                </a:ext>
              </a:extLst>
            </p:cNvPr>
            <p:cNvCxnSpPr/>
            <p:nvPr/>
          </p:nvCxnSpPr>
          <p:spPr>
            <a:xfrm>
              <a:off x="8623299" y="5003800"/>
              <a:ext cx="0" cy="6350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A60B9A9-5566-4625-C402-637F40FAD674}"/>
                </a:ext>
              </a:extLst>
            </p:cNvPr>
            <p:cNvCxnSpPr>
              <a:cxnSpLocks/>
            </p:cNvCxnSpPr>
            <p:nvPr/>
          </p:nvCxnSpPr>
          <p:spPr>
            <a:xfrm flipH="1" flipV="1">
              <a:off x="8610599" y="5003800"/>
              <a:ext cx="101601" cy="2794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2BBBFE3-6892-6E42-E583-5A99C250E3FC}"/>
                </a:ext>
              </a:extLst>
            </p:cNvPr>
            <p:cNvCxnSpPr>
              <a:cxnSpLocks/>
            </p:cNvCxnSpPr>
            <p:nvPr/>
          </p:nvCxnSpPr>
          <p:spPr>
            <a:xfrm flipH="1" flipV="1">
              <a:off x="8636000" y="5359400"/>
              <a:ext cx="88899" cy="16827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1C38F7E8-A8AE-A321-BA5F-32816B76EC83}"/>
              </a:ext>
            </a:extLst>
          </p:cNvPr>
          <p:cNvGrpSpPr/>
          <p:nvPr/>
        </p:nvGrpSpPr>
        <p:grpSpPr>
          <a:xfrm>
            <a:off x="8617416" y="3795670"/>
            <a:ext cx="87127" cy="403886"/>
            <a:chOff x="8589124" y="4711701"/>
            <a:chExt cx="182297" cy="901699"/>
          </a:xfrm>
        </p:grpSpPr>
        <p:sp>
          <p:nvSpPr>
            <p:cNvPr id="28" name="Oval 27">
              <a:extLst>
                <a:ext uri="{FF2B5EF4-FFF2-40B4-BE49-F238E27FC236}">
                  <a16:creationId xmlns:a16="http://schemas.microsoft.com/office/drawing/2014/main" id="{9DF6D6D2-9E70-C08D-F9F5-70047F9BA8A6}"/>
                </a:ext>
              </a:extLst>
            </p:cNvPr>
            <p:cNvSpPr/>
            <p:nvPr/>
          </p:nvSpPr>
          <p:spPr>
            <a:xfrm>
              <a:off x="8606321" y="4813300"/>
              <a:ext cx="165100" cy="19050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B4272A5A-F23C-D27A-A1AB-0367BE30DD89}"/>
                </a:ext>
              </a:extLst>
            </p:cNvPr>
            <p:cNvCxnSpPr>
              <a:cxnSpLocks/>
            </p:cNvCxnSpPr>
            <p:nvPr/>
          </p:nvCxnSpPr>
          <p:spPr>
            <a:xfrm flipV="1">
              <a:off x="8596112" y="4711701"/>
              <a:ext cx="39603" cy="29209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B1DFEC5-A111-89F0-1C6C-B7D6926521DE}"/>
                </a:ext>
              </a:extLst>
            </p:cNvPr>
            <p:cNvCxnSpPr>
              <a:cxnSpLocks/>
              <a:stCxn id="28" idx="3"/>
            </p:cNvCxnSpPr>
            <p:nvPr/>
          </p:nvCxnSpPr>
          <p:spPr>
            <a:xfrm flipH="1">
              <a:off x="8589124" y="4975902"/>
              <a:ext cx="41375" cy="30729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FA3CB6C-097B-E145-1F9D-717945045333}"/>
                </a:ext>
              </a:extLst>
            </p:cNvPr>
            <p:cNvCxnSpPr>
              <a:cxnSpLocks/>
            </p:cNvCxnSpPr>
            <p:nvPr/>
          </p:nvCxnSpPr>
          <p:spPr>
            <a:xfrm flipH="1" flipV="1">
              <a:off x="8606321" y="5283200"/>
              <a:ext cx="56149" cy="3302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714509A-2E29-5FD6-906B-4D37F446ED43}"/>
                </a:ext>
              </a:extLst>
            </p:cNvPr>
            <p:cNvCxnSpPr>
              <a:cxnSpLocks/>
            </p:cNvCxnSpPr>
            <p:nvPr/>
          </p:nvCxnSpPr>
          <p:spPr>
            <a:xfrm flipV="1">
              <a:off x="8589124" y="5283200"/>
              <a:ext cx="0" cy="3302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1949037A-9D8B-7D7A-7155-1753ACAB5463}"/>
              </a:ext>
            </a:extLst>
          </p:cNvPr>
          <p:cNvCxnSpPr>
            <a:cxnSpLocks/>
          </p:cNvCxnSpPr>
          <p:nvPr/>
        </p:nvCxnSpPr>
        <p:spPr>
          <a:xfrm>
            <a:off x="8640575" y="3690433"/>
            <a:ext cx="404" cy="12799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5D4FD5BA-A12D-D071-3785-5E6B9AB62FE9}"/>
              </a:ext>
            </a:extLst>
          </p:cNvPr>
          <p:cNvSpPr txBox="1"/>
          <p:nvPr/>
        </p:nvSpPr>
        <p:spPr>
          <a:xfrm>
            <a:off x="2311401" y="5799035"/>
            <a:ext cx="1777999"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Yes …</a:t>
            </a:r>
          </a:p>
        </p:txBody>
      </p:sp>
      <p:cxnSp>
        <p:nvCxnSpPr>
          <p:cNvPr id="46" name="Straight Connector 45">
            <a:extLst>
              <a:ext uri="{FF2B5EF4-FFF2-40B4-BE49-F238E27FC236}">
                <a16:creationId xmlns:a16="http://schemas.microsoft.com/office/drawing/2014/main" id="{47061EDC-60B7-B1A4-3F40-6EC764E9195D}"/>
              </a:ext>
            </a:extLst>
          </p:cNvPr>
          <p:cNvCxnSpPr>
            <a:cxnSpLocks/>
          </p:cNvCxnSpPr>
          <p:nvPr/>
        </p:nvCxnSpPr>
        <p:spPr>
          <a:xfrm flipH="1">
            <a:off x="8672761" y="3602764"/>
            <a:ext cx="31782" cy="9335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B89F00D-C895-8ACE-C6A0-1770A99334C8}"/>
              </a:ext>
            </a:extLst>
          </p:cNvPr>
          <p:cNvCxnSpPr>
            <a:cxnSpLocks/>
          </p:cNvCxnSpPr>
          <p:nvPr/>
        </p:nvCxnSpPr>
        <p:spPr>
          <a:xfrm>
            <a:off x="8585157" y="3602764"/>
            <a:ext cx="16825" cy="6658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D816DF41-0BE4-E23B-77E1-8750557ACF70}"/>
              </a:ext>
            </a:extLst>
          </p:cNvPr>
          <p:cNvSpPr txBox="1"/>
          <p:nvPr/>
        </p:nvSpPr>
        <p:spPr>
          <a:xfrm>
            <a:off x="584200" y="2256441"/>
            <a:ext cx="6343649"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If you throw harder, it goes higher but still comes down.</a:t>
            </a:r>
          </a:p>
        </p:txBody>
      </p:sp>
      <p:sp>
        <p:nvSpPr>
          <p:cNvPr id="54" name="TextBox 53">
            <a:extLst>
              <a:ext uri="{FF2B5EF4-FFF2-40B4-BE49-F238E27FC236}">
                <a16:creationId xmlns:a16="http://schemas.microsoft.com/office/drawing/2014/main" id="{5D10A3B6-5F3D-37DD-1DCE-BB8D664FEA30}"/>
              </a:ext>
            </a:extLst>
          </p:cNvPr>
          <p:cNvSpPr txBox="1"/>
          <p:nvPr/>
        </p:nvSpPr>
        <p:spPr>
          <a:xfrm>
            <a:off x="582333" y="3324489"/>
            <a:ext cx="6343649"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 bullet from a gun pointed upwards would go really high, but it would eventually come back down. </a:t>
            </a:r>
          </a:p>
        </p:txBody>
      </p:sp>
    </p:spTree>
    <p:extLst>
      <p:ext uri="{BB962C8B-B14F-4D97-AF65-F5344CB8AC3E}">
        <p14:creationId xmlns:p14="http://schemas.microsoft.com/office/powerpoint/2010/main" val="2274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37"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2A369-EA91-63B5-E5A6-FD5569D601E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9CB2F046-B8CA-A97D-AA64-F26CBC03E615}"/>
                  </a:ext>
                </a:extLst>
              </p:cNvPr>
              <p:cNvSpPr>
                <a:spLocks noGrp="1"/>
              </p:cNvSpPr>
              <p:nvPr>
                <p:ph type="title"/>
              </p:nvPr>
            </p:nvSpPr>
            <p:spPr>
              <a:xfrm>
                <a:off x="241300" y="155246"/>
                <a:ext cx="8902700" cy="590931"/>
              </a:xfrm>
            </p:spPr>
            <p:txBody>
              <a:bodyPr/>
              <a:lstStyle/>
              <a:p>
                <a:r>
                  <a:rPr lang="en-GB" dirty="0"/>
                  <a:t>Show that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 </m:t>
                    </m:r>
                    <m:r>
                      <a:rPr lang="en-GB" i="1">
                        <a:latin typeface="Cambria Math" panose="02040503050406030204" pitchFamily="18" charset="0"/>
                      </a:rPr>
                      <m:t>𝑘</m:t>
                    </m:r>
                    <m:sSup>
                      <m:sSupPr>
                        <m:ctrlPr>
                          <a:rPr lang="en-GB" i="1">
                            <a:latin typeface="Cambria Math" panose="02040503050406030204" pitchFamily="18" charset="0"/>
                          </a:rPr>
                        </m:ctrlPr>
                      </m:sSupPr>
                      <m:e>
                        <m:r>
                          <a:rPr lang="en-GB" i="1">
                            <a:latin typeface="Cambria Math" panose="02040503050406030204" pitchFamily="18" charset="0"/>
                          </a:rPr>
                          <m:t>𝑔</m:t>
                        </m:r>
                      </m:e>
                      <m:sup>
                        <m:r>
                          <a:rPr lang="en-GB" i="1">
                            <a:latin typeface="Cambria Math" panose="02040503050406030204" pitchFamily="18" charset="0"/>
                          </a:rPr>
                          <m:t>−1</m:t>
                        </m:r>
                      </m:sup>
                    </m:sSup>
                  </m:oMath>
                </a14:m>
                <a:r>
                  <a:rPr lang="en-GB" dirty="0"/>
                  <a:t> is the same as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endParaRPr lang="en-GB" b="0" dirty="0"/>
              </a:p>
            </p:txBody>
          </p:sp>
        </mc:Choice>
        <mc:Fallback xmlns="">
          <p:sp>
            <p:nvSpPr>
              <p:cNvPr id="3" name="Title 2">
                <a:extLst>
                  <a:ext uri="{FF2B5EF4-FFF2-40B4-BE49-F238E27FC236}">
                    <a16:creationId xmlns:a16="http://schemas.microsoft.com/office/drawing/2014/main" id="{9CB2F046-B8CA-A97D-AA64-F26CBC03E615}"/>
                  </a:ext>
                </a:extLst>
              </p:cNvPr>
              <p:cNvSpPr>
                <a:spLocks noGrp="1" noRot="1" noChangeAspect="1" noMove="1" noResize="1" noEditPoints="1" noAdjustHandles="1" noChangeArrowheads="1" noChangeShapeType="1" noTextEdit="1"/>
              </p:cNvSpPr>
              <p:nvPr>
                <p:ph type="title"/>
              </p:nvPr>
            </p:nvSpPr>
            <p:spPr>
              <a:xfrm>
                <a:off x="241300" y="155246"/>
                <a:ext cx="8902700" cy="590931"/>
              </a:xfrm>
              <a:blipFill>
                <a:blip r:embed="rId3"/>
                <a:stretch>
                  <a:fillRect l="-2123" t="-24742" b="-381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D18E8A-4BF6-1A9A-2203-389CB4E57A9E}"/>
                  </a:ext>
                </a:extLst>
              </p:cNvPr>
              <p:cNvSpPr txBox="1"/>
              <p:nvPr/>
            </p:nvSpPr>
            <p:spPr>
              <a:xfrm>
                <a:off x="1032675" y="1217805"/>
                <a:ext cx="4777851"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𝐹</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𝑚𝑎</m:t>
                      </m:r>
                    </m:oMath>
                  </m:oMathPara>
                </a14:m>
                <a:endParaRPr lang="en-GB" sz="2800" i="1" dirty="0">
                  <a:latin typeface="Cambria Math" panose="02040503050406030204" pitchFamily="18"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E6D18E8A-4BF6-1A9A-2203-389CB4E57A9E}"/>
                  </a:ext>
                </a:extLst>
              </p:cNvPr>
              <p:cNvSpPr txBox="1">
                <a:spLocks noRot="1" noChangeAspect="1" noMove="1" noResize="1" noEditPoints="1" noAdjustHandles="1" noChangeArrowheads="1" noChangeShapeType="1" noTextEdit="1"/>
              </p:cNvSpPr>
              <p:nvPr/>
            </p:nvSpPr>
            <p:spPr>
              <a:xfrm>
                <a:off x="1032675" y="1217805"/>
                <a:ext cx="4777851"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062112-AD7A-0AD1-79F7-462BB3129961}"/>
                  </a:ext>
                </a:extLst>
              </p:cNvPr>
              <p:cNvSpPr txBox="1"/>
              <p:nvPr/>
            </p:nvSpPr>
            <p:spPr>
              <a:xfrm>
                <a:off x="1509124" y="2752644"/>
                <a:ext cx="2054588"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800" b="0" i="0" smtClean="0">
                          <a:latin typeface="Cambria Math" panose="02040503050406030204" pitchFamily="18" charset="0"/>
                          <a:cs typeface="Arial" panose="020B0604020202020204" pitchFamily="34" charset="0"/>
                        </a:rPr>
                        <m:t>∴</m:t>
                      </m:r>
                      <m:r>
                        <m:rPr>
                          <m:sty m:val="p"/>
                        </m:rPr>
                        <a:rPr lang="en-GB" sz="2800" i="0" smtClean="0">
                          <a:latin typeface="Cambria Math" panose="02040503050406030204" pitchFamily="18" charset="0"/>
                          <a:cs typeface="Arial" panose="020B0604020202020204" pitchFamily="34" charset="0"/>
                        </a:rPr>
                        <m:t>N</m:t>
                      </m:r>
                      <m:r>
                        <a:rPr lang="en-GB" sz="2800" i="0" smtClean="0">
                          <a:latin typeface="Cambria Math" panose="02040503050406030204" pitchFamily="18" charset="0"/>
                          <a:cs typeface="Arial" panose="020B0604020202020204" pitchFamily="34" charset="0"/>
                        </a:rPr>
                        <m:t> </m:t>
                      </m:r>
                      <m:r>
                        <m:rPr>
                          <m:sty m:val="p"/>
                        </m:rPr>
                        <a:rPr lang="en-GB" sz="2800" i="0" smtClean="0">
                          <a:solidFill>
                            <a:srgbClr val="0000FF"/>
                          </a:solidFill>
                          <a:latin typeface="Cambria Math" panose="02040503050406030204" pitchFamily="18" charset="0"/>
                          <a:cs typeface="Arial" panose="020B0604020202020204" pitchFamily="34" charset="0"/>
                        </a:rPr>
                        <m:t>k</m:t>
                      </m:r>
                      <m:sSup>
                        <m:sSupPr>
                          <m:ctrlPr>
                            <a:rPr lang="en-GB" sz="2800" i="1">
                              <a:solidFill>
                                <a:srgbClr val="0000FF"/>
                              </a:solidFill>
                              <a:latin typeface="Cambria Math" panose="02040503050406030204" pitchFamily="18" charset="0"/>
                              <a:cs typeface="Arial" panose="020B0604020202020204" pitchFamily="34" charset="0"/>
                            </a:rPr>
                          </m:ctrlPr>
                        </m:sSupPr>
                        <m:e>
                          <m:r>
                            <m:rPr>
                              <m:sty m:val="p"/>
                            </m:rPr>
                            <a:rPr lang="en-GB" sz="2800" i="0">
                              <a:solidFill>
                                <a:srgbClr val="0000FF"/>
                              </a:solidFill>
                              <a:latin typeface="Cambria Math" panose="02040503050406030204" pitchFamily="18" charset="0"/>
                              <a:cs typeface="Arial" panose="020B0604020202020204" pitchFamily="34" charset="0"/>
                            </a:rPr>
                            <m:t>g</m:t>
                          </m:r>
                        </m:e>
                        <m:sup>
                          <m:r>
                            <a:rPr lang="en-GB" sz="2800" i="0">
                              <a:solidFill>
                                <a:srgbClr val="0000FF"/>
                              </a:solidFill>
                              <a:latin typeface="Cambria Math" panose="02040503050406030204" pitchFamily="18" charset="0"/>
                              <a:cs typeface="Arial" panose="020B0604020202020204" pitchFamily="34" charset="0"/>
                            </a:rPr>
                            <m:t>−1</m:t>
                          </m:r>
                        </m:sup>
                      </m:sSup>
                      <m:r>
                        <a:rPr lang="en-GB" sz="2800" b="0" i="0"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DB062112-AD7A-0AD1-79F7-462BB3129961}"/>
                  </a:ext>
                </a:extLst>
              </p:cNvPr>
              <p:cNvSpPr txBox="1">
                <a:spLocks noRot="1" noChangeAspect="1" noMove="1" noResize="1" noEditPoints="1" noAdjustHandles="1" noChangeArrowheads="1" noChangeShapeType="1" noTextEdit="1"/>
              </p:cNvSpPr>
              <p:nvPr/>
            </p:nvSpPr>
            <p:spPr>
              <a:xfrm>
                <a:off x="1509124" y="2752644"/>
                <a:ext cx="2054588" cy="6771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BDF14A7-92EA-CAD7-348E-0FD84E7DC8B1}"/>
                  </a:ext>
                </a:extLst>
              </p:cNvPr>
              <p:cNvSpPr txBox="1"/>
              <p:nvPr/>
            </p:nvSpPr>
            <p:spPr>
              <a:xfrm>
                <a:off x="1778359" y="2037967"/>
                <a:ext cx="819861"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5BDF14A7-92EA-CAD7-348E-0FD84E7DC8B1}"/>
                  </a:ext>
                </a:extLst>
              </p:cNvPr>
              <p:cNvSpPr txBox="1">
                <a:spLocks noRot="1" noChangeAspect="1" noMove="1" noResize="1" noEditPoints="1" noAdjustHandles="1" noChangeArrowheads="1" noChangeShapeType="1" noTextEdit="1"/>
              </p:cNvSpPr>
              <p:nvPr/>
            </p:nvSpPr>
            <p:spPr>
              <a:xfrm>
                <a:off x="1778359" y="2037967"/>
                <a:ext cx="819861" cy="67710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891356-83B8-2FB3-868D-2CBBEC92BFC7}"/>
                  </a:ext>
                </a:extLst>
              </p:cNvPr>
              <p:cNvSpPr txBox="1"/>
              <p:nvPr/>
            </p:nvSpPr>
            <p:spPr>
              <a:xfrm>
                <a:off x="1377589" y="3602647"/>
                <a:ext cx="3605531"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𝑁</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𝐾</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𝑔</m:t>
                          </m:r>
                        </m:e>
                        <m:sup>
                          <m:r>
                            <a:rPr lang="en-GB" sz="2800" b="0" i="1" smtClean="0">
                              <a:latin typeface="Cambria Math" panose="02040503050406030204" pitchFamily="18" charset="0"/>
                              <a:cs typeface="Arial" panose="020B0604020202020204" pitchFamily="34" charset="0"/>
                            </a:rPr>
                            <m:t>−1</m:t>
                          </m:r>
                        </m:sup>
                      </m:sSup>
                      <m:r>
                        <a:rPr lang="en-GB" sz="2800" b="0" i="0" smtClean="0">
                          <a:latin typeface="Cambria Math" panose="02040503050406030204" pitchFamily="18" charset="0"/>
                          <a:cs typeface="Arial" panose="020B0604020202020204" pitchFamily="34" charset="0"/>
                        </a:rPr>
                        <m:t>=</m:t>
                      </m:r>
                      <m:r>
                        <m:rPr>
                          <m:sty m:val="p"/>
                        </m:rPr>
                        <a:rPr lang="en-GB" sz="2800" b="0" i="0" smtClean="0">
                          <a:latin typeface="Cambria Math" panose="02040503050406030204" pitchFamily="18" charset="0"/>
                          <a:cs typeface="Arial" panose="020B0604020202020204" pitchFamily="34" charset="0"/>
                        </a:rPr>
                        <m:t>m</m:t>
                      </m:r>
                      <m:r>
                        <a:rPr lang="en-GB" sz="2800" b="0" i="0"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m:rPr>
                              <m:sty m:val="p"/>
                            </m:rPr>
                            <a:rPr lang="en-GB" sz="2800" b="0" i="0" smtClean="0">
                              <a:latin typeface="Cambria Math" panose="02040503050406030204" pitchFamily="18" charset="0"/>
                              <a:cs typeface="Arial" panose="020B0604020202020204" pitchFamily="34" charset="0"/>
                            </a:rPr>
                            <m:t>s</m:t>
                          </m:r>
                        </m:e>
                        <m:sup>
                          <m:r>
                            <a:rPr lang="en-GB" sz="2800" b="0" i="0" smtClean="0">
                              <a:latin typeface="Cambria Math" panose="02040503050406030204" pitchFamily="18" charset="0"/>
                              <a:cs typeface="Arial" panose="020B0604020202020204" pitchFamily="34" charset="0"/>
                            </a:rPr>
                            <m:t>−2</m:t>
                          </m:r>
                        </m:sup>
                      </m:sSup>
                      <m:r>
                        <a:rPr lang="en-GB" sz="2800" b="0" i="0" smtClean="0">
                          <a:latin typeface="Cambria Math" panose="02040503050406030204" pitchFamily="18" charset="0"/>
                          <a:cs typeface="Arial" panose="020B0604020202020204" pitchFamily="34" charset="0"/>
                        </a:rPr>
                        <m:t> </m:t>
                      </m:r>
                    </m:oMath>
                  </m:oMathPara>
                </a14:m>
                <a:endParaRPr lang="en-GB" sz="28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7C891356-83B8-2FB3-868D-2CBBEC92BFC7}"/>
                  </a:ext>
                </a:extLst>
              </p:cNvPr>
              <p:cNvSpPr txBox="1">
                <a:spLocks noRot="1" noChangeAspect="1" noMove="1" noResize="1" noEditPoints="1" noAdjustHandles="1" noChangeArrowheads="1" noChangeShapeType="1" noTextEdit="1"/>
              </p:cNvSpPr>
              <p:nvPr/>
            </p:nvSpPr>
            <p:spPr>
              <a:xfrm>
                <a:off x="1377589" y="3602647"/>
                <a:ext cx="3605531" cy="67710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392AD5-93C3-3CB7-9EB3-C2B8EC3B44AC}"/>
                  </a:ext>
                </a:extLst>
              </p:cNvPr>
              <p:cNvSpPr txBox="1"/>
              <p:nvPr/>
            </p:nvSpPr>
            <p:spPr>
              <a:xfrm>
                <a:off x="5577840" y="3604755"/>
                <a:ext cx="3468425" cy="615553"/>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400" b="0" i="0" smtClean="0">
                          <a:latin typeface="Cambria Math" panose="02040503050406030204" pitchFamily="18" charset="0"/>
                          <a:cs typeface="Arial" panose="020B0604020202020204" pitchFamily="34" charset="0"/>
                        </a:rPr>
                        <m:t>(</m:t>
                      </m:r>
                      <m:r>
                        <m:rPr>
                          <m:sty m:val="p"/>
                        </m:rPr>
                        <a:rPr lang="en-GB" sz="2400" b="0" i="0" smtClean="0">
                          <a:latin typeface="Cambria Math" panose="02040503050406030204" pitchFamily="18" charset="0"/>
                          <a:cs typeface="Arial" panose="020B0604020202020204" pitchFamily="34" charset="0"/>
                        </a:rPr>
                        <m:t>kg</m:t>
                      </m:r>
                      <m:r>
                        <a:rPr lang="en-GB" sz="2400" b="0" i="0" smtClean="0">
                          <a:latin typeface="Cambria Math" panose="02040503050406030204" pitchFamily="18" charset="0"/>
                          <a:cs typeface="Arial" panose="020B0604020202020204" pitchFamily="34" charset="0"/>
                        </a:rPr>
                        <m:t> </m:t>
                      </m:r>
                      <m:r>
                        <m:rPr>
                          <m:sty m:val="p"/>
                        </m:rPr>
                        <a:rPr lang="en-GB" sz="2400" b="0" i="0" smtClean="0">
                          <a:latin typeface="Cambria Math" panose="02040503050406030204" pitchFamily="18" charset="0"/>
                          <a:cs typeface="Arial" panose="020B0604020202020204" pitchFamily="34" charset="0"/>
                        </a:rPr>
                        <m:t>and</m:t>
                      </m:r>
                      <m:r>
                        <a:rPr lang="en-GB" sz="2400" b="0" i="0"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kg</m:t>
                          </m:r>
                        </m:e>
                        <m:sup>
                          <m:r>
                            <a:rPr lang="en-GB" sz="2400" b="0" i="0" smtClean="0">
                              <a:latin typeface="Cambria Math" panose="02040503050406030204" pitchFamily="18" charset="0"/>
                              <a:cs typeface="Arial" panose="020B0604020202020204" pitchFamily="34" charset="0"/>
                            </a:rPr>
                            <m:t>−1</m:t>
                          </m:r>
                        </m:sup>
                      </m:sSup>
                      <m:r>
                        <m:rPr>
                          <m:sty m:val="p"/>
                        </m:rPr>
                        <a:rPr lang="en-GB" sz="2400" b="0" i="0" smtClean="0">
                          <a:latin typeface="Cambria Math" panose="02040503050406030204" pitchFamily="18" charset="0"/>
                          <a:cs typeface="Arial" panose="020B0604020202020204" pitchFamily="34" charset="0"/>
                        </a:rPr>
                        <m:t>cancel</m:t>
                      </m:r>
                      <m:r>
                        <a:rPr lang="en-GB" sz="2400" b="0" i="0" smtClean="0">
                          <a:latin typeface="Cambria Math" panose="02040503050406030204" pitchFamily="18" charset="0"/>
                          <a:cs typeface="Arial" panose="020B0604020202020204" pitchFamily="34" charset="0"/>
                        </a:rPr>
                        <m:t>)</m:t>
                      </m:r>
                    </m:oMath>
                  </m:oMathPara>
                </a14:m>
                <a:endParaRPr lang="en-GB" sz="24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9392AD5-93C3-3CB7-9EB3-C2B8EC3B44AC}"/>
                  </a:ext>
                </a:extLst>
              </p:cNvPr>
              <p:cNvSpPr txBox="1">
                <a:spLocks noRot="1" noChangeAspect="1" noMove="1" noResize="1" noEditPoints="1" noAdjustHandles="1" noChangeArrowheads="1" noChangeShapeType="1" noTextEdit="1"/>
              </p:cNvSpPr>
              <p:nvPr/>
            </p:nvSpPr>
            <p:spPr>
              <a:xfrm>
                <a:off x="5577840" y="3604755"/>
                <a:ext cx="3468425" cy="615553"/>
              </a:xfrm>
              <a:prstGeom prst="rect">
                <a:avLst/>
              </a:prstGeom>
              <a:blipFill>
                <a:blip r:embed="rId8"/>
                <a:stretch>
                  <a:fillRect/>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2ADBAE91-45D2-640A-B463-DB643F9FEFE9}"/>
              </a:ext>
            </a:extLst>
          </p:cNvPr>
          <p:cNvCxnSpPr>
            <a:cxnSpLocks/>
          </p:cNvCxnSpPr>
          <p:nvPr/>
        </p:nvCxnSpPr>
        <p:spPr>
          <a:xfrm>
            <a:off x="5333038" y="3253245"/>
            <a:ext cx="682262" cy="363172"/>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8F9D70B-7DC6-B8AA-6412-D9120AB5D8E0}"/>
              </a:ext>
            </a:extLst>
          </p:cNvPr>
          <p:cNvCxnSpPr>
            <a:cxnSpLocks/>
          </p:cNvCxnSpPr>
          <p:nvPr/>
        </p:nvCxnSpPr>
        <p:spPr>
          <a:xfrm flipH="1" flipV="1">
            <a:off x="3928959" y="3144279"/>
            <a:ext cx="1928148" cy="796922"/>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6A5B06-E763-1813-39E8-DBAD2C68F24B}"/>
                  </a:ext>
                </a:extLst>
              </p:cNvPr>
              <p:cNvSpPr txBox="1"/>
              <p:nvPr/>
            </p:nvSpPr>
            <p:spPr>
              <a:xfrm>
                <a:off x="2360494" y="2023607"/>
                <a:ext cx="819861"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N</m:t>
                      </m:r>
                    </m:oMath>
                  </m:oMathPara>
                </a14:m>
                <a:endParaRPr lang="en-GB" sz="28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9A6A5B06-E763-1813-39E8-DBAD2C68F24B}"/>
                  </a:ext>
                </a:extLst>
              </p:cNvPr>
              <p:cNvSpPr txBox="1">
                <a:spLocks noRot="1" noChangeAspect="1" noMove="1" noResize="1" noEditPoints="1" noAdjustHandles="1" noChangeArrowheads="1" noChangeShapeType="1" noTextEdit="1"/>
              </p:cNvSpPr>
              <p:nvPr/>
            </p:nvSpPr>
            <p:spPr>
              <a:xfrm>
                <a:off x="2360494" y="2023607"/>
                <a:ext cx="819861" cy="677108"/>
              </a:xfrm>
              <a:prstGeom prst="rect">
                <a:avLst/>
              </a:prstGeom>
              <a:blipFill>
                <a:blip r:embed="rId9"/>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CF19E0AA-19E2-5E25-433A-6578C49EF3DF}"/>
              </a:ext>
            </a:extLst>
          </p:cNvPr>
          <p:cNvCxnSpPr>
            <a:cxnSpLocks/>
            <a:endCxn id="11" idx="0"/>
          </p:cNvCxnSpPr>
          <p:nvPr/>
        </p:nvCxnSpPr>
        <p:spPr>
          <a:xfrm flipH="1">
            <a:off x="2770425" y="1668928"/>
            <a:ext cx="86717" cy="35467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A0039D-A68E-1384-C9AF-EACC65143AC4}"/>
                  </a:ext>
                </a:extLst>
              </p:cNvPr>
              <p:cNvSpPr txBox="1"/>
              <p:nvPr/>
            </p:nvSpPr>
            <p:spPr>
              <a:xfrm>
                <a:off x="3045918" y="1996775"/>
                <a:ext cx="478278"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43A0039D-A68E-1384-C9AF-EACC65143AC4}"/>
                  </a:ext>
                </a:extLst>
              </p:cNvPr>
              <p:cNvSpPr txBox="1">
                <a:spLocks noRot="1" noChangeAspect="1" noMove="1" noResize="1" noEditPoints="1" noAdjustHandles="1" noChangeArrowheads="1" noChangeShapeType="1" noTextEdit="1"/>
              </p:cNvSpPr>
              <p:nvPr/>
            </p:nvSpPr>
            <p:spPr>
              <a:xfrm>
                <a:off x="3045918" y="1996775"/>
                <a:ext cx="478278" cy="67710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27E337-7DB1-8C52-FC2B-F3024014737D}"/>
                  </a:ext>
                </a:extLst>
              </p:cNvPr>
              <p:cNvSpPr txBox="1"/>
              <p:nvPr/>
            </p:nvSpPr>
            <p:spPr>
              <a:xfrm>
                <a:off x="3369131" y="2007730"/>
                <a:ext cx="498061"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kg</m:t>
                      </m:r>
                    </m:oMath>
                  </m:oMathPara>
                </a14:m>
                <a:endParaRPr lang="en-GB" sz="280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8E27E337-7DB1-8C52-FC2B-F3024014737D}"/>
                  </a:ext>
                </a:extLst>
              </p:cNvPr>
              <p:cNvSpPr txBox="1">
                <a:spLocks noRot="1" noChangeAspect="1" noMove="1" noResize="1" noEditPoints="1" noAdjustHandles="1" noChangeArrowheads="1" noChangeShapeType="1" noTextEdit="1"/>
              </p:cNvSpPr>
              <p:nvPr/>
            </p:nvSpPr>
            <p:spPr>
              <a:xfrm>
                <a:off x="3369131" y="2007730"/>
                <a:ext cx="498061" cy="67710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F1B11C1-F492-905C-D58E-FE6A61DEEC25}"/>
                  </a:ext>
                </a:extLst>
              </p:cNvPr>
              <p:cNvSpPr txBox="1"/>
              <p:nvPr/>
            </p:nvSpPr>
            <p:spPr>
              <a:xfrm>
                <a:off x="3881293" y="2014910"/>
                <a:ext cx="1201888"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m</m:t>
                      </m:r>
                      <m:r>
                        <a:rPr lang="en-GB" sz="2800" b="0" i="0"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m:rPr>
                              <m:sty m:val="p"/>
                            </m:rPr>
                            <a:rPr lang="en-GB" sz="2800" b="0" i="0" smtClean="0">
                              <a:latin typeface="Cambria Math" panose="02040503050406030204" pitchFamily="18" charset="0"/>
                              <a:cs typeface="Arial" panose="020B0604020202020204" pitchFamily="34" charset="0"/>
                            </a:rPr>
                            <m:t>s</m:t>
                          </m:r>
                        </m:e>
                        <m:sup>
                          <m:r>
                            <a:rPr lang="en-GB" sz="2800" b="0" i="0"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CF1B11C1-F492-905C-D58E-FE6A61DEEC25}"/>
                  </a:ext>
                </a:extLst>
              </p:cNvPr>
              <p:cNvSpPr txBox="1">
                <a:spLocks noRot="1" noChangeAspect="1" noMove="1" noResize="1" noEditPoints="1" noAdjustHandles="1" noChangeArrowheads="1" noChangeShapeType="1" noTextEdit="1"/>
              </p:cNvSpPr>
              <p:nvPr/>
            </p:nvSpPr>
            <p:spPr>
              <a:xfrm>
                <a:off x="3881293" y="2014910"/>
                <a:ext cx="1201888" cy="677108"/>
              </a:xfrm>
              <a:prstGeom prst="rect">
                <a:avLst/>
              </a:prstGeom>
              <a:blipFill>
                <a:blip r:embed="rId12"/>
                <a:stretch>
                  <a:fillRect/>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77A23D51-0FE1-0825-1DFE-356971782205}"/>
              </a:ext>
            </a:extLst>
          </p:cNvPr>
          <p:cNvCxnSpPr>
            <a:cxnSpLocks/>
          </p:cNvCxnSpPr>
          <p:nvPr/>
        </p:nvCxnSpPr>
        <p:spPr>
          <a:xfrm flipH="1">
            <a:off x="3570777" y="1646245"/>
            <a:ext cx="29011" cy="468876"/>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B7BE0EB-8305-C8A4-4D64-809F6699055A}"/>
              </a:ext>
            </a:extLst>
          </p:cNvPr>
          <p:cNvCxnSpPr>
            <a:cxnSpLocks/>
          </p:cNvCxnSpPr>
          <p:nvPr/>
        </p:nvCxnSpPr>
        <p:spPr>
          <a:xfrm>
            <a:off x="3967370" y="1670368"/>
            <a:ext cx="171440" cy="50306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5579CB3-D83B-9112-9083-4869CDA06A78}"/>
                  </a:ext>
                </a:extLst>
              </p:cNvPr>
              <p:cNvSpPr txBox="1"/>
              <p:nvPr/>
            </p:nvSpPr>
            <p:spPr>
              <a:xfrm>
                <a:off x="3285057" y="2763796"/>
                <a:ext cx="2669215"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kg</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m</m:t>
                      </m:r>
                      <m:r>
                        <a:rPr lang="en-GB" sz="2800" b="0" i="0"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m:rPr>
                              <m:sty m:val="p"/>
                            </m:rPr>
                            <a:rPr lang="en-GB" sz="2800" b="0" i="0" smtClean="0">
                              <a:latin typeface="Cambria Math" panose="02040503050406030204" pitchFamily="18" charset="0"/>
                              <a:cs typeface="Arial" panose="020B0604020202020204" pitchFamily="34" charset="0"/>
                            </a:rPr>
                            <m:t>s</m:t>
                          </m:r>
                        </m:e>
                        <m:sup>
                          <m:r>
                            <a:rPr lang="en-GB" sz="2800" b="0" i="0" smtClean="0">
                              <a:latin typeface="Cambria Math" panose="02040503050406030204" pitchFamily="18" charset="0"/>
                              <a:cs typeface="Arial" panose="020B0604020202020204" pitchFamily="34" charset="0"/>
                            </a:rPr>
                            <m:t>−2</m:t>
                          </m:r>
                        </m:sup>
                      </m:sSup>
                      <m:r>
                        <a:rPr lang="en-GB" sz="2800" b="0" i="0" smtClean="0">
                          <a:latin typeface="Cambria Math" panose="02040503050406030204" pitchFamily="18" charset="0"/>
                          <a:cs typeface="Arial" panose="020B0604020202020204" pitchFamily="34" charset="0"/>
                        </a:rPr>
                        <m:t> </m:t>
                      </m:r>
                      <m:sSup>
                        <m:sSupPr>
                          <m:ctrlPr>
                            <a:rPr lang="en-GB" sz="2800" b="0" i="1" smtClean="0">
                              <a:solidFill>
                                <a:srgbClr val="0000FF"/>
                              </a:solidFill>
                              <a:latin typeface="Cambria Math" panose="02040503050406030204" pitchFamily="18" charset="0"/>
                              <a:cs typeface="Arial" panose="020B0604020202020204" pitchFamily="34" charset="0"/>
                            </a:rPr>
                          </m:ctrlPr>
                        </m:sSupPr>
                        <m:e>
                          <m:r>
                            <m:rPr>
                              <m:sty m:val="p"/>
                            </m:rPr>
                            <a:rPr lang="en-GB" sz="2800" b="0" i="0" smtClean="0">
                              <a:solidFill>
                                <a:srgbClr val="0000FF"/>
                              </a:solidFill>
                              <a:latin typeface="Cambria Math" panose="02040503050406030204" pitchFamily="18" charset="0"/>
                              <a:cs typeface="Arial" panose="020B0604020202020204" pitchFamily="34" charset="0"/>
                            </a:rPr>
                            <m:t>kg</m:t>
                          </m:r>
                        </m:e>
                        <m:sup>
                          <m:r>
                            <a:rPr lang="en-GB" sz="2800" b="0" i="0" smtClean="0">
                              <a:solidFill>
                                <a:srgbClr val="0000FF"/>
                              </a:solidFill>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45579CB3-D83B-9112-9083-4869CDA06A78}"/>
                  </a:ext>
                </a:extLst>
              </p:cNvPr>
              <p:cNvSpPr txBox="1">
                <a:spLocks noRot="1" noChangeAspect="1" noMove="1" noResize="1" noEditPoints="1" noAdjustHandles="1" noChangeArrowheads="1" noChangeShapeType="1" noTextEdit="1"/>
              </p:cNvSpPr>
              <p:nvPr/>
            </p:nvSpPr>
            <p:spPr>
              <a:xfrm>
                <a:off x="3285057" y="2763796"/>
                <a:ext cx="2669215" cy="677108"/>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63EF342-4D39-60AA-705A-C52A10E76B59}"/>
                  </a:ext>
                </a:extLst>
              </p:cNvPr>
              <p:cNvSpPr txBox="1"/>
              <p:nvPr/>
            </p:nvSpPr>
            <p:spPr>
              <a:xfrm>
                <a:off x="5215043" y="2836503"/>
                <a:ext cx="3468425" cy="615553"/>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400" b="0" i="0" smtClean="0">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𝑑𝑖𝑣𝑖𝑑𝑒</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𝑏𝑦</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𝑘𝑔</m:t>
                      </m:r>
                      <m:r>
                        <a:rPr lang="en-GB" sz="2400" b="0" i="0" smtClean="0">
                          <a:latin typeface="Cambria Math" panose="02040503050406030204" pitchFamily="18" charset="0"/>
                          <a:cs typeface="Arial" panose="020B0604020202020204" pitchFamily="34" charset="0"/>
                        </a:rPr>
                        <m:t>)</m:t>
                      </m:r>
                    </m:oMath>
                  </m:oMathPara>
                </a14:m>
                <a:endParaRPr lang="en-GB" sz="2400"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363EF342-4D39-60AA-705A-C52A10E76B59}"/>
                  </a:ext>
                </a:extLst>
              </p:cNvPr>
              <p:cNvSpPr txBox="1">
                <a:spLocks noRot="1" noChangeAspect="1" noMove="1" noResize="1" noEditPoints="1" noAdjustHandles="1" noChangeArrowheads="1" noChangeShapeType="1" noTextEdit="1"/>
              </p:cNvSpPr>
              <p:nvPr/>
            </p:nvSpPr>
            <p:spPr>
              <a:xfrm>
                <a:off x="5215043" y="2836503"/>
                <a:ext cx="3468425" cy="615553"/>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5780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14" grpId="0"/>
      <p:bldP spid="18" grpId="0"/>
      <p:bldP spid="4" grpId="0"/>
      <p:bldP spid="11" grpId="0"/>
      <p:bldP spid="16" grpId="0"/>
      <p:bldP spid="17" grpId="0"/>
      <p:bldP spid="19" grpId="0"/>
      <p:bldP spid="25" grpId="0"/>
      <p:bldP spid="2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8713F-B889-04DA-58D4-516BD03F2F35}"/>
              </a:ext>
            </a:extLst>
          </p:cNvPr>
          <p:cNvSpPr>
            <a:spLocks noGrp="1"/>
          </p:cNvSpPr>
          <p:nvPr>
            <p:ph type="title"/>
          </p:nvPr>
        </p:nvSpPr>
        <p:spPr/>
        <p:txBody>
          <a:bodyPr/>
          <a:lstStyle/>
          <a:p>
            <a:r>
              <a:rPr lang="en-GB" dirty="0"/>
              <a:t>What is escape velocity?</a:t>
            </a:r>
          </a:p>
        </p:txBody>
      </p:sp>
      <p:sp>
        <p:nvSpPr>
          <p:cNvPr id="4" name="TextBox 3">
            <a:extLst>
              <a:ext uri="{FF2B5EF4-FFF2-40B4-BE49-F238E27FC236}">
                <a16:creationId xmlns:a16="http://schemas.microsoft.com/office/drawing/2014/main" id="{B7670D83-C5F6-1549-A7B5-DDB877F8AF5D}"/>
              </a:ext>
            </a:extLst>
          </p:cNvPr>
          <p:cNvSpPr txBox="1"/>
          <p:nvPr/>
        </p:nvSpPr>
        <p:spPr>
          <a:xfrm>
            <a:off x="528320" y="766370"/>
            <a:ext cx="8272780" cy="2062103"/>
          </a:xfrm>
          <a:prstGeom prst="rect">
            <a:avLst/>
          </a:prstGeom>
          <a:solidFill>
            <a:srgbClr val="FFFF99"/>
          </a:solidFill>
        </p:spPr>
        <p:txBody>
          <a:bodyPr wrap="square" rtlCol="0">
            <a:spAutoFit/>
          </a:bodyPr>
          <a:lstStyle/>
          <a:p>
            <a:pPr algn="l">
              <a:spcAft>
                <a:spcPts val="1200"/>
              </a:spcAft>
            </a:pPr>
            <a:r>
              <a:rPr lang="en-GB" sz="3200" dirty="0">
                <a:latin typeface="Arial" panose="020B0604020202020204" pitchFamily="34" charset="0"/>
                <a:cs typeface="Arial" panose="020B0604020202020204" pitchFamily="34" charset="0"/>
              </a:rPr>
              <a:t>It is the minimum velocity required to move away from a celestial body (e.g. planet) without falling back at some point (in the absence of other forces).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CF746B1-4AFD-A73E-633D-FC15D202084C}"/>
                  </a:ext>
                </a:extLst>
              </p:cNvPr>
              <p:cNvSpPr txBox="1"/>
              <p:nvPr/>
            </p:nvSpPr>
            <p:spPr>
              <a:xfrm>
                <a:off x="2971800" y="3006090"/>
                <a:ext cx="1971694"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𝐺𝑀</m:t>
                              </m:r>
                            </m:num>
                            <m:den>
                              <m:r>
                                <a:rPr lang="en-GB" sz="2800" b="0" i="1" smtClean="0">
                                  <a:latin typeface="Cambria Math" panose="02040503050406030204" pitchFamily="18" charset="0"/>
                                  <a:cs typeface="Arial" panose="020B0604020202020204" pitchFamily="34" charset="0"/>
                                </a:rPr>
                                <m:t>𝑟</m:t>
                              </m:r>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CF746B1-4AFD-A73E-633D-FC15D202084C}"/>
                  </a:ext>
                </a:extLst>
              </p:cNvPr>
              <p:cNvSpPr txBox="1">
                <a:spLocks noRot="1" noChangeAspect="1" noMove="1" noResize="1" noEditPoints="1" noAdjustHandles="1" noChangeArrowheads="1" noChangeShapeType="1" noTextEdit="1"/>
              </p:cNvSpPr>
              <p:nvPr/>
            </p:nvSpPr>
            <p:spPr>
              <a:xfrm>
                <a:off x="2971800" y="3006090"/>
                <a:ext cx="1971694" cy="1519262"/>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03D55210-00DE-AA1B-8951-32726FA646E3}"/>
              </a:ext>
            </a:extLst>
          </p:cNvPr>
          <p:cNvSpPr txBox="1"/>
          <p:nvPr/>
        </p:nvSpPr>
        <p:spPr>
          <a:xfrm>
            <a:off x="5314950" y="3504111"/>
            <a:ext cx="3304110" cy="523220"/>
          </a:xfrm>
          <a:prstGeom prst="rect">
            <a:avLst/>
          </a:prstGeom>
          <a:solidFill>
            <a:srgbClr val="FFC000"/>
          </a:solid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Not in formula book</a:t>
            </a:r>
          </a:p>
        </p:txBody>
      </p:sp>
      <p:sp>
        <p:nvSpPr>
          <p:cNvPr id="7" name="TextBox 6">
            <a:extLst>
              <a:ext uri="{FF2B5EF4-FFF2-40B4-BE49-F238E27FC236}">
                <a16:creationId xmlns:a16="http://schemas.microsoft.com/office/drawing/2014/main" id="{AD014FE0-E32F-6E06-9043-7540A3BBDC6D}"/>
              </a:ext>
            </a:extLst>
          </p:cNvPr>
          <p:cNvSpPr txBox="1"/>
          <p:nvPr/>
        </p:nvSpPr>
        <p:spPr>
          <a:xfrm>
            <a:off x="618289" y="4949190"/>
            <a:ext cx="7907421"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It is also the theoretical velocity a body will hit the planet if it fell from rest from an infinite distance.</a:t>
            </a:r>
          </a:p>
        </p:txBody>
      </p:sp>
    </p:spTree>
    <p:extLst>
      <p:ext uri="{BB962C8B-B14F-4D97-AF65-F5344CB8AC3E}">
        <p14:creationId xmlns:p14="http://schemas.microsoft.com/office/powerpoint/2010/main" val="2782056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BD66-F3E9-174A-D4B8-06A8F8A9B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C64B4C-D0D3-6810-241E-C8ACEE7F7835}"/>
              </a:ext>
            </a:extLst>
          </p:cNvPr>
          <p:cNvSpPr>
            <a:spLocks noGrp="1"/>
          </p:cNvSpPr>
          <p:nvPr>
            <p:ph type="title"/>
          </p:nvPr>
        </p:nvSpPr>
        <p:spPr/>
        <p:txBody>
          <a:bodyPr/>
          <a:lstStyle/>
          <a:p>
            <a:r>
              <a:rPr lang="en-GB" dirty="0"/>
              <a:t>From Earth to the Moon (1865)</a:t>
            </a:r>
          </a:p>
        </p:txBody>
      </p:sp>
      <p:sp>
        <p:nvSpPr>
          <p:cNvPr id="2" name="TextBox 1">
            <a:extLst>
              <a:ext uri="{FF2B5EF4-FFF2-40B4-BE49-F238E27FC236}">
                <a16:creationId xmlns:a16="http://schemas.microsoft.com/office/drawing/2014/main" id="{B97EAE73-89BD-5F8D-9731-2B896EB8AF94}"/>
              </a:ext>
            </a:extLst>
          </p:cNvPr>
          <p:cNvSpPr txBox="1"/>
          <p:nvPr/>
        </p:nvSpPr>
        <p:spPr>
          <a:xfrm>
            <a:off x="4102099" y="749383"/>
            <a:ext cx="4800599" cy="5139869"/>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In a science fiction novel by French author Jules Verne, a space craft was shot towards the moon from a 270 m long cannon buried in the ground.</a:t>
            </a:r>
          </a:p>
          <a:p>
            <a:pPr algn="l">
              <a:spcAft>
                <a:spcPts val="1200"/>
              </a:spcAft>
            </a:pPr>
            <a:r>
              <a:rPr lang="en-GB" sz="2800" dirty="0">
                <a:latin typeface="Arial" panose="020B0604020202020204" pitchFamily="34" charset="0"/>
                <a:cs typeface="Arial" panose="020B0604020202020204" pitchFamily="34" charset="0"/>
              </a:rPr>
              <a:t>The initial velocity out of the cannon was 10.97 km/s. </a:t>
            </a:r>
          </a:p>
          <a:p>
            <a:pPr algn="l">
              <a:spcAft>
                <a:spcPts val="1200"/>
              </a:spcAft>
            </a:pPr>
            <a:r>
              <a:rPr lang="en-GB" sz="2800" dirty="0">
                <a:latin typeface="Arial" panose="020B0604020202020204" pitchFamily="34" charset="0"/>
                <a:cs typeface="Arial" panose="020B0604020202020204" pitchFamily="34" charset="0"/>
              </a:rPr>
              <a:t>There was no further propulsion, but the initial velocity was big enough to bring it to the moon.</a:t>
            </a:r>
          </a:p>
        </p:txBody>
      </p:sp>
      <p:grpSp>
        <p:nvGrpSpPr>
          <p:cNvPr id="13" name="Group 12">
            <a:extLst>
              <a:ext uri="{FF2B5EF4-FFF2-40B4-BE49-F238E27FC236}">
                <a16:creationId xmlns:a16="http://schemas.microsoft.com/office/drawing/2014/main" id="{6EBA4065-ECB6-E05A-7CBA-183E671F8CBD}"/>
              </a:ext>
            </a:extLst>
          </p:cNvPr>
          <p:cNvGrpSpPr/>
          <p:nvPr/>
        </p:nvGrpSpPr>
        <p:grpSpPr>
          <a:xfrm>
            <a:off x="241301" y="768680"/>
            <a:ext cx="3446340" cy="5505308"/>
            <a:chOff x="241301" y="768680"/>
            <a:chExt cx="3446340" cy="5505308"/>
          </a:xfrm>
        </p:grpSpPr>
        <p:pic>
          <p:nvPicPr>
            <p:cNvPr id="1026" name="Picture 2" descr="undefined">
              <a:extLst>
                <a:ext uri="{FF2B5EF4-FFF2-40B4-BE49-F238E27FC236}">
                  <a16:creationId xmlns:a16="http://schemas.microsoft.com/office/drawing/2014/main" id="{6D4B0417-CAD7-530A-01B6-48C90EC3D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1" y="768680"/>
              <a:ext cx="3446340" cy="55053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3"/>
              <a:extLst>
                <a:ext uri="{FF2B5EF4-FFF2-40B4-BE49-F238E27FC236}">
                  <a16:creationId xmlns:a16="http://schemas.microsoft.com/office/drawing/2014/main" id="{5A9ECC49-00A1-7B84-239C-DE6A7E20D3B9}"/>
                </a:ext>
              </a:extLst>
            </p:cNvPr>
            <p:cNvSpPr txBox="1"/>
            <p:nvPr/>
          </p:nvSpPr>
          <p:spPr>
            <a:xfrm>
              <a:off x="3041310" y="5842337"/>
              <a:ext cx="646331" cy="369332"/>
            </a:xfrm>
            <a:prstGeom prst="rect">
              <a:avLst/>
            </a:prstGeom>
            <a:noFill/>
          </p:spPr>
          <p:txBody>
            <a:bodyPr wrap="none" rtlCol="0">
              <a:spAutoFit/>
            </a:bodyPr>
            <a:lstStyle/>
            <a:p>
              <a:pPr algn="l">
                <a:spcAft>
                  <a:spcPts val="1200"/>
                </a:spcAft>
              </a:pPr>
              <a:r>
                <a:rPr lang="en-GB" dirty="0">
                  <a:solidFill>
                    <a:schemeClr val="bg1">
                      <a:lumMod val="85000"/>
                    </a:schemeClr>
                  </a:solidFill>
                  <a:latin typeface="Arial" panose="020B0604020202020204" pitchFamily="34" charset="0"/>
                  <a:cs typeface="Arial" panose="020B0604020202020204" pitchFamily="34" charset="0"/>
                </a:rPr>
                <a:t>CC0</a:t>
              </a:r>
            </a:p>
          </p:txBody>
        </p:sp>
      </p:grpSp>
      <p:sp>
        <p:nvSpPr>
          <p:cNvPr id="12" name="TextBox 11">
            <a:extLst>
              <a:ext uri="{FF2B5EF4-FFF2-40B4-BE49-F238E27FC236}">
                <a16:creationId xmlns:a16="http://schemas.microsoft.com/office/drawing/2014/main" id="{05A2600E-ECA3-A0DA-8EE5-BBD4B7688174}"/>
              </a:ext>
            </a:extLst>
          </p:cNvPr>
          <p:cNvSpPr txBox="1"/>
          <p:nvPr/>
        </p:nvSpPr>
        <p:spPr>
          <a:xfrm>
            <a:off x="241301" y="6211669"/>
            <a:ext cx="3446340" cy="646331"/>
          </a:xfrm>
          <a:prstGeom prst="rect">
            <a:avLst/>
          </a:prstGeom>
          <a:noFill/>
        </p:spPr>
        <p:txBody>
          <a:bodyPr wrap="square">
            <a:spAutoFit/>
          </a:bodyPr>
          <a:lstStyle/>
          <a:p>
            <a:r>
              <a:rPr lang="en-GB" b="0" i="0" dirty="0">
                <a:solidFill>
                  <a:srgbClr val="54595D"/>
                </a:solidFill>
                <a:effectLst/>
                <a:latin typeface="Arial" panose="020B0604020202020204" pitchFamily="34" charset="0"/>
              </a:rPr>
              <a:t>engraving from the 1872 illustrated edition</a:t>
            </a:r>
            <a:endParaRPr lang="en-GB" dirty="0"/>
          </a:p>
        </p:txBody>
      </p:sp>
    </p:spTree>
    <p:extLst>
      <p:ext uri="{BB962C8B-B14F-4D97-AF65-F5344CB8AC3E}">
        <p14:creationId xmlns:p14="http://schemas.microsoft.com/office/powerpoint/2010/main" val="2071198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082B-E193-8D85-DF2F-5F71B94F9E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B243B4-1C84-4451-788F-88FF8A5408F5}"/>
              </a:ext>
            </a:extLst>
          </p:cNvPr>
          <p:cNvSpPr>
            <a:spLocks noGrp="1"/>
          </p:cNvSpPr>
          <p:nvPr>
            <p:ph type="title"/>
          </p:nvPr>
        </p:nvSpPr>
        <p:spPr/>
        <p:txBody>
          <a:bodyPr>
            <a:normAutofit/>
          </a:bodyPr>
          <a:lstStyle/>
          <a:p>
            <a:r>
              <a:rPr lang="en-GB" dirty="0"/>
              <a:t>Example</a:t>
            </a:r>
          </a:p>
        </p:txBody>
      </p:sp>
      <p:sp>
        <p:nvSpPr>
          <p:cNvPr id="2" name="Text Placeholder 1">
            <a:extLst>
              <a:ext uri="{FF2B5EF4-FFF2-40B4-BE49-F238E27FC236}">
                <a16:creationId xmlns:a16="http://schemas.microsoft.com/office/drawing/2014/main" id="{5E3EF417-803C-6AC8-FB6D-37BFDC7E7A0D}"/>
              </a:ext>
            </a:extLst>
          </p:cNvPr>
          <p:cNvSpPr>
            <a:spLocks noGrp="1"/>
          </p:cNvSpPr>
          <p:nvPr>
            <p:ph type="body" sz="quarter" idx="10"/>
          </p:nvPr>
        </p:nvSpPr>
        <p:spPr/>
        <p:txBody>
          <a:bodyPr/>
          <a:lstStyle/>
          <a:p>
            <a:r>
              <a:rPr lang="en-GB" dirty="0"/>
              <a:t>Calculate the escape velocity from Earth using 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87D91D-A0D7-2E57-B904-CBAD27C78A7B}"/>
                  </a:ext>
                </a:extLst>
              </p:cNvPr>
              <p:cNvSpPr txBox="1"/>
              <p:nvPr/>
            </p:nvSpPr>
            <p:spPr>
              <a:xfrm>
                <a:off x="2440505" y="1670585"/>
                <a:ext cx="1971694"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𝐺𝑀</m:t>
                              </m:r>
                            </m:num>
                            <m:den>
                              <m:r>
                                <a:rPr lang="en-GB" sz="2800" b="0" i="1" smtClean="0">
                                  <a:latin typeface="Cambria Math" panose="02040503050406030204" pitchFamily="18" charset="0"/>
                                  <a:cs typeface="Arial" panose="020B0604020202020204" pitchFamily="34" charset="0"/>
                                </a:rPr>
                                <m:t>𝑟</m:t>
                              </m:r>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D87D91D-A0D7-2E57-B904-CBAD27C78A7B}"/>
                  </a:ext>
                </a:extLst>
              </p:cNvPr>
              <p:cNvSpPr txBox="1">
                <a:spLocks noRot="1" noChangeAspect="1" noMove="1" noResize="1" noEditPoints="1" noAdjustHandles="1" noChangeArrowheads="1" noChangeShapeType="1" noTextEdit="1"/>
              </p:cNvSpPr>
              <p:nvPr/>
            </p:nvSpPr>
            <p:spPr>
              <a:xfrm>
                <a:off x="2440505" y="1670585"/>
                <a:ext cx="1971694" cy="151926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D65ED8B-8A71-3CDD-CEF7-8DF4A93456CD}"/>
                  </a:ext>
                </a:extLst>
              </p:cNvPr>
              <p:cNvSpPr txBox="1"/>
              <p:nvPr/>
            </p:nvSpPr>
            <p:spPr>
              <a:xfrm>
                <a:off x="122292" y="1016502"/>
                <a:ext cx="8899414" cy="461665"/>
              </a:xfrm>
              <a:prstGeom prst="rect">
                <a:avLst/>
              </a:prstGeom>
              <a:noFill/>
            </p:spPr>
            <p:txBody>
              <a:bodyPr wrap="square">
                <a:spAutoFit/>
              </a:bodyPr>
              <a:lstStyle/>
              <a:p>
                <a:r>
                  <a:rPr lang="en-GB" sz="2400" dirty="0"/>
                  <a:t>Mass of Earth = </a:t>
                </a:r>
                <a14:m>
                  <m:oMath xmlns:m="http://schemas.openxmlformats.org/officeDocument/2006/math">
                    <m:r>
                      <a:rPr lang="en-GB" sz="2400" b="0" i="1" smtClean="0">
                        <a:latin typeface="Cambria Math" panose="02040503050406030204" pitchFamily="18" charset="0"/>
                      </a:rPr>
                      <m:t>5.97</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10</m:t>
                        </m:r>
                      </m:e>
                      <m:sup>
                        <m:r>
                          <a:rPr lang="en-GB" sz="2400" i="1">
                            <a:latin typeface="Cambria Math" panose="02040503050406030204" pitchFamily="18" charset="0"/>
                          </a:rPr>
                          <m:t>24</m:t>
                        </m:r>
                      </m:sup>
                    </m:sSup>
                  </m:oMath>
                </a14:m>
                <a:r>
                  <a:rPr lang="en-GB" sz="2400" dirty="0"/>
                  <a:t> kg. Radius of earth = </a:t>
                </a:r>
                <a14:m>
                  <m:oMath xmlns:m="http://schemas.openxmlformats.org/officeDocument/2006/math">
                    <m:r>
                      <a:rPr lang="en-GB" sz="2400" b="0" i="1" smtClean="0">
                        <a:latin typeface="Cambria Math" panose="02040503050406030204" pitchFamily="18" charset="0"/>
                      </a:rPr>
                      <m:t>6.38×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10</m:t>
                        </m:r>
                      </m:e>
                      <m:sup>
                        <m:r>
                          <a:rPr lang="en-GB" sz="2400" b="0" i="1" smtClean="0">
                            <a:latin typeface="Cambria Math" panose="02040503050406030204" pitchFamily="18" charset="0"/>
                          </a:rPr>
                          <m:t>6</m:t>
                        </m:r>
                      </m:sup>
                    </m:sSup>
                  </m:oMath>
                </a14:m>
                <a:r>
                  <a:rPr lang="en-GB" sz="2400" dirty="0"/>
                  <a:t> m</a:t>
                </a:r>
              </a:p>
            </p:txBody>
          </p:sp>
        </mc:Choice>
        <mc:Fallback xmlns="">
          <p:sp>
            <p:nvSpPr>
              <p:cNvPr id="9" name="TextBox 8">
                <a:extLst>
                  <a:ext uri="{FF2B5EF4-FFF2-40B4-BE49-F238E27FC236}">
                    <a16:creationId xmlns:a16="http://schemas.microsoft.com/office/drawing/2014/main" id="{0D65ED8B-8A71-3CDD-CEF7-8DF4A93456CD}"/>
                  </a:ext>
                </a:extLst>
              </p:cNvPr>
              <p:cNvSpPr txBox="1">
                <a:spLocks noRot="1" noChangeAspect="1" noMove="1" noResize="1" noEditPoints="1" noAdjustHandles="1" noChangeArrowheads="1" noChangeShapeType="1" noTextEdit="1"/>
              </p:cNvSpPr>
              <p:nvPr/>
            </p:nvSpPr>
            <p:spPr>
              <a:xfrm>
                <a:off x="122292" y="1016502"/>
                <a:ext cx="8899414" cy="461665"/>
              </a:xfrm>
              <a:prstGeom prst="rect">
                <a:avLst/>
              </a:prstGeom>
              <a:blipFill>
                <a:blip r:embed="rId3"/>
                <a:stretch>
                  <a:fillRect l="-1027" t="-9333" b="-3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E4CF43-BA29-AAFF-EC81-A7B7C3A09CFE}"/>
                  </a:ext>
                </a:extLst>
              </p:cNvPr>
              <p:cNvSpPr txBox="1"/>
              <p:nvPr/>
            </p:nvSpPr>
            <p:spPr>
              <a:xfrm>
                <a:off x="2440505" y="3189847"/>
                <a:ext cx="5823902"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2(6.67×</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−11</m:t>
                                  </m:r>
                                </m:sup>
                              </m:sSup>
                              <m:r>
                                <a:rPr lang="en-GB" sz="2800" b="0" i="1" smtClean="0">
                                  <a:latin typeface="Cambria Math" panose="02040503050406030204" pitchFamily="18" charset="0"/>
                                  <a:cs typeface="Arial" panose="020B0604020202020204" pitchFamily="34" charset="0"/>
                                </a:rPr>
                                <m:t>)(5.97×</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24</m:t>
                                  </m:r>
                                </m:sup>
                              </m:sSup>
                              <m:r>
                                <a:rPr lang="en-GB" sz="2800" b="0" i="1" smtClean="0">
                                  <a:latin typeface="Cambria Math" panose="02040503050406030204" pitchFamily="18" charset="0"/>
                                  <a:cs typeface="Arial" panose="020B0604020202020204" pitchFamily="34" charset="0"/>
                                </a:rPr>
                                <m:t>)</m:t>
                              </m:r>
                            </m:num>
                            <m:den>
                              <m:r>
                                <a:rPr lang="en-GB" sz="2800" b="0" i="1" smtClean="0">
                                  <a:latin typeface="Cambria Math" panose="02040503050406030204" pitchFamily="18" charset="0"/>
                                  <a:cs typeface="Arial" panose="020B0604020202020204" pitchFamily="34" charset="0"/>
                                </a:rPr>
                                <m:t>6.38×</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6</m:t>
                                  </m:r>
                                </m:sup>
                              </m:sSup>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EEE4CF43-BA29-AAFF-EC81-A7B7C3A09CFE}"/>
                  </a:ext>
                </a:extLst>
              </p:cNvPr>
              <p:cNvSpPr txBox="1">
                <a:spLocks noRot="1" noChangeAspect="1" noMove="1" noResize="1" noEditPoints="1" noAdjustHandles="1" noChangeArrowheads="1" noChangeShapeType="1" noTextEdit="1"/>
              </p:cNvSpPr>
              <p:nvPr/>
            </p:nvSpPr>
            <p:spPr>
              <a:xfrm>
                <a:off x="2440505" y="3189847"/>
                <a:ext cx="5823902" cy="15192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5BEA6D-5E1E-415A-C2F5-9ABB2111098F}"/>
                  </a:ext>
                </a:extLst>
              </p:cNvPr>
              <p:cNvSpPr txBox="1"/>
              <p:nvPr/>
            </p:nvSpPr>
            <p:spPr>
              <a:xfrm>
                <a:off x="2440505" y="4848861"/>
                <a:ext cx="303442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=11 200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C15BEA6D-5E1E-415A-C2F5-9ABB2111098F}"/>
                  </a:ext>
                </a:extLst>
              </p:cNvPr>
              <p:cNvSpPr txBox="1">
                <a:spLocks noRot="1" noChangeAspect="1" noMove="1" noResize="1" noEditPoints="1" noAdjustHandles="1" noChangeArrowheads="1" noChangeShapeType="1" noTextEdit="1"/>
              </p:cNvSpPr>
              <p:nvPr/>
            </p:nvSpPr>
            <p:spPr>
              <a:xfrm>
                <a:off x="2440505" y="4848861"/>
                <a:ext cx="3034420" cy="67710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170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D61A-1975-838A-CA9A-949C593703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D1FA39-4CD4-91FE-3242-AFE97490B60D}"/>
              </a:ext>
            </a:extLst>
          </p:cNvPr>
          <p:cNvSpPr>
            <a:spLocks noGrp="1"/>
          </p:cNvSpPr>
          <p:nvPr>
            <p:ph type="title"/>
          </p:nvPr>
        </p:nvSpPr>
        <p:spPr/>
        <p:txBody>
          <a:bodyPr>
            <a:normAutofit/>
          </a:bodyPr>
          <a:lstStyle/>
          <a:p>
            <a:r>
              <a:rPr lang="en-GB" dirty="0"/>
              <a:t>Example</a:t>
            </a:r>
          </a:p>
        </p:txBody>
      </p:sp>
      <p:sp>
        <p:nvSpPr>
          <p:cNvPr id="2" name="Text Placeholder 1">
            <a:extLst>
              <a:ext uri="{FF2B5EF4-FFF2-40B4-BE49-F238E27FC236}">
                <a16:creationId xmlns:a16="http://schemas.microsoft.com/office/drawing/2014/main" id="{C420EF87-BDBC-B6A9-91E7-EA967BA15F5A}"/>
              </a:ext>
            </a:extLst>
          </p:cNvPr>
          <p:cNvSpPr>
            <a:spLocks noGrp="1"/>
          </p:cNvSpPr>
          <p:nvPr>
            <p:ph type="body" sz="quarter" idx="10"/>
          </p:nvPr>
        </p:nvSpPr>
        <p:spPr>
          <a:xfrm>
            <a:off x="122292" y="461664"/>
            <a:ext cx="8899415" cy="2031325"/>
          </a:xfrm>
        </p:spPr>
        <p:txBody>
          <a:bodyPr/>
          <a:lstStyle/>
          <a:p>
            <a:r>
              <a:rPr lang="en-GB"/>
              <a:t>Verne used </a:t>
            </a:r>
            <a:r>
              <a:rPr lang="en-GB" dirty="0"/>
              <a:t>a velocity of 11 000 m/s, but we have calculated escape velocity to be 11 200 m/s. There is general agreement that Verne had a correct velocity for getting to the moon. Suggest a reason why he could be right.</a:t>
            </a:r>
          </a:p>
        </p:txBody>
      </p:sp>
      <p:sp>
        <p:nvSpPr>
          <p:cNvPr id="4" name="TextBox 3">
            <a:extLst>
              <a:ext uri="{FF2B5EF4-FFF2-40B4-BE49-F238E27FC236}">
                <a16:creationId xmlns:a16="http://schemas.microsoft.com/office/drawing/2014/main" id="{ECCF53C3-881F-9D6E-0E45-8700E2E9D3F4}"/>
              </a:ext>
            </a:extLst>
          </p:cNvPr>
          <p:cNvSpPr txBox="1"/>
          <p:nvPr/>
        </p:nvSpPr>
        <p:spPr>
          <a:xfrm>
            <a:off x="615950" y="2786846"/>
            <a:ext cx="7912100" cy="1384995"/>
          </a:xfrm>
          <a:prstGeom prst="rect">
            <a:avLst/>
          </a:prstGeom>
          <a:noFill/>
        </p:spPr>
        <p:txBody>
          <a:bodyPr wrap="square" rtlCol="0">
            <a:spAutoFit/>
          </a:bodyPr>
          <a:lstStyle/>
          <a:p>
            <a:pPr algn="l">
              <a:spcAft>
                <a:spcPts val="1200"/>
              </a:spcAft>
            </a:pPr>
            <a:r>
              <a:rPr lang="en-GB" sz="2800" dirty="0">
                <a:solidFill>
                  <a:srgbClr val="0000CC"/>
                </a:solidFill>
                <a:latin typeface="Arial" panose="020B0604020202020204" pitchFamily="34" charset="0"/>
                <a:cs typeface="Arial" panose="020B0604020202020204" pitchFamily="34" charset="0"/>
              </a:rPr>
              <a:t>1. Getting as far as the moon is not a complete escape from Earth because the Earth’s gravity still exists at this distance.</a:t>
            </a:r>
          </a:p>
        </p:txBody>
      </p:sp>
      <p:sp>
        <p:nvSpPr>
          <p:cNvPr id="6" name="TextBox 5">
            <a:extLst>
              <a:ext uri="{FF2B5EF4-FFF2-40B4-BE49-F238E27FC236}">
                <a16:creationId xmlns:a16="http://schemas.microsoft.com/office/drawing/2014/main" id="{1E1B7EFE-9280-A491-07AB-C920C8132C8C}"/>
              </a:ext>
            </a:extLst>
          </p:cNvPr>
          <p:cNvSpPr txBox="1"/>
          <p:nvPr/>
        </p:nvSpPr>
        <p:spPr>
          <a:xfrm>
            <a:off x="615950" y="4631356"/>
            <a:ext cx="7912100" cy="954107"/>
          </a:xfrm>
          <a:prstGeom prst="rect">
            <a:avLst/>
          </a:prstGeom>
          <a:noFill/>
        </p:spPr>
        <p:txBody>
          <a:bodyPr wrap="square" rtlCol="0">
            <a:spAutoFit/>
          </a:bodyPr>
          <a:lstStyle/>
          <a:p>
            <a:pPr algn="l">
              <a:spcAft>
                <a:spcPts val="1200"/>
              </a:spcAft>
            </a:pPr>
            <a:r>
              <a:rPr lang="en-GB" sz="2800" dirty="0">
                <a:solidFill>
                  <a:srgbClr val="0000CC"/>
                </a:solidFill>
                <a:latin typeface="Arial" panose="020B0604020202020204" pitchFamily="34" charset="0"/>
                <a:cs typeface="Arial" panose="020B0604020202020204" pitchFamily="34" charset="0"/>
              </a:rPr>
              <a:t>2. The gravitational field of the Moon would partly cancel the Earth’s field.</a:t>
            </a:r>
          </a:p>
        </p:txBody>
      </p:sp>
    </p:spTree>
    <p:extLst>
      <p:ext uri="{BB962C8B-B14F-4D97-AF65-F5344CB8AC3E}">
        <p14:creationId xmlns:p14="http://schemas.microsoft.com/office/powerpoint/2010/main" val="21103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4772-62B5-EE8F-1124-A4C25D320A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883A1B-8E73-6306-8F03-695896E67229}"/>
              </a:ext>
            </a:extLst>
          </p:cNvPr>
          <p:cNvSpPr>
            <a:spLocks noGrp="1"/>
          </p:cNvSpPr>
          <p:nvPr>
            <p:ph type="title"/>
          </p:nvPr>
        </p:nvSpPr>
        <p:spPr/>
        <p:txBody>
          <a:bodyPr/>
          <a:lstStyle/>
          <a:p>
            <a:r>
              <a:rPr lang="en-GB" dirty="0"/>
              <a:t>escape velocity is not…</a:t>
            </a:r>
          </a:p>
        </p:txBody>
      </p:sp>
      <p:sp>
        <p:nvSpPr>
          <p:cNvPr id="2" name="TextBox 1">
            <a:extLst>
              <a:ext uri="{FF2B5EF4-FFF2-40B4-BE49-F238E27FC236}">
                <a16:creationId xmlns:a16="http://schemas.microsoft.com/office/drawing/2014/main" id="{727DCE77-F2E9-2194-0EA1-943F5DFD36CB}"/>
              </a:ext>
            </a:extLst>
          </p:cNvPr>
          <p:cNvSpPr txBox="1"/>
          <p:nvPr/>
        </p:nvSpPr>
        <p:spPr>
          <a:xfrm>
            <a:off x="1016001" y="1536700"/>
            <a:ext cx="7454900" cy="2400657"/>
          </a:xfrm>
          <a:prstGeom prst="rect">
            <a:avLst/>
          </a:prstGeom>
          <a:noFill/>
        </p:spPr>
        <p:txBody>
          <a:bodyPr wrap="square" rtlCol="0">
            <a:spAutoFit/>
          </a:bodyPr>
          <a:lstStyle/>
          <a:p>
            <a:pPr marL="514350" indent="-514350" algn="l">
              <a:spcAft>
                <a:spcPts val="1200"/>
              </a:spcAft>
              <a:buAutoNum type="arabicPeriod"/>
            </a:pPr>
            <a:r>
              <a:rPr lang="en-GB" sz="2800" dirty="0">
                <a:latin typeface="Arial" panose="020B0604020202020204" pitchFamily="34" charset="0"/>
                <a:cs typeface="Arial" panose="020B0604020202020204" pitchFamily="34" charset="0"/>
              </a:rPr>
              <a:t>It’s not a constant velocity; it's the initial velocity you must have to escape without further propulsion.</a:t>
            </a:r>
          </a:p>
          <a:p>
            <a:pPr marL="514350" indent="-514350" algn="l">
              <a:spcAft>
                <a:spcPts val="1200"/>
              </a:spcAft>
              <a:buAutoNum type="arabicPeriod"/>
            </a:pPr>
            <a:r>
              <a:rPr lang="en-GB" sz="2800" dirty="0">
                <a:latin typeface="Arial" panose="020B0604020202020204" pitchFamily="34" charset="0"/>
                <a:cs typeface="Arial" panose="020B0604020202020204" pitchFamily="34" charset="0"/>
              </a:rPr>
              <a:t>It is not the velocity needed to get into orbit. (It’s bigger).</a:t>
            </a:r>
          </a:p>
        </p:txBody>
      </p:sp>
    </p:spTree>
    <p:extLst>
      <p:ext uri="{BB962C8B-B14F-4D97-AF65-F5344CB8AC3E}">
        <p14:creationId xmlns:p14="http://schemas.microsoft.com/office/powerpoint/2010/main" val="671352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2F2D-7CA7-F65F-63DB-E130948B59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3B0F07-745A-A1B1-7989-518C18A9AEC5}"/>
              </a:ext>
            </a:extLst>
          </p:cNvPr>
          <p:cNvSpPr>
            <a:spLocks noGrp="1"/>
          </p:cNvSpPr>
          <p:nvPr>
            <p:ph type="title"/>
          </p:nvPr>
        </p:nvSpPr>
        <p:spPr/>
        <p:txBody>
          <a:bodyPr/>
          <a:lstStyle/>
          <a:p>
            <a:r>
              <a:rPr lang="en-GB" dirty="0"/>
              <a:t>Write escape velocity in terms of 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86CFC1-44FA-3589-F1C0-6CBB73BFF631}"/>
                  </a:ext>
                </a:extLst>
              </p:cNvPr>
              <p:cNvSpPr txBox="1"/>
              <p:nvPr/>
            </p:nvSpPr>
            <p:spPr>
              <a:xfrm>
                <a:off x="2066047" y="1011169"/>
                <a:ext cx="2105640"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𝑣</m:t>
                          </m:r>
                        </m:e>
                        <m:sub>
                          <m:r>
                            <a:rPr lang="en-GB" sz="2800" b="0" i="1" smtClean="0">
                              <a:latin typeface="Cambria Math" panose="02040503050406030204" pitchFamily="18" charset="0"/>
                              <a:cs typeface="Arial" panose="020B0604020202020204" pitchFamily="34" charset="0"/>
                            </a:rPr>
                            <m:t>𝑒</m:t>
                          </m:r>
                        </m:sub>
                      </m:sSub>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𝐺𝑀</m:t>
                              </m:r>
                            </m:num>
                            <m:den>
                              <m:r>
                                <a:rPr lang="en-GB" sz="2800" b="0" i="1" smtClean="0">
                                  <a:latin typeface="Cambria Math" panose="02040503050406030204" pitchFamily="18" charset="0"/>
                                  <a:cs typeface="Arial" panose="020B0604020202020204" pitchFamily="34" charset="0"/>
                                </a:rPr>
                                <m:t>𝑟</m:t>
                              </m:r>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A86CFC1-44FA-3589-F1C0-6CBB73BFF631}"/>
                  </a:ext>
                </a:extLst>
              </p:cNvPr>
              <p:cNvSpPr txBox="1">
                <a:spLocks noRot="1" noChangeAspect="1" noMove="1" noResize="1" noEditPoints="1" noAdjustHandles="1" noChangeArrowheads="1" noChangeShapeType="1" noTextEdit="1"/>
              </p:cNvSpPr>
              <p:nvPr/>
            </p:nvSpPr>
            <p:spPr>
              <a:xfrm>
                <a:off x="2066047" y="1011169"/>
                <a:ext cx="2105640" cy="151926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080FFE-F3A2-BE6C-35EF-9A099F51BE55}"/>
                  </a:ext>
                </a:extLst>
              </p:cNvPr>
              <p:cNvSpPr txBox="1"/>
              <p:nvPr/>
            </p:nvSpPr>
            <p:spPr>
              <a:xfrm>
                <a:off x="4478693" y="2598003"/>
                <a:ext cx="1491627" cy="830997"/>
              </a:xfrm>
              <a:prstGeom prst="rect">
                <a:avLst/>
              </a:prstGeom>
              <a:noFill/>
            </p:spPr>
            <p:txBody>
              <a:bodyPr wrap="none" rtlCol="0">
                <a:spAutoFit/>
              </a:bodyPr>
              <a:lstStyle/>
              <a:p>
                <a:pPr algn="l">
                  <a:spcAft>
                    <a:spcPts val="1200"/>
                  </a:spcAft>
                </a:pPr>
                <a:r>
                  <a:rPr lang="en-GB" sz="4800" b="0" dirty="0">
                    <a:cs typeface="Arial" panose="020B0604020202020204" pitchFamily="34" charset="0"/>
                  </a:rPr>
                  <a:t>(</a:t>
                </a:r>
                <a14:m>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𝐺𝑀</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den>
                    </m:f>
                  </m:oMath>
                </a14:m>
                <a:endParaRPr lang="en-GB" sz="2800" dirty="0" err="1">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77080FFE-F3A2-BE6C-35EF-9A099F51BE55}"/>
                  </a:ext>
                </a:extLst>
              </p:cNvPr>
              <p:cNvSpPr txBox="1">
                <a:spLocks noRot="1" noChangeAspect="1" noMove="1" noResize="1" noEditPoints="1" noAdjustHandles="1" noChangeArrowheads="1" noChangeShapeType="1" noTextEdit="1"/>
              </p:cNvSpPr>
              <p:nvPr/>
            </p:nvSpPr>
            <p:spPr>
              <a:xfrm>
                <a:off x="4478693" y="2598003"/>
                <a:ext cx="1491627" cy="830997"/>
              </a:xfrm>
              <a:prstGeom prst="rect">
                <a:avLst/>
              </a:prstGeom>
              <a:blipFill>
                <a:blip r:embed="rId3"/>
                <a:stretch>
                  <a:fillRect l="-18852" t="-21168" b="-32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E89986F-9AC4-0B00-CBDC-7B1D8F349286}"/>
                  </a:ext>
                </a:extLst>
              </p:cNvPr>
              <p:cNvSpPr txBox="1"/>
              <p:nvPr/>
            </p:nvSpPr>
            <p:spPr>
              <a:xfrm>
                <a:off x="5970320" y="2530431"/>
                <a:ext cx="2390783" cy="830997"/>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𝐺𝑀</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𝑔</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oMath>
                </a14:m>
                <a:r>
                  <a:rPr lang="en-GB" sz="4800" dirty="0">
                    <a:latin typeface="Arial" panose="020B0604020202020204" pitchFamily="34" charset="0"/>
                    <a:cs typeface="Arial" panose="020B0604020202020204" pitchFamily="34" charset="0"/>
                  </a:rPr>
                  <a:t>)</a:t>
                </a:r>
                <a:endParaRPr lang="en-GB" sz="4800" dirty="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E89986F-9AC4-0B00-CBDC-7B1D8F349286}"/>
                  </a:ext>
                </a:extLst>
              </p:cNvPr>
              <p:cNvSpPr txBox="1">
                <a:spLocks noRot="1" noChangeAspect="1" noMove="1" noResize="1" noEditPoints="1" noAdjustHandles="1" noChangeArrowheads="1" noChangeShapeType="1" noTextEdit="1"/>
              </p:cNvSpPr>
              <p:nvPr/>
            </p:nvSpPr>
            <p:spPr>
              <a:xfrm>
                <a:off x="5970320" y="2530431"/>
                <a:ext cx="2390783" cy="830997"/>
              </a:xfrm>
              <a:prstGeom prst="rect">
                <a:avLst/>
              </a:prstGeom>
              <a:blipFill>
                <a:blip r:embed="rId4"/>
                <a:stretch>
                  <a:fillRect t="-17647" r="-10433" b="-3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991B69-1AA0-161A-BDB5-4C0E54B4F873}"/>
                  </a:ext>
                </a:extLst>
              </p:cNvPr>
              <p:cNvSpPr txBox="1"/>
              <p:nvPr/>
            </p:nvSpPr>
            <p:spPr>
              <a:xfrm>
                <a:off x="2501710" y="2505536"/>
                <a:ext cx="1706813"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𝑔</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num>
                            <m:den>
                              <m:r>
                                <a:rPr lang="en-GB" sz="2800" b="0" i="1" smtClean="0">
                                  <a:latin typeface="Cambria Math" panose="02040503050406030204" pitchFamily="18" charset="0"/>
                                  <a:cs typeface="Arial" panose="020B0604020202020204" pitchFamily="34" charset="0"/>
                                </a:rPr>
                                <m:t>𝑟</m:t>
                              </m:r>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5F991B69-1AA0-161A-BDB5-4C0E54B4F873}"/>
                  </a:ext>
                </a:extLst>
              </p:cNvPr>
              <p:cNvSpPr txBox="1">
                <a:spLocks noRot="1" noChangeAspect="1" noMove="1" noResize="1" noEditPoints="1" noAdjustHandles="1" noChangeArrowheads="1" noChangeShapeType="1" noTextEdit="1"/>
              </p:cNvSpPr>
              <p:nvPr/>
            </p:nvSpPr>
            <p:spPr>
              <a:xfrm>
                <a:off x="2501710" y="2505536"/>
                <a:ext cx="1706813" cy="151926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204AAE7-2DEE-D675-9618-5E4BBF2D4E40}"/>
                  </a:ext>
                </a:extLst>
              </p:cNvPr>
              <p:cNvSpPr txBox="1"/>
              <p:nvPr/>
            </p:nvSpPr>
            <p:spPr>
              <a:xfrm>
                <a:off x="2196910" y="4259998"/>
                <a:ext cx="1955792" cy="768031"/>
              </a:xfrm>
              <a:prstGeom prst="rect">
                <a:avLst/>
              </a:prstGeom>
              <a:solidFill>
                <a:srgbClr val="FFFF99"/>
              </a:solid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𝑣</m:t>
                          </m:r>
                        </m:e>
                        <m:sub>
                          <m:r>
                            <a:rPr lang="en-GB" sz="2800" b="0" i="1" smtClean="0">
                              <a:latin typeface="Cambria Math" panose="02040503050406030204" pitchFamily="18" charset="0"/>
                              <a:cs typeface="Arial" panose="020B0604020202020204" pitchFamily="34" charset="0"/>
                            </a:rPr>
                            <m:t>𝑒</m:t>
                          </m:r>
                        </m:sub>
                      </m:sSub>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𝑔𝑟</m:t>
                          </m:r>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8204AAE7-2DEE-D675-9618-5E4BBF2D4E40}"/>
                  </a:ext>
                </a:extLst>
              </p:cNvPr>
              <p:cNvSpPr txBox="1">
                <a:spLocks noRot="1" noChangeAspect="1" noMove="1" noResize="1" noEditPoints="1" noAdjustHandles="1" noChangeArrowheads="1" noChangeShapeType="1" noTextEdit="1"/>
              </p:cNvSpPr>
              <p:nvPr/>
            </p:nvSpPr>
            <p:spPr>
              <a:xfrm>
                <a:off x="2196910" y="4259998"/>
                <a:ext cx="1955792" cy="768031"/>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846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8A70-9287-3564-8541-952D34028E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2714E7-0EA2-C5EF-DBF0-7342921D3D15}"/>
              </a:ext>
            </a:extLst>
          </p:cNvPr>
          <p:cNvSpPr>
            <a:spLocks noGrp="1"/>
          </p:cNvSpPr>
          <p:nvPr>
            <p:ph type="title"/>
          </p:nvPr>
        </p:nvSpPr>
        <p:spPr/>
        <p:txBody>
          <a:bodyPr/>
          <a:lstStyle/>
          <a:p>
            <a:r>
              <a:rPr lang="en-GB" dirty="0"/>
              <a:t>An interesting co-incidence…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513897-1E9B-C191-E97F-4659CD8006C2}"/>
                  </a:ext>
                </a:extLst>
              </p:cNvPr>
              <p:cNvSpPr txBox="1"/>
              <p:nvPr/>
            </p:nvSpPr>
            <p:spPr>
              <a:xfrm>
                <a:off x="241300" y="1360148"/>
                <a:ext cx="4838699" cy="1052852"/>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1</m:t>
                          </m:r>
                        </m:num>
                        <m:den>
                          <m:r>
                            <a:rPr lang="en-GB" sz="2800" b="0" i="1" dirty="0" smtClean="0">
                              <a:latin typeface="Cambria Math" panose="02040503050406030204" pitchFamily="18" charset="0"/>
                              <a:cs typeface="Arial" panose="020B0604020202020204" pitchFamily="34" charset="0"/>
                            </a:rPr>
                            <m:t>2</m:t>
                          </m:r>
                        </m:den>
                      </m:f>
                      <m:r>
                        <a:rPr lang="en-GB" sz="2800" b="0" i="1" dirty="0" smtClean="0">
                          <a:latin typeface="Cambria Math" panose="02040503050406030204" pitchFamily="18" charset="0"/>
                          <a:cs typeface="Arial" panose="020B0604020202020204" pitchFamily="34" charset="0"/>
                        </a:rPr>
                        <m:t>𝑚</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𝑣</m:t>
                          </m:r>
                        </m:e>
                        <m:sup>
                          <m:r>
                            <a:rPr lang="en-GB" sz="2800" b="0" i="1" dirty="0" smtClean="0">
                              <a:latin typeface="Cambria Math" panose="02040503050406030204" pitchFamily="18" charset="0"/>
                              <a:cs typeface="Arial" panose="020B0604020202020204" pitchFamily="34" charset="0"/>
                            </a:rPr>
                            <m:t>2</m:t>
                          </m:r>
                        </m:sup>
                      </m:sSup>
                      <m:r>
                        <a:rPr lang="en-GB" sz="2800" b="0" i="1" dirty="0" smtClean="0">
                          <a:latin typeface="Cambria Math" panose="02040503050406030204" pitchFamily="18" charset="0"/>
                          <a:cs typeface="Arial" panose="020B0604020202020204" pitchFamily="34" charset="0"/>
                        </a:rPr>
                        <m:t>=</m:t>
                      </m:r>
                      <m:r>
                        <a:rPr lang="en-GB" sz="2800" i="1" dirty="0">
                          <a:latin typeface="Cambria Math" panose="02040503050406030204" pitchFamily="18" charset="0"/>
                          <a:cs typeface="Arial" panose="020B0604020202020204" pitchFamily="34" charset="0"/>
                        </a:rPr>
                        <m:t>𝑚𝑔h</m:t>
                      </m:r>
                    </m:oMath>
                  </m:oMathPara>
                </a14:m>
                <a:endParaRPr lang="en-GB"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3513897-1E9B-C191-E97F-4659CD8006C2}"/>
                  </a:ext>
                </a:extLst>
              </p:cNvPr>
              <p:cNvSpPr txBox="1">
                <a:spLocks noRot="1" noChangeAspect="1" noMove="1" noResize="1" noEditPoints="1" noAdjustHandles="1" noChangeArrowheads="1" noChangeShapeType="1" noTextEdit="1"/>
              </p:cNvSpPr>
              <p:nvPr/>
            </p:nvSpPr>
            <p:spPr>
              <a:xfrm>
                <a:off x="241300" y="1360148"/>
                <a:ext cx="4838699" cy="105285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7E1539-9DCC-3076-5B2A-F4B6C144FE69}"/>
                  </a:ext>
                </a:extLst>
              </p:cNvPr>
              <p:cNvSpPr txBox="1"/>
              <p:nvPr/>
            </p:nvSpPr>
            <p:spPr>
              <a:xfrm>
                <a:off x="1003298" y="2260146"/>
                <a:ext cx="3898899" cy="768031"/>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𝑣</m:t>
                      </m:r>
                      <m:r>
                        <a:rPr lang="en-GB" sz="2800" b="0" i="1" dirty="0" smtClean="0">
                          <a:latin typeface="Cambria Math" panose="02040503050406030204" pitchFamily="18" charset="0"/>
                          <a:cs typeface="Arial" panose="020B0604020202020204" pitchFamily="34" charset="0"/>
                        </a:rPr>
                        <m:t>=</m:t>
                      </m:r>
                      <m:rad>
                        <m:radPr>
                          <m:degHide m:val="on"/>
                          <m:ctrlPr>
                            <a:rPr lang="en-GB" sz="2800" b="0" i="1" dirty="0" smtClean="0">
                              <a:latin typeface="Cambria Math" panose="02040503050406030204" pitchFamily="18" charset="0"/>
                              <a:cs typeface="Arial" panose="020B0604020202020204" pitchFamily="34" charset="0"/>
                            </a:rPr>
                          </m:ctrlPr>
                        </m:radPr>
                        <m:deg/>
                        <m:e>
                          <m:r>
                            <a:rPr lang="en-GB" sz="2800" b="0" i="1" dirty="0" smtClean="0">
                              <a:latin typeface="Cambria Math" panose="02040503050406030204" pitchFamily="18" charset="0"/>
                              <a:cs typeface="Arial" panose="020B0604020202020204" pitchFamily="34" charset="0"/>
                            </a:rPr>
                            <m:t>2</m:t>
                          </m:r>
                          <m:r>
                            <a:rPr lang="en-GB" sz="2800" b="0" i="1" dirty="0" smtClean="0">
                              <a:latin typeface="Cambria Math" panose="02040503050406030204" pitchFamily="18" charset="0"/>
                              <a:cs typeface="Arial" panose="020B0604020202020204" pitchFamily="34" charset="0"/>
                            </a:rPr>
                            <m:t>𝑔h</m:t>
                          </m:r>
                        </m:e>
                      </m:rad>
                    </m:oMath>
                  </m:oMathPara>
                </a14:m>
                <a:endParaRPr lang="en-GB" sz="2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07E1539-9DCC-3076-5B2A-F4B6C144FE69}"/>
                  </a:ext>
                </a:extLst>
              </p:cNvPr>
              <p:cNvSpPr txBox="1">
                <a:spLocks noRot="1" noChangeAspect="1" noMove="1" noResize="1" noEditPoints="1" noAdjustHandles="1" noChangeArrowheads="1" noChangeShapeType="1" noTextEdit="1"/>
              </p:cNvSpPr>
              <p:nvPr/>
            </p:nvSpPr>
            <p:spPr>
              <a:xfrm>
                <a:off x="1003298" y="2260146"/>
                <a:ext cx="3898899" cy="76803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9E0427-4A39-8C6E-0B81-B4419A7E7816}"/>
                  </a:ext>
                </a:extLst>
              </p:cNvPr>
              <p:cNvSpPr txBox="1"/>
              <p:nvPr/>
            </p:nvSpPr>
            <p:spPr>
              <a:xfrm>
                <a:off x="545723" y="4054982"/>
                <a:ext cx="3898899" cy="768031"/>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𝑒</m:t>
                          </m:r>
                        </m:sub>
                      </m:sSub>
                      <m:r>
                        <a:rPr lang="en-GB" sz="2800" b="0" i="1" dirty="0" smtClean="0">
                          <a:latin typeface="Cambria Math" panose="02040503050406030204" pitchFamily="18" charset="0"/>
                          <a:cs typeface="Arial" panose="020B0604020202020204" pitchFamily="34" charset="0"/>
                        </a:rPr>
                        <m:t>=</m:t>
                      </m:r>
                      <m:rad>
                        <m:radPr>
                          <m:degHide m:val="on"/>
                          <m:ctrlPr>
                            <a:rPr lang="en-GB" sz="2800" b="0" i="1" dirty="0" smtClean="0">
                              <a:latin typeface="Cambria Math" panose="02040503050406030204" pitchFamily="18" charset="0"/>
                              <a:cs typeface="Arial" panose="020B0604020202020204" pitchFamily="34" charset="0"/>
                            </a:rPr>
                          </m:ctrlPr>
                        </m:radPr>
                        <m:deg/>
                        <m:e>
                          <m:r>
                            <a:rPr lang="en-GB" sz="2800" b="0" i="1" dirty="0" smtClean="0">
                              <a:latin typeface="Cambria Math" panose="02040503050406030204" pitchFamily="18" charset="0"/>
                              <a:cs typeface="Arial" panose="020B0604020202020204" pitchFamily="34" charset="0"/>
                            </a:rPr>
                            <m:t>2</m:t>
                          </m:r>
                          <m:r>
                            <a:rPr lang="en-GB" sz="2800" b="0" i="1" dirty="0" smtClean="0">
                              <a:latin typeface="Cambria Math" panose="02040503050406030204" pitchFamily="18" charset="0"/>
                              <a:cs typeface="Arial" panose="020B0604020202020204" pitchFamily="34" charset="0"/>
                            </a:rPr>
                            <m:t>𝑔𝑟</m:t>
                          </m:r>
                        </m:e>
                      </m:rad>
                    </m:oMath>
                  </m:oMathPara>
                </a14:m>
                <a:endParaRPr lang="en-GB" sz="28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AB9E0427-4A39-8C6E-0B81-B4419A7E7816}"/>
                  </a:ext>
                </a:extLst>
              </p:cNvPr>
              <p:cNvSpPr txBox="1">
                <a:spLocks noRot="1" noChangeAspect="1" noMove="1" noResize="1" noEditPoints="1" noAdjustHandles="1" noChangeArrowheads="1" noChangeShapeType="1" noTextEdit="1"/>
              </p:cNvSpPr>
              <p:nvPr/>
            </p:nvSpPr>
            <p:spPr>
              <a:xfrm>
                <a:off x="545723" y="4054982"/>
                <a:ext cx="3898899" cy="768031"/>
              </a:xfrm>
              <a:prstGeom prst="rect">
                <a:avLst/>
              </a:prstGeom>
              <a:blipFill>
                <a:blip r:embed="rId4"/>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96A5E7B0-CEE4-AFCE-D865-F44EA378C4CC}"/>
              </a:ext>
            </a:extLst>
          </p:cNvPr>
          <p:cNvSpPr txBox="1"/>
          <p:nvPr/>
        </p:nvSpPr>
        <p:spPr>
          <a:xfrm>
            <a:off x="4531096" y="1573384"/>
            <a:ext cx="4459199"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(conservation of energy. Assumes h is small such that g is constant)</a:t>
            </a:r>
          </a:p>
        </p:txBody>
      </p:sp>
      <p:sp>
        <p:nvSpPr>
          <p:cNvPr id="15" name="TextBox 14">
            <a:extLst>
              <a:ext uri="{FF2B5EF4-FFF2-40B4-BE49-F238E27FC236}">
                <a16:creationId xmlns:a16="http://schemas.microsoft.com/office/drawing/2014/main" id="{373E6424-E79A-3BAB-45CA-F31FF81D6761}"/>
              </a:ext>
            </a:extLst>
          </p:cNvPr>
          <p:cNvSpPr txBox="1"/>
          <p:nvPr/>
        </p:nvSpPr>
        <p:spPr>
          <a:xfrm>
            <a:off x="4603750" y="4115127"/>
            <a:ext cx="409575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r is distance from centre of planet.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17DD05-37A9-5806-8132-53114C38467F}"/>
                  </a:ext>
                </a:extLst>
              </p:cNvPr>
              <p:cNvSpPr txBox="1"/>
              <p:nvPr/>
            </p:nvSpPr>
            <p:spPr>
              <a:xfrm>
                <a:off x="844548" y="926379"/>
                <a:ext cx="7156452"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We have seen</a:t>
                </a:r>
                <a14:m>
                  <m:oMath xmlns:m="http://schemas.openxmlformats.org/officeDocument/2006/math">
                    <m:r>
                      <a:rPr lang="en-GB" sz="2800" b="0" i="1"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a:t>
                </a:r>
              </a:p>
            </p:txBody>
          </p:sp>
        </mc:Choice>
        <mc:Fallback xmlns="">
          <p:sp>
            <p:nvSpPr>
              <p:cNvPr id="16" name="TextBox 15">
                <a:extLst>
                  <a:ext uri="{FF2B5EF4-FFF2-40B4-BE49-F238E27FC236}">
                    <a16:creationId xmlns:a16="http://schemas.microsoft.com/office/drawing/2014/main" id="{CC17DD05-37A9-5806-8132-53114C38467F}"/>
                  </a:ext>
                </a:extLst>
              </p:cNvPr>
              <p:cNvSpPr txBox="1">
                <a:spLocks noRot="1" noChangeAspect="1" noMove="1" noResize="1" noEditPoints="1" noAdjustHandles="1" noChangeArrowheads="1" noChangeShapeType="1" noTextEdit="1"/>
              </p:cNvSpPr>
              <p:nvPr/>
            </p:nvSpPr>
            <p:spPr>
              <a:xfrm>
                <a:off x="844548" y="926379"/>
                <a:ext cx="7156452" cy="523220"/>
              </a:xfrm>
              <a:prstGeom prst="rect">
                <a:avLst/>
              </a:prstGeom>
              <a:blipFill>
                <a:blip r:embed="rId5"/>
                <a:stretch>
                  <a:fillRect l="-1789" t="-12791" b="-31395"/>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EC48FA6-479B-557C-5697-EB3629185A68}"/>
              </a:ext>
            </a:extLst>
          </p:cNvPr>
          <p:cNvSpPr txBox="1"/>
          <p:nvPr/>
        </p:nvSpPr>
        <p:spPr>
          <a:xfrm>
            <a:off x="241300" y="3286951"/>
            <a:ext cx="857959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This looks very similar to the escape velocity formula</a:t>
            </a:r>
          </a:p>
        </p:txBody>
      </p:sp>
      <p:sp>
        <p:nvSpPr>
          <p:cNvPr id="7" name="TextBox 6">
            <a:extLst>
              <a:ext uri="{FF2B5EF4-FFF2-40B4-BE49-F238E27FC236}">
                <a16:creationId xmlns:a16="http://schemas.microsoft.com/office/drawing/2014/main" id="{D94C0081-892E-FF94-D6D0-C17BE8072169}"/>
              </a:ext>
            </a:extLst>
          </p:cNvPr>
          <p:cNvSpPr txBox="1"/>
          <p:nvPr/>
        </p:nvSpPr>
        <p:spPr>
          <a:xfrm>
            <a:off x="241300" y="5318951"/>
            <a:ext cx="512191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Might be a way to remember it.</a:t>
            </a:r>
          </a:p>
        </p:txBody>
      </p:sp>
    </p:spTree>
    <p:extLst>
      <p:ext uri="{BB962C8B-B14F-4D97-AF65-F5344CB8AC3E}">
        <p14:creationId xmlns:p14="http://schemas.microsoft.com/office/powerpoint/2010/main" val="20313137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B122D-7DF3-F4C0-7137-D1A34B22C7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9E1A8F-6AF0-25B2-4357-9AC53ADF97EA}"/>
              </a:ext>
            </a:extLst>
          </p:cNvPr>
          <p:cNvSpPr>
            <a:spLocks noGrp="1"/>
          </p:cNvSpPr>
          <p:nvPr>
            <p:ph type="title"/>
          </p:nvPr>
        </p:nvSpPr>
        <p:spPr/>
        <p:txBody>
          <a:bodyPr>
            <a:normAutofit/>
          </a:bodyPr>
          <a:lstStyle/>
          <a:p>
            <a:r>
              <a:rPr lang="en-GB" dirty="0"/>
              <a:t>Example</a:t>
            </a:r>
          </a:p>
        </p:txBody>
      </p:sp>
      <p:sp>
        <p:nvSpPr>
          <p:cNvPr id="2" name="Text Placeholder 1">
            <a:extLst>
              <a:ext uri="{FF2B5EF4-FFF2-40B4-BE49-F238E27FC236}">
                <a16:creationId xmlns:a16="http://schemas.microsoft.com/office/drawing/2014/main" id="{469DADC7-B5E4-B862-1192-F7D719B0DDD3}"/>
              </a:ext>
            </a:extLst>
          </p:cNvPr>
          <p:cNvSpPr>
            <a:spLocks noGrp="1"/>
          </p:cNvSpPr>
          <p:nvPr>
            <p:ph type="body" sz="quarter" idx="10"/>
          </p:nvPr>
        </p:nvSpPr>
        <p:spPr/>
        <p:txBody>
          <a:bodyPr/>
          <a:lstStyle/>
          <a:p>
            <a:r>
              <a:rPr lang="en-GB" dirty="0"/>
              <a:t>Calculate the escape velocity from Earth using 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65677B-4BA9-8DA6-3970-2938EF11C308}"/>
                  </a:ext>
                </a:extLst>
              </p:cNvPr>
              <p:cNvSpPr txBox="1"/>
              <p:nvPr/>
            </p:nvSpPr>
            <p:spPr>
              <a:xfrm>
                <a:off x="2440505" y="1670585"/>
                <a:ext cx="1821845" cy="768031"/>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𝑔𝑟</m:t>
                          </m:r>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F65677B-4BA9-8DA6-3970-2938EF11C308}"/>
                  </a:ext>
                </a:extLst>
              </p:cNvPr>
              <p:cNvSpPr txBox="1">
                <a:spLocks noRot="1" noChangeAspect="1" noMove="1" noResize="1" noEditPoints="1" noAdjustHandles="1" noChangeArrowheads="1" noChangeShapeType="1" noTextEdit="1"/>
              </p:cNvSpPr>
              <p:nvPr/>
            </p:nvSpPr>
            <p:spPr>
              <a:xfrm>
                <a:off x="2440505" y="1670585"/>
                <a:ext cx="1821845" cy="76803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8BFBBA-CE0A-F380-2D4C-5495C6F15C6F}"/>
                  </a:ext>
                </a:extLst>
              </p:cNvPr>
              <p:cNvSpPr txBox="1"/>
              <p:nvPr/>
            </p:nvSpPr>
            <p:spPr>
              <a:xfrm>
                <a:off x="122292" y="1016502"/>
                <a:ext cx="8899414" cy="523220"/>
              </a:xfrm>
              <a:prstGeom prst="rect">
                <a:avLst/>
              </a:prstGeom>
              <a:noFill/>
            </p:spPr>
            <p:txBody>
              <a:bodyPr wrap="square">
                <a:spAutoFit/>
              </a:bodyPr>
              <a:lstStyle/>
              <a:p>
                <a:r>
                  <a:rPr lang="en-GB" sz="2800" dirty="0"/>
                  <a:t>g = 9.8 m s⁻² . Radius of earth = </a:t>
                </a:r>
                <a14:m>
                  <m:oMath xmlns:m="http://schemas.openxmlformats.org/officeDocument/2006/math">
                    <m:r>
                      <a:rPr lang="en-GB" sz="2800" b="0" i="1" smtClean="0">
                        <a:latin typeface="Cambria Math" panose="02040503050406030204" pitchFamily="18" charset="0"/>
                      </a:rPr>
                      <m:t>6.38×</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6</m:t>
                        </m:r>
                      </m:sup>
                    </m:sSup>
                  </m:oMath>
                </a14:m>
                <a:r>
                  <a:rPr lang="en-GB" sz="2800" dirty="0"/>
                  <a:t> m</a:t>
                </a:r>
              </a:p>
            </p:txBody>
          </p:sp>
        </mc:Choice>
        <mc:Fallback xmlns="">
          <p:sp>
            <p:nvSpPr>
              <p:cNvPr id="9" name="TextBox 8">
                <a:extLst>
                  <a:ext uri="{FF2B5EF4-FFF2-40B4-BE49-F238E27FC236}">
                    <a16:creationId xmlns:a16="http://schemas.microsoft.com/office/drawing/2014/main" id="{718BFBBA-CE0A-F380-2D4C-5495C6F15C6F}"/>
                  </a:ext>
                </a:extLst>
              </p:cNvPr>
              <p:cNvSpPr txBox="1">
                <a:spLocks noRot="1" noChangeAspect="1" noMove="1" noResize="1" noEditPoints="1" noAdjustHandles="1" noChangeArrowheads="1" noChangeShapeType="1" noTextEdit="1"/>
              </p:cNvSpPr>
              <p:nvPr/>
            </p:nvSpPr>
            <p:spPr>
              <a:xfrm>
                <a:off x="122292" y="1016502"/>
                <a:ext cx="8899414" cy="523220"/>
              </a:xfrm>
              <a:prstGeom prst="rect">
                <a:avLst/>
              </a:prstGeom>
              <a:blipFill>
                <a:blip r:embed="rId3"/>
                <a:stretch>
                  <a:fillRect l="-1370"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FC5C9D-67F1-A7D1-8A3E-69260DA9F779}"/>
                  </a:ext>
                </a:extLst>
              </p:cNvPr>
              <p:cNvSpPr txBox="1"/>
              <p:nvPr/>
            </p:nvSpPr>
            <p:spPr>
              <a:xfrm>
                <a:off x="2440505" y="2660969"/>
                <a:ext cx="4141198" cy="768031"/>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r>
                            <a:rPr lang="en-GB" sz="2800" i="1">
                              <a:latin typeface="Cambria Math" panose="02040503050406030204" pitchFamily="18" charset="0"/>
                              <a:cs typeface="Arial" panose="020B0604020202020204" pitchFamily="34" charset="0"/>
                            </a:rPr>
                            <m:t>2(9.8)(6.38×</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10</m:t>
                              </m:r>
                            </m:e>
                            <m:sup>
                              <m:r>
                                <a:rPr lang="en-GB" sz="2800" i="1">
                                  <a:latin typeface="Cambria Math" panose="02040503050406030204" pitchFamily="18" charset="0"/>
                                  <a:cs typeface="Arial" panose="020B0604020202020204" pitchFamily="34" charset="0"/>
                                </a:rPr>
                                <m:t>6</m:t>
                              </m:r>
                            </m:sup>
                          </m:sSup>
                          <m:r>
                            <a:rPr lang="en-GB" sz="2800" b="0" i="1" smtClean="0">
                              <a:latin typeface="Cambria Math" panose="02040503050406030204" pitchFamily="18" charset="0"/>
                              <a:cs typeface="Arial" panose="020B0604020202020204" pitchFamily="34" charset="0"/>
                            </a:rPr>
                            <m:t>)</m:t>
                          </m:r>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A1FC5C9D-67F1-A7D1-8A3E-69260DA9F779}"/>
                  </a:ext>
                </a:extLst>
              </p:cNvPr>
              <p:cNvSpPr txBox="1">
                <a:spLocks noRot="1" noChangeAspect="1" noMove="1" noResize="1" noEditPoints="1" noAdjustHandles="1" noChangeArrowheads="1" noChangeShapeType="1" noTextEdit="1"/>
              </p:cNvSpPr>
              <p:nvPr/>
            </p:nvSpPr>
            <p:spPr>
              <a:xfrm>
                <a:off x="2440505" y="2660969"/>
                <a:ext cx="4141198" cy="76803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1B0CDCF-F587-734E-47AC-E4CA6AD1B230}"/>
                  </a:ext>
                </a:extLst>
              </p:cNvPr>
              <p:cNvSpPr txBox="1"/>
              <p:nvPr/>
            </p:nvSpPr>
            <p:spPr>
              <a:xfrm>
                <a:off x="2448355" y="3651353"/>
                <a:ext cx="303442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=11 200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51B0CDCF-F587-734E-47AC-E4CA6AD1B230}"/>
                  </a:ext>
                </a:extLst>
              </p:cNvPr>
              <p:cNvSpPr txBox="1">
                <a:spLocks noRot="1" noChangeAspect="1" noMove="1" noResize="1" noEditPoints="1" noAdjustHandles="1" noChangeArrowheads="1" noChangeShapeType="1" noTextEdit="1"/>
              </p:cNvSpPr>
              <p:nvPr/>
            </p:nvSpPr>
            <p:spPr>
              <a:xfrm>
                <a:off x="2448355" y="3651353"/>
                <a:ext cx="3034420" cy="67710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904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B7FC-2C2F-2945-F823-81B6E292A137}"/>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52A0F610-0D99-F23C-203A-63181A130DF8}"/>
              </a:ext>
            </a:extLst>
          </p:cNvPr>
          <p:cNvSpPr>
            <a:spLocks noGrp="1"/>
          </p:cNvSpPr>
          <p:nvPr>
            <p:ph type="body" sz="quarter" idx="10"/>
          </p:nvPr>
        </p:nvSpPr>
        <p:spPr>
          <a:xfrm>
            <a:off x="122292" y="461664"/>
            <a:ext cx="8899415" cy="1383969"/>
          </a:xfrm>
        </p:spPr>
        <p:txBody>
          <a:bodyPr/>
          <a:lstStyle/>
          <a:p>
            <a:r>
              <a:rPr lang="en-GB" dirty="0"/>
              <a:t>Calculate the escape velocity from the moon’s surface.</a:t>
            </a:r>
          </a:p>
          <a:p>
            <a:r>
              <a:rPr lang="en-GB" dirty="0"/>
              <a:t>Radius of moon = 1737 km,  </a:t>
            </a:r>
            <a:br>
              <a:rPr lang="en-GB" dirty="0"/>
            </a:br>
            <a:r>
              <a:rPr lang="en-GB" dirty="0"/>
              <a:t>mass of moon 7.35×10</a:t>
            </a:r>
            <a:r>
              <a:rPr lang="en-GB" baseline="30000" dirty="0"/>
              <a:t>22</a:t>
            </a:r>
            <a:r>
              <a:rPr lang="en-GB" dirty="0"/>
              <a:t> kg.</a:t>
            </a:r>
            <a:endParaRPr lang="en-GB"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6212E0-4A66-5AB1-9F6A-55BFA48732B1}"/>
                  </a:ext>
                </a:extLst>
              </p:cNvPr>
              <p:cNvSpPr txBox="1"/>
              <p:nvPr/>
            </p:nvSpPr>
            <p:spPr>
              <a:xfrm>
                <a:off x="2406215" y="1973844"/>
                <a:ext cx="1971694"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𝐺𝑀</m:t>
                              </m:r>
                            </m:num>
                            <m:den>
                              <m:r>
                                <a:rPr lang="en-GB" sz="2800" b="0" i="1" smtClean="0">
                                  <a:latin typeface="Cambria Math" panose="02040503050406030204" pitchFamily="18" charset="0"/>
                                  <a:cs typeface="Arial" panose="020B0604020202020204" pitchFamily="34" charset="0"/>
                                </a:rPr>
                                <m:t>𝑟</m:t>
                              </m:r>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86212E0-4A66-5AB1-9F6A-55BFA48732B1}"/>
                  </a:ext>
                </a:extLst>
              </p:cNvPr>
              <p:cNvSpPr txBox="1">
                <a:spLocks noRot="1" noChangeAspect="1" noMove="1" noResize="1" noEditPoints="1" noAdjustHandles="1" noChangeArrowheads="1" noChangeShapeType="1" noTextEdit="1"/>
              </p:cNvSpPr>
              <p:nvPr/>
            </p:nvSpPr>
            <p:spPr>
              <a:xfrm>
                <a:off x="2406215" y="1973844"/>
                <a:ext cx="1971694" cy="151926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4D2702-D12D-079D-56E6-1AE450575FEA}"/>
                  </a:ext>
                </a:extLst>
              </p:cNvPr>
              <p:cNvSpPr txBox="1"/>
              <p:nvPr/>
            </p:nvSpPr>
            <p:spPr>
              <a:xfrm>
                <a:off x="2406215" y="3493106"/>
                <a:ext cx="5823902"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2(6.67×</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−11</m:t>
                                  </m:r>
                                </m:sup>
                              </m:sSup>
                              <m:r>
                                <a:rPr lang="en-GB" sz="2800" b="0" i="1" smtClean="0">
                                  <a:latin typeface="Cambria Math" panose="02040503050406030204" pitchFamily="18" charset="0"/>
                                  <a:cs typeface="Arial" panose="020B0604020202020204" pitchFamily="34" charset="0"/>
                                </a:rPr>
                                <m:t>)(7.35×</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22</m:t>
                                  </m:r>
                                </m:sup>
                              </m:sSup>
                              <m:r>
                                <a:rPr lang="en-GB" sz="2800" b="0" i="1" smtClean="0">
                                  <a:latin typeface="Cambria Math" panose="02040503050406030204" pitchFamily="18" charset="0"/>
                                  <a:cs typeface="Arial" panose="020B0604020202020204" pitchFamily="34" charset="0"/>
                                </a:rPr>
                                <m:t>)</m:t>
                              </m:r>
                            </m:num>
                            <m:den>
                              <m:r>
                                <a:rPr lang="en-GB" sz="2800" b="0" i="1" smtClean="0">
                                  <a:latin typeface="Cambria Math" panose="02040503050406030204" pitchFamily="18" charset="0"/>
                                  <a:cs typeface="Arial" panose="020B0604020202020204" pitchFamily="34" charset="0"/>
                                </a:rPr>
                                <m:t>1.737×</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6</m:t>
                                  </m:r>
                                </m:sup>
                              </m:sSup>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64D2702-D12D-079D-56E6-1AE450575FEA}"/>
                  </a:ext>
                </a:extLst>
              </p:cNvPr>
              <p:cNvSpPr txBox="1">
                <a:spLocks noRot="1" noChangeAspect="1" noMove="1" noResize="1" noEditPoints="1" noAdjustHandles="1" noChangeArrowheads="1" noChangeShapeType="1" noTextEdit="1"/>
              </p:cNvSpPr>
              <p:nvPr/>
            </p:nvSpPr>
            <p:spPr>
              <a:xfrm>
                <a:off x="2406215" y="3493106"/>
                <a:ext cx="5823902" cy="151926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432C9C-DC8D-3BF4-7329-AC8B4190B558}"/>
                  </a:ext>
                </a:extLst>
              </p:cNvPr>
              <p:cNvSpPr txBox="1"/>
              <p:nvPr/>
            </p:nvSpPr>
            <p:spPr>
              <a:xfrm>
                <a:off x="2406215" y="5254990"/>
                <a:ext cx="283564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=2 380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B5432C9C-DC8D-3BF4-7329-AC8B4190B558}"/>
                  </a:ext>
                </a:extLst>
              </p:cNvPr>
              <p:cNvSpPr txBox="1">
                <a:spLocks noRot="1" noChangeAspect="1" noMove="1" noResize="1" noEditPoints="1" noAdjustHandles="1" noChangeArrowheads="1" noChangeShapeType="1" noTextEdit="1"/>
              </p:cNvSpPr>
              <p:nvPr/>
            </p:nvSpPr>
            <p:spPr>
              <a:xfrm>
                <a:off x="2406215" y="5254990"/>
                <a:ext cx="2835648" cy="67710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56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051F-199B-87DA-704F-0480D1634DD2}"/>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0895B6B2-F2B4-CFFD-674A-6CD32C234109}"/>
              </a:ext>
            </a:extLst>
          </p:cNvPr>
          <p:cNvSpPr>
            <a:spLocks noGrp="1"/>
          </p:cNvSpPr>
          <p:nvPr>
            <p:ph type="body" sz="quarter" idx="10"/>
          </p:nvPr>
        </p:nvSpPr>
        <p:spPr>
          <a:xfrm>
            <a:off x="122292" y="461664"/>
            <a:ext cx="8899415" cy="1255728"/>
          </a:xfrm>
        </p:spPr>
        <p:txBody>
          <a:bodyPr/>
          <a:lstStyle/>
          <a:p>
            <a:r>
              <a:rPr lang="en-GB" dirty="0"/>
              <a:t>In Verne’s book, the space craft was accelerated to </a:t>
            </a:r>
            <a:br>
              <a:rPr lang="en-GB" dirty="0"/>
            </a:br>
            <a:r>
              <a:rPr lang="en-GB" dirty="0"/>
              <a:t>11 km/s in a 270 m cannon. Calculate the average acceleration within the cannon.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CEE0F45-01DF-D0EE-02A4-A934FA99C837}"/>
                  </a:ext>
                </a:extLst>
              </p:cNvPr>
              <p:cNvSpPr txBox="1"/>
              <p:nvPr/>
            </p:nvSpPr>
            <p:spPr>
              <a:xfrm>
                <a:off x="6273800" y="3721100"/>
                <a:ext cx="1686552"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𝑣</m:t>
                          </m:r>
                        </m:e>
                        <m:sup>
                          <m:r>
                            <a:rPr lang="en-GB" b="0" i="1" smtClean="0">
                              <a:solidFill>
                                <a:srgbClr val="0000FF"/>
                              </a:solidFill>
                              <a:latin typeface="Cambria Math" panose="02040503050406030204" pitchFamily="18" charset="0"/>
                              <a:cs typeface="Arial" panose="020B0604020202020204" pitchFamily="34" charset="0"/>
                            </a:rPr>
                            <m:t>2</m:t>
                          </m:r>
                        </m:sup>
                      </m:sSup>
                      <m:r>
                        <a:rPr lang="en-GB" b="0" i="1" smtClean="0">
                          <a:solidFill>
                            <a:srgbClr val="0000FF"/>
                          </a:solidFill>
                          <a:latin typeface="Cambria Math" panose="02040503050406030204" pitchFamily="18" charset="0"/>
                          <a:cs typeface="Arial" panose="020B0604020202020204" pitchFamily="34" charset="0"/>
                        </a:rPr>
                        <m:t>=</m:t>
                      </m:r>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𝑢</m:t>
                          </m:r>
                        </m:e>
                        <m:sup>
                          <m:r>
                            <a:rPr lang="en-GB" b="0" i="1" smtClean="0">
                              <a:solidFill>
                                <a:srgbClr val="0000FF"/>
                              </a:solidFill>
                              <a:latin typeface="Cambria Math" panose="02040503050406030204" pitchFamily="18" charset="0"/>
                              <a:cs typeface="Arial" panose="020B0604020202020204" pitchFamily="34" charset="0"/>
                            </a:rPr>
                            <m:t>2</m:t>
                          </m:r>
                        </m:sup>
                      </m:sSup>
                      <m:r>
                        <a:rPr lang="en-GB" b="0" i="1" smtClean="0">
                          <a:solidFill>
                            <a:srgbClr val="0000FF"/>
                          </a:solidFill>
                          <a:latin typeface="Cambria Math" panose="02040503050406030204" pitchFamily="18" charset="0"/>
                          <a:cs typeface="Arial" panose="020B0604020202020204" pitchFamily="34" charset="0"/>
                        </a:rPr>
                        <m:t>+2</m:t>
                      </m:r>
                      <m:r>
                        <a:rPr lang="en-GB" b="0" i="1" smtClean="0">
                          <a:solidFill>
                            <a:srgbClr val="0000FF"/>
                          </a:solidFill>
                          <a:latin typeface="Cambria Math" panose="02040503050406030204" pitchFamily="18" charset="0"/>
                          <a:cs typeface="Arial" panose="020B0604020202020204" pitchFamily="34" charset="0"/>
                        </a:rPr>
                        <m:t>𝑎𝑠</m:t>
                      </m:r>
                    </m:oMath>
                  </m:oMathPara>
                </a14:m>
                <a:endParaRPr lang="en-GB" dirty="0" err="1">
                  <a:solidFill>
                    <a:srgbClr val="0000FF"/>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CEE0F45-01DF-D0EE-02A4-A934FA99C837}"/>
                  </a:ext>
                </a:extLst>
              </p:cNvPr>
              <p:cNvSpPr txBox="1">
                <a:spLocks noRot="1" noChangeAspect="1" noMove="1" noResize="1" noEditPoints="1" noAdjustHandles="1" noChangeArrowheads="1" noChangeShapeType="1" noTextEdit="1"/>
              </p:cNvSpPr>
              <p:nvPr/>
            </p:nvSpPr>
            <p:spPr>
              <a:xfrm>
                <a:off x="6273800" y="3721100"/>
                <a:ext cx="1686552"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E260CEE-6803-F623-C7F3-6FB3BDA3F39C}"/>
                  </a:ext>
                </a:extLst>
              </p:cNvPr>
              <p:cNvSpPr txBox="1"/>
              <p:nvPr/>
            </p:nvSpPr>
            <p:spPr>
              <a:xfrm>
                <a:off x="6224200" y="4195008"/>
                <a:ext cx="929870" cy="80207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𝑎</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𝑣</m:t>
                              </m:r>
                            </m:e>
                            <m:sup>
                              <m:r>
                                <a:rPr lang="en-GB" b="0" i="1" smtClean="0">
                                  <a:solidFill>
                                    <a:srgbClr val="0000FF"/>
                                  </a:solidFill>
                                  <a:latin typeface="Cambria Math" panose="02040503050406030204" pitchFamily="18" charset="0"/>
                                  <a:cs typeface="Arial" panose="020B0604020202020204" pitchFamily="34" charset="0"/>
                                </a:rPr>
                                <m:t>2</m:t>
                              </m:r>
                            </m:sup>
                          </m:sSup>
                        </m:num>
                        <m:den>
                          <m:r>
                            <a:rPr lang="en-GB" b="0" i="1" smtClean="0">
                              <a:solidFill>
                                <a:srgbClr val="0000FF"/>
                              </a:solidFill>
                              <a:latin typeface="Cambria Math" panose="02040503050406030204" pitchFamily="18" charset="0"/>
                              <a:cs typeface="Arial" panose="020B0604020202020204" pitchFamily="34" charset="0"/>
                            </a:rPr>
                            <m:t>2</m:t>
                          </m:r>
                          <m:r>
                            <a:rPr lang="en-GB" b="0" i="1" smtClean="0">
                              <a:solidFill>
                                <a:srgbClr val="0000FF"/>
                              </a:solidFill>
                              <a:latin typeface="Cambria Math" panose="02040503050406030204" pitchFamily="18" charset="0"/>
                              <a:cs typeface="Arial" panose="020B0604020202020204" pitchFamily="34" charset="0"/>
                            </a:rPr>
                            <m:t>𝑠</m:t>
                          </m:r>
                        </m:den>
                      </m:f>
                    </m:oMath>
                  </m:oMathPara>
                </a14:m>
                <a:endParaRPr lang="en-GB" b="0" dirty="0">
                  <a:solidFill>
                    <a:srgbClr val="0000FF"/>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3E260CEE-6803-F623-C7F3-6FB3BDA3F39C}"/>
                  </a:ext>
                </a:extLst>
              </p:cNvPr>
              <p:cNvSpPr txBox="1">
                <a:spLocks noRot="1" noChangeAspect="1" noMove="1" noResize="1" noEditPoints="1" noAdjustHandles="1" noChangeArrowheads="1" noChangeShapeType="1" noTextEdit="1"/>
              </p:cNvSpPr>
              <p:nvPr/>
            </p:nvSpPr>
            <p:spPr>
              <a:xfrm>
                <a:off x="6224200" y="4195008"/>
                <a:ext cx="929870" cy="80207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80F073-5434-C6FB-3C22-73A5CCA3D0E6}"/>
                  </a:ext>
                </a:extLst>
              </p:cNvPr>
              <p:cNvSpPr txBox="1"/>
              <p:nvPr/>
            </p:nvSpPr>
            <p:spPr>
              <a:xfrm>
                <a:off x="6224200" y="4932192"/>
                <a:ext cx="1432572" cy="80207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𝑎</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11000</m:t>
                              </m:r>
                            </m:e>
                            <m:sup>
                              <m:r>
                                <a:rPr lang="en-GB" b="0" i="1" smtClean="0">
                                  <a:solidFill>
                                    <a:srgbClr val="0000FF"/>
                                  </a:solidFill>
                                  <a:latin typeface="Cambria Math" panose="02040503050406030204" pitchFamily="18" charset="0"/>
                                  <a:cs typeface="Arial" panose="020B0604020202020204" pitchFamily="34" charset="0"/>
                                </a:rPr>
                                <m:t>2</m:t>
                              </m:r>
                            </m:sup>
                          </m:sSup>
                        </m:num>
                        <m:den>
                          <m:r>
                            <a:rPr lang="en-GB" b="0" i="1" smtClean="0">
                              <a:solidFill>
                                <a:srgbClr val="0000FF"/>
                              </a:solidFill>
                              <a:latin typeface="Cambria Math" panose="02040503050406030204" pitchFamily="18" charset="0"/>
                              <a:cs typeface="Arial" panose="020B0604020202020204" pitchFamily="34" charset="0"/>
                            </a:rPr>
                            <m:t>540</m:t>
                          </m:r>
                        </m:den>
                      </m:f>
                    </m:oMath>
                  </m:oMathPara>
                </a14:m>
                <a:endParaRPr lang="en-GB" b="0" dirty="0">
                  <a:solidFill>
                    <a:srgbClr val="0000FF"/>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780F073-5434-C6FB-3C22-73A5CCA3D0E6}"/>
                  </a:ext>
                </a:extLst>
              </p:cNvPr>
              <p:cNvSpPr txBox="1">
                <a:spLocks noRot="1" noChangeAspect="1" noMove="1" noResize="1" noEditPoints="1" noAdjustHandles="1" noChangeArrowheads="1" noChangeShapeType="1" noTextEdit="1"/>
              </p:cNvSpPr>
              <p:nvPr/>
            </p:nvSpPr>
            <p:spPr>
              <a:xfrm>
                <a:off x="6224200" y="4932192"/>
                <a:ext cx="1432572" cy="80207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C41EC5-6061-04A3-C2C7-48C2A94CBACE}"/>
                  </a:ext>
                </a:extLst>
              </p:cNvPr>
              <p:cNvSpPr txBox="1"/>
              <p:nvPr/>
            </p:nvSpPr>
            <p:spPr>
              <a:xfrm>
                <a:off x="6224200" y="5580668"/>
                <a:ext cx="2101536"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𝑎</m:t>
                      </m:r>
                      <m:r>
                        <a:rPr lang="en-GB" b="0" i="1" smtClean="0">
                          <a:solidFill>
                            <a:srgbClr val="0000FF"/>
                          </a:solidFill>
                          <a:latin typeface="Cambria Math" panose="02040503050406030204" pitchFamily="18" charset="0"/>
                          <a:cs typeface="Arial" panose="020B0604020202020204" pitchFamily="34" charset="0"/>
                        </a:rPr>
                        <m:t>=224000 </m:t>
                      </m:r>
                      <m:r>
                        <a:rPr lang="en-GB" b="0" i="1" smtClean="0">
                          <a:solidFill>
                            <a:srgbClr val="0000FF"/>
                          </a:solidFill>
                          <a:latin typeface="Cambria Math" panose="02040503050406030204" pitchFamily="18" charset="0"/>
                          <a:cs typeface="Arial" panose="020B0604020202020204" pitchFamily="34" charset="0"/>
                        </a:rPr>
                        <m:t>𝑚</m:t>
                      </m:r>
                      <m:r>
                        <a:rPr lang="en-GB" b="0" i="1" smtClean="0">
                          <a:solidFill>
                            <a:srgbClr val="0000FF"/>
                          </a:solidFill>
                          <a:latin typeface="Cambria Math" panose="02040503050406030204" pitchFamily="18" charset="0"/>
                          <a:cs typeface="Arial" panose="020B0604020202020204" pitchFamily="34" charset="0"/>
                        </a:rPr>
                        <m:t> </m:t>
                      </m:r>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𝑠</m:t>
                          </m:r>
                        </m:e>
                        <m:sup>
                          <m:r>
                            <a:rPr lang="en-GB" b="0" i="1" smtClean="0">
                              <a:solidFill>
                                <a:srgbClr val="0000FF"/>
                              </a:solidFill>
                              <a:latin typeface="Cambria Math" panose="02040503050406030204" pitchFamily="18" charset="0"/>
                              <a:cs typeface="Arial" panose="020B0604020202020204" pitchFamily="34" charset="0"/>
                            </a:rPr>
                            <m:t>−2</m:t>
                          </m:r>
                        </m:sup>
                      </m:sSup>
                    </m:oMath>
                  </m:oMathPara>
                </a14:m>
                <a:endParaRPr lang="en-GB" b="0" dirty="0">
                  <a:solidFill>
                    <a:srgbClr val="0000FF"/>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8C41EC5-6061-04A3-C2C7-48C2A94CBACE}"/>
                  </a:ext>
                </a:extLst>
              </p:cNvPr>
              <p:cNvSpPr txBox="1">
                <a:spLocks noRot="1" noChangeAspect="1" noMove="1" noResize="1" noEditPoints="1" noAdjustHandles="1" noChangeArrowheads="1" noChangeShapeType="1" noTextEdit="1"/>
              </p:cNvSpPr>
              <p:nvPr/>
            </p:nvSpPr>
            <p:spPr>
              <a:xfrm>
                <a:off x="6224200" y="5580668"/>
                <a:ext cx="2101536" cy="523220"/>
              </a:xfrm>
              <a:prstGeom prst="rect">
                <a:avLst/>
              </a:prstGeom>
              <a:blipFill>
                <a:blip r:embed="rId5"/>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D66DFEA7-1D33-C045-A0FD-C567AF3B006D}"/>
              </a:ext>
            </a:extLst>
          </p:cNvPr>
          <p:cNvSpPr txBox="1"/>
          <p:nvPr/>
        </p:nvSpPr>
        <p:spPr>
          <a:xfrm>
            <a:off x="6224201" y="6029176"/>
            <a:ext cx="2602299" cy="646331"/>
          </a:xfrm>
          <a:prstGeom prst="rect">
            <a:avLst/>
          </a:prstGeom>
          <a:noFill/>
        </p:spPr>
        <p:txBody>
          <a:bodyPr wrap="square" rtlCol="0">
            <a:spAutoFit/>
          </a:bodyPr>
          <a:lstStyle/>
          <a:p>
            <a:pPr algn="l">
              <a:spcAft>
                <a:spcPts val="1200"/>
              </a:spcAft>
            </a:pPr>
            <a:r>
              <a:rPr lang="en-GB" dirty="0">
                <a:solidFill>
                  <a:srgbClr val="0000FF"/>
                </a:solidFill>
                <a:latin typeface="Arial" panose="020B0604020202020204" pitchFamily="34" charset="0"/>
                <a:cs typeface="Arial" panose="020B0604020202020204" pitchFamily="34" charset="0"/>
              </a:rPr>
              <a:t>Crushing the craft and occupants</a:t>
            </a:r>
          </a:p>
        </p:txBody>
      </p:sp>
      <p:sp>
        <p:nvSpPr>
          <p:cNvPr id="9" name="TextBox 8">
            <a:extLst>
              <a:ext uri="{FF2B5EF4-FFF2-40B4-BE49-F238E27FC236}">
                <a16:creationId xmlns:a16="http://schemas.microsoft.com/office/drawing/2014/main" id="{7E93E83F-155A-33C8-A41A-D036E12F829E}"/>
              </a:ext>
            </a:extLst>
          </p:cNvPr>
          <p:cNvSpPr txBox="1"/>
          <p:nvPr/>
        </p:nvSpPr>
        <p:spPr>
          <a:xfrm>
            <a:off x="7799001" y="4285860"/>
            <a:ext cx="1116399" cy="369332"/>
          </a:xfrm>
          <a:prstGeom prst="rect">
            <a:avLst/>
          </a:prstGeom>
          <a:noFill/>
        </p:spPr>
        <p:txBody>
          <a:bodyPr wrap="square" rtlCol="0">
            <a:spAutoFit/>
          </a:bodyPr>
          <a:lstStyle/>
          <a:p>
            <a:pPr algn="l">
              <a:spcAft>
                <a:spcPts val="1200"/>
              </a:spcAft>
            </a:pPr>
            <a:r>
              <a:rPr lang="en-GB" dirty="0">
                <a:solidFill>
                  <a:srgbClr val="0000FF"/>
                </a:solidFill>
                <a:latin typeface="Arial" panose="020B0604020202020204" pitchFamily="34" charset="0"/>
                <a:cs typeface="Arial" panose="020B0604020202020204" pitchFamily="34" charset="0"/>
              </a:rPr>
              <a:t>(u=0)</a:t>
            </a:r>
          </a:p>
        </p:txBody>
      </p:sp>
      <p:sp>
        <p:nvSpPr>
          <p:cNvPr id="10" name="Freeform: Shape 9">
            <a:extLst>
              <a:ext uri="{FF2B5EF4-FFF2-40B4-BE49-F238E27FC236}">
                <a16:creationId xmlns:a16="http://schemas.microsoft.com/office/drawing/2014/main" id="{D0DC1A56-A966-CD5F-9825-958E238B2C32}"/>
              </a:ext>
            </a:extLst>
          </p:cNvPr>
          <p:cNvSpPr/>
          <p:nvPr/>
        </p:nvSpPr>
        <p:spPr>
          <a:xfrm>
            <a:off x="731835" y="2115475"/>
            <a:ext cx="2682240" cy="3474720"/>
          </a:xfrm>
          <a:custGeom>
            <a:avLst/>
            <a:gdLst>
              <a:gd name="connsiteX0" fmla="*/ 0 w 2692400"/>
              <a:gd name="connsiteY0" fmla="*/ 12700 h 3479800"/>
              <a:gd name="connsiteX1" fmla="*/ 1028700 w 2692400"/>
              <a:gd name="connsiteY1" fmla="*/ 12700 h 3479800"/>
              <a:gd name="connsiteX2" fmla="*/ 1028700 w 2692400"/>
              <a:gd name="connsiteY2" fmla="*/ 3479800 h 3479800"/>
              <a:gd name="connsiteX3" fmla="*/ 1244600 w 2692400"/>
              <a:gd name="connsiteY3" fmla="*/ 3479800 h 3479800"/>
              <a:gd name="connsiteX4" fmla="*/ 1244600 w 2692400"/>
              <a:gd name="connsiteY4" fmla="*/ 0 h 3479800"/>
              <a:gd name="connsiteX5" fmla="*/ 2692400 w 2692400"/>
              <a:gd name="connsiteY5" fmla="*/ 0 h 3479800"/>
              <a:gd name="connsiteX0" fmla="*/ 0 w 2692400"/>
              <a:gd name="connsiteY0" fmla="*/ 12700 h 3479800"/>
              <a:gd name="connsiteX1" fmla="*/ 1028700 w 2692400"/>
              <a:gd name="connsiteY1" fmla="*/ 12700 h 3479800"/>
              <a:gd name="connsiteX2" fmla="*/ 1028700 w 2692400"/>
              <a:gd name="connsiteY2" fmla="*/ 3479800 h 3479800"/>
              <a:gd name="connsiteX3" fmla="*/ 1244600 w 2692400"/>
              <a:gd name="connsiteY3" fmla="*/ 3479800 h 3479800"/>
              <a:gd name="connsiteX4" fmla="*/ 1244600 w 2692400"/>
              <a:gd name="connsiteY4" fmla="*/ 25400 h 3479800"/>
              <a:gd name="connsiteX5" fmla="*/ 2692400 w 2692400"/>
              <a:gd name="connsiteY5" fmla="*/ 0 h 3479800"/>
              <a:gd name="connsiteX0" fmla="*/ 0 w 2692400"/>
              <a:gd name="connsiteY0" fmla="*/ 0 h 3467100"/>
              <a:gd name="connsiteX1" fmla="*/ 1028700 w 2692400"/>
              <a:gd name="connsiteY1" fmla="*/ 0 h 3467100"/>
              <a:gd name="connsiteX2" fmla="*/ 1028700 w 2692400"/>
              <a:gd name="connsiteY2" fmla="*/ 3467100 h 3467100"/>
              <a:gd name="connsiteX3" fmla="*/ 1244600 w 2692400"/>
              <a:gd name="connsiteY3" fmla="*/ 3467100 h 3467100"/>
              <a:gd name="connsiteX4" fmla="*/ 1244600 w 2692400"/>
              <a:gd name="connsiteY4" fmla="*/ 12700 h 3467100"/>
              <a:gd name="connsiteX5" fmla="*/ 2692400 w 2692400"/>
              <a:gd name="connsiteY5" fmla="*/ 17780 h 3467100"/>
              <a:gd name="connsiteX0" fmla="*/ 0 w 2692400"/>
              <a:gd name="connsiteY0" fmla="*/ 7620 h 3474720"/>
              <a:gd name="connsiteX1" fmla="*/ 1028700 w 2692400"/>
              <a:gd name="connsiteY1" fmla="*/ 7620 h 3474720"/>
              <a:gd name="connsiteX2" fmla="*/ 1028700 w 2692400"/>
              <a:gd name="connsiteY2" fmla="*/ 3474720 h 3474720"/>
              <a:gd name="connsiteX3" fmla="*/ 1244600 w 2692400"/>
              <a:gd name="connsiteY3" fmla="*/ 3474720 h 3474720"/>
              <a:gd name="connsiteX4" fmla="*/ 1239520 w 2692400"/>
              <a:gd name="connsiteY4" fmla="*/ 0 h 3474720"/>
              <a:gd name="connsiteX5" fmla="*/ 2692400 w 2692400"/>
              <a:gd name="connsiteY5" fmla="*/ 25400 h 3474720"/>
              <a:gd name="connsiteX0" fmla="*/ 0 w 2682240"/>
              <a:gd name="connsiteY0" fmla="*/ 7620 h 3474720"/>
              <a:gd name="connsiteX1" fmla="*/ 1028700 w 2682240"/>
              <a:gd name="connsiteY1" fmla="*/ 7620 h 3474720"/>
              <a:gd name="connsiteX2" fmla="*/ 1028700 w 2682240"/>
              <a:gd name="connsiteY2" fmla="*/ 3474720 h 3474720"/>
              <a:gd name="connsiteX3" fmla="*/ 1244600 w 2682240"/>
              <a:gd name="connsiteY3" fmla="*/ 3474720 h 3474720"/>
              <a:gd name="connsiteX4" fmla="*/ 1239520 w 2682240"/>
              <a:gd name="connsiteY4" fmla="*/ 0 h 3474720"/>
              <a:gd name="connsiteX5" fmla="*/ 2682240 w 2682240"/>
              <a:gd name="connsiteY5" fmla="*/ 20320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40" h="3474720">
                <a:moveTo>
                  <a:pt x="0" y="7620"/>
                </a:moveTo>
                <a:lnTo>
                  <a:pt x="1028700" y="7620"/>
                </a:lnTo>
                <a:lnTo>
                  <a:pt x="1028700" y="3474720"/>
                </a:lnTo>
                <a:lnTo>
                  <a:pt x="1244600" y="3474720"/>
                </a:lnTo>
                <a:cubicBezTo>
                  <a:pt x="1242907" y="2316480"/>
                  <a:pt x="1241213" y="1158240"/>
                  <a:pt x="1239520" y="0"/>
                </a:cubicBezTo>
                <a:lnTo>
                  <a:pt x="2682240" y="2032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1F317A89-6B1F-39A4-A8DD-F590A9537E36}"/>
              </a:ext>
            </a:extLst>
          </p:cNvPr>
          <p:cNvSpPr txBox="1"/>
          <p:nvPr/>
        </p:nvSpPr>
        <p:spPr>
          <a:xfrm>
            <a:off x="2288895" y="3198993"/>
            <a:ext cx="118494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270 m</a:t>
            </a:r>
          </a:p>
        </p:txBody>
      </p:sp>
      <p:sp>
        <p:nvSpPr>
          <p:cNvPr id="12" name="Rectangle: Rounded Corners 11">
            <a:extLst>
              <a:ext uri="{FF2B5EF4-FFF2-40B4-BE49-F238E27FC236}">
                <a16:creationId xmlns:a16="http://schemas.microsoft.com/office/drawing/2014/main" id="{F61663BD-2540-9F29-74FF-78DD78517ADD}"/>
              </a:ext>
            </a:extLst>
          </p:cNvPr>
          <p:cNvSpPr/>
          <p:nvPr/>
        </p:nvSpPr>
        <p:spPr>
          <a:xfrm>
            <a:off x="1773235" y="4999866"/>
            <a:ext cx="177800" cy="590329"/>
          </a:xfrm>
          <a:prstGeom prst="roundRect">
            <a:avLst/>
          </a:prstGeom>
          <a:solidFill>
            <a:schemeClr val="bg1">
              <a:lumMod val="8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E77C9A2-35AB-2489-8313-36272B6AC998}"/>
              </a:ext>
            </a:extLst>
          </p:cNvPr>
          <p:cNvSpPr/>
          <p:nvPr/>
        </p:nvSpPr>
        <p:spPr>
          <a:xfrm>
            <a:off x="1786516" y="4534141"/>
            <a:ext cx="164519" cy="465725"/>
          </a:xfrm>
          <a:custGeom>
            <a:avLst/>
            <a:gdLst>
              <a:gd name="connsiteX0" fmla="*/ 0 w 558800"/>
              <a:gd name="connsiteY0" fmla="*/ 0 h 1171519"/>
              <a:gd name="connsiteX1" fmla="*/ 558800 w 558800"/>
              <a:gd name="connsiteY1" fmla="*/ 0 h 1171519"/>
              <a:gd name="connsiteX2" fmla="*/ 558800 w 558800"/>
              <a:gd name="connsiteY2" fmla="*/ 1171519 h 1171519"/>
              <a:gd name="connsiteX3" fmla="*/ 0 w 558800"/>
              <a:gd name="connsiteY3" fmla="*/ 1171519 h 1171519"/>
              <a:gd name="connsiteX4" fmla="*/ 0 w 558800"/>
              <a:gd name="connsiteY4" fmla="*/ 0 h 1171519"/>
              <a:gd name="connsiteX0" fmla="*/ 0 w 558800"/>
              <a:gd name="connsiteY0" fmla="*/ 287774 h 1459293"/>
              <a:gd name="connsiteX1" fmla="*/ 296333 w 558800"/>
              <a:gd name="connsiteY1" fmla="*/ 0 h 1459293"/>
              <a:gd name="connsiteX2" fmla="*/ 558800 w 558800"/>
              <a:gd name="connsiteY2" fmla="*/ 287774 h 1459293"/>
              <a:gd name="connsiteX3" fmla="*/ 558800 w 558800"/>
              <a:gd name="connsiteY3" fmla="*/ 1459293 h 1459293"/>
              <a:gd name="connsiteX4" fmla="*/ 0 w 558800"/>
              <a:gd name="connsiteY4" fmla="*/ 1459293 h 1459293"/>
              <a:gd name="connsiteX5" fmla="*/ 0 w 558800"/>
              <a:gd name="connsiteY5" fmla="*/ 287774 h 1459293"/>
              <a:gd name="connsiteX0" fmla="*/ 0 w 558800"/>
              <a:gd name="connsiteY0" fmla="*/ 288905 h 1460424"/>
              <a:gd name="connsiteX1" fmla="*/ 296333 w 558800"/>
              <a:gd name="connsiteY1" fmla="*/ 1131 h 1460424"/>
              <a:gd name="connsiteX2" fmla="*/ 558800 w 558800"/>
              <a:gd name="connsiteY2" fmla="*/ 288905 h 1460424"/>
              <a:gd name="connsiteX3" fmla="*/ 558800 w 558800"/>
              <a:gd name="connsiteY3" fmla="*/ 1460424 h 1460424"/>
              <a:gd name="connsiteX4" fmla="*/ 0 w 558800"/>
              <a:gd name="connsiteY4" fmla="*/ 1460424 h 1460424"/>
              <a:gd name="connsiteX5" fmla="*/ 0 w 558800"/>
              <a:gd name="connsiteY5" fmla="*/ 288905 h 1460424"/>
              <a:gd name="connsiteX0" fmla="*/ 2 w 558802"/>
              <a:gd name="connsiteY0" fmla="*/ 288905 h 1460424"/>
              <a:gd name="connsiteX1" fmla="*/ 296335 w 558802"/>
              <a:gd name="connsiteY1" fmla="*/ 1131 h 1460424"/>
              <a:gd name="connsiteX2" fmla="*/ 558802 w 558802"/>
              <a:gd name="connsiteY2" fmla="*/ 288905 h 1460424"/>
              <a:gd name="connsiteX3" fmla="*/ 558802 w 558802"/>
              <a:gd name="connsiteY3" fmla="*/ 1460424 h 1460424"/>
              <a:gd name="connsiteX4" fmla="*/ 2 w 558802"/>
              <a:gd name="connsiteY4" fmla="*/ 1460424 h 1460424"/>
              <a:gd name="connsiteX5" fmla="*/ 2 w 558802"/>
              <a:gd name="connsiteY5" fmla="*/ 288905 h 1460424"/>
              <a:gd name="connsiteX0" fmla="*/ 2 w 558802"/>
              <a:gd name="connsiteY0" fmla="*/ 289130 h 1460649"/>
              <a:gd name="connsiteX1" fmla="*/ 296335 w 558802"/>
              <a:gd name="connsiteY1" fmla="*/ 1356 h 1460649"/>
              <a:gd name="connsiteX2" fmla="*/ 558802 w 558802"/>
              <a:gd name="connsiteY2" fmla="*/ 289130 h 1460649"/>
              <a:gd name="connsiteX3" fmla="*/ 558802 w 558802"/>
              <a:gd name="connsiteY3" fmla="*/ 1460649 h 1460649"/>
              <a:gd name="connsiteX4" fmla="*/ 2 w 558802"/>
              <a:gd name="connsiteY4" fmla="*/ 1460649 h 1460649"/>
              <a:gd name="connsiteX5" fmla="*/ 2 w 558802"/>
              <a:gd name="connsiteY5" fmla="*/ 289130 h 1460649"/>
              <a:gd name="connsiteX0" fmla="*/ 2 w 558802"/>
              <a:gd name="connsiteY0" fmla="*/ 352288 h 1523807"/>
              <a:gd name="connsiteX1" fmla="*/ 281519 w 558802"/>
              <a:gd name="connsiteY1" fmla="*/ 1014 h 1523807"/>
              <a:gd name="connsiteX2" fmla="*/ 558802 w 558802"/>
              <a:gd name="connsiteY2" fmla="*/ 352288 h 1523807"/>
              <a:gd name="connsiteX3" fmla="*/ 558802 w 558802"/>
              <a:gd name="connsiteY3" fmla="*/ 1523807 h 1523807"/>
              <a:gd name="connsiteX4" fmla="*/ 2 w 558802"/>
              <a:gd name="connsiteY4" fmla="*/ 1523807 h 1523807"/>
              <a:gd name="connsiteX5" fmla="*/ 2 w 558802"/>
              <a:gd name="connsiteY5" fmla="*/ 352288 h 1523807"/>
              <a:gd name="connsiteX0" fmla="*/ 2 w 558802"/>
              <a:gd name="connsiteY0" fmla="*/ 351317 h 1522836"/>
              <a:gd name="connsiteX1" fmla="*/ 281519 w 558802"/>
              <a:gd name="connsiteY1" fmla="*/ 43 h 1522836"/>
              <a:gd name="connsiteX2" fmla="*/ 558802 w 558802"/>
              <a:gd name="connsiteY2" fmla="*/ 351317 h 1522836"/>
              <a:gd name="connsiteX3" fmla="*/ 558802 w 558802"/>
              <a:gd name="connsiteY3" fmla="*/ 1522836 h 1522836"/>
              <a:gd name="connsiteX4" fmla="*/ 2 w 558802"/>
              <a:gd name="connsiteY4" fmla="*/ 1522836 h 1522836"/>
              <a:gd name="connsiteX5" fmla="*/ 2 w 558802"/>
              <a:gd name="connsiteY5" fmla="*/ 351317 h 1522836"/>
              <a:gd name="connsiteX0" fmla="*/ 2 w 558802"/>
              <a:gd name="connsiteY0" fmla="*/ 423273 h 1594792"/>
              <a:gd name="connsiteX1" fmla="*/ 279402 w 558802"/>
              <a:gd name="connsiteY1" fmla="*/ 32 h 1594792"/>
              <a:gd name="connsiteX2" fmla="*/ 558802 w 558802"/>
              <a:gd name="connsiteY2" fmla="*/ 423273 h 1594792"/>
              <a:gd name="connsiteX3" fmla="*/ 558802 w 558802"/>
              <a:gd name="connsiteY3" fmla="*/ 1594792 h 1594792"/>
              <a:gd name="connsiteX4" fmla="*/ 2 w 558802"/>
              <a:gd name="connsiteY4" fmla="*/ 1594792 h 1594792"/>
              <a:gd name="connsiteX5" fmla="*/ 2 w 558802"/>
              <a:gd name="connsiteY5" fmla="*/ 423273 h 1594792"/>
              <a:gd name="connsiteX0" fmla="*/ 1 w 571501"/>
              <a:gd name="connsiteY0" fmla="*/ 792123 h 1601692"/>
              <a:gd name="connsiteX1" fmla="*/ 292101 w 571501"/>
              <a:gd name="connsiteY1" fmla="*/ 6932 h 1601692"/>
              <a:gd name="connsiteX2" fmla="*/ 571501 w 571501"/>
              <a:gd name="connsiteY2" fmla="*/ 430173 h 1601692"/>
              <a:gd name="connsiteX3" fmla="*/ 571501 w 571501"/>
              <a:gd name="connsiteY3" fmla="*/ 1601692 h 1601692"/>
              <a:gd name="connsiteX4" fmla="*/ 12701 w 571501"/>
              <a:gd name="connsiteY4" fmla="*/ 1601692 h 1601692"/>
              <a:gd name="connsiteX5" fmla="*/ 1 w 571501"/>
              <a:gd name="connsiteY5" fmla="*/ 792123 h 1601692"/>
              <a:gd name="connsiteX0" fmla="*/ 1 w 571501"/>
              <a:gd name="connsiteY0" fmla="*/ 785213 h 1594782"/>
              <a:gd name="connsiteX1" fmla="*/ 292101 w 571501"/>
              <a:gd name="connsiteY1" fmla="*/ 22 h 1594782"/>
              <a:gd name="connsiteX2" fmla="*/ 565151 w 571501"/>
              <a:gd name="connsiteY2" fmla="*/ 759813 h 1594782"/>
              <a:gd name="connsiteX3" fmla="*/ 571501 w 571501"/>
              <a:gd name="connsiteY3" fmla="*/ 1594782 h 1594782"/>
              <a:gd name="connsiteX4" fmla="*/ 12701 w 571501"/>
              <a:gd name="connsiteY4" fmla="*/ 1594782 h 1594782"/>
              <a:gd name="connsiteX5" fmla="*/ 1 w 571501"/>
              <a:gd name="connsiteY5" fmla="*/ 785213 h 1594782"/>
              <a:gd name="connsiteX0" fmla="*/ 3 w 571503"/>
              <a:gd name="connsiteY0" fmla="*/ 785196 h 1594765"/>
              <a:gd name="connsiteX1" fmla="*/ 292103 w 571503"/>
              <a:gd name="connsiteY1" fmla="*/ 5 h 1594765"/>
              <a:gd name="connsiteX2" fmla="*/ 565153 w 571503"/>
              <a:gd name="connsiteY2" fmla="*/ 759796 h 1594765"/>
              <a:gd name="connsiteX3" fmla="*/ 571503 w 571503"/>
              <a:gd name="connsiteY3" fmla="*/ 1594765 h 1594765"/>
              <a:gd name="connsiteX4" fmla="*/ 12703 w 571503"/>
              <a:gd name="connsiteY4" fmla="*/ 1594765 h 1594765"/>
              <a:gd name="connsiteX5" fmla="*/ 3 w 571503"/>
              <a:gd name="connsiteY5" fmla="*/ 785196 h 15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3" h="1594765">
                <a:moveTo>
                  <a:pt x="3" y="785196"/>
                </a:moveTo>
                <a:cubicBezTo>
                  <a:pt x="-702" y="713261"/>
                  <a:pt x="115361" y="-2112"/>
                  <a:pt x="292103" y="5"/>
                </a:cubicBezTo>
                <a:cubicBezTo>
                  <a:pt x="468845" y="2122"/>
                  <a:pt x="547514" y="625771"/>
                  <a:pt x="565153" y="759796"/>
                </a:cubicBezTo>
                <a:cubicBezTo>
                  <a:pt x="567270" y="1038119"/>
                  <a:pt x="569386" y="1316442"/>
                  <a:pt x="571503" y="1594765"/>
                </a:cubicBezTo>
                <a:lnTo>
                  <a:pt x="12703" y="1594765"/>
                </a:lnTo>
                <a:lnTo>
                  <a:pt x="3" y="785196"/>
                </a:lnTo>
                <a:close/>
              </a:path>
            </a:pathLst>
          </a:custGeom>
          <a:solidFill>
            <a:schemeClr val="bg1">
              <a:lumMod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C631DA47-0DC4-A4B6-E8F1-75E26315DFF8}"/>
              </a:ext>
            </a:extLst>
          </p:cNvPr>
          <p:cNvCxnSpPr/>
          <p:nvPr/>
        </p:nvCxnSpPr>
        <p:spPr>
          <a:xfrm>
            <a:off x="2211987" y="2110395"/>
            <a:ext cx="0" cy="2889471"/>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8864FD86-7E12-535C-648B-542F86744239}"/>
              </a:ext>
            </a:extLst>
          </p:cNvPr>
          <p:cNvSpPr txBox="1"/>
          <p:nvPr/>
        </p:nvSpPr>
        <p:spPr>
          <a:xfrm>
            <a:off x="2132307" y="5107873"/>
            <a:ext cx="190308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Explosives</a:t>
            </a:r>
          </a:p>
        </p:txBody>
      </p:sp>
      <p:sp>
        <p:nvSpPr>
          <p:cNvPr id="20" name="TextBox 19">
            <a:extLst>
              <a:ext uri="{FF2B5EF4-FFF2-40B4-BE49-F238E27FC236}">
                <a16:creationId xmlns:a16="http://schemas.microsoft.com/office/drawing/2014/main" id="{2A92B657-2708-9FC8-A3A9-752A9FDAB35E}"/>
              </a:ext>
            </a:extLst>
          </p:cNvPr>
          <p:cNvSpPr txBox="1"/>
          <p:nvPr/>
        </p:nvSpPr>
        <p:spPr>
          <a:xfrm>
            <a:off x="203506" y="4505393"/>
            <a:ext cx="150554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Capsule</a:t>
            </a:r>
          </a:p>
        </p:txBody>
      </p:sp>
    </p:spTree>
    <p:extLst>
      <p:ext uri="{BB962C8B-B14F-4D97-AF65-F5344CB8AC3E}">
        <p14:creationId xmlns:p14="http://schemas.microsoft.com/office/powerpoint/2010/main" val="2910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3C37C-1905-ED4C-D1BD-B18C4B5127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449DBC-5930-7238-C538-770935B33907}"/>
              </a:ext>
            </a:extLst>
          </p:cNvPr>
          <p:cNvSpPr>
            <a:spLocks noGrp="1"/>
          </p:cNvSpPr>
          <p:nvPr>
            <p:ph type="title"/>
          </p:nvPr>
        </p:nvSpPr>
        <p:spPr>
          <a:xfrm>
            <a:off x="241300" y="155246"/>
            <a:ext cx="8724900" cy="1089529"/>
          </a:xfrm>
        </p:spPr>
        <p:txBody>
          <a:bodyPr/>
          <a:lstStyle/>
          <a:p>
            <a:r>
              <a:rPr lang="en-GB" dirty="0"/>
              <a:t>Why does acceleration due to gravity not depend on mass?</a:t>
            </a:r>
          </a:p>
        </p:txBody>
      </p:sp>
      <p:grpSp>
        <p:nvGrpSpPr>
          <p:cNvPr id="23" name="Group 22">
            <a:extLst>
              <a:ext uri="{FF2B5EF4-FFF2-40B4-BE49-F238E27FC236}">
                <a16:creationId xmlns:a16="http://schemas.microsoft.com/office/drawing/2014/main" id="{7EBB65D2-0488-A06C-ABFD-08870D3F8C24}"/>
              </a:ext>
            </a:extLst>
          </p:cNvPr>
          <p:cNvGrpSpPr/>
          <p:nvPr/>
        </p:nvGrpSpPr>
        <p:grpSpPr>
          <a:xfrm>
            <a:off x="1830863" y="1919309"/>
            <a:ext cx="350924" cy="498732"/>
            <a:chOff x="6920448" y="2330838"/>
            <a:chExt cx="498732" cy="708796"/>
          </a:xfrm>
        </p:grpSpPr>
        <p:sp>
          <p:nvSpPr>
            <p:cNvPr id="24" name="Oval 23">
              <a:extLst>
                <a:ext uri="{FF2B5EF4-FFF2-40B4-BE49-F238E27FC236}">
                  <a16:creationId xmlns:a16="http://schemas.microsoft.com/office/drawing/2014/main" id="{E87365FC-C7C8-5D48-CB51-A36F0695F866}"/>
                </a:ext>
              </a:extLst>
            </p:cNvPr>
            <p:cNvSpPr/>
            <p:nvPr/>
          </p:nvSpPr>
          <p:spPr>
            <a:xfrm>
              <a:off x="6920448" y="2540902"/>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5" name="Freeform: Shape 24">
              <a:extLst>
                <a:ext uri="{FF2B5EF4-FFF2-40B4-BE49-F238E27FC236}">
                  <a16:creationId xmlns:a16="http://schemas.microsoft.com/office/drawing/2014/main" id="{777A4B28-DB05-4EE9-E67B-FE146210AB23}"/>
                </a:ext>
              </a:extLst>
            </p:cNvPr>
            <p:cNvSpPr/>
            <p:nvPr/>
          </p:nvSpPr>
          <p:spPr>
            <a:xfrm>
              <a:off x="6969851" y="2435870"/>
              <a:ext cx="399926" cy="74285"/>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sp>
          <p:nvSpPr>
            <p:cNvPr id="26" name="Freeform: Shape 25">
              <a:extLst>
                <a:ext uri="{FF2B5EF4-FFF2-40B4-BE49-F238E27FC236}">
                  <a16:creationId xmlns:a16="http://schemas.microsoft.com/office/drawing/2014/main" id="{FEA283D8-4A88-0106-28A9-A20E8C3A5226}"/>
                </a:ext>
              </a:extLst>
            </p:cNvPr>
            <p:cNvSpPr/>
            <p:nvPr/>
          </p:nvSpPr>
          <p:spPr>
            <a:xfrm>
              <a:off x="6969851" y="2330838"/>
              <a:ext cx="399926" cy="45719"/>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bg1">
                  <a:lumMod val="65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grpSp>
      <p:grpSp>
        <p:nvGrpSpPr>
          <p:cNvPr id="2" name="Group 1">
            <a:extLst>
              <a:ext uri="{FF2B5EF4-FFF2-40B4-BE49-F238E27FC236}">
                <a16:creationId xmlns:a16="http://schemas.microsoft.com/office/drawing/2014/main" id="{E83EB869-C7D8-7385-A272-41E62F64F542}"/>
              </a:ext>
            </a:extLst>
          </p:cNvPr>
          <p:cNvGrpSpPr/>
          <p:nvPr/>
        </p:nvGrpSpPr>
        <p:grpSpPr>
          <a:xfrm>
            <a:off x="6598620" y="1611165"/>
            <a:ext cx="684552" cy="972883"/>
            <a:chOff x="6920448" y="2330838"/>
            <a:chExt cx="498732" cy="708796"/>
          </a:xfrm>
        </p:grpSpPr>
        <p:sp>
          <p:nvSpPr>
            <p:cNvPr id="4" name="Oval 3">
              <a:extLst>
                <a:ext uri="{FF2B5EF4-FFF2-40B4-BE49-F238E27FC236}">
                  <a16:creationId xmlns:a16="http://schemas.microsoft.com/office/drawing/2014/main" id="{68864A48-6978-FEB3-ACEB-BCE71C1F7929}"/>
                </a:ext>
              </a:extLst>
            </p:cNvPr>
            <p:cNvSpPr/>
            <p:nvPr/>
          </p:nvSpPr>
          <p:spPr>
            <a:xfrm>
              <a:off x="6920448" y="2540902"/>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 name="Freeform: Shape 4">
              <a:extLst>
                <a:ext uri="{FF2B5EF4-FFF2-40B4-BE49-F238E27FC236}">
                  <a16:creationId xmlns:a16="http://schemas.microsoft.com/office/drawing/2014/main" id="{A204F182-26F3-B39C-547E-5BF596E13CEC}"/>
                </a:ext>
              </a:extLst>
            </p:cNvPr>
            <p:cNvSpPr/>
            <p:nvPr/>
          </p:nvSpPr>
          <p:spPr>
            <a:xfrm>
              <a:off x="6969851" y="2435870"/>
              <a:ext cx="399926" cy="74285"/>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sp>
          <p:nvSpPr>
            <p:cNvPr id="6" name="Freeform: Shape 5">
              <a:extLst>
                <a:ext uri="{FF2B5EF4-FFF2-40B4-BE49-F238E27FC236}">
                  <a16:creationId xmlns:a16="http://schemas.microsoft.com/office/drawing/2014/main" id="{07A0D8CB-A054-C437-996F-099D2FC0F623}"/>
                </a:ext>
              </a:extLst>
            </p:cNvPr>
            <p:cNvSpPr/>
            <p:nvPr/>
          </p:nvSpPr>
          <p:spPr>
            <a:xfrm>
              <a:off x="6969851" y="2330838"/>
              <a:ext cx="399926" cy="45719"/>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bg1">
                  <a:lumMod val="65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FC1CCC23-F048-7454-F0B3-EBCBD6FEFAE7}"/>
              </a:ext>
            </a:extLst>
          </p:cNvPr>
          <p:cNvSpPr txBox="1"/>
          <p:nvPr/>
        </p:nvSpPr>
        <p:spPr>
          <a:xfrm>
            <a:off x="7342362" y="1935393"/>
            <a:ext cx="86433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6 kg</a:t>
            </a:r>
          </a:p>
        </p:txBody>
      </p:sp>
      <p:sp>
        <p:nvSpPr>
          <p:cNvPr id="14" name="TextBox 13">
            <a:extLst>
              <a:ext uri="{FF2B5EF4-FFF2-40B4-BE49-F238E27FC236}">
                <a16:creationId xmlns:a16="http://schemas.microsoft.com/office/drawing/2014/main" id="{BC6BAD60-D524-E174-C858-28C1F8D2F2CB}"/>
              </a:ext>
            </a:extLst>
          </p:cNvPr>
          <p:cNvSpPr txBox="1"/>
          <p:nvPr/>
        </p:nvSpPr>
        <p:spPr>
          <a:xfrm>
            <a:off x="2500652" y="1919309"/>
            <a:ext cx="86433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 kg</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675CE00-04B1-B750-0BA1-6D03C3EA12A1}"/>
                  </a:ext>
                </a:extLst>
              </p:cNvPr>
              <p:cNvSpPr txBox="1"/>
              <p:nvPr/>
            </p:nvSpPr>
            <p:spPr>
              <a:xfrm>
                <a:off x="5251172" y="3914384"/>
                <a:ext cx="3307252" cy="188667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Force = </a:t>
                </a:r>
                <a14:m>
                  <m:oMath xmlns:m="http://schemas.openxmlformats.org/officeDocument/2006/math">
                    <m:r>
                      <a:rPr lang="en-GB" sz="2800" b="0" i="1" smtClean="0">
                        <a:latin typeface="Cambria Math" panose="02040503050406030204" pitchFamily="18" charset="0"/>
                        <a:cs typeface="Arial" panose="020B0604020202020204" pitchFamily="34" charset="0"/>
                      </a:rPr>
                      <m:t>6×9.81 </m:t>
                    </m:r>
                  </m:oMath>
                </a14:m>
                <a:r>
                  <a:rPr lang="en-GB" sz="2800" b="0" dirty="0">
                    <a:latin typeface="Arial" panose="020B0604020202020204" pitchFamily="34" charset="0"/>
                    <a:cs typeface="Arial" panose="020B0604020202020204" pitchFamily="34" charset="0"/>
                  </a:rPr>
                  <a:t>N</a:t>
                </a:r>
              </a:p>
              <a:p>
                <a:pPr algn="l">
                  <a:spcAft>
                    <a:spcPts val="1200"/>
                  </a:spcAft>
                </a:pPr>
                <a:r>
                  <a:rPr lang="en-GB" sz="2800" dirty="0">
                    <a:latin typeface="Arial" panose="020B0604020202020204" pitchFamily="34" charset="0"/>
                    <a:cs typeface="Arial" panose="020B0604020202020204" pitchFamily="34" charset="0"/>
                  </a:rPr>
                  <a:t>Acceleration = </a:t>
                </a:r>
                <a14:m>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𝑓𝑜𝑟𝑐𝑒</m:t>
                        </m:r>
                      </m:num>
                      <m:den>
                        <m:r>
                          <a:rPr lang="en-GB" sz="2800" b="0" i="1" smtClean="0">
                            <a:latin typeface="Cambria Math" panose="02040503050406030204" pitchFamily="18" charset="0"/>
                            <a:cs typeface="Arial" panose="020B0604020202020204" pitchFamily="34" charset="0"/>
                          </a:rPr>
                          <m:t>𝑚𝑎𝑠𝑠</m:t>
                        </m:r>
                      </m:den>
                    </m:f>
                  </m:oMath>
                </a14:m>
                <a:endParaRPr lang="en-GB" sz="2800" b="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 9.81 </a:t>
                </a:r>
                <a14:m>
                  <m:oMath xmlns:m="http://schemas.openxmlformats.org/officeDocument/2006/math">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−2</m:t>
                        </m:r>
                      </m:sup>
                    </m:sSup>
                  </m:oMath>
                </a14:m>
                <a:endParaRPr lang="en-GB" sz="2800" dirty="0" err="1">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A675CE00-04B1-B750-0BA1-6D03C3EA12A1}"/>
                  </a:ext>
                </a:extLst>
              </p:cNvPr>
              <p:cNvSpPr txBox="1">
                <a:spLocks noRot="1" noChangeAspect="1" noMove="1" noResize="1" noEditPoints="1" noAdjustHandles="1" noChangeArrowheads="1" noChangeShapeType="1" noTextEdit="1"/>
              </p:cNvSpPr>
              <p:nvPr/>
            </p:nvSpPr>
            <p:spPr>
              <a:xfrm>
                <a:off x="5251172" y="3914384"/>
                <a:ext cx="3307252" cy="1886670"/>
              </a:xfrm>
              <a:prstGeom prst="rect">
                <a:avLst/>
              </a:prstGeom>
              <a:blipFill>
                <a:blip r:embed="rId2"/>
                <a:stretch>
                  <a:fillRect l="-3683" t="-3226" b="-77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F959E3C-74B5-9826-543D-A38FEAF962D8}"/>
                  </a:ext>
                </a:extLst>
              </p:cNvPr>
              <p:cNvSpPr txBox="1"/>
              <p:nvPr/>
            </p:nvSpPr>
            <p:spPr>
              <a:xfrm>
                <a:off x="330200" y="3914384"/>
                <a:ext cx="3307252" cy="188667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Force = </a:t>
                </a:r>
                <a14:m>
                  <m:oMath xmlns:m="http://schemas.openxmlformats.org/officeDocument/2006/math">
                    <m:r>
                      <a:rPr lang="en-GB" sz="2800" b="0" i="1" smtClean="0">
                        <a:latin typeface="Cambria Math" panose="02040503050406030204" pitchFamily="18" charset="0"/>
                        <a:cs typeface="Arial" panose="020B0604020202020204" pitchFamily="34" charset="0"/>
                      </a:rPr>
                      <m:t>2×9.81 </m:t>
                    </m:r>
                  </m:oMath>
                </a14:m>
                <a:r>
                  <a:rPr lang="en-GB" sz="2800" b="0" dirty="0">
                    <a:latin typeface="Arial" panose="020B0604020202020204" pitchFamily="34" charset="0"/>
                    <a:cs typeface="Arial" panose="020B0604020202020204" pitchFamily="34" charset="0"/>
                  </a:rPr>
                  <a:t>N</a:t>
                </a:r>
              </a:p>
              <a:p>
                <a:pPr algn="l">
                  <a:spcAft>
                    <a:spcPts val="1200"/>
                  </a:spcAft>
                </a:pPr>
                <a:r>
                  <a:rPr lang="en-GB" sz="2800" dirty="0">
                    <a:latin typeface="Arial" panose="020B0604020202020204" pitchFamily="34" charset="0"/>
                    <a:cs typeface="Arial" panose="020B0604020202020204" pitchFamily="34" charset="0"/>
                  </a:rPr>
                  <a:t>Acceleration = </a:t>
                </a:r>
                <a14:m>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𝑓𝑜𝑟𝑐𝑒</m:t>
                        </m:r>
                      </m:num>
                      <m:den>
                        <m:r>
                          <a:rPr lang="en-GB" sz="2800" b="0" i="1" smtClean="0">
                            <a:latin typeface="Cambria Math" panose="02040503050406030204" pitchFamily="18" charset="0"/>
                            <a:cs typeface="Arial" panose="020B0604020202020204" pitchFamily="34" charset="0"/>
                          </a:rPr>
                          <m:t>𝑚𝑎𝑠𝑠</m:t>
                        </m:r>
                      </m:den>
                    </m:f>
                  </m:oMath>
                </a14:m>
                <a:endParaRPr lang="en-GB" sz="2800" b="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 9.81 </a:t>
                </a:r>
                <a14:m>
                  <m:oMath xmlns:m="http://schemas.openxmlformats.org/officeDocument/2006/math">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−2</m:t>
                        </m:r>
                      </m:sup>
                    </m:sSup>
                  </m:oMath>
                </a14:m>
                <a:endParaRPr lang="en-GB" sz="2800" dirty="0" err="1">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4F959E3C-74B5-9826-543D-A38FEAF962D8}"/>
                  </a:ext>
                </a:extLst>
              </p:cNvPr>
              <p:cNvSpPr txBox="1">
                <a:spLocks noRot="1" noChangeAspect="1" noMove="1" noResize="1" noEditPoints="1" noAdjustHandles="1" noChangeArrowheads="1" noChangeShapeType="1" noTextEdit="1"/>
              </p:cNvSpPr>
              <p:nvPr/>
            </p:nvSpPr>
            <p:spPr>
              <a:xfrm>
                <a:off x="330200" y="3914384"/>
                <a:ext cx="3307252" cy="1886670"/>
              </a:xfrm>
              <a:prstGeom prst="rect">
                <a:avLst/>
              </a:prstGeom>
              <a:blipFill>
                <a:blip r:embed="rId3"/>
                <a:stretch>
                  <a:fillRect l="-3683" t="-3226" b="-7742"/>
                </a:stretch>
              </a:blipFill>
            </p:spPr>
            <p:txBody>
              <a:bodyPr/>
              <a:lstStyle/>
              <a:p>
                <a:r>
                  <a:rPr lang="en-GB">
                    <a:noFill/>
                  </a:rPr>
                  <a:t> </a:t>
                </a:r>
              </a:p>
            </p:txBody>
          </p:sp>
        </mc:Fallback>
      </mc:AlternateContent>
      <p:sp>
        <p:nvSpPr>
          <p:cNvPr id="21" name="Arrow: Down 20">
            <a:extLst>
              <a:ext uri="{FF2B5EF4-FFF2-40B4-BE49-F238E27FC236}">
                <a16:creationId xmlns:a16="http://schemas.microsoft.com/office/drawing/2014/main" id="{53DDEEE5-23AB-42F9-73AA-045D9F8FB341}"/>
              </a:ext>
            </a:extLst>
          </p:cNvPr>
          <p:cNvSpPr/>
          <p:nvPr/>
        </p:nvSpPr>
        <p:spPr>
          <a:xfrm>
            <a:off x="6821833" y="2624488"/>
            <a:ext cx="238125" cy="828718"/>
          </a:xfrm>
          <a:prstGeom prst="downArrow">
            <a:avLst>
              <a:gd name="adj1" fmla="val 28286"/>
              <a:gd name="adj2" fmla="val 50000"/>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4A3F8472-5319-F039-F5AA-B46093CA4584}"/>
              </a:ext>
            </a:extLst>
          </p:cNvPr>
          <p:cNvSpPr/>
          <p:nvPr/>
        </p:nvSpPr>
        <p:spPr>
          <a:xfrm>
            <a:off x="1924287" y="2531756"/>
            <a:ext cx="238125" cy="371564"/>
          </a:xfrm>
          <a:prstGeom prst="downArrow">
            <a:avLst>
              <a:gd name="adj1" fmla="val 28286"/>
              <a:gd name="adj2" fmla="val 50000"/>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6E9CF1-8D48-6C59-AFA7-24D1E636BB51}"/>
              </a:ext>
            </a:extLst>
          </p:cNvPr>
          <p:cNvSpPr txBox="1"/>
          <p:nvPr/>
        </p:nvSpPr>
        <p:spPr>
          <a:xfrm>
            <a:off x="7059958" y="2777237"/>
            <a:ext cx="124425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58.9 N</a:t>
            </a:r>
          </a:p>
        </p:txBody>
      </p:sp>
      <p:sp>
        <p:nvSpPr>
          <p:cNvPr id="33" name="TextBox 32">
            <a:extLst>
              <a:ext uri="{FF2B5EF4-FFF2-40B4-BE49-F238E27FC236}">
                <a16:creationId xmlns:a16="http://schemas.microsoft.com/office/drawing/2014/main" id="{CDB0DAA4-57E6-99CB-5711-1823C6B168FB}"/>
              </a:ext>
            </a:extLst>
          </p:cNvPr>
          <p:cNvSpPr txBox="1"/>
          <p:nvPr/>
        </p:nvSpPr>
        <p:spPr>
          <a:xfrm>
            <a:off x="2239202" y="2481032"/>
            <a:ext cx="124425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19.6 N</a:t>
            </a:r>
          </a:p>
        </p:txBody>
      </p:sp>
    </p:spTree>
    <p:extLst>
      <p:ext uri="{BB962C8B-B14F-4D97-AF65-F5344CB8AC3E}">
        <p14:creationId xmlns:p14="http://schemas.microsoft.com/office/powerpoint/2010/main" val="22563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animBg="1"/>
      <p:bldP spid="22" grpId="0" animBg="1"/>
      <p:bldP spid="31" grpId="0"/>
      <p:bldP spid="3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6B5B8-D8F2-8A06-55B0-CBB30B7E6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D2519-6DCF-3D2F-79B7-89AE5440850E}"/>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F9083836-23E1-3ECA-9331-405ABC38EEA3}"/>
              </a:ext>
            </a:extLst>
          </p:cNvPr>
          <p:cNvSpPr>
            <a:spLocks noGrp="1"/>
          </p:cNvSpPr>
          <p:nvPr>
            <p:ph type="body" sz="quarter" idx="10"/>
          </p:nvPr>
        </p:nvSpPr>
        <p:spPr>
          <a:xfrm>
            <a:off x="122292" y="461664"/>
            <a:ext cx="8899415" cy="1255728"/>
          </a:xfrm>
        </p:spPr>
        <p:txBody>
          <a:bodyPr/>
          <a:lstStyle/>
          <a:p>
            <a:r>
              <a:rPr lang="en-GB" dirty="0"/>
              <a:t>In Verne’s book, the space craft was accelerated to </a:t>
            </a:r>
            <a:br>
              <a:rPr lang="en-GB" dirty="0"/>
            </a:br>
            <a:r>
              <a:rPr lang="en-GB" dirty="0"/>
              <a:t>11 km/s. Calculate the length of cannon needed if the average acceleration is to be kept below 4g.</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C79F72-3B1E-AA58-1347-5E12C8FA3411}"/>
                  </a:ext>
                </a:extLst>
              </p:cNvPr>
              <p:cNvSpPr txBox="1"/>
              <p:nvPr/>
            </p:nvSpPr>
            <p:spPr>
              <a:xfrm>
                <a:off x="6273800" y="3124200"/>
                <a:ext cx="1686552"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𝑣</m:t>
                          </m:r>
                        </m:e>
                        <m:sup>
                          <m:r>
                            <a:rPr lang="en-GB" b="0" i="1" smtClean="0">
                              <a:solidFill>
                                <a:srgbClr val="0000FF"/>
                              </a:solidFill>
                              <a:latin typeface="Cambria Math" panose="02040503050406030204" pitchFamily="18" charset="0"/>
                              <a:cs typeface="Arial" panose="020B0604020202020204" pitchFamily="34" charset="0"/>
                            </a:rPr>
                            <m:t>2</m:t>
                          </m:r>
                        </m:sup>
                      </m:sSup>
                      <m:r>
                        <a:rPr lang="en-GB" b="0" i="1" smtClean="0">
                          <a:solidFill>
                            <a:srgbClr val="0000FF"/>
                          </a:solidFill>
                          <a:latin typeface="Cambria Math" panose="02040503050406030204" pitchFamily="18" charset="0"/>
                          <a:cs typeface="Arial" panose="020B0604020202020204" pitchFamily="34" charset="0"/>
                        </a:rPr>
                        <m:t>=</m:t>
                      </m:r>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𝑢</m:t>
                          </m:r>
                        </m:e>
                        <m:sup>
                          <m:r>
                            <a:rPr lang="en-GB" b="0" i="1" smtClean="0">
                              <a:solidFill>
                                <a:srgbClr val="0000FF"/>
                              </a:solidFill>
                              <a:latin typeface="Cambria Math" panose="02040503050406030204" pitchFamily="18" charset="0"/>
                              <a:cs typeface="Arial" panose="020B0604020202020204" pitchFamily="34" charset="0"/>
                            </a:rPr>
                            <m:t>2</m:t>
                          </m:r>
                        </m:sup>
                      </m:sSup>
                      <m:r>
                        <a:rPr lang="en-GB" b="0" i="1" smtClean="0">
                          <a:solidFill>
                            <a:srgbClr val="0000FF"/>
                          </a:solidFill>
                          <a:latin typeface="Cambria Math" panose="02040503050406030204" pitchFamily="18" charset="0"/>
                          <a:cs typeface="Arial" panose="020B0604020202020204" pitchFamily="34" charset="0"/>
                        </a:rPr>
                        <m:t>+2</m:t>
                      </m:r>
                      <m:r>
                        <a:rPr lang="en-GB" b="0" i="1" smtClean="0">
                          <a:solidFill>
                            <a:srgbClr val="0000FF"/>
                          </a:solidFill>
                          <a:latin typeface="Cambria Math" panose="02040503050406030204" pitchFamily="18" charset="0"/>
                          <a:cs typeface="Arial" panose="020B0604020202020204" pitchFamily="34" charset="0"/>
                        </a:rPr>
                        <m:t>𝑎𝑠</m:t>
                      </m:r>
                    </m:oMath>
                  </m:oMathPara>
                </a14:m>
                <a:endParaRPr lang="en-GB" dirty="0" err="1">
                  <a:solidFill>
                    <a:srgbClr val="0000FF"/>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EC79F72-3B1E-AA58-1347-5E12C8FA3411}"/>
                  </a:ext>
                </a:extLst>
              </p:cNvPr>
              <p:cNvSpPr txBox="1">
                <a:spLocks noRot="1" noChangeAspect="1" noMove="1" noResize="1" noEditPoints="1" noAdjustHandles="1" noChangeArrowheads="1" noChangeShapeType="1" noTextEdit="1"/>
              </p:cNvSpPr>
              <p:nvPr/>
            </p:nvSpPr>
            <p:spPr>
              <a:xfrm>
                <a:off x="6273800" y="3124200"/>
                <a:ext cx="1686552"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627AE4-614B-CD3A-CC7F-391D15874627}"/>
                  </a:ext>
                </a:extLst>
              </p:cNvPr>
              <p:cNvSpPr txBox="1"/>
              <p:nvPr/>
            </p:nvSpPr>
            <p:spPr>
              <a:xfrm>
                <a:off x="6224200" y="3598108"/>
                <a:ext cx="924419" cy="80201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𝑠</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𝑣</m:t>
                              </m:r>
                            </m:e>
                            <m:sup>
                              <m:r>
                                <a:rPr lang="en-GB" b="0" i="1" smtClean="0">
                                  <a:solidFill>
                                    <a:srgbClr val="0000FF"/>
                                  </a:solidFill>
                                  <a:latin typeface="Cambria Math" panose="02040503050406030204" pitchFamily="18" charset="0"/>
                                  <a:cs typeface="Arial" panose="020B0604020202020204" pitchFamily="34" charset="0"/>
                                </a:rPr>
                                <m:t>2</m:t>
                              </m:r>
                            </m:sup>
                          </m:sSup>
                        </m:num>
                        <m:den>
                          <m:r>
                            <a:rPr lang="en-GB" b="0" i="1" smtClean="0">
                              <a:solidFill>
                                <a:srgbClr val="0000FF"/>
                              </a:solidFill>
                              <a:latin typeface="Cambria Math" panose="02040503050406030204" pitchFamily="18" charset="0"/>
                              <a:cs typeface="Arial" panose="020B0604020202020204" pitchFamily="34" charset="0"/>
                            </a:rPr>
                            <m:t>2</m:t>
                          </m:r>
                          <m:r>
                            <a:rPr lang="en-GB" b="0" i="1" smtClean="0">
                              <a:solidFill>
                                <a:srgbClr val="0000FF"/>
                              </a:solidFill>
                              <a:latin typeface="Cambria Math" panose="02040503050406030204" pitchFamily="18" charset="0"/>
                              <a:cs typeface="Arial" panose="020B0604020202020204" pitchFamily="34" charset="0"/>
                            </a:rPr>
                            <m:t>𝑎</m:t>
                          </m:r>
                        </m:den>
                      </m:f>
                    </m:oMath>
                  </m:oMathPara>
                </a14:m>
                <a:endParaRPr lang="en-GB" b="0" dirty="0">
                  <a:solidFill>
                    <a:srgbClr val="0000FF"/>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5627AE4-614B-CD3A-CC7F-391D15874627}"/>
                  </a:ext>
                </a:extLst>
              </p:cNvPr>
              <p:cNvSpPr txBox="1">
                <a:spLocks noRot="1" noChangeAspect="1" noMove="1" noResize="1" noEditPoints="1" noAdjustHandles="1" noChangeArrowheads="1" noChangeShapeType="1" noTextEdit="1"/>
              </p:cNvSpPr>
              <p:nvPr/>
            </p:nvSpPr>
            <p:spPr>
              <a:xfrm>
                <a:off x="6224200" y="3598108"/>
                <a:ext cx="924419" cy="80201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61E53D-11F0-5D4B-8470-C873254ABA6E}"/>
                  </a:ext>
                </a:extLst>
              </p:cNvPr>
              <p:cNvSpPr txBox="1"/>
              <p:nvPr/>
            </p:nvSpPr>
            <p:spPr>
              <a:xfrm>
                <a:off x="6224200" y="4335292"/>
                <a:ext cx="1758750" cy="80201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𝑠</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11000</m:t>
                              </m:r>
                            </m:e>
                            <m:sup>
                              <m:r>
                                <a:rPr lang="en-GB" b="0" i="1" smtClean="0">
                                  <a:solidFill>
                                    <a:srgbClr val="0000FF"/>
                                  </a:solidFill>
                                  <a:latin typeface="Cambria Math" panose="02040503050406030204" pitchFamily="18" charset="0"/>
                                  <a:cs typeface="Arial" panose="020B0604020202020204" pitchFamily="34" charset="0"/>
                                </a:rPr>
                                <m:t>2</m:t>
                              </m:r>
                            </m:sup>
                          </m:sSup>
                        </m:num>
                        <m:den>
                          <m:r>
                            <a:rPr lang="en-GB" b="0" i="1" smtClean="0">
                              <a:solidFill>
                                <a:srgbClr val="0000FF"/>
                              </a:solidFill>
                              <a:latin typeface="Cambria Math" panose="02040503050406030204" pitchFamily="18" charset="0"/>
                              <a:cs typeface="Arial" panose="020B0604020202020204" pitchFamily="34" charset="0"/>
                            </a:rPr>
                            <m:t>2×4×9.8</m:t>
                          </m:r>
                        </m:den>
                      </m:f>
                    </m:oMath>
                  </m:oMathPara>
                </a14:m>
                <a:endParaRPr lang="en-GB" b="0" dirty="0">
                  <a:solidFill>
                    <a:srgbClr val="0000FF"/>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661E53D-11F0-5D4B-8470-C873254ABA6E}"/>
                  </a:ext>
                </a:extLst>
              </p:cNvPr>
              <p:cNvSpPr txBox="1">
                <a:spLocks noRot="1" noChangeAspect="1" noMove="1" noResize="1" noEditPoints="1" noAdjustHandles="1" noChangeArrowheads="1" noChangeShapeType="1" noTextEdit="1"/>
              </p:cNvSpPr>
              <p:nvPr/>
            </p:nvSpPr>
            <p:spPr>
              <a:xfrm>
                <a:off x="6224200" y="4335292"/>
                <a:ext cx="1758750" cy="80201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EE8DAC-192D-5A55-EAF8-A763A358D50A}"/>
                  </a:ext>
                </a:extLst>
              </p:cNvPr>
              <p:cNvSpPr txBox="1"/>
              <p:nvPr/>
            </p:nvSpPr>
            <p:spPr>
              <a:xfrm>
                <a:off x="6224200" y="4983768"/>
                <a:ext cx="1860509"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𝑠</m:t>
                      </m:r>
                      <m:r>
                        <a:rPr lang="en-GB" b="0" i="1" smtClean="0">
                          <a:solidFill>
                            <a:srgbClr val="0000FF"/>
                          </a:solidFill>
                          <a:latin typeface="Cambria Math" panose="02040503050406030204" pitchFamily="18" charset="0"/>
                          <a:cs typeface="Arial" panose="020B0604020202020204" pitchFamily="34" charset="0"/>
                        </a:rPr>
                        <m:t>=1543 000 </m:t>
                      </m:r>
                      <m:r>
                        <a:rPr lang="en-GB" b="0" i="1" smtClean="0">
                          <a:solidFill>
                            <a:srgbClr val="0000FF"/>
                          </a:solidFill>
                          <a:latin typeface="Cambria Math" panose="02040503050406030204" pitchFamily="18" charset="0"/>
                          <a:cs typeface="Arial" panose="020B0604020202020204" pitchFamily="34" charset="0"/>
                        </a:rPr>
                        <m:t>𝑚</m:t>
                      </m:r>
                    </m:oMath>
                  </m:oMathPara>
                </a14:m>
                <a:endParaRPr lang="en-GB" b="0" dirty="0">
                  <a:solidFill>
                    <a:srgbClr val="0000FF"/>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EEE8DAC-192D-5A55-EAF8-A763A358D50A}"/>
                  </a:ext>
                </a:extLst>
              </p:cNvPr>
              <p:cNvSpPr txBox="1">
                <a:spLocks noRot="1" noChangeAspect="1" noMove="1" noResize="1" noEditPoints="1" noAdjustHandles="1" noChangeArrowheads="1" noChangeShapeType="1" noTextEdit="1"/>
              </p:cNvSpPr>
              <p:nvPr/>
            </p:nvSpPr>
            <p:spPr>
              <a:xfrm>
                <a:off x="6224200" y="4983768"/>
                <a:ext cx="1860509" cy="523220"/>
              </a:xfrm>
              <a:prstGeom prst="rect">
                <a:avLst/>
              </a:prstGeom>
              <a:blipFill>
                <a:blip r:embed="rId5"/>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6CF75A0F-297D-1CAD-ADA1-06B259A602C9}"/>
              </a:ext>
            </a:extLst>
          </p:cNvPr>
          <p:cNvSpPr txBox="1"/>
          <p:nvPr/>
        </p:nvSpPr>
        <p:spPr>
          <a:xfrm>
            <a:off x="6224201" y="5432276"/>
            <a:ext cx="2602299" cy="369332"/>
          </a:xfrm>
          <a:prstGeom prst="rect">
            <a:avLst/>
          </a:prstGeom>
          <a:noFill/>
        </p:spPr>
        <p:txBody>
          <a:bodyPr wrap="square" rtlCol="0">
            <a:spAutoFit/>
          </a:bodyPr>
          <a:lstStyle/>
          <a:p>
            <a:pPr algn="l">
              <a:spcAft>
                <a:spcPts val="1200"/>
              </a:spcAft>
            </a:pPr>
            <a:r>
              <a:rPr lang="en-GB" dirty="0">
                <a:solidFill>
                  <a:srgbClr val="0000FF"/>
                </a:solidFill>
                <a:latin typeface="Arial" panose="020B0604020202020204" pitchFamily="34" charset="0"/>
                <a:cs typeface="Arial" panose="020B0604020202020204" pitchFamily="34" charset="0"/>
              </a:rPr>
              <a:t>1543 km</a:t>
            </a:r>
          </a:p>
        </p:txBody>
      </p:sp>
      <p:sp>
        <p:nvSpPr>
          <p:cNvPr id="9" name="TextBox 8">
            <a:extLst>
              <a:ext uri="{FF2B5EF4-FFF2-40B4-BE49-F238E27FC236}">
                <a16:creationId xmlns:a16="http://schemas.microsoft.com/office/drawing/2014/main" id="{2FB81846-7701-C1DA-4D96-AAA157ABDA55}"/>
              </a:ext>
            </a:extLst>
          </p:cNvPr>
          <p:cNvSpPr txBox="1"/>
          <p:nvPr/>
        </p:nvSpPr>
        <p:spPr>
          <a:xfrm>
            <a:off x="7799001" y="3688960"/>
            <a:ext cx="1116399" cy="369332"/>
          </a:xfrm>
          <a:prstGeom prst="rect">
            <a:avLst/>
          </a:prstGeom>
          <a:noFill/>
        </p:spPr>
        <p:txBody>
          <a:bodyPr wrap="square" rtlCol="0">
            <a:spAutoFit/>
          </a:bodyPr>
          <a:lstStyle/>
          <a:p>
            <a:pPr algn="l">
              <a:spcAft>
                <a:spcPts val="1200"/>
              </a:spcAft>
            </a:pPr>
            <a:r>
              <a:rPr lang="en-GB" dirty="0">
                <a:solidFill>
                  <a:srgbClr val="0000FF"/>
                </a:solidFill>
                <a:latin typeface="Arial" panose="020B0604020202020204" pitchFamily="34" charset="0"/>
                <a:cs typeface="Arial" panose="020B0604020202020204" pitchFamily="34" charset="0"/>
              </a:rPr>
              <a:t>(u=0)</a:t>
            </a:r>
          </a:p>
        </p:txBody>
      </p:sp>
      <p:sp>
        <p:nvSpPr>
          <p:cNvPr id="10" name="TextBox 9">
            <a:extLst>
              <a:ext uri="{FF2B5EF4-FFF2-40B4-BE49-F238E27FC236}">
                <a16:creationId xmlns:a16="http://schemas.microsoft.com/office/drawing/2014/main" id="{FE17668A-793C-314F-D650-38532F76DE59}"/>
              </a:ext>
            </a:extLst>
          </p:cNvPr>
          <p:cNvSpPr txBox="1"/>
          <p:nvPr/>
        </p:nvSpPr>
        <p:spPr>
          <a:xfrm>
            <a:off x="4940300" y="5867028"/>
            <a:ext cx="4081407" cy="646331"/>
          </a:xfrm>
          <a:prstGeom prst="rect">
            <a:avLst/>
          </a:prstGeom>
          <a:noFill/>
        </p:spPr>
        <p:txBody>
          <a:bodyPr wrap="square" rtlCol="0">
            <a:spAutoFit/>
          </a:bodyPr>
          <a:lstStyle/>
          <a:p>
            <a:pPr algn="l">
              <a:spcAft>
                <a:spcPts val="1200"/>
              </a:spcAft>
            </a:pPr>
            <a:r>
              <a:rPr lang="en-GB" dirty="0">
                <a:solidFill>
                  <a:srgbClr val="0000FF"/>
                </a:solidFill>
                <a:latin typeface="Arial" panose="020B0604020202020204" pitchFamily="34" charset="0"/>
                <a:cs typeface="Arial" panose="020B0604020202020204" pitchFamily="34" charset="0"/>
              </a:rPr>
              <a:t>Such a cannon would have to be built horizontally. This could still work.</a:t>
            </a:r>
          </a:p>
        </p:txBody>
      </p:sp>
    </p:spTree>
    <p:extLst>
      <p:ext uri="{BB962C8B-B14F-4D97-AF65-F5344CB8AC3E}">
        <p14:creationId xmlns:p14="http://schemas.microsoft.com/office/powerpoint/2010/main" val="16726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B7FC-2C2F-2945-F823-81B6E292A137}"/>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52A0F610-0D99-F23C-203A-63181A130DF8}"/>
              </a:ext>
            </a:extLst>
          </p:cNvPr>
          <p:cNvSpPr>
            <a:spLocks noGrp="1"/>
          </p:cNvSpPr>
          <p:nvPr>
            <p:ph type="body" sz="quarter" idx="10"/>
          </p:nvPr>
        </p:nvSpPr>
        <p:spPr>
          <a:xfrm>
            <a:off x="122292" y="461664"/>
            <a:ext cx="8899415" cy="2031325"/>
          </a:xfrm>
        </p:spPr>
        <p:txBody>
          <a:bodyPr/>
          <a:lstStyle/>
          <a:p>
            <a:r>
              <a:rPr lang="en-GB" dirty="0">
                <a:latin typeface="Arial" panose="020B0604020202020204" pitchFamily="34" charset="0"/>
                <a:cs typeface="Arial" panose="020B0604020202020204" pitchFamily="34" charset="0"/>
              </a:rPr>
              <a:t>The </a:t>
            </a:r>
            <a:r>
              <a:rPr lang="en-GB" i="1" dirty="0">
                <a:latin typeface="Arial" panose="020B0604020202020204" pitchFamily="34" charset="0"/>
                <a:cs typeface="Arial" panose="020B0604020202020204" pitchFamily="34" charset="0"/>
              </a:rPr>
              <a:t>event horizon </a:t>
            </a:r>
            <a:r>
              <a:rPr lang="en-GB" dirty="0">
                <a:latin typeface="Arial" panose="020B0604020202020204" pitchFamily="34" charset="0"/>
                <a:cs typeface="Arial" panose="020B0604020202020204" pitchFamily="34" charset="0"/>
              </a:rPr>
              <a:t>of a black hole is the boundary beyond which events cannot affect an outside observer. At the </a:t>
            </a:r>
            <a:r>
              <a:rPr lang="en-GB" i="1" dirty="0">
                <a:latin typeface="Arial" panose="020B0604020202020204" pitchFamily="34" charset="0"/>
                <a:cs typeface="Arial" panose="020B0604020202020204" pitchFamily="34" charset="0"/>
              </a:rPr>
              <a:t>event horizon </a:t>
            </a:r>
            <a:r>
              <a:rPr lang="en-GB" dirty="0">
                <a:latin typeface="Arial" panose="020B0604020202020204" pitchFamily="34" charset="0"/>
                <a:cs typeface="Arial" panose="020B0604020202020204" pitchFamily="34" charset="0"/>
              </a:rPr>
              <a:t>the escape velocity is equal to the speed of light. Calculate the radius of the event horizon of a black hole with the mass of Earth.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6212E0-4A66-5AB1-9F6A-55BFA48732B1}"/>
                  </a:ext>
                </a:extLst>
              </p:cNvPr>
              <p:cNvSpPr txBox="1"/>
              <p:nvPr/>
            </p:nvSpPr>
            <p:spPr>
              <a:xfrm>
                <a:off x="3586150" y="3020414"/>
                <a:ext cx="1971694"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CC"/>
                          </a:solidFill>
                          <a:latin typeface="Cambria Math" panose="02040503050406030204" pitchFamily="18" charset="0"/>
                          <a:cs typeface="Arial" panose="020B0604020202020204" pitchFamily="34" charset="0"/>
                        </a:rPr>
                        <m:t>𝑣</m:t>
                      </m:r>
                      <m:r>
                        <a:rPr lang="en-GB" sz="2800" b="0" i="1" smtClean="0">
                          <a:solidFill>
                            <a:srgbClr val="0000CC"/>
                          </a:solidFill>
                          <a:latin typeface="Cambria Math" panose="02040503050406030204" pitchFamily="18" charset="0"/>
                          <a:cs typeface="Arial" panose="020B0604020202020204" pitchFamily="34" charset="0"/>
                        </a:rPr>
                        <m:t>=</m:t>
                      </m:r>
                      <m:rad>
                        <m:radPr>
                          <m:degHide m:val="on"/>
                          <m:ctrlPr>
                            <a:rPr lang="en-GB" sz="2800" b="0" i="1" smtClean="0">
                              <a:solidFill>
                                <a:srgbClr val="0000CC"/>
                              </a:solidFill>
                              <a:latin typeface="Cambria Math" panose="02040503050406030204" pitchFamily="18" charset="0"/>
                              <a:cs typeface="Arial" panose="020B0604020202020204" pitchFamily="34" charset="0"/>
                            </a:rPr>
                          </m:ctrlPr>
                        </m:radPr>
                        <m:deg/>
                        <m:e>
                          <m:f>
                            <m:fPr>
                              <m:ctrlPr>
                                <a:rPr lang="en-GB" sz="2800" b="0" i="1" smtClean="0">
                                  <a:solidFill>
                                    <a:srgbClr val="0000CC"/>
                                  </a:solidFill>
                                  <a:latin typeface="Cambria Math" panose="02040503050406030204" pitchFamily="18" charset="0"/>
                                  <a:cs typeface="Arial" panose="020B0604020202020204" pitchFamily="34" charset="0"/>
                                </a:rPr>
                              </m:ctrlPr>
                            </m:fPr>
                            <m:num>
                              <m:r>
                                <a:rPr lang="en-GB" sz="2800" b="0" i="1" smtClean="0">
                                  <a:solidFill>
                                    <a:srgbClr val="0000CC"/>
                                  </a:solidFill>
                                  <a:latin typeface="Cambria Math" panose="02040503050406030204" pitchFamily="18" charset="0"/>
                                  <a:cs typeface="Arial" panose="020B0604020202020204" pitchFamily="34" charset="0"/>
                                </a:rPr>
                                <m:t>2</m:t>
                              </m:r>
                              <m:r>
                                <a:rPr lang="en-GB" sz="2800" b="0" i="1" smtClean="0">
                                  <a:solidFill>
                                    <a:srgbClr val="0000CC"/>
                                  </a:solidFill>
                                  <a:latin typeface="Cambria Math" panose="02040503050406030204" pitchFamily="18" charset="0"/>
                                  <a:cs typeface="Arial" panose="020B0604020202020204" pitchFamily="34" charset="0"/>
                                </a:rPr>
                                <m:t>𝐺𝑀</m:t>
                              </m:r>
                            </m:num>
                            <m:den>
                              <m:r>
                                <a:rPr lang="en-GB" sz="2800" b="0" i="1" smtClean="0">
                                  <a:solidFill>
                                    <a:srgbClr val="0000CC"/>
                                  </a:solidFill>
                                  <a:latin typeface="Cambria Math" panose="02040503050406030204" pitchFamily="18" charset="0"/>
                                  <a:cs typeface="Arial" panose="020B0604020202020204" pitchFamily="34" charset="0"/>
                                </a:rPr>
                                <m:t>𝑟</m:t>
                              </m:r>
                            </m:den>
                          </m:f>
                        </m:e>
                      </m:rad>
                    </m:oMath>
                  </m:oMathPara>
                </a14:m>
                <a:endParaRPr lang="en-GB" sz="2800" dirty="0" err="1">
                  <a:solidFill>
                    <a:srgbClr val="0000CC"/>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86212E0-4A66-5AB1-9F6A-55BFA48732B1}"/>
                  </a:ext>
                </a:extLst>
              </p:cNvPr>
              <p:cNvSpPr txBox="1">
                <a:spLocks noRot="1" noChangeAspect="1" noMove="1" noResize="1" noEditPoints="1" noAdjustHandles="1" noChangeArrowheads="1" noChangeShapeType="1" noTextEdit="1"/>
              </p:cNvSpPr>
              <p:nvPr/>
            </p:nvSpPr>
            <p:spPr>
              <a:xfrm>
                <a:off x="3586150" y="3020414"/>
                <a:ext cx="1971694" cy="151926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66EC23-2FBE-CF25-703B-0EDF5E4B4AF6}"/>
                  </a:ext>
                </a:extLst>
              </p:cNvPr>
              <p:cNvSpPr txBox="1"/>
              <p:nvPr/>
            </p:nvSpPr>
            <p:spPr>
              <a:xfrm>
                <a:off x="122291" y="2495856"/>
                <a:ext cx="8899414" cy="523220"/>
              </a:xfrm>
              <a:prstGeom prst="rect">
                <a:avLst/>
              </a:prstGeom>
              <a:noFill/>
            </p:spPr>
            <p:txBody>
              <a:bodyPr wrap="square">
                <a:spAutoFit/>
              </a:bodyPr>
              <a:lstStyle/>
              <a:p>
                <a:r>
                  <a:rPr lang="en-GB" sz="2800" dirty="0"/>
                  <a:t>Mass of Earth = </a:t>
                </a:r>
                <a14:m>
                  <m:oMath xmlns:m="http://schemas.openxmlformats.org/officeDocument/2006/math">
                    <m:r>
                      <a:rPr lang="en-GB" sz="2800" b="0" i="1" smtClean="0">
                        <a:latin typeface="Cambria Math" panose="02040503050406030204" pitchFamily="18" charset="0"/>
                      </a:rPr>
                      <m:t>5.97</m:t>
                    </m:r>
                    <m:r>
                      <a:rPr lang="en-GB" sz="2800" i="1">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10</m:t>
                        </m:r>
                      </m:e>
                      <m:sup>
                        <m:r>
                          <a:rPr lang="en-GB" sz="2800" i="1">
                            <a:latin typeface="Cambria Math" panose="02040503050406030204" pitchFamily="18" charset="0"/>
                          </a:rPr>
                          <m:t>24</m:t>
                        </m:r>
                      </m:sup>
                    </m:sSup>
                  </m:oMath>
                </a14:m>
                <a:r>
                  <a:rPr lang="en-GB" sz="2800" dirty="0"/>
                  <a:t> kg. </a:t>
                </a:r>
              </a:p>
            </p:txBody>
          </p:sp>
        </mc:Choice>
        <mc:Fallback xmlns="">
          <p:sp>
            <p:nvSpPr>
              <p:cNvPr id="8" name="TextBox 7">
                <a:extLst>
                  <a:ext uri="{FF2B5EF4-FFF2-40B4-BE49-F238E27FC236}">
                    <a16:creationId xmlns:a16="http://schemas.microsoft.com/office/drawing/2014/main" id="{4566EC23-2FBE-CF25-703B-0EDF5E4B4AF6}"/>
                  </a:ext>
                </a:extLst>
              </p:cNvPr>
              <p:cNvSpPr txBox="1">
                <a:spLocks noRot="1" noChangeAspect="1" noMove="1" noResize="1" noEditPoints="1" noAdjustHandles="1" noChangeArrowheads="1" noChangeShapeType="1" noTextEdit="1"/>
              </p:cNvSpPr>
              <p:nvPr/>
            </p:nvSpPr>
            <p:spPr>
              <a:xfrm>
                <a:off x="122291" y="2495856"/>
                <a:ext cx="8899414" cy="523220"/>
              </a:xfrm>
              <a:prstGeom prst="rect">
                <a:avLst/>
              </a:prstGeom>
              <a:blipFill>
                <a:blip r:embed="rId3"/>
                <a:stretch>
                  <a:fillRect l="-1370" t="-11628" b="-31395"/>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03F5E351-AECD-1D16-D5DA-84AAD8938771}"/>
              </a:ext>
            </a:extLst>
          </p:cNvPr>
          <p:cNvSpPr txBox="1"/>
          <p:nvPr/>
        </p:nvSpPr>
        <p:spPr>
          <a:xfrm>
            <a:off x="3765608" y="4552536"/>
            <a:ext cx="2859385" cy="523220"/>
          </a:xfrm>
          <a:prstGeom prst="rect">
            <a:avLst/>
          </a:prstGeom>
          <a:noFill/>
        </p:spPr>
        <p:txBody>
          <a:bodyPr wrap="square" rtlCol="0">
            <a:spAutoFit/>
          </a:bodyPr>
          <a:lstStyle/>
          <a:p>
            <a:pPr algn="l">
              <a:spcAft>
                <a:spcPts val="1200"/>
              </a:spcAft>
            </a:pPr>
            <a:r>
              <a:rPr lang="en-GB" sz="2800" dirty="0">
                <a:solidFill>
                  <a:srgbClr val="0000CC"/>
                </a:solidFill>
                <a:latin typeface="Arial" panose="020B0604020202020204" pitchFamily="34" charset="0"/>
                <a:cs typeface="Arial" panose="020B0604020202020204" pitchFamily="34" charset="0"/>
              </a:rPr>
              <a:t>r = 2GM/c</a:t>
            </a:r>
            <a:r>
              <a:rPr lang="en-GB" sz="2800" baseline="30000" dirty="0">
                <a:solidFill>
                  <a:srgbClr val="0000CC"/>
                </a:solidFill>
                <a:latin typeface="Arial" panose="020B0604020202020204" pitchFamily="34" charset="0"/>
                <a:cs typeface="Arial" panose="020B0604020202020204" pitchFamily="34" charset="0"/>
              </a:rPr>
              <a:t>2</a:t>
            </a:r>
            <a:endParaRPr lang="en-US" sz="2800" baseline="30000" dirty="0" err="1">
              <a:solidFill>
                <a:srgbClr val="0000C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D56CF55-290F-314B-25C0-8408B28D8493}"/>
              </a:ext>
            </a:extLst>
          </p:cNvPr>
          <p:cNvSpPr txBox="1"/>
          <p:nvPr/>
        </p:nvSpPr>
        <p:spPr>
          <a:xfrm>
            <a:off x="3660192" y="5278678"/>
            <a:ext cx="3070219" cy="523220"/>
          </a:xfrm>
          <a:prstGeom prst="rect">
            <a:avLst/>
          </a:prstGeom>
          <a:noFill/>
        </p:spPr>
        <p:txBody>
          <a:bodyPr wrap="square" rtlCol="0">
            <a:spAutoFit/>
          </a:bodyPr>
          <a:lstStyle/>
          <a:p>
            <a:pPr algn="l">
              <a:spcAft>
                <a:spcPts val="1200"/>
              </a:spcAft>
            </a:pPr>
            <a:r>
              <a:rPr lang="en-GB" sz="2800" dirty="0">
                <a:solidFill>
                  <a:srgbClr val="0000CC"/>
                </a:solidFill>
                <a:latin typeface="Arial" panose="020B0604020202020204" pitchFamily="34" charset="0"/>
                <a:cs typeface="Arial" panose="020B0604020202020204" pitchFamily="34" charset="0"/>
              </a:rPr>
              <a:t>r = 9 mm</a:t>
            </a:r>
            <a:endParaRPr lang="en-US" sz="2800" dirty="0" err="1">
              <a:solidFill>
                <a:srgbClr val="0000C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982E8F9-D0E2-0A03-F113-650F76A48CE2}"/>
              </a:ext>
            </a:extLst>
          </p:cNvPr>
          <p:cNvSpPr txBox="1"/>
          <p:nvPr/>
        </p:nvSpPr>
        <p:spPr>
          <a:xfrm>
            <a:off x="269017" y="5980837"/>
            <a:ext cx="8605959" cy="830997"/>
          </a:xfrm>
          <a:prstGeom prst="rect">
            <a:avLst/>
          </a:prstGeom>
          <a:noFill/>
        </p:spPr>
        <p:txBody>
          <a:bodyPr wrap="square">
            <a:spAutoFit/>
          </a:bodyPr>
          <a:lstStyle/>
          <a:p>
            <a:r>
              <a:rPr lang="en-GB" sz="2400" b="0" i="0" u="none" strike="noStrike" dirty="0">
                <a:solidFill>
                  <a:srgbClr val="0000CC"/>
                </a:solidFill>
                <a:effectLst/>
              </a:rPr>
              <a:t>This radius is called the </a:t>
            </a:r>
            <a:r>
              <a:rPr lang="en-IE" sz="2400" b="0" i="0" u="none" strike="noStrike" dirty="0">
                <a:solidFill>
                  <a:srgbClr val="0000CC"/>
                </a:solidFill>
                <a:effectLst/>
              </a:rPr>
              <a:t>Schwarzschild radiu</a:t>
            </a:r>
            <a:r>
              <a:rPr lang="en-GB" sz="2400" b="0" i="0" u="none" strike="noStrike" dirty="0">
                <a:solidFill>
                  <a:srgbClr val="0000CC"/>
                </a:solidFill>
                <a:effectLst/>
              </a:rPr>
              <a:t>s. If such a black hole exists it would be classed as a micro black hole</a:t>
            </a:r>
            <a:endParaRPr lang="en-US" sz="2400" dirty="0">
              <a:solidFill>
                <a:srgbClr val="0000CC"/>
              </a:solidFill>
            </a:endParaRPr>
          </a:p>
        </p:txBody>
      </p:sp>
    </p:spTree>
    <p:extLst>
      <p:ext uri="{BB962C8B-B14F-4D97-AF65-F5344CB8AC3E}">
        <p14:creationId xmlns:p14="http://schemas.microsoft.com/office/powerpoint/2010/main" val="23979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10" grpId="0"/>
      <p:bldP spid="1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93E2-C2E7-3718-B5B9-8B4A2EDDCA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4D869D-07F1-089F-2044-0DA5E21A2EE6}"/>
              </a:ext>
            </a:extLst>
          </p:cNvPr>
          <p:cNvSpPr>
            <a:spLocks noGrp="1"/>
          </p:cNvSpPr>
          <p:nvPr>
            <p:ph type="title"/>
          </p:nvPr>
        </p:nvSpPr>
        <p:spPr/>
        <p:txBody>
          <a:bodyPr>
            <a:normAutofit/>
          </a:bodyPr>
          <a:lstStyle/>
          <a:p>
            <a:r>
              <a:rPr lang="en-GB" dirty="0"/>
              <a:t>Example</a:t>
            </a:r>
          </a:p>
        </p:txBody>
      </p:sp>
      <p:sp>
        <p:nvSpPr>
          <p:cNvPr id="2" name="Text Placeholder 1">
            <a:extLst>
              <a:ext uri="{FF2B5EF4-FFF2-40B4-BE49-F238E27FC236}">
                <a16:creationId xmlns:a16="http://schemas.microsoft.com/office/drawing/2014/main" id="{5938A676-2124-ECE8-54A5-4050252D1313}"/>
              </a:ext>
            </a:extLst>
          </p:cNvPr>
          <p:cNvSpPr>
            <a:spLocks noGrp="1"/>
          </p:cNvSpPr>
          <p:nvPr>
            <p:ph type="body" sz="quarter" idx="10"/>
          </p:nvPr>
        </p:nvSpPr>
        <p:spPr>
          <a:xfrm>
            <a:off x="122293" y="461664"/>
            <a:ext cx="8459808" cy="867930"/>
          </a:xfrm>
        </p:spPr>
        <p:txBody>
          <a:bodyPr/>
          <a:lstStyle/>
          <a:p>
            <a:r>
              <a:rPr lang="en-GB" dirty="0"/>
              <a:t>Analyse the escape velocity formula using unit analysis. The units for G are in the formula book.</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62E540C-6714-C2F6-532C-D2A4FC3AF971}"/>
                  </a:ext>
                </a:extLst>
              </p:cNvPr>
              <p:cNvSpPr txBox="1"/>
              <p:nvPr/>
            </p:nvSpPr>
            <p:spPr>
              <a:xfrm>
                <a:off x="3619951" y="1829319"/>
                <a:ext cx="1971694" cy="15192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𝐺𝑀</m:t>
                              </m:r>
                            </m:num>
                            <m:den>
                              <m:r>
                                <a:rPr lang="en-GB" sz="2800" b="0" i="1" smtClean="0">
                                  <a:latin typeface="Cambria Math" panose="02040503050406030204" pitchFamily="18" charset="0"/>
                                  <a:cs typeface="Arial" panose="020B0604020202020204" pitchFamily="34" charset="0"/>
                                </a:rPr>
                                <m:t>𝑟</m:t>
                              </m:r>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162E540C-6714-C2F6-532C-D2A4FC3AF971}"/>
                  </a:ext>
                </a:extLst>
              </p:cNvPr>
              <p:cNvSpPr txBox="1">
                <a:spLocks noRot="1" noChangeAspect="1" noMove="1" noResize="1" noEditPoints="1" noAdjustHandles="1" noChangeArrowheads="1" noChangeShapeType="1" noTextEdit="1"/>
              </p:cNvSpPr>
              <p:nvPr/>
            </p:nvSpPr>
            <p:spPr>
              <a:xfrm>
                <a:off x="3619951" y="1829319"/>
                <a:ext cx="1971694" cy="1519262"/>
              </a:xfrm>
              <a:prstGeom prst="rect">
                <a:avLst/>
              </a:prstGeom>
              <a:blipFill>
                <a:blip r:embed="rId2"/>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D3E24ED0-C15A-A580-89C9-8AC8023FD231}"/>
              </a:ext>
            </a:extLst>
          </p:cNvPr>
          <p:cNvSpPr txBox="1"/>
          <p:nvPr/>
        </p:nvSpPr>
        <p:spPr>
          <a:xfrm>
            <a:off x="5770507" y="3022579"/>
            <a:ext cx="3140603"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Right hand units: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FCD65A-8C10-1B04-BDD8-003E08E36A74}"/>
                  </a:ext>
                </a:extLst>
              </p:cNvPr>
              <p:cNvSpPr txBox="1"/>
              <p:nvPr/>
            </p:nvSpPr>
            <p:spPr>
              <a:xfrm>
                <a:off x="122293" y="1329594"/>
                <a:ext cx="390792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Units for G: </a:t>
                </a:r>
                <a14:m>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𝑚</m:t>
                        </m:r>
                      </m:e>
                      <m:sup>
                        <m:r>
                          <a:rPr lang="en-GB" sz="2800" b="0" i="1" smtClean="0">
                            <a:latin typeface="Cambria Math" panose="02040503050406030204" pitchFamily="18" charset="0"/>
                            <a:cs typeface="Arial" panose="020B0604020202020204" pitchFamily="34" charset="0"/>
                          </a:rPr>
                          <m:t>3</m:t>
                        </m:r>
                      </m:sup>
                    </m:sSup>
                    <m:r>
                      <a:rPr lang="en-GB" sz="2800" b="0" i="1" smtClean="0">
                        <a:latin typeface="Cambria Math" panose="02040503050406030204" pitchFamily="18" charset="0"/>
                        <a:cs typeface="Arial" panose="020B0604020202020204" pitchFamily="34" charset="0"/>
                      </a:rPr>
                      <m:t>𝑘</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𝑔</m:t>
                        </m:r>
                      </m:e>
                      <m:sup>
                        <m:r>
                          <a:rPr lang="en-GB" sz="2800" b="0" i="1" smtClean="0">
                            <a:latin typeface="Cambria Math" panose="02040503050406030204" pitchFamily="18" charset="0"/>
                            <a:cs typeface="Arial" panose="020B0604020202020204" pitchFamily="34" charset="0"/>
                          </a:rPr>
                          <m:t>−1</m:t>
                        </m:r>
                      </m:sup>
                    </m:sSup>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−2</m:t>
                        </m:r>
                      </m:sup>
                    </m:sSup>
                  </m:oMath>
                </a14:m>
                <a:endParaRPr lang="en-GB" sz="2800" dirty="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EFCD65A-8C10-1B04-BDD8-003E08E36A74}"/>
                  </a:ext>
                </a:extLst>
              </p:cNvPr>
              <p:cNvSpPr txBox="1">
                <a:spLocks noRot="1" noChangeAspect="1" noMove="1" noResize="1" noEditPoints="1" noAdjustHandles="1" noChangeArrowheads="1" noChangeShapeType="1" noTextEdit="1"/>
              </p:cNvSpPr>
              <p:nvPr/>
            </p:nvSpPr>
            <p:spPr>
              <a:xfrm>
                <a:off x="122293" y="1329594"/>
                <a:ext cx="3907929" cy="523220"/>
              </a:xfrm>
              <a:prstGeom prst="rect">
                <a:avLst/>
              </a:prstGeom>
              <a:blipFill>
                <a:blip r:embed="rId3"/>
                <a:stretch>
                  <a:fillRect l="-3120"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5B88FE-86CE-0AC0-EAB6-6671F180580C}"/>
                  </a:ext>
                </a:extLst>
              </p:cNvPr>
              <p:cNvSpPr txBox="1"/>
              <p:nvPr/>
            </p:nvSpPr>
            <p:spPr>
              <a:xfrm>
                <a:off x="5896492" y="3579680"/>
                <a:ext cx="2790829" cy="1519262"/>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𝑚</m:t>
                                  </m:r>
                                </m:e>
                                <m:sup>
                                  <m:r>
                                    <a:rPr lang="en-GB" sz="2800" i="1">
                                      <a:latin typeface="Cambria Math" panose="02040503050406030204" pitchFamily="18" charset="0"/>
                                      <a:cs typeface="Arial" panose="020B0604020202020204" pitchFamily="34" charset="0"/>
                                    </a:rPr>
                                    <m:t>3</m:t>
                                  </m:r>
                                </m:sup>
                              </m:sSup>
                              <m:r>
                                <a:rPr lang="en-GB" sz="2800" i="1">
                                  <a:latin typeface="Cambria Math" panose="02040503050406030204" pitchFamily="18" charset="0"/>
                                  <a:cs typeface="Arial" panose="020B0604020202020204" pitchFamily="34" charset="0"/>
                                </a:rPr>
                                <m:t>𝑘</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𝑔</m:t>
                                  </m:r>
                                </m:e>
                                <m:sup>
                                  <m:r>
                                    <a:rPr lang="en-GB" sz="2800" i="1">
                                      <a:latin typeface="Cambria Math" panose="02040503050406030204" pitchFamily="18" charset="0"/>
                                      <a:cs typeface="Arial" panose="020B0604020202020204" pitchFamily="34" charset="0"/>
                                    </a:rPr>
                                    <m:t>−1</m:t>
                                  </m:r>
                                </m:sup>
                              </m:sSup>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𝑠</m:t>
                                  </m:r>
                                </m:e>
                                <m:sup>
                                  <m:r>
                                    <a:rPr lang="en-GB" sz="2800" i="1">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𝑘𝑔</m:t>
                              </m:r>
                            </m:num>
                            <m:den>
                              <m:r>
                                <a:rPr lang="en-GB" sz="2800" b="0" i="1" smtClean="0">
                                  <a:latin typeface="Cambria Math" panose="02040503050406030204" pitchFamily="18" charset="0"/>
                                  <a:cs typeface="Arial" panose="020B0604020202020204" pitchFamily="34" charset="0"/>
                                </a:rPr>
                                <m:t>𝑚</m:t>
                              </m:r>
                            </m:den>
                          </m:f>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D85B88FE-86CE-0AC0-EAB6-6671F180580C}"/>
                  </a:ext>
                </a:extLst>
              </p:cNvPr>
              <p:cNvSpPr txBox="1">
                <a:spLocks noRot="1" noChangeAspect="1" noMove="1" noResize="1" noEditPoints="1" noAdjustHandles="1" noChangeArrowheads="1" noChangeShapeType="1" noTextEdit="1"/>
              </p:cNvSpPr>
              <p:nvPr/>
            </p:nvSpPr>
            <p:spPr>
              <a:xfrm>
                <a:off x="5896492" y="3579680"/>
                <a:ext cx="2790829" cy="15192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403E7AB-2DF6-DFA8-92D2-09C00572EE21}"/>
                  </a:ext>
                </a:extLst>
              </p:cNvPr>
              <p:cNvSpPr txBox="1"/>
              <p:nvPr/>
            </p:nvSpPr>
            <p:spPr>
              <a:xfrm>
                <a:off x="6164207" y="5070803"/>
                <a:ext cx="2011448" cy="78348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𝑚</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 </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𝑠</m:t>
                              </m:r>
                            </m:e>
                            <m:sup>
                              <m:r>
                                <a:rPr lang="en-GB" sz="2800" i="1">
                                  <a:latin typeface="Cambria Math" panose="02040503050406030204" pitchFamily="18" charset="0"/>
                                  <a:cs typeface="Arial" panose="020B0604020202020204" pitchFamily="34" charset="0"/>
                                </a:rPr>
                                <m:t>−2</m:t>
                              </m:r>
                            </m:sup>
                          </m:sSup>
                        </m:e>
                      </m:rad>
                    </m:oMath>
                  </m:oMathPara>
                </a14:m>
                <a:endParaRPr lang="en-GB" sz="2800" dirty="0" err="1">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4403E7AB-2DF6-DFA8-92D2-09C00572EE21}"/>
                  </a:ext>
                </a:extLst>
              </p:cNvPr>
              <p:cNvSpPr txBox="1">
                <a:spLocks noRot="1" noChangeAspect="1" noMove="1" noResize="1" noEditPoints="1" noAdjustHandles="1" noChangeArrowheads="1" noChangeShapeType="1" noTextEdit="1"/>
              </p:cNvSpPr>
              <p:nvPr/>
            </p:nvSpPr>
            <p:spPr>
              <a:xfrm>
                <a:off x="6164207" y="5070803"/>
                <a:ext cx="2011448" cy="78348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C3D2EFA-68A8-7974-B4F9-A21A71C57989}"/>
                  </a:ext>
                </a:extLst>
              </p:cNvPr>
              <p:cNvSpPr txBox="1"/>
              <p:nvPr/>
            </p:nvSpPr>
            <p:spPr>
              <a:xfrm>
                <a:off x="6164207" y="5960566"/>
                <a:ext cx="1577611" cy="677108"/>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7C3D2EFA-68A8-7974-B4F9-A21A71C57989}"/>
                  </a:ext>
                </a:extLst>
              </p:cNvPr>
              <p:cNvSpPr txBox="1">
                <a:spLocks noRot="1" noChangeAspect="1" noMove="1" noResize="1" noEditPoints="1" noAdjustHandles="1" noChangeArrowheads="1" noChangeShapeType="1" noTextEdit="1"/>
              </p:cNvSpPr>
              <p:nvPr/>
            </p:nvSpPr>
            <p:spPr>
              <a:xfrm>
                <a:off x="6164207" y="5960566"/>
                <a:ext cx="1577611" cy="677108"/>
              </a:xfrm>
              <a:prstGeom prst="rect">
                <a:avLst/>
              </a:prstGeom>
              <a:blipFill>
                <a:blip r:embed="rId6"/>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C5F45B3C-43F1-50E6-4009-685A1D259127}"/>
              </a:ext>
            </a:extLst>
          </p:cNvPr>
          <p:cNvSpPr txBox="1"/>
          <p:nvPr/>
        </p:nvSpPr>
        <p:spPr>
          <a:xfrm>
            <a:off x="423403" y="2986199"/>
            <a:ext cx="2882520"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Left hand units: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DF2BBAE-7707-060A-AE46-B544A981D0F5}"/>
                  </a:ext>
                </a:extLst>
              </p:cNvPr>
              <p:cNvSpPr txBox="1"/>
              <p:nvPr/>
            </p:nvSpPr>
            <p:spPr>
              <a:xfrm>
                <a:off x="1259593" y="3555562"/>
                <a:ext cx="121013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8DF2BBAE-7707-060A-AE46-B544A981D0F5}"/>
                  </a:ext>
                </a:extLst>
              </p:cNvPr>
              <p:cNvSpPr txBox="1">
                <a:spLocks noRot="1" noChangeAspect="1" noMove="1" noResize="1" noEditPoints="1" noAdjustHandles="1" noChangeArrowheads="1" noChangeShapeType="1" noTextEdit="1"/>
              </p:cNvSpPr>
              <p:nvPr/>
            </p:nvSpPr>
            <p:spPr>
              <a:xfrm>
                <a:off x="1259593" y="3555562"/>
                <a:ext cx="1210139" cy="677108"/>
              </a:xfrm>
              <a:prstGeom prst="rect">
                <a:avLst/>
              </a:prstGeom>
              <a:blipFill>
                <a:blip r:embed="rId7"/>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BB965B23-B19A-A972-8953-A3289D6287AD}"/>
              </a:ext>
            </a:extLst>
          </p:cNvPr>
          <p:cNvSpPr txBox="1"/>
          <p:nvPr/>
        </p:nvSpPr>
        <p:spPr>
          <a:xfrm>
            <a:off x="231037" y="4269050"/>
            <a:ext cx="5539470" cy="2554545"/>
          </a:xfrm>
          <a:prstGeom prst="rect">
            <a:avLst/>
          </a:prstGeom>
          <a:solidFill>
            <a:srgbClr val="FFFFCC"/>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Conclusion:</a:t>
            </a:r>
          </a:p>
          <a:p>
            <a:pPr algn="l">
              <a:spcAft>
                <a:spcPts val="1200"/>
              </a:spcAft>
            </a:pPr>
            <a:r>
              <a:rPr lang="en-GB" sz="2800" dirty="0">
                <a:latin typeface="Arial" panose="020B0604020202020204" pitchFamily="34" charset="0"/>
                <a:cs typeface="Arial" panose="020B0604020202020204" pitchFamily="34" charset="0"/>
              </a:rPr>
              <a:t>Left hand units = right hand units</a:t>
            </a:r>
          </a:p>
          <a:p>
            <a:pPr algn="l">
              <a:spcAft>
                <a:spcPts val="1200"/>
              </a:spcAft>
            </a:pPr>
            <a:r>
              <a:rPr lang="en-GB" sz="2800" dirty="0">
                <a:latin typeface="Arial" panose="020B0604020202020204" pitchFamily="34" charset="0"/>
                <a:cs typeface="Arial" panose="020B0604020202020204" pitchFamily="34" charset="0"/>
              </a:rPr>
              <a:t>Thus, unit analysis does not indicate any problem with the formula.</a:t>
            </a:r>
          </a:p>
        </p:txBody>
      </p:sp>
    </p:spTree>
    <p:extLst>
      <p:ext uri="{BB962C8B-B14F-4D97-AF65-F5344CB8AC3E}">
        <p14:creationId xmlns:p14="http://schemas.microsoft.com/office/powerpoint/2010/main" val="282262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7" grpId="0"/>
      <p:bldP spid="18"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D360F-A751-7206-D3B9-132CD4DF8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D269A-EA84-294B-A9C7-8A13E4E9EEDF}"/>
              </a:ext>
            </a:extLst>
          </p:cNvPr>
          <p:cNvSpPr>
            <a:spLocks noGrp="1"/>
          </p:cNvSpPr>
          <p:nvPr>
            <p:ph type="title"/>
          </p:nvPr>
        </p:nvSpPr>
        <p:spPr/>
        <p:txBody>
          <a:bodyPr/>
          <a:lstStyle/>
          <a:p>
            <a:r>
              <a:rPr lang="en-GB" dirty="0"/>
              <a:t>Revision Summary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9DA284F-9FF6-79D1-576B-1914D0CEEDBC}"/>
                  </a:ext>
                </a:extLst>
              </p:cNvPr>
              <p:cNvSpPr txBox="1"/>
              <p:nvPr/>
            </p:nvSpPr>
            <p:spPr>
              <a:xfrm>
                <a:off x="182880" y="1120140"/>
                <a:ext cx="8757920" cy="340503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Key Definitions: gravitational field strength </a:t>
                </a: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𝑁</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𝑘</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𝑔</m:t>
                        </m:r>
                      </m:e>
                      <m:sup>
                        <m:r>
                          <a:rPr lang="en-GB" sz="2800" b="0" i="1" smtClean="0">
                            <a:latin typeface="Cambria Math" panose="02040503050406030204" pitchFamily="18" charset="0"/>
                            <a:cs typeface="Arial" panose="020B0604020202020204" pitchFamily="34" charset="0"/>
                          </a:rPr>
                          <m:t>−1</m:t>
                        </m:r>
                      </m:sup>
                    </m:sSup>
                    <m:r>
                      <a:rPr lang="en-GB" sz="2800" b="0" i="1"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escape velocity.</a:t>
                </a:r>
              </a:p>
              <a:p>
                <a:pPr algn="l">
                  <a:spcAft>
                    <a:spcPts val="1200"/>
                  </a:spcAft>
                </a:pPr>
                <a:r>
                  <a:rPr lang="en-GB" sz="2800" dirty="0">
                    <a:latin typeface="Arial" panose="020B0604020202020204" pitchFamily="34" charset="0"/>
                    <a:cs typeface="Arial" panose="020B0604020202020204" pitchFamily="34" charset="0"/>
                  </a:rPr>
                  <a:t>Verify and use: </a:t>
                </a:r>
                <a14:m>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𝑠</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𝐺𝑀</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𝑃</m:t>
                        </m:r>
                      </m:num>
                      <m:den>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h</m:t>
                        </m:r>
                      </m:den>
                    </m:f>
                    <m:r>
                      <a:rPr lang="en-GB" sz="2800" b="0" i="1" smtClean="0">
                        <a:latin typeface="Cambria Math" panose="02040503050406030204" pitchFamily="18" charset="0"/>
                        <a:cs typeface="Arial" panose="020B0604020202020204" pitchFamily="34" charset="0"/>
                      </a:rPr>
                      <m:t>,   </m:t>
                    </m:r>
                    <m:r>
                      <a:rPr lang="en-GB" sz="2800" b="1" i="1" smtClean="0">
                        <a:latin typeface="Cambria Math" panose="02040503050406030204" pitchFamily="18" charset="0"/>
                        <a:cs typeface="Arial" panose="020B0604020202020204" pitchFamily="34" charset="0"/>
                      </a:rPr>
                      <m:t>𝒈</m:t>
                    </m:r>
                    <m:r>
                      <a:rPr lang="en-GB" sz="2800" b="1" i="1" smtClean="0">
                        <a:latin typeface="Cambria Math" panose="02040503050406030204" pitchFamily="18" charset="0"/>
                        <a:cs typeface="Arial" panose="020B0604020202020204" pitchFamily="34" charset="0"/>
                      </a:rPr>
                      <m:t>=</m:t>
                    </m:r>
                    <m:r>
                      <a:rPr lang="en-GB" sz="2800" b="1" i="1" smtClean="0">
                        <a:latin typeface="Cambria Math" panose="02040503050406030204" pitchFamily="18" charset="0"/>
                        <a:cs typeface="Arial" panose="020B0604020202020204" pitchFamily="34" charset="0"/>
                      </a:rPr>
                      <m:t>𝟒</m:t>
                    </m:r>
                    <m:sSup>
                      <m:sSupPr>
                        <m:ctrlPr>
                          <a:rPr lang="en-GB" sz="2800" b="1" i="1" smtClean="0">
                            <a:latin typeface="Cambria Math" panose="02040503050406030204" pitchFamily="18" charset="0"/>
                            <a:cs typeface="Arial" panose="020B0604020202020204" pitchFamily="34" charset="0"/>
                          </a:rPr>
                        </m:ctrlPr>
                      </m:sSupPr>
                      <m:e>
                        <m:r>
                          <a:rPr lang="en-GB" sz="2800" b="1" i="1" smtClean="0">
                            <a:latin typeface="Cambria Math" panose="02040503050406030204" pitchFamily="18" charset="0"/>
                            <a:cs typeface="Arial" panose="020B0604020202020204" pitchFamily="34" charset="0"/>
                          </a:rPr>
                          <m:t>𝝅</m:t>
                        </m:r>
                      </m:e>
                      <m:sup>
                        <m:r>
                          <a:rPr lang="en-GB" sz="2800" b="1" i="1" smtClean="0">
                            <a:latin typeface="Cambria Math" panose="02040503050406030204" pitchFamily="18" charset="0"/>
                            <a:cs typeface="Arial" panose="020B0604020202020204" pitchFamily="34" charset="0"/>
                          </a:rPr>
                          <m:t>𝟐</m:t>
                        </m:r>
                      </m:sup>
                    </m:sSup>
                    <m:f>
                      <m:fPr>
                        <m:ctrlPr>
                          <a:rPr lang="en-GB" sz="2800" b="1" i="1" smtClean="0">
                            <a:latin typeface="Cambria Math" panose="02040503050406030204" pitchFamily="18" charset="0"/>
                            <a:cs typeface="Arial" panose="020B0604020202020204" pitchFamily="34" charset="0"/>
                          </a:rPr>
                        </m:ctrlPr>
                      </m:fPr>
                      <m:num>
                        <m:r>
                          <a:rPr lang="en-GB" sz="2800" b="1" i="1" smtClean="0">
                            <a:latin typeface="Cambria Math" panose="02040503050406030204" pitchFamily="18" charset="0"/>
                            <a:cs typeface="Arial" panose="020B0604020202020204" pitchFamily="34" charset="0"/>
                          </a:rPr>
                          <m:t>𝒍</m:t>
                        </m:r>
                      </m:num>
                      <m:den>
                        <m:sSup>
                          <m:sSupPr>
                            <m:ctrlPr>
                              <a:rPr lang="en-GB" sz="2800" b="1" i="1" smtClean="0">
                                <a:latin typeface="Cambria Math" panose="02040503050406030204" pitchFamily="18" charset="0"/>
                                <a:cs typeface="Arial" panose="020B0604020202020204" pitchFamily="34" charset="0"/>
                              </a:rPr>
                            </m:ctrlPr>
                          </m:sSupPr>
                          <m:e>
                            <m:r>
                              <a:rPr lang="en-GB" sz="2800" b="1" i="1" smtClean="0">
                                <a:latin typeface="Cambria Math" panose="02040503050406030204" pitchFamily="18" charset="0"/>
                                <a:cs typeface="Arial" panose="020B0604020202020204" pitchFamily="34" charset="0"/>
                              </a:rPr>
                              <m:t>𝑻</m:t>
                            </m:r>
                          </m:e>
                          <m:sup>
                            <m:r>
                              <a:rPr lang="en-GB" sz="2800" b="1" i="1" smtClean="0">
                                <a:latin typeface="Cambria Math" panose="02040503050406030204" pitchFamily="18" charset="0"/>
                                <a:cs typeface="Arial" panose="020B0604020202020204" pitchFamily="34" charset="0"/>
                              </a:rPr>
                              <m:t>𝟐</m:t>
                            </m:r>
                          </m:sup>
                        </m:sSup>
                      </m:den>
                    </m:f>
                  </m:oMath>
                </a14:m>
                <a:endParaRPr lang="en-GB" sz="2800" b="1" dirty="0">
                  <a:latin typeface="Arial" panose="020B0604020202020204" pitchFamily="34" charset="0"/>
                  <a:cs typeface="Arial" panose="020B0604020202020204" pitchFamily="34" charset="0"/>
                </a:endParaRPr>
              </a:p>
              <a:p>
                <a:pPr>
                  <a:spcAft>
                    <a:spcPts val="1200"/>
                  </a:spcAft>
                </a:pPr>
                <a:r>
                  <a:rPr lang="en-GB" sz="2800" dirty="0">
                    <a:latin typeface="Arial" panose="020B0604020202020204" pitchFamily="34" charset="0"/>
                    <a:cs typeface="Arial" panose="020B0604020202020204" pitchFamily="34" charset="0"/>
                  </a:rPr>
                  <a:t>Use: </a:t>
                </a:r>
                <a14:m>
                  <m:oMath xmlns:m="http://schemas.openxmlformats.org/officeDocument/2006/math">
                    <m:r>
                      <a:rPr lang="en-GB" sz="2800" b="0" i="1" smtClean="0">
                        <a:latin typeface="Cambria Math" panose="02040503050406030204" pitchFamily="18" charset="0"/>
                        <a:cs typeface="Arial" panose="020B0604020202020204" pitchFamily="34" charset="0"/>
                      </a:rPr>
                      <m:t>𝐹</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𝐺</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1</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2</m:t>
                            </m:r>
                          </m:sub>
                        </m:sSub>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den>
                    </m:f>
                    <m:r>
                      <a:rPr lang="en-GB" sz="2800" b="0" i="1" smtClean="0">
                        <a:latin typeface="Cambria Math" panose="02040503050406030204" pitchFamily="18" charset="0"/>
                        <a:cs typeface="Arial" panose="020B0604020202020204" pitchFamily="34" charset="0"/>
                      </a:rPr>
                      <m:t>,   </m:t>
                    </m:r>
                    <m:sSub>
                      <m:sSubPr>
                        <m:ctrlPr>
                          <a:rPr lang="en-GB" sz="2800" b="1" i="1" smtClean="0">
                            <a:latin typeface="Cambria Math" panose="02040503050406030204" pitchFamily="18" charset="0"/>
                            <a:cs typeface="Arial" panose="020B0604020202020204" pitchFamily="34" charset="0"/>
                          </a:rPr>
                        </m:ctrlPr>
                      </m:sSubPr>
                      <m:e>
                        <m:r>
                          <a:rPr lang="en-GB" sz="2800" b="1" i="1" smtClean="0">
                            <a:latin typeface="Cambria Math" panose="02040503050406030204" pitchFamily="18" charset="0"/>
                            <a:cs typeface="Arial" panose="020B0604020202020204" pitchFamily="34" charset="0"/>
                          </a:rPr>
                          <m:t>𝒗</m:t>
                        </m:r>
                      </m:e>
                      <m:sub>
                        <m:r>
                          <a:rPr lang="en-GB" sz="2800" b="1" i="1" smtClean="0">
                            <a:latin typeface="Cambria Math" panose="02040503050406030204" pitchFamily="18" charset="0"/>
                            <a:cs typeface="Arial" panose="020B0604020202020204" pitchFamily="34" charset="0"/>
                          </a:rPr>
                          <m:t>𝒆</m:t>
                        </m:r>
                      </m:sub>
                    </m:sSub>
                    <m:r>
                      <a:rPr lang="en-GB" sz="2800" b="1" i="1" smtClean="0">
                        <a:latin typeface="Cambria Math" panose="02040503050406030204" pitchFamily="18" charset="0"/>
                        <a:cs typeface="Arial" panose="020B0604020202020204" pitchFamily="34" charset="0"/>
                      </a:rPr>
                      <m:t>=</m:t>
                    </m:r>
                    <m:rad>
                      <m:radPr>
                        <m:degHide m:val="on"/>
                        <m:ctrlPr>
                          <a:rPr lang="en-GB" sz="2800" b="1" i="1" smtClean="0">
                            <a:latin typeface="Cambria Math" panose="02040503050406030204" pitchFamily="18" charset="0"/>
                            <a:cs typeface="Arial" panose="020B0604020202020204" pitchFamily="34" charset="0"/>
                          </a:rPr>
                        </m:ctrlPr>
                      </m:radPr>
                      <m:deg/>
                      <m:e>
                        <m:f>
                          <m:fPr>
                            <m:ctrlPr>
                              <a:rPr lang="en-GB" sz="2800" b="1" i="1">
                                <a:latin typeface="Cambria Math" panose="02040503050406030204" pitchFamily="18" charset="0"/>
                                <a:cs typeface="Arial" panose="020B0604020202020204" pitchFamily="34" charset="0"/>
                              </a:rPr>
                            </m:ctrlPr>
                          </m:fPr>
                          <m:num>
                            <m:r>
                              <a:rPr lang="en-GB" sz="2800" b="1" i="1">
                                <a:latin typeface="Cambria Math" panose="02040503050406030204" pitchFamily="18" charset="0"/>
                                <a:cs typeface="Arial" panose="020B0604020202020204" pitchFamily="34" charset="0"/>
                              </a:rPr>
                              <m:t>𝟐</m:t>
                            </m:r>
                            <m:r>
                              <a:rPr lang="en-GB" sz="2800" b="1" i="1">
                                <a:latin typeface="Cambria Math" panose="02040503050406030204" pitchFamily="18" charset="0"/>
                                <a:cs typeface="Arial" panose="020B0604020202020204" pitchFamily="34" charset="0"/>
                              </a:rPr>
                              <m:t>𝑮𝑴</m:t>
                            </m:r>
                          </m:num>
                          <m:den>
                            <m:r>
                              <a:rPr lang="en-GB" sz="2800" b="1" i="1">
                                <a:latin typeface="Cambria Math" panose="02040503050406030204" pitchFamily="18" charset="0"/>
                                <a:cs typeface="Arial" panose="020B0604020202020204" pitchFamily="34" charset="0"/>
                              </a:rPr>
                              <m:t>𝒓</m:t>
                            </m:r>
                          </m:den>
                        </m:f>
                      </m:e>
                    </m:rad>
                  </m:oMath>
                </a14:m>
                <a:r>
                  <a:rPr lang="en-GB" sz="2800" b="1" i="1" dirty="0">
                    <a:latin typeface="Cambria Math" panose="02040503050406030204" pitchFamily="18" charset="0"/>
                    <a:cs typeface="Arial" panose="020B0604020202020204" pitchFamily="34" charset="0"/>
                  </a:rPr>
                  <a:t> = escape velocity</a:t>
                </a:r>
              </a:p>
              <a:p>
                <a:pPr algn="l">
                  <a:spcAft>
                    <a:spcPts val="1200"/>
                  </a:spcAft>
                </a:pPr>
                <a:endParaRPr lang="en-GB"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49DA284F-9FF6-79D1-576B-1914D0CEEDBC}"/>
                  </a:ext>
                </a:extLst>
              </p:cNvPr>
              <p:cNvSpPr txBox="1">
                <a:spLocks noRot="1" noChangeAspect="1" noMove="1" noResize="1" noEditPoints="1" noAdjustHandles="1" noChangeArrowheads="1" noChangeShapeType="1" noTextEdit="1"/>
              </p:cNvSpPr>
              <p:nvPr/>
            </p:nvSpPr>
            <p:spPr>
              <a:xfrm>
                <a:off x="182880" y="1120140"/>
                <a:ext cx="8757920" cy="3405035"/>
              </a:xfrm>
              <a:prstGeom prst="rect">
                <a:avLst/>
              </a:prstGeom>
              <a:blipFill>
                <a:blip r:embed="rId2"/>
                <a:stretch>
                  <a:fillRect l="-1392" t="-1971"/>
                </a:stretch>
              </a:blipFill>
            </p:spPr>
            <p:txBody>
              <a:bodyPr/>
              <a:lstStyle/>
              <a:p>
                <a:r>
                  <a:rPr lang="en-GB">
                    <a:noFill/>
                  </a:rPr>
                  <a:t> </a:t>
                </a:r>
              </a:p>
            </p:txBody>
          </p:sp>
        </mc:Fallback>
      </mc:AlternateContent>
    </p:spTree>
    <p:extLst>
      <p:ext uri="{BB962C8B-B14F-4D97-AF65-F5344CB8AC3E}">
        <p14:creationId xmlns:p14="http://schemas.microsoft.com/office/powerpoint/2010/main" val="20543354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141E536-4E46-7CC1-F102-136D095E6A7F}"/>
              </a:ext>
            </a:extLst>
          </p:cNvPr>
          <p:cNvGrpSpPr/>
          <p:nvPr/>
        </p:nvGrpSpPr>
        <p:grpSpPr>
          <a:xfrm>
            <a:off x="-68783" y="-85093"/>
            <a:ext cx="9121343" cy="6946677"/>
            <a:chOff x="-68783" y="-85093"/>
            <a:chExt cx="9175342" cy="6987802"/>
          </a:xfrm>
        </p:grpSpPr>
        <p:grpSp>
          <p:nvGrpSpPr>
            <p:cNvPr id="55" name="Group 54">
              <a:extLst>
                <a:ext uri="{FF2B5EF4-FFF2-40B4-BE49-F238E27FC236}">
                  <a16:creationId xmlns:a16="http://schemas.microsoft.com/office/drawing/2014/main" id="{20E0D3E7-DF46-4845-601D-6FA63D88066F}"/>
                </a:ext>
              </a:extLst>
            </p:cNvPr>
            <p:cNvGrpSpPr/>
            <p:nvPr/>
          </p:nvGrpSpPr>
          <p:grpSpPr>
            <a:xfrm rot="16200000">
              <a:off x="-28025" y="191427"/>
              <a:ext cx="6712772" cy="6581701"/>
              <a:chOff x="205740" y="320040"/>
              <a:chExt cx="8583930" cy="6320790"/>
            </a:xfrm>
          </p:grpSpPr>
          <p:cxnSp>
            <p:nvCxnSpPr>
              <p:cNvPr id="56" name="Straight Connector 55">
                <a:extLst>
                  <a:ext uri="{FF2B5EF4-FFF2-40B4-BE49-F238E27FC236}">
                    <a16:creationId xmlns:a16="http://schemas.microsoft.com/office/drawing/2014/main" id="{EFF4A5E0-1200-A7FE-070A-A02F22D4B8A0}"/>
                  </a:ext>
                </a:extLst>
              </p:cNvPr>
              <p:cNvCxnSpPr>
                <a:cxnSpLocks/>
              </p:cNvCxnSpPr>
              <p:nvPr/>
            </p:nvCxnSpPr>
            <p:spPr>
              <a:xfrm>
                <a:off x="205740" y="32004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9F7B8B54-756B-ED8E-88F7-B5C23D3F6245}"/>
                  </a:ext>
                </a:extLst>
              </p:cNvPr>
              <p:cNvCxnSpPr>
                <a:cxnSpLocks/>
              </p:cNvCxnSpPr>
              <p:nvPr/>
            </p:nvCxnSpPr>
            <p:spPr>
              <a:xfrm>
                <a:off x="205740" y="102235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B8D7CDA1-EF46-13EB-342F-8F82B0CC98DC}"/>
                  </a:ext>
                </a:extLst>
              </p:cNvPr>
              <p:cNvCxnSpPr>
                <a:cxnSpLocks/>
              </p:cNvCxnSpPr>
              <p:nvPr/>
            </p:nvCxnSpPr>
            <p:spPr>
              <a:xfrm>
                <a:off x="205740" y="172466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85AB186C-6E2A-D0CD-B6D4-BA52ED1BE289}"/>
                  </a:ext>
                </a:extLst>
              </p:cNvPr>
              <p:cNvCxnSpPr>
                <a:cxnSpLocks/>
              </p:cNvCxnSpPr>
              <p:nvPr/>
            </p:nvCxnSpPr>
            <p:spPr>
              <a:xfrm>
                <a:off x="205740" y="242697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D52E9B91-DCC7-30AE-E2E8-A96F389099B2}"/>
                  </a:ext>
                </a:extLst>
              </p:cNvPr>
              <p:cNvCxnSpPr>
                <a:cxnSpLocks/>
              </p:cNvCxnSpPr>
              <p:nvPr/>
            </p:nvCxnSpPr>
            <p:spPr>
              <a:xfrm>
                <a:off x="205740" y="312928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661FFF09-E2BF-ABCB-B6CC-23C6DDBD83DD}"/>
                  </a:ext>
                </a:extLst>
              </p:cNvPr>
              <p:cNvCxnSpPr>
                <a:cxnSpLocks/>
              </p:cNvCxnSpPr>
              <p:nvPr/>
            </p:nvCxnSpPr>
            <p:spPr>
              <a:xfrm>
                <a:off x="205740" y="383159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06EB64C2-3DC3-2E6D-8974-8BFAE021396E}"/>
                  </a:ext>
                </a:extLst>
              </p:cNvPr>
              <p:cNvCxnSpPr>
                <a:cxnSpLocks/>
              </p:cNvCxnSpPr>
              <p:nvPr/>
            </p:nvCxnSpPr>
            <p:spPr>
              <a:xfrm>
                <a:off x="205740" y="453390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63" name="Straight Connector 62">
                <a:extLst>
                  <a:ext uri="{FF2B5EF4-FFF2-40B4-BE49-F238E27FC236}">
                    <a16:creationId xmlns:a16="http://schemas.microsoft.com/office/drawing/2014/main" id="{45314962-A234-63E2-CC02-3457443E585B}"/>
                  </a:ext>
                </a:extLst>
              </p:cNvPr>
              <p:cNvCxnSpPr>
                <a:cxnSpLocks/>
              </p:cNvCxnSpPr>
              <p:nvPr/>
            </p:nvCxnSpPr>
            <p:spPr>
              <a:xfrm>
                <a:off x="205740" y="523621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4EC92C39-17FE-841A-25F4-F6686E203410}"/>
                  </a:ext>
                </a:extLst>
              </p:cNvPr>
              <p:cNvCxnSpPr>
                <a:cxnSpLocks/>
              </p:cNvCxnSpPr>
              <p:nvPr/>
            </p:nvCxnSpPr>
            <p:spPr>
              <a:xfrm>
                <a:off x="205740" y="593852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70429208-8F50-4832-4E4F-3F162A9E670D}"/>
                  </a:ext>
                </a:extLst>
              </p:cNvPr>
              <p:cNvCxnSpPr>
                <a:cxnSpLocks/>
              </p:cNvCxnSpPr>
              <p:nvPr/>
            </p:nvCxnSpPr>
            <p:spPr>
              <a:xfrm>
                <a:off x="205740" y="664083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grpSp>
        <p:grpSp>
          <p:nvGrpSpPr>
            <p:cNvPr id="24" name="Group 23">
              <a:extLst>
                <a:ext uri="{FF2B5EF4-FFF2-40B4-BE49-F238E27FC236}">
                  <a16:creationId xmlns:a16="http://schemas.microsoft.com/office/drawing/2014/main" id="{9FE56F7E-5DC2-1EA9-C61D-4EEA1533EF19}"/>
                </a:ext>
              </a:extLst>
            </p:cNvPr>
            <p:cNvGrpSpPr/>
            <p:nvPr/>
          </p:nvGrpSpPr>
          <p:grpSpPr>
            <a:xfrm>
              <a:off x="91440" y="189937"/>
              <a:ext cx="8938260" cy="6581701"/>
              <a:chOff x="205740" y="320040"/>
              <a:chExt cx="8583930" cy="6320790"/>
            </a:xfrm>
          </p:grpSpPr>
          <p:cxnSp>
            <p:nvCxnSpPr>
              <p:cNvPr id="6" name="Straight Connector 5">
                <a:extLst>
                  <a:ext uri="{FF2B5EF4-FFF2-40B4-BE49-F238E27FC236}">
                    <a16:creationId xmlns:a16="http://schemas.microsoft.com/office/drawing/2014/main" id="{EF01C4D3-AC1B-32C4-6880-9936FCA96B8C}"/>
                  </a:ext>
                </a:extLst>
              </p:cNvPr>
              <p:cNvCxnSpPr>
                <a:cxnSpLocks/>
              </p:cNvCxnSpPr>
              <p:nvPr/>
            </p:nvCxnSpPr>
            <p:spPr>
              <a:xfrm>
                <a:off x="205740" y="32004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615B9EE5-BB55-742A-A422-77123A03BABE}"/>
                  </a:ext>
                </a:extLst>
              </p:cNvPr>
              <p:cNvCxnSpPr>
                <a:cxnSpLocks/>
              </p:cNvCxnSpPr>
              <p:nvPr/>
            </p:nvCxnSpPr>
            <p:spPr>
              <a:xfrm>
                <a:off x="205740" y="102235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610771D-8162-DFAC-A300-23B195AA8134}"/>
                  </a:ext>
                </a:extLst>
              </p:cNvPr>
              <p:cNvCxnSpPr>
                <a:cxnSpLocks/>
              </p:cNvCxnSpPr>
              <p:nvPr/>
            </p:nvCxnSpPr>
            <p:spPr>
              <a:xfrm>
                <a:off x="205740" y="172466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BD0B448-9BD3-E254-24AD-4D27B3977F6F}"/>
                  </a:ext>
                </a:extLst>
              </p:cNvPr>
              <p:cNvCxnSpPr>
                <a:cxnSpLocks/>
              </p:cNvCxnSpPr>
              <p:nvPr/>
            </p:nvCxnSpPr>
            <p:spPr>
              <a:xfrm>
                <a:off x="205740" y="242697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0395B1D0-4A81-E2DC-C182-7E1F12F8D7B3}"/>
                  </a:ext>
                </a:extLst>
              </p:cNvPr>
              <p:cNvCxnSpPr>
                <a:cxnSpLocks/>
              </p:cNvCxnSpPr>
              <p:nvPr/>
            </p:nvCxnSpPr>
            <p:spPr>
              <a:xfrm>
                <a:off x="205740" y="312928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DB07B833-7DA7-3766-069B-3077BCFC937A}"/>
                  </a:ext>
                </a:extLst>
              </p:cNvPr>
              <p:cNvCxnSpPr>
                <a:cxnSpLocks/>
              </p:cNvCxnSpPr>
              <p:nvPr/>
            </p:nvCxnSpPr>
            <p:spPr>
              <a:xfrm>
                <a:off x="205740" y="383159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4D21066-326F-9F13-18C3-9B25A8C50DF5}"/>
                  </a:ext>
                </a:extLst>
              </p:cNvPr>
              <p:cNvCxnSpPr>
                <a:cxnSpLocks/>
              </p:cNvCxnSpPr>
              <p:nvPr/>
            </p:nvCxnSpPr>
            <p:spPr>
              <a:xfrm>
                <a:off x="205740" y="453390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85135DFA-848C-FC0D-A0B4-EDABD867496B}"/>
                  </a:ext>
                </a:extLst>
              </p:cNvPr>
              <p:cNvCxnSpPr>
                <a:cxnSpLocks/>
              </p:cNvCxnSpPr>
              <p:nvPr/>
            </p:nvCxnSpPr>
            <p:spPr>
              <a:xfrm>
                <a:off x="205740" y="523621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DB50F433-85BF-518F-9560-87FDE1C8A227}"/>
                  </a:ext>
                </a:extLst>
              </p:cNvPr>
              <p:cNvCxnSpPr>
                <a:cxnSpLocks/>
              </p:cNvCxnSpPr>
              <p:nvPr/>
            </p:nvCxnSpPr>
            <p:spPr>
              <a:xfrm>
                <a:off x="205740" y="593852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DE0015E2-15AD-FF8B-5E15-C949A84BB576}"/>
                  </a:ext>
                </a:extLst>
              </p:cNvPr>
              <p:cNvCxnSpPr>
                <a:cxnSpLocks/>
              </p:cNvCxnSpPr>
              <p:nvPr/>
            </p:nvCxnSpPr>
            <p:spPr>
              <a:xfrm>
                <a:off x="205740" y="664083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grpSp>
        <p:sp>
          <p:nvSpPr>
            <p:cNvPr id="2" name="TextBox 1">
              <a:extLst>
                <a:ext uri="{FF2B5EF4-FFF2-40B4-BE49-F238E27FC236}">
                  <a16:creationId xmlns:a16="http://schemas.microsoft.com/office/drawing/2014/main" id="{D0698E6E-5523-70FA-B2CD-06C8E5E5185A}"/>
                </a:ext>
              </a:extLst>
            </p:cNvPr>
            <p:cNvSpPr txBox="1"/>
            <p:nvPr/>
          </p:nvSpPr>
          <p:spPr>
            <a:xfrm>
              <a:off x="-68783" y="6441044"/>
              <a:ext cx="389850" cy="461665"/>
            </a:xfrm>
            <a:prstGeom prst="rect">
              <a:avLst/>
            </a:prstGeom>
            <a:noFill/>
          </p:spPr>
          <p:txBody>
            <a:bodyPr wrap="none" rtlCol="0">
              <a:spAutoFit/>
            </a:bodyPr>
            <a:lstStyle/>
            <a:p>
              <a:r>
                <a:rPr lang="en-GB" sz="2400" noProof="0" dirty="0"/>
                <a:t>A</a:t>
              </a:r>
            </a:p>
          </p:txBody>
        </p:sp>
        <p:sp>
          <p:nvSpPr>
            <p:cNvPr id="3" name="TextBox 2">
              <a:extLst>
                <a:ext uri="{FF2B5EF4-FFF2-40B4-BE49-F238E27FC236}">
                  <a16:creationId xmlns:a16="http://schemas.microsoft.com/office/drawing/2014/main" id="{4E582D83-EADA-E7C9-6B29-B24C1D318299}"/>
                </a:ext>
              </a:extLst>
            </p:cNvPr>
            <p:cNvSpPr txBox="1"/>
            <p:nvPr/>
          </p:nvSpPr>
          <p:spPr>
            <a:xfrm>
              <a:off x="-58012" y="5649837"/>
              <a:ext cx="612668" cy="461665"/>
            </a:xfrm>
            <a:prstGeom prst="rect">
              <a:avLst/>
            </a:prstGeom>
            <a:noFill/>
          </p:spPr>
          <p:txBody>
            <a:bodyPr wrap="none" rtlCol="0">
              <a:spAutoFit/>
            </a:bodyPr>
            <a:lstStyle/>
            <a:p>
              <a:r>
                <a:rPr lang="en-GB" sz="2400" noProof="0" dirty="0"/>
                <a:t>0.1</a:t>
              </a:r>
            </a:p>
          </p:txBody>
        </p:sp>
        <p:sp>
          <p:nvSpPr>
            <p:cNvPr id="4" name="TextBox 3">
              <a:extLst>
                <a:ext uri="{FF2B5EF4-FFF2-40B4-BE49-F238E27FC236}">
                  <a16:creationId xmlns:a16="http://schemas.microsoft.com/office/drawing/2014/main" id="{F92F2FBD-6B51-5FA1-A2FE-526228EC343F}"/>
                </a:ext>
              </a:extLst>
            </p:cNvPr>
            <p:cNvSpPr txBox="1"/>
            <p:nvPr/>
          </p:nvSpPr>
          <p:spPr>
            <a:xfrm>
              <a:off x="-58012" y="4921705"/>
              <a:ext cx="612668" cy="461665"/>
            </a:xfrm>
            <a:prstGeom prst="rect">
              <a:avLst/>
            </a:prstGeom>
            <a:noFill/>
          </p:spPr>
          <p:txBody>
            <a:bodyPr wrap="none" rtlCol="0">
              <a:spAutoFit/>
            </a:bodyPr>
            <a:lstStyle/>
            <a:p>
              <a:r>
                <a:rPr lang="en-GB" sz="2400" noProof="0" dirty="0"/>
                <a:t>0.2</a:t>
              </a:r>
            </a:p>
          </p:txBody>
        </p:sp>
        <p:sp>
          <p:nvSpPr>
            <p:cNvPr id="5" name="TextBox 4">
              <a:extLst>
                <a:ext uri="{FF2B5EF4-FFF2-40B4-BE49-F238E27FC236}">
                  <a16:creationId xmlns:a16="http://schemas.microsoft.com/office/drawing/2014/main" id="{9EEC21BF-D202-5D83-E304-6FEEF84003E5}"/>
                </a:ext>
              </a:extLst>
            </p:cNvPr>
            <p:cNvSpPr txBox="1"/>
            <p:nvPr/>
          </p:nvSpPr>
          <p:spPr>
            <a:xfrm>
              <a:off x="-58012" y="4181596"/>
              <a:ext cx="612668" cy="461665"/>
            </a:xfrm>
            <a:prstGeom prst="rect">
              <a:avLst/>
            </a:prstGeom>
            <a:noFill/>
          </p:spPr>
          <p:txBody>
            <a:bodyPr wrap="none" rtlCol="0">
              <a:spAutoFit/>
            </a:bodyPr>
            <a:lstStyle/>
            <a:p>
              <a:r>
                <a:rPr lang="en-GB" sz="2400" noProof="0" dirty="0"/>
                <a:t>0.3</a:t>
              </a:r>
            </a:p>
          </p:txBody>
        </p:sp>
        <p:sp>
          <p:nvSpPr>
            <p:cNvPr id="16" name="TextBox 15">
              <a:extLst>
                <a:ext uri="{FF2B5EF4-FFF2-40B4-BE49-F238E27FC236}">
                  <a16:creationId xmlns:a16="http://schemas.microsoft.com/office/drawing/2014/main" id="{88D37457-6A16-DA68-3F54-E9042D29B9EE}"/>
                </a:ext>
              </a:extLst>
            </p:cNvPr>
            <p:cNvSpPr txBox="1"/>
            <p:nvPr/>
          </p:nvSpPr>
          <p:spPr>
            <a:xfrm>
              <a:off x="-58012" y="3464842"/>
              <a:ext cx="612668" cy="461665"/>
            </a:xfrm>
            <a:prstGeom prst="rect">
              <a:avLst/>
            </a:prstGeom>
            <a:noFill/>
          </p:spPr>
          <p:txBody>
            <a:bodyPr wrap="none" rtlCol="0">
              <a:spAutoFit/>
            </a:bodyPr>
            <a:lstStyle/>
            <a:p>
              <a:r>
                <a:rPr lang="en-GB" sz="2400" noProof="0" dirty="0"/>
                <a:t>0.4</a:t>
              </a:r>
            </a:p>
          </p:txBody>
        </p:sp>
        <p:sp>
          <p:nvSpPr>
            <p:cNvPr id="17" name="TextBox 16">
              <a:extLst>
                <a:ext uri="{FF2B5EF4-FFF2-40B4-BE49-F238E27FC236}">
                  <a16:creationId xmlns:a16="http://schemas.microsoft.com/office/drawing/2014/main" id="{41BCDE6F-57F0-4F6C-9D96-D36E25DFD804}"/>
                </a:ext>
              </a:extLst>
            </p:cNvPr>
            <p:cNvSpPr txBox="1"/>
            <p:nvPr/>
          </p:nvSpPr>
          <p:spPr>
            <a:xfrm>
              <a:off x="-58012" y="2708416"/>
              <a:ext cx="612668" cy="461665"/>
            </a:xfrm>
            <a:prstGeom prst="rect">
              <a:avLst/>
            </a:prstGeom>
            <a:noFill/>
          </p:spPr>
          <p:txBody>
            <a:bodyPr wrap="none" rtlCol="0">
              <a:spAutoFit/>
            </a:bodyPr>
            <a:lstStyle/>
            <a:p>
              <a:r>
                <a:rPr lang="en-GB" sz="2400" noProof="0" dirty="0"/>
                <a:t>0.5</a:t>
              </a:r>
            </a:p>
          </p:txBody>
        </p:sp>
        <p:sp>
          <p:nvSpPr>
            <p:cNvPr id="18" name="TextBox 17">
              <a:extLst>
                <a:ext uri="{FF2B5EF4-FFF2-40B4-BE49-F238E27FC236}">
                  <a16:creationId xmlns:a16="http://schemas.microsoft.com/office/drawing/2014/main" id="{C4A7DBF9-3ED7-A836-5042-AE66CDB0B0AB}"/>
                </a:ext>
              </a:extLst>
            </p:cNvPr>
            <p:cNvSpPr txBox="1"/>
            <p:nvPr/>
          </p:nvSpPr>
          <p:spPr>
            <a:xfrm>
              <a:off x="-58012" y="1974296"/>
              <a:ext cx="612668" cy="461665"/>
            </a:xfrm>
            <a:prstGeom prst="rect">
              <a:avLst/>
            </a:prstGeom>
            <a:noFill/>
          </p:spPr>
          <p:txBody>
            <a:bodyPr wrap="none" rtlCol="0">
              <a:spAutoFit/>
            </a:bodyPr>
            <a:lstStyle/>
            <a:p>
              <a:r>
                <a:rPr lang="en-GB" sz="2400" noProof="0" dirty="0"/>
                <a:t>0.6</a:t>
              </a:r>
            </a:p>
          </p:txBody>
        </p:sp>
        <p:sp>
          <p:nvSpPr>
            <p:cNvPr id="19" name="TextBox 18">
              <a:extLst>
                <a:ext uri="{FF2B5EF4-FFF2-40B4-BE49-F238E27FC236}">
                  <a16:creationId xmlns:a16="http://schemas.microsoft.com/office/drawing/2014/main" id="{E6626D83-D9EF-108C-3FF2-E9CE868CC509}"/>
                </a:ext>
              </a:extLst>
            </p:cNvPr>
            <p:cNvSpPr txBox="1"/>
            <p:nvPr/>
          </p:nvSpPr>
          <p:spPr>
            <a:xfrm>
              <a:off x="-58012" y="1265204"/>
              <a:ext cx="612668" cy="461665"/>
            </a:xfrm>
            <a:prstGeom prst="rect">
              <a:avLst/>
            </a:prstGeom>
            <a:noFill/>
          </p:spPr>
          <p:txBody>
            <a:bodyPr wrap="none" rtlCol="0">
              <a:spAutoFit/>
            </a:bodyPr>
            <a:lstStyle/>
            <a:p>
              <a:r>
                <a:rPr lang="en-GB" sz="2400" noProof="0" dirty="0"/>
                <a:t>0.7</a:t>
              </a:r>
            </a:p>
          </p:txBody>
        </p:sp>
        <p:sp>
          <p:nvSpPr>
            <p:cNvPr id="20" name="TextBox 19">
              <a:extLst>
                <a:ext uri="{FF2B5EF4-FFF2-40B4-BE49-F238E27FC236}">
                  <a16:creationId xmlns:a16="http://schemas.microsoft.com/office/drawing/2014/main" id="{E75BCCCA-BDC6-7673-FB70-D84A3D1081A8}"/>
                </a:ext>
              </a:extLst>
            </p:cNvPr>
            <p:cNvSpPr txBox="1"/>
            <p:nvPr/>
          </p:nvSpPr>
          <p:spPr>
            <a:xfrm>
              <a:off x="-58012" y="541869"/>
              <a:ext cx="612668" cy="461665"/>
            </a:xfrm>
            <a:prstGeom prst="rect">
              <a:avLst/>
            </a:prstGeom>
            <a:noFill/>
          </p:spPr>
          <p:txBody>
            <a:bodyPr wrap="none" rtlCol="0">
              <a:spAutoFit/>
            </a:bodyPr>
            <a:lstStyle/>
            <a:p>
              <a:r>
                <a:rPr lang="en-GB" sz="2400" noProof="0" dirty="0"/>
                <a:t>0.8</a:t>
              </a:r>
            </a:p>
          </p:txBody>
        </p:sp>
        <p:grpSp>
          <p:nvGrpSpPr>
            <p:cNvPr id="88" name="Group 87">
              <a:extLst>
                <a:ext uri="{FF2B5EF4-FFF2-40B4-BE49-F238E27FC236}">
                  <a16:creationId xmlns:a16="http://schemas.microsoft.com/office/drawing/2014/main" id="{58CE6C35-231B-A711-8A75-06301E0494A3}"/>
                </a:ext>
              </a:extLst>
            </p:cNvPr>
            <p:cNvGrpSpPr/>
            <p:nvPr/>
          </p:nvGrpSpPr>
          <p:grpSpPr>
            <a:xfrm rot="16200000">
              <a:off x="2158475" y="163588"/>
              <a:ext cx="6712772" cy="6581701"/>
              <a:chOff x="205740" y="320040"/>
              <a:chExt cx="8583930" cy="6320790"/>
            </a:xfrm>
          </p:grpSpPr>
          <p:cxnSp>
            <p:nvCxnSpPr>
              <p:cNvPr id="89" name="Straight Connector 88">
                <a:extLst>
                  <a:ext uri="{FF2B5EF4-FFF2-40B4-BE49-F238E27FC236}">
                    <a16:creationId xmlns:a16="http://schemas.microsoft.com/office/drawing/2014/main" id="{E88A2EDB-BEBC-D89D-FB2A-F92CA2067FBD}"/>
                  </a:ext>
                </a:extLst>
              </p:cNvPr>
              <p:cNvCxnSpPr>
                <a:cxnSpLocks/>
              </p:cNvCxnSpPr>
              <p:nvPr/>
            </p:nvCxnSpPr>
            <p:spPr>
              <a:xfrm>
                <a:off x="205740" y="32004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E560D128-6A74-9686-C42E-E841049D8830}"/>
                  </a:ext>
                </a:extLst>
              </p:cNvPr>
              <p:cNvCxnSpPr>
                <a:cxnSpLocks/>
              </p:cNvCxnSpPr>
              <p:nvPr/>
            </p:nvCxnSpPr>
            <p:spPr>
              <a:xfrm>
                <a:off x="205740" y="102235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70A8E007-E451-710C-38D4-EEF739BA903E}"/>
                  </a:ext>
                </a:extLst>
              </p:cNvPr>
              <p:cNvCxnSpPr>
                <a:cxnSpLocks/>
              </p:cNvCxnSpPr>
              <p:nvPr/>
            </p:nvCxnSpPr>
            <p:spPr>
              <a:xfrm>
                <a:off x="205740" y="172466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2" name="Straight Connector 91">
                <a:extLst>
                  <a:ext uri="{FF2B5EF4-FFF2-40B4-BE49-F238E27FC236}">
                    <a16:creationId xmlns:a16="http://schemas.microsoft.com/office/drawing/2014/main" id="{9B9AC478-2C4B-1CE1-3DA0-69F7CCE1EE58}"/>
                  </a:ext>
                </a:extLst>
              </p:cNvPr>
              <p:cNvCxnSpPr>
                <a:cxnSpLocks/>
              </p:cNvCxnSpPr>
              <p:nvPr/>
            </p:nvCxnSpPr>
            <p:spPr>
              <a:xfrm>
                <a:off x="205740" y="242697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FE28E630-B037-E881-6FE6-A7538BDC9E58}"/>
                  </a:ext>
                </a:extLst>
              </p:cNvPr>
              <p:cNvCxnSpPr>
                <a:cxnSpLocks/>
              </p:cNvCxnSpPr>
              <p:nvPr/>
            </p:nvCxnSpPr>
            <p:spPr>
              <a:xfrm>
                <a:off x="205740" y="312928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4" name="Straight Connector 93">
                <a:extLst>
                  <a:ext uri="{FF2B5EF4-FFF2-40B4-BE49-F238E27FC236}">
                    <a16:creationId xmlns:a16="http://schemas.microsoft.com/office/drawing/2014/main" id="{89C61C3A-B41D-1030-8E39-46AC022471F1}"/>
                  </a:ext>
                </a:extLst>
              </p:cNvPr>
              <p:cNvCxnSpPr>
                <a:cxnSpLocks/>
              </p:cNvCxnSpPr>
              <p:nvPr/>
            </p:nvCxnSpPr>
            <p:spPr>
              <a:xfrm>
                <a:off x="205740" y="383159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FC989C36-3420-BB12-2493-0C3D1DFCA1F2}"/>
                  </a:ext>
                </a:extLst>
              </p:cNvPr>
              <p:cNvCxnSpPr>
                <a:cxnSpLocks/>
              </p:cNvCxnSpPr>
              <p:nvPr/>
            </p:nvCxnSpPr>
            <p:spPr>
              <a:xfrm>
                <a:off x="205740" y="453390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00173A0A-986E-B43C-FBF8-4A5F3F92EB34}"/>
                  </a:ext>
                </a:extLst>
              </p:cNvPr>
              <p:cNvCxnSpPr>
                <a:cxnSpLocks/>
              </p:cNvCxnSpPr>
              <p:nvPr/>
            </p:nvCxnSpPr>
            <p:spPr>
              <a:xfrm>
                <a:off x="205740" y="523621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7" name="Straight Connector 96">
                <a:extLst>
                  <a:ext uri="{FF2B5EF4-FFF2-40B4-BE49-F238E27FC236}">
                    <a16:creationId xmlns:a16="http://schemas.microsoft.com/office/drawing/2014/main" id="{4041EDF5-279C-48DF-3B12-EEC7E3339A11}"/>
                  </a:ext>
                </a:extLst>
              </p:cNvPr>
              <p:cNvCxnSpPr>
                <a:cxnSpLocks/>
              </p:cNvCxnSpPr>
              <p:nvPr/>
            </p:nvCxnSpPr>
            <p:spPr>
              <a:xfrm>
                <a:off x="205740" y="593852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8" name="Straight Connector 97">
                <a:extLst>
                  <a:ext uri="{FF2B5EF4-FFF2-40B4-BE49-F238E27FC236}">
                    <a16:creationId xmlns:a16="http://schemas.microsoft.com/office/drawing/2014/main" id="{2D8C959F-4D6D-3995-2D28-113D506A5481}"/>
                  </a:ext>
                </a:extLst>
              </p:cNvPr>
              <p:cNvCxnSpPr>
                <a:cxnSpLocks/>
              </p:cNvCxnSpPr>
              <p:nvPr/>
            </p:nvCxnSpPr>
            <p:spPr>
              <a:xfrm>
                <a:off x="205740" y="6640830"/>
                <a:ext cx="858393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23AEEFDD-3521-FB19-2840-F1E18E21C8DC}"/>
                </a:ext>
              </a:extLst>
            </p:cNvPr>
            <p:cNvSpPr txBox="1"/>
            <p:nvPr/>
          </p:nvSpPr>
          <p:spPr>
            <a:xfrm>
              <a:off x="670421" y="6441044"/>
              <a:ext cx="389850" cy="461665"/>
            </a:xfrm>
            <a:prstGeom prst="rect">
              <a:avLst/>
            </a:prstGeom>
            <a:noFill/>
          </p:spPr>
          <p:txBody>
            <a:bodyPr wrap="none" rtlCol="0">
              <a:spAutoFit/>
            </a:bodyPr>
            <a:lstStyle/>
            <a:p>
              <a:r>
                <a:rPr lang="en-GB" sz="2400" noProof="0" dirty="0"/>
                <a:t>B</a:t>
              </a:r>
            </a:p>
          </p:txBody>
        </p:sp>
        <p:sp>
          <p:nvSpPr>
            <p:cNvPr id="100" name="TextBox 99">
              <a:extLst>
                <a:ext uri="{FF2B5EF4-FFF2-40B4-BE49-F238E27FC236}">
                  <a16:creationId xmlns:a16="http://schemas.microsoft.com/office/drawing/2014/main" id="{BA17D41A-23E7-5ECE-0D48-5F3BA22F09C5}"/>
                </a:ext>
              </a:extLst>
            </p:cNvPr>
            <p:cNvSpPr txBox="1"/>
            <p:nvPr/>
          </p:nvSpPr>
          <p:spPr>
            <a:xfrm>
              <a:off x="1409625" y="6441044"/>
              <a:ext cx="407484" cy="461665"/>
            </a:xfrm>
            <a:prstGeom prst="rect">
              <a:avLst/>
            </a:prstGeom>
            <a:noFill/>
          </p:spPr>
          <p:txBody>
            <a:bodyPr wrap="none" rtlCol="0">
              <a:spAutoFit/>
            </a:bodyPr>
            <a:lstStyle/>
            <a:p>
              <a:r>
                <a:rPr lang="en-GB" sz="2400" noProof="0" dirty="0"/>
                <a:t>C</a:t>
              </a:r>
            </a:p>
          </p:txBody>
        </p:sp>
        <p:sp>
          <p:nvSpPr>
            <p:cNvPr id="101" name="TextBox 100">
              <a:extLst>
                <a:ext uri="{FF2B5EF4-FFF2-40B4-BE49-F238E27FC236}">
                  <a16:creationId xmlns:a16="http://schemas.microsoft.com/office/drawing/2014/main" id="{A7809FA9-5E61-86B9-9C6E-028F5A4E1CDD}"/>
                </a:ext>
              </a:extLst>
            </p:cNvPr>
            <p:cNvSpPr txBox="1"/>
            <p:nvPr/>
          </p:nvSpPr>
          <p:spPr>
            <a:xfrm>
              <a:off x="2166463" y="6441044"/>
              <a:ext cx="407484" cy="461665"/>
            </a:xfrm>
            <a:prstGeom prst="rect">
              <a:avLst/>
            </a:prstGeom>
            <a:noFill/>
          </p:spPr>
          <p:txBody>
            <a:bodyPr wrap="none" rtlCol="0">
              <a:spAutoFit/>
            </a:bodyPr>
            <a:lstStyle/>
            <a:p>
              <a:r>
                <a:rPr lang="en-GB" sz="2400" noProof="0" dirty="0"/>
                <a:t>D</a:t>
              </a:r>
            </a:p>
          </p:txBody>
        </p:sp>
        <p:sp>
          <p:nvSpPr>
            <p:cNvPr id="102" name="TextBox 101">
              <a:extLst>
                <a:ext uri="{FF2B5EF4-FFF2-40B4-BE49-F238E27FC236}">
                  <a16:creationId xmlns:a16="http://schemas.microsoft.com/office/drawing/2014/main" id="{6467644F-D45F-A98F-8C6F-30CD14AE191D}"/>
                </a:ext>
              </a:extLst>
            </p:cNvPr>
            <p:cNvSpPr txBox="1"/>
            <p:nvPr/>
          </p:nvSpPr>
          <p:spPr>
            <a:xfrm>
              <a:off x="2923301" y="6441044"/>
              <a:ext cx="389850" cy="461665"/>
            </a:xfrm>
            <a:prstGeom prst="rect">
              <a:avLst/>
            </a:prstGeom>
            <a:noFill/>
          </p:spPr>
          <p:txBody>
            <a:bodyPr wrap="none" rtlCol="0">
              <a:spAutoFit/>
            </a:bodyPr>
            <a:lstStyle/>
            <a:p>
              <a:r>
                <a:rPr lang="en-GB" sz="2400" noProof="0" dirty="0"/>
                <a:t>E</a:t>
              </a:r>
            </a:p>
          </p:txBody>
        </p:sp>
        <p:sp>
          <p:nvSpPr>
            <p:cNvPr id="103" name="TextBox 102">
              <a:extLst>
                <a:ext uri="{FF2B5EF4-FFF2-40B4-BE49-F238E27FC236}">
                  <a16:creationId xmlns:a16="http://schemas.microsoft.com/office/drawing/2014/main" id="{9812EA57-F790-AF7A-D9D6-1DBA3D5DA281}"/>
                </a:ext>
              </a:extLst>
            </p:cNvPr>
            <p:cNvSpPr txBox="1"/>
            <p:nvPr/>
          </p:nvSpPr>
          <p:spPr>
            <a:xfrm>
              <a:off x="3662505" y="6441044"/>
              <a:ext cx="372218" cy="461665"/>
            </a:xfrm>
            <a:prstGeom prst="rect">
              <a:avLst/>
            </a:prstGeom>
            <a:noFill/>
          </p:spPr>
          <p:txBody>
            <a:bodyPr wrap="none" rtlCol="0">
              <a:spAutoFit/>
            </a:bodyPr>
            <a:lstStyle/>
            <a:p>
              <a:r>
                <a:rPr lang="en-GB" sz="2400" noProof="0" dirty="0"/>
                <a:t>F</a:t>
              </a:r>
            </a:p>
          </p:txBody>
        </p:sp>
        <p:sp>
          <p:nvSpPr>
            <p:cNvPr id="104" name="TextBox 103">
              <a:extLst>
                <a:ext uri="{FF2B5EF4-FFF2-40B4-BE49-F238E27FC236}">
                  <a16:creationId xmlns:a16="http://schemas.microsoft.com/office/drawing/2014/main" id="{593A7138-ADFB-291A-0E41-DBDDA28CC206}"/>
                </a:ext>
              </a:extLst>
            </p:cNvPr>
            <p:cNvSpPr txBox="1"/>
            <p:nvPr/>
          </p:nvSpPr>
          <p:spPr>
            <a:xfrm>
              <a:off x="4384077" y="6441044"/>
              <a:ext cx="423514" cy="461665"/>
            </a:xfrm>
            <a:prstGeom prst="rect">
              <a:avLst/>
            </a:prstGeom>
            <a:noFill/>
          </p:spPr>
          <p:txBody>
            <a:bodyPr wrap="none" rtlCol="0">
              <a:spAutoFit/>
            </a:bodyPr>
            <a:lstStyle/>
            <a:p>
              <a:r>
                <a:rPr lang="en-GB" sz="2400" noProof="0" dirty="0"/>
                <a:t>G</a:t>
              </a:r>
            </a:p>
          </p:txBody>
        </p:sp>
        <p:sp>
          <p:nvSpPr>
            <p:cNvPr id="105" name="TextBox 104">
              <a:extLst>
                <a:ext uri="{FF2B5EF4-FFF2-40B4-BE49-F238E27FC236}">
                  <a16:creationId xmlns:a16="http://schemas.microsoft.com/office/drawing/2014/main" id="{3D0ACA70-BA5D-C234-C361-8C67EA2358D2}"/>
                </a:ext>
              </a:extLst>
            </p:cNvPr>
            <p:cNvSpPr txBox="1"/>
            <p:nvPr/>
          </p:nvSpPr>
          <p:spPr>
            <a:xfrm>
              <a:off x="5156945" y="6441044"/>
              <a:ext cx="407484" cy="461665"/>
            </a:xfrm>
            <a:prstGeom prst="rect">
              <a:avLst/>
            </a:prstGeom>
            <a:noFill/>
          </p:spPr>
          <p:txBody>
            <a:bodyPr wrap="none" rtlCol="0">
              <a:spAutoFit/>
            </a:bodyPr>
            <a:lstStyle/>
            <a:p>
              <a:r>
                <a:rPr lang="en-GB" sz="2400" noProof="0" dirty="0"/>
                <a:t>H</a:t>
              </a:r>
            </a:p>
          </p:txBody>
        </p:sp>
        <p:sp>
          <p:nvSpPr>
            <p:cNvPr id="106" name="TextBox 105">
              <a:extLst>
                <a:ext uri="{FF2B5EF4-FFF2-40B4-BE49-F238E27FC236}">
                  <a16:creationId xmlns:a16="http://schemas.microsoft.com/office/drawing/2014/main" id="{E9456D35-3B14-90FF-80F0-5C82B8BA667B}"/>
                </a:ext>
              </a:extLst>
            </p:cNvPr>
            <p:cNvSpPr txBox="1"/>
            <p:nvPr/>
          </p:nvSpPr>
          <p:spPr>
            <a:xfrm>
              <a:off x="5805553" y="5423379"/>
              <a:ext cx="881973" cy="400110"/>
            </a:xfrm>
            <a:prstGeom prst="rect">
              <a:avLst/>
            </a:prstGeom>
            <a:noFill/>
          </p:spPr>
          <p:txBody>
            <a:bodyPr wrap="none" rtlCol="0">
              <a:spAutoFit/>
            </a:bodyPr>
            <a:lstStyle/>
            <a:p>
              <a:r>
                <a:rPr lang="en-GB" sz="2000" noProof="0" dirty="0"/>
                <a:t>10 cm</a:t>
              </a:r>
            </a:p>
          </p:txBody>
        </p:sp>
        <p:sp>
          <p:nvSpPr>
            <p:cNvPr id="107" name="TextBox 106">
              <a:extLst>
                <a:ext uri="{FF2B5EF4-FFF2-40B4-BE49-F238E27FC236}">
                  <a16:creationId xmlns:a16="http://schemas.microsoft.com/office/drawing/2014/main" id="{118F5373-29EB-088A-896A-90FE3E163757}"/>
                </a:ext>
              </a:extLst>
            </p:cNvPr>
            <p:cNvSpPr txBox="1"/>
            <p:nvPr/>
          </p:nvSpPr>
          <p:spPr>
            <a:xfrm>
              <a:off x="5913783" y="6441044"/>
              <a:ext cx="269626" cy="461665"/>
            </a:xfrm>
            <a:prstGeom prst="rect">
              <a:avLst/>
            </a:prstGeom>
            <a:noFill/>
          </p:spPr>
          <p:txBody>
            <a:bodyPr wrap="none" rtlCol="0">
              <a:spAutoFit/>
            </a:bodyPr>
            <a:lstStyle/>
            <a:p>
              <a:r>
                <a:rPr lang="en-GB" sz="2400" noProof="0" dirty="0"/>
                <a:t>I</a:t>
              </a:r>
            </a:p>
          </p:txBody>
        </p:sp>
        <p:sp>
          <p:nvSpPr>
            <p:cNvPr id="108" name="TextBox 107">
              <a:extLst>
                <a:ext uri="{FF2B5EF4-FFF2-40B4-BE49-F238E27FC236}">
                  <a16:creationId xmlns:a16="http://schemas.microsoft.com/office/drawing/2014/main" id="{0F600C86-6B83-3EEA-6577-79ED3CEB6973}"/>
                </a:ext>
              </a:extLst>
            </p:cNvPr>
            <p:cNvSpPr txBox="1"/>
            <p:nvPr/>
          </p:nvSpPr>
          <p:spPr>
            <a:xfrm>
              <a:off x="6532763" y="6441044"/>
              <a:ext cx="338554" cy="461665"/>
            </a:xfrm>
            <a:prstGeom prst="rect">
              <a:avLst/>
            </a:prstGeom>
            <a:noFill/>
          </p:spPr>
          <p:txBody>
            <a:bodyPr wrap="none" rtlCol="0">
              <a:spAutoFit/>
            </a:bodyPr>
            <a:lstStyle/>
            <a:p>
              <a:r>
                <a:rPr lang="en-GB" sz="2400" noProof="0" dirty="0"/>
                <a:t>J</a:t>
              </a:r>
            </a:p>
          </p:txBody>
        </p:sp>
        <p:sp>
          <p:nvSpPr>
            <p:cNvPr id="109" name="TextBox 108">
              <a:extLst>
                <a:ext uri="{FF2B5EF4-FFF2-40B4-BE49-F238E27FC236}">
                  <a16:creationId xmlns:a16="http://schemas.microsoft.com/office/drawing/2014/main" id="{3AB0B26E-C475-2FB4-1BC4-EE50E94F3217}"/>
                </a:ext>
              </a:extLst>
            </p:cNvPr>
            <p:cNvSpPr txBox="1"/>
            <p:nvPr/>
          </p:nvSpPr>
          <p:spPr>
            <a:xfrm>
              <a:off x="7220671" y="6441044"/>
              <a:ext cx="389850" cy="461665"/>
            </a:xfrm>
            <a:prstGeom prst="rect">
              <a:avLst/>
            </a:prstGeom>
            <a:noFill/>
          </p:spPr>
          <p:txBody>
            <a:bodyPr wrap="none" rtlCol="0">
              <a:spAutoFit/>
            </a:bodyPr>
            <a:lstStyle/>
            <a:p>
              <a:r>
                <a:rPr lang="en-GB" sz="2400" noProof="0" dirty="0"/>
                <a:t>K</a:t>
              </a:r>
            </a:p>
          </p:txBody>
        </p:sp>
        <p:sp>
          <p:nvSpPr>
            <p:cNvPr id="110" name="TextBox 109">
              <a:extLst>
                <a:ext uri="{FF2B5EF4-FFF2-40B4-BE49-F238E27FC236}">
                  <a16:creationId xmlns:a16="http://schemas.microsoft.com/office/drawing/2014/main" id="{45C311B1-4AFC-EF35-2BFA-1B74FDAB7A5C}"/>
                </a:ext>
              </a:extLst>
            </p:cNvPr>
            <p:cNvSpPr txBox="1"/>
            <p:nvPr/>
          </p:nvSpPr>
          <p:spPr>
            <a:xfrm>
              <a:off x="7959875" y="6441044"/>
              <a:ext cx="356188" cy="461665"/>
            </a:xfrm>
            <a:prstGeom prst="rect">
              <a:avLst/>
            </a:prstGeom>
            <a:noFill/>
          </p:spPr>
          <p:txBody>
            <a:bodyPr wrap="none" rtlCol="0">
              <a:spAutoFit/>
            </a:bodyPr>
            <a:lstStyle/>
            <a:p>
              <a:r>
                <a:rPr lang="en-GB" sz="2400" noProof="0" dirty="0"/>
                <a:t>L</a:t>
              </a:r>
            </a:p>
          </p:txBody>
        </p:sp>
        <p:sp>
          <p:nvSpPr>
            <p:cNvPr id="111" name="TextBox 110">
              <a:extLst>
                <a:ext uri="{FF2B5EF4-FFF2-40B4-BE49-F238E27FC236}">
                  <a16:creationId xmlns:a16="http://schemas.microsoft.com/office/drawing/2014/main" id="{937DC048-6CDB-C901-3CC8-6AE3C5469322}"/>
                </a:ext>
              </a:extLst>
            </p:cNvPr>
            <p:cNvSpPr txBox="1"/>
            <p:nvPr/>
          </p:nvSpPr>
          <p:spPr>
            <a:xfrm>
              <a:off x="21936" y="-85093"/>
              <a:ext cx="612668" cy="461665"/>
            </a:xfrm>
            <a:prstGeom prst="rect">
              <a:avLst/>
            </a:prstGeom>
            <a:solidFill>
              <a:schemeClr val="bg1"/>
            </a:solidFill>
          </p:spPr>
          <p:txBody>
            <a:bodyPr wrap="none" rtlCol="0">
              <a:spAutoFit/>
            </a:bodyPr>
            <a:lstStyle/>
            <a:p>
              <a:r>
                <a:rPr lang="en-GB" sz="2400" noProof="0" dirty="0"/>
                <a:t>0.9</a:t>
              </a:r>
            </a:p>
          </p:txBody>
        </p:sp>
        <p:cxnSp>
          <p:nvCxnSpPr>
            <p:cNvPr id="22" name="Straight Arrow Connector 21">
              <a:extLst>
                <a:ext uri="{FF2B5EF4-FFF2-40B4-BE49-F238E27FC236}">
                  <a16:creationId xmlns:a16="http://schemas.microsoft.com/office/drawing/2014/main" id="{3BF9B154-7793-B58B-0DF6-789BB891D084}"/>
                </a:ext>
              </a:extLst>
            </p:cNvPr>
            <p:cNvCxnSpPr>
              <a:cxnSpLocks/>
            </p:cNvCxnSpPr>
            <p:nvPr/>
          </p:nvCxnSpPr>
          <p:spPr>
            <a:xfrm flipV="1">
              <a:off x="5895310" y="5864449"/>
              <a:ext cx="702460" cy="16220"/>
            </a:xfrm>
            <a:prstGeom prst="straightConnector1">
              <a:avLst/>
            </a:prstGeom>
            <a:ln w="25400">
              <a:headEnd type="arrow" w="lg" len="lg"/>
              <a:tailEnd type="arrow"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98EC743-FC9E-23CA-0202-B8F9FF2069A5}"/>
                </a:ext>
              </a:extLst>
            </p:cNvPr>
            <p:cNvSpPr txBox="1"/>
            <p:nvPr/>
          </p:nvSpPr>
          <p:spPr>
            <a:xfrm>
              <a:off x="6902122" y="5519362"/>
              <a:ext cx="881973" cy="400110"/>
            </a:xfrm>
            <a:prstGeom prst="rect">
              <a:avLst/>
            </a:prstGeom>
            <a:noFill/>
          </p:spPr>
          <p:txBody>
            <a:bodyPr wrap="none" rtlCol="0">
              <a:spAutoFit/>
            </a:bodyPr>
            <a:lstStyle/>
            <a:p>
              <a:r>
                <a:rPr lang="en-GB" sz="2000" noProof="0" dirty="0"/>
                <a:t>10 cm</a:t>
              </a:r>
            </a:p>
          </p:txBody>
        </p:sp>
        <p:cxnSp>
          <p:nvCxnSpPr>
            <p:cNvPr id="27" name="Straight Arrow Connector 26">
              <a:extLst>
                <a:ext uri="{FF2B5EF4-FFF2-40B4-BE49-F238E27FC236}">
                  <a16:creationId xmlns:a16="http://schemas.microsoft.com/office/drawing/2014/main" id="{55620CDF-B087-FD48-3450-6C7A64F9727F}"/>
                </a:ext>
              </a:extLst>
            </p:cNvPr>
            <p:cNvCxnSpPr>
              <a:cxnSpLocks/>
            </p:cNvCxnSpPr>
            <p:nvPr/>
          </p:nvCxnSpPr>
          <p:spPr>
            <a:xfrm>
              <a:off x="6961026" y="5265082"/>
              <a:ext cx="0" cy="769509"/>
            </a:xfrm>
            <a:prstGeom prst="straightConnector1">
              <a:avLst/>
            </a:prstGeom>
            <a:ln w="25400">
              <a:headEnd type="arrow" w="lg" len="lg"/>
              <a:tailEnd type="arrow" w="lg" len="lg"/>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7A1D3C02-46B5-53EB-FFFF-4D12AD16E20A}"/>
                </a:ext>
              </a:extLst>
            </p:cNvPr>
            <p:cNvSpPr txBox="1"/>
            <p:nvPr/>
          </p:nvSpPr>
          <p:spPr>
            <a:xfrm>
              <a:off x="8665413" y="6441044"/>
              <a:ext cx="441146" cy="461665"/>
            </a:xfrm>
            <a:prstGeom prst="rect">
              <a:avLst/>
            </a:prstGeom>
            <a:noFill/>
          </p:spPr>
          <p:txBody>
            <a:bodyPr wrap="none" rtlCol="0">
              <a:spAutoFit/>
            </a:bodyPr>
            <a:lstStyle/>
            <a:p>
              <a:r>
                <a:rPr lang="en-GB" sz="2400" noProof="0" dirty="0"/>
                <a:t>M</a:t>
              </a:r>
            </a:p>
          </p:txBody>
        </p:sp>
      </p:grpSp>
    </p:spTree>
    <p:extLst>
      <p:ext uri="{BB962C8B-B14F-4D97-AF65-F5344CB8AC3E}">
        <p14:creationId xmlns:p14="http://schemas.microsoft.com/office/powerpoint/2010/main" val="313027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83AC-1F8E-B87F-C4B3-3D948BC124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C4F4C3-8E4A-E83E-E372-C6AEE05116AE}"/>
              </a:ext>
            </a:extLst>
          </p:cNvPr>
          <p:cNvSpPr>
            <a:spLocks noGrp="1"/>
          </p:cNvSpPr>
          <p:nvPr>
            <p:ph type="title"/>
          </p:nvPr>
        </p:nvSpPr>
        <p:spPr>
          <a:xfrm>
            <a:off x="241300" y="155246"/>
            <a:ext cx="8724900" cy="1089529"/>
          </a:xfrm>
        </p:spPr>
        <p:txBody>
          <a:bodyPr/>
          <a:lstStyle/>
          <a:p>
            <a:r>
              <a:rPr lang="en-GB" dirty="0"/>
              <a:t>Why does acceleration due to gravity not depend on mass?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1AFE2ED-05FD-E777-304A-C6027753C1E7}"/>
                  </a:ext>
                </a:extLst>
              </p:cNvPr>
              <p:cNvSpPr txBox="1"/>
              <p:nvPr/>
            </p:nvSpPr>
            <p:spPr>
              <a:xfrm>
                <a:off x="2692400" y="1918716"/>
                <a:ext cx="3842142" cy="312681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𝐹</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𝑚𝑎</m:t>
                      </m:r>
                    </m:oMath>
                  </m:oMathPara>
                </a14:m>
                <a:endParaRPr lang="en-GB" sz="2800" dirty="0">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m:rPr>
                          <m:sty m:val="p"/>
                        </m:rPr>
                        <a:rPr lang="en-GB" sz="2800" b="0" i="0" smtClean="0">
                          <a:latin typeface="Cambria Math" panose="02040503050406030204" pitchFamily="18" charset="0"/>
                          <a:cs typeface="Arial" panose="020B0604020202020204" pitchFamily="34" charset="0"/>
                        </a:rPr>
                        <m:t>acceleration</m:t>
                      </m:r>
                      <m:r>
                        <a:rPr lang="en-GB" sz="2800" b="0" i="0"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𝑓𝑜𝑟𝑐𝑒</m:t>
                          </m:r>
                        </m:num>
                        <m:den>
                          <m:r>
                            <a:rPr lang="en-GB" sz="2800" b="0" i="1" smtClean="0">
                              <a:latin typeface="Cambria Math" panose="02040503050406030204" pitchFamily="18" charset="0"/>
                              <a:cs typeface="Arial" panose="020B0604020202020204" pitchFamily="34" charset="0"/>
                            </a:rPr>
                            <m:t>𝑚𝑎𝑠𝑠</m:t>
                          </m:r>
                        </m:den>
                      </m:f>
                    </m:oMath>
                  </m:oMathPara>
                </a14:m>
                <a:endParaRPr lang="en-GB" sz="2800" b="0" dirty="0">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𝑚𝑔</m:t>
                          </m:r>
                        </m:num>
                        <m:den>
                          <m:r>
                            <a:rPr lang="en-GB" sz="2800" b="0" i="1" smtClean="0">
                              <a:latin typeface="Cambria Math" panose="02040503050406030204" pitchFamily="18" charset="0"/>
                              <a:cs typeface="Arial" panose="020B0604020202020204" pitchFamily="34" charset="0"/>
                            </a:rPr>
                            <m:t>𝑚</m:t>
                          </m:r>
                        </m:den>
                      </m:f>
                    </m:oMath>
                  </m:oMathPara>
                </a14:m>
                <a:endParaRPr lang="en-GB" sz="2800" b="0" dirty="0">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𝑔</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B1AFE2ED-05FD-E777-304A-C6027753C1E7}"/>
                  </a:ext>
                </a:extLst>
              </p:cNvPr>
              <p:cNvSpPr txBox="1">
                <a:spLocks noRot="1" noChangeAspect="1" noMove="1" noResize="1" noEditPoints="1" noAdjustHandles="1" noChangeArrowheads="1" noChangeShapeType="1" noTextEdit="1"/>
              </p:cNvSpPr>
              <p:nvPr/>
            </p:nvSpPr>
            <p:spPr>
              <a:xfrm>
                <a:off x="2692400" y="1918716"/>
                <a:ext cx="3842142" cy="3126818"/>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136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E52C-D031-D2B2-CA17-A19D735C70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A372E4-9507-6F6C-C11B-405F72221925}"/>
              </a:ext>
            </a:extLst>
          </p:cNvPr>
          <p:cNvSpPr>
            <a:spLocks noGrp="1"/>
          </p:cNvSpPr>
          <p:nvPr>
            <p:ph type="title"/>
          </p:nvPr>
        </p:nvSpPr>
        <p:spPr>
          <a:xfrm>
            <a:off x="241300" y="155246"/>
            <a:ext cx="8724900" cy="602216"/>
          </a:xfrm>
        </p:spPr>
        <p:txBody>
          <a:bodyPr/>
          <a:lstStyle/>
          <a:p>
            <a:r>
              <a:rPr lang="en-GB" dirty="0"/>
              <a:t>What are the two units used for g?</a:t>
            </a:r>
          </a:p>
        </p:txBody>
      </p:sp>
      <p:grpSp>
        <p:nvGrpSpPr>
          <p:cNvPr id="16" name="Group 15">
            <a:extLst>
              <a:ext uri="{FF2B5EF4-FFF2-40B4-BE49-F238E27FC236}">
                <a16:creationId xmlns:a16="http://schemas.microsoft.com/office/drawing/2014/main" id="{9E90082B-9F62-D858-A6CF-E94252C9B467}"/>
              </a:ext>
            </a:extLst>
          </p:cNvPr>
          <p:cNvGrpSpPr/>
          <p:nvPr/>
        </p:nvGrpSpPr>
        <p:grpSpPr>
          <a:xfrm>
            <a:off x="4572000" y="1607821"/>
            <a:ext cx="1748522" cy="2392679"/>
            <a:chOff x="95213" y="1882140"/>
            <a:chExt cx="3140643" cy="4297661"/>
          </a:xfrm>
        </p:grpSpPr>
        <p:cxnSp>
          <p:nvCxnSpPr>
            <p:cNvPr id="17" name="Straight Connector 16">
              <a:extLst>
                <a:ext uri="{FF2B5EF4-FFF2-40B4-BE49-F238E27FC236}">
                  <a16:creationId xmlns:a16="http://schemas.microsoft.com/office/drawing/2014/main" id="{58472D8E-07B4-0FF2-5F90-2741C994F7BE}"/>
                </a:ext>
              </a:extLst>
            </p:cNvPr>
            <p:cNvCxnSpPr>
              <a:cxnSpLocks/>
            </p:cNvCxnSpPr>
            <p:nvPr/>
          </p:nvCxnSpPr>
          <p:spPr>
            <a:xfrm flipH="1" flipV="1">
              <a:off x="1540145" y="1882140"/>
              <a:ext cx="3595" cy="3540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D04E0B-7693-CF55-F1A6-36EB055D29EB}"/>
                </a:ext>
              </a:extLst>
            </p:cNvPr>
            <p:cNvGrpSpPr/>
            <p:nvPr/>
          </p:nvGrpSpPr>
          <p:grpSpPr>
            <a:xfrm rot="10800000">
              <a:off x="1087409" y="2346979"/>
              <a:ext cx="912663" cy="2164690"/>
              <a:chOff x="12363189" y="806450"/>
              <a:chExt cx="275573" cy="946150"/>
            </a:xfrm>
          </p:grpSpPr>
          <p:sp>
            <p:nvSpPr>
              <p:cNvPr id="28" name="Rectangle: Rounded Corners 27">
                <a:extLst>
                  <a:ext uri="{FF2B5EF4-FFF2-40B4-BE49-F238E27FC236}">
                    <a16:creationId xmlns:a16="http://schemas.microsoft.com/office/drawing/2014/main" id="{01422AD4-9D39-33CB-5EB1-583116B9DEF2}"/>
                  </a:ext>
                </a:extLst>
              </p:cNvPr>
              <p:cNvSpPr/>
              <p:nvPr/>
            </p:nvSpPr>
            <p:spPr>
              <a:xfrm>
                <a:off x="12363189" y="806450"/>
                <a:ext cx="275573" cy="94615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9" name="Rectangle 28">
                <a:extLst>
                  <a:ext uri="{FF2B5EF4-FFF2-40B4-BE49-F238E27FC236}">
                    <a16:creationId xmlns:a16="http://schemas.microsoft.com/office/drawing/2014/main" id="{5A854C8B-8F4F-B6F6-6F57-0E4EBE7D43B7}"/>
                  </a:ext>
                </a:extLst>
              </p:cNvPr>
              <p:cNvSpPr/>
              <p:nvPr/>
            </p:nvSpPr>
            <p:spPr>
              <a:xfrm>
                <a:off x="12443717" y="919187"/>
                <a:ext cx="116688" cy="70919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
          <p:nvSpPr>
            <p:cNvPr id="23" name="Hexagon 22">
              <a:extLst>
                <a:ext uri="{FF2B5EF4-FFF2-40B4-BE49-F238E27FC236}">
                  <a16:creationId xmlns:a16="http://schemas.microsoft.com/office/drawing/2014/main" id="{DEE22074-A07F-2C32-4224-488EF65233BF}"/>
                </a:ext>
              </a:extLst>
            </p:cNvPr>
            <p:cNvSpPr/>
            <p:nvPr/>
          </p:nvSpPr>
          <p:spPr>
            <a:xfrm>
              <a:off x="1306401" y="3117345"/>
              <a:ext cx="457200" cy="127000"/>
            </a:xfrm>
            <a:prstGeom prst="hexagon">
              <a:avLst>
                <a:gd name="adj" fmla="val 155303"/>
                <a:gd name="vf" fmla="val 115470"/>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4" name="Trapezoid 23">
              <a:extLst>
                <a:ext uri="{FF2B5EF4-FFF2-40B4-BE49-F238E27FC236}">
                  <a16:creationId xmlns:a16="http://schemas.microsoft.com/office/drawing/2014/main" id="{4F266F79-86D4-2302-AD77-31395EB53617}"/>
                </a:ext>
              </a:extLst>
            </p:cNvPr>
            <p:cNvSpPr/>
            <p:nvPr/>
          </p:nvSpPr>
          <p:spPr>
            <a:xfrm>
              <a:off x="838891" y="5308645"/>
              <a:ext cx="1409699" cy="871156"/>
            </a:xfrm>
            <a:prstGeom prst="trapezoid">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5" name="TextBox 24">
              <a:extLst>
                <a:ext uri="{FF2B5EF4-FFF2-40B4-BE49-F238E27FC236}">
                  <a16:creationId xmlns:a16="http://schemas.microsoft.com/office/drawing/2014/main" id="{792EC92A-7282-2F38-7BA0-D217BB311FA4}"/>
                </a:ext>
              </a:extLst>
            </p:cNvPr>
            <p:cNvSpPr txBox="1"/>
            <p:nvPr/>
          </p:nvSpPr>
          <p:spPr>
            <a:xfrm>
              <a:off x="2023109" y="2919235"/>
              <a:ext cx="1212747" cy="608101"/>
            </a:xfrm>
            <a:prstGeom prst="rect">
              <a:avLst/>
            </a:prstGeom>
            <a:noFill/>
          </p:spPr>
          <p:txBody>
            <a:bodyPr wrap="none" rtlCol="0">
              <a:spAutoFit/>
            </a:bodyPr>
            <a:lstStyle/>
            <a:p>
              <a:pPr algn="l">
                <a:spcAft>
                  <a:spcPts val="1200"/>
                </a:spcAft>
              </a:pPr>
              <a:r>
                <a:rPr lang="en-GB" sz="1600" dirty="0">
                  <a:latin typeface="Arial" panose="020B0604020202020204" pitchFamily="34" charset="0"/>
                  <a:cs typeface="Arial" panose="020B0604020202020204" pitchFamily="34" charset="0"/>
                </a:rPr>
                <a:t>9.8 N</a:t>
              </a:r>
            </a:p>
          </p:txBody>
        </p:sp>
        <p:sp>
          <p:nvSpPr>
            <p:cNvPr id="26" name="TextBox 25">
              <a:extLst>
                <a:ext uri="{FF2B5EF4-FFF2-40B4-BE49-F238E27FC236}">
                  <a16:creationId xmlns:a16="http://schemas.microsoft.com/office/drawing/2014/main" id="{8160FAFA-4C0D-4864-A0CF-65449510659A}"/>
                </a:ext>
              </a:extLst>
            </p:cNvPr>
            <p:cNvSpPr txBox="1"/>
            <p:nvPr/>
          </p:nvSpPr>
          <p:spPr>
            <a:xfrm>
              <a:off x="95213" y="2855735"/>
              <a:ext cx="1028474" cy="608101"/>
            </a:xfrm>
            <a:prstGeom prst="rect">
              <a:avLst/>
            </a:prstGeom>
            <a:noFill/>
          </p:spPr>
          <p:txBody>
            <a:bodyPr wrap="none" rtlCol="0">
              <a:spAutoFit/>
            </a:bodyPr>
            <a:lstStyle/>
            <a:p>
              <a:pPr algn="l">
                <a:spcAft>
                  <a:spcPts val="1200"/>
                </a:spcAft>
              </a:pPr>
              <a:r>
                <a:rPr lang="en-GB" sz="1600" dirty="0">
                  <a:latin typeface="Arial" panose="020B0604020202020204" pitchFamily="34" charset="0"/>
                  <a:cs typeface="Arial" panose="020B0604020202020204" pitchFamily="34" charset="0"/>
                </a:rPr>
                <a:t>1 kg</a:t>
              </a:r>
            </a:p>
          </p:txBody>
        </p:sp>
        <p:sp>
          <p:nvSpPr>
            <p:cNvPr id="27" name="TextBox 26">
              <a:extLst>
                <a:ext uri="{FF2B5EF4-FFF2-40B4-BE49-F238E27FC236}">
                  <a16:creationId xmlns:a16="http://schemas.microsoft.com/office/drawing/2014/main" id="{E0709FDD-579F-E397-BA71-5578E8CE1B53}"/>
                </a:ext>
              </a:extLst>
            </p:cNvPr>
            <p:cNvSpPr txBox="1"/>
            <p:nvPr/>
          </p:nvSpPr>
          <p:spPr>
            <a:xfrm>
              <a:off x="1158770" y="5489646"/>
              <a:ext cx="1028474" cy="608101"/>
            </a:xfrm>
            <a:prstGeom prst="rect">
              <a:avLst/>
            </a:prstGeom>
            <a:noFill/>
          </p:spPr>
          <p:txBody>
            <a:bodyPr wrap="none" rtlCol="0">
              <a:spAutoFit/>
            </a:bodyPr>
            <a:lstStyle/>
            <a:p>
              <a:pPr algn="l">
                <a:spcAft>
                  <a:spcPts val="1200"/>
                </a:spcAft>
              </a:pPr>
              <a:r>
                <a:rPr lang="en-GB" sz="1600" dirty="0">
                  <a:latin typeface="Arial" panose="020B0604020202020204" pitchFamily="34" charset="0"/>
                  <a:cs typeface="Arial" panose="020B0604020202020204" pitchFamily="34" charset="0"/>
                </a:rPr>
                <a:t>1 kg</a:t>
              </a:r>
            </a:p>
          </p:txBody>
        </p:sp>
      </p:grpSp>
      <p:grpSp>
        <p:nvGrpSpPr>
          <p:cNvPr id="30" name="Group 29">
            <a:extLst>
              <a:ext uri="{FF2B5EF4-FFF2-40B4-BE49-F238E27FC236}">
                <a16:creationId xmlns:a16="http://schemas.microsoft.com/office/drawing/2014/main" id="{67EB486C-AB2A-FB15-83AA-3DE6A3CEDC67}"/>
              </a:ext>
            </a:extLst>
          </p:cNvPr>
          <p:cNvGrpSpPr/>
          <p:nvPr/>
        </p:nvGrpSpPr>
        <p:grpSpPr>
          <a:xfrm>
            <a:off x="1579977" y="1891839"/>
            <a:ext cx="548135" cy="1954591"/>
            <a:chOff x="1589447" y="4000500"/>
            <a:chExt cx="548135" cy="1954591"/>
          </a:xfrm>
        </p:grpSpPr>
        <p:grpSp>
          <p:nvGrpSpPr>
            <p:cNvPr id="31" name="Group 30">
              <a:extLst>
                <a:ext uri="{FF2B5EF4-FFF2-40B4-BE49-F238E27FC236}">
                  <a16:creationId xmlns:a16="http://schemas.microsoft.com/office/drawing/2014/main" id="{65B959F9-5E62-DF52-781E-1B64D87BA1AB}"/>
                </a:ext>
              </a:extLst>
            </p:cNvPr>
            <p:cNvGrpSpPr/>
            <p:nvPr/>
          </p:nvGrpSpPr>
          <p:grpSpPr>
            <a:xfrm>
              <a:off x="1638850" y="5246295"/>
              <a:ext cx="498732" cy="708796"/>
              <a:chOff x="6920448" y="2330838"/>
              <a:chExt cx="498732" cy="708796"/>
            </a:xfrm>
          </p:grpSpPr>
          <p:sp>
            <p:nvSpPr>
              <p:cNvPr id="33" name="Oval 32">
                <a:extLst>
                  <a:ext uri="{FF2B5EF4-FFF2-40B4-BE49-F238E27FC236}">
                    <a16:creationId xmlns:a16="http://schemas.microsoft.com/office/drawing/2014/main" id="{E8B7E228-80D1-07EA-3F78-F307E554EA7E}"/>
                  </a:ext>
                </a:extLst>
              </p:cNvPr>
              <p:cNvSpPr/>
              <p:nvPr/>
            </p:nvSpPr>
            <p:spPr>
              <a:xfrm>
                <a:off x="6920448" y="2540902"/>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4" name="Freeform: Shape 33">
                <a:extLst>
                  <a:ext uri="{FF2B5EF4-FFF2-40B4-BE49-F238E27FC236}">
                    <a16:creationId xmlns:a16="http://schemas.microsoft.com/office/drawing/2014/main" id="{7589010D-8B2C-ECAF-D91F-1FBACAE05D7F}"/>
                  </a:ext>
                </a:extLst>
              </p:cNvPr>
              <p:cNvSpPr/>
              <p:nvPr/>
            </p:nvSpPr>
            <p:spPr>
              <a:xfrm>
                <a:off x="6969851" y="2435870"/>
                <a:ext cx="399926" cy="74285"/>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B1364871-7180-3247-D7EC-9AB81B6E7685}"/>
                  </a:ext>
                </a:extLst>
              </p:cNvPr>
              <p:cNvSpPr/>
              <p:nvPr/>
            </p:nvSpPr>
            <p:spPr>
              <a:xfrm>
                <a:off x="6969851" y="2330838"/>
                <a:ext cx="399926" cy="45719"/>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bg1">
                    <a:lumMod val="65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grpSp>
        <p:sp>
          <p:nvSpPr>
            <p:cNvPr id="32" name="Oval 31">
              <a:extLst>
                <a:ext uri="{FF2B5EF4-FFF2-40B4-BE49-F238E27FC236}">
                  <a16:creationId xmlns:a16="http://schemas.microsoft.com/office/drawing/2014/main" id="{B1372FCD-A1B1-1337-9823-A19F41241D95}"/>
                </a:ext>
              </a:extLst>
            </p:cNvPr>
            <p:cNvSpPr/>
            <p:nvPr/>
          </p:nvSpPr>
          <p:spPr>
            <a:xfrm>
              <a:off x="1589447" y="4000500"/>
              <a:ext cx="498732" cy="498732"/>
            </a:xfrm>
            <a:prstGeom prst="ellipse">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69026F9-DBC8-7490-A62B-8F5C871F1A5F}"/>
                  </a:ext>
                </a:extLst>
              </p:cNvPr>
              <p:cNvSpPr txBox="1"/>
              <p:nvPr/>
            </p:nvSpPr>
            <p:spPr>
              <a:xfrm>
                <a:off x="1023608" y="4280337"/>
                <a:ext cx="17102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9.8 </a:t>
                </a:r>
                <a14:m>
                  <m:oMath xmlns:m="http://schemas.openxmlformats.org/officeDocument/2006/math">
                    <m:r>
                      <a:rPr lang="en-GB" sz="2800" i="1" dirty="0" smtClean="0">
                        <a:latin typeface="Cambria Math" panose="02040503050406030204" pitchFamily="18" charset="0"/>
                        <a:cs typeface="Arial" panose="020B0604020202020204" pitchFamily="34" charset="0"/>
                      </a:rPr>
                      <m:t>𝑚</m:t>
                    </m:r>
                    <m:r>
                      <a:rPr lang="en-GB" sz="2800" i="1" dirty="0" smtClean="0">
                        <a:latin typeface="Cambria Math" panose="02040503050406030204" pitchFamily="18" charset="0"/>
                        <a:cs typeface="Arial" panose="020B0604020202020204" pitchFamily="34" charset="0"/>
                      </a:rPr>
                      <m:t> </m:t>
                    </m:r>
                    <m:sSup>
                      <m:sSupPr>
                        <m:ctrlPr>
                          <a:rPr lang="en-GB" sz="2800" i="1" dirty="0" smtClean="0">
                            <a:latin typeface="Cambria Math" panose="02040503050406030204" pitchFamily="18" charset="0"/>
                            <a:cs typeface="Arial" panose="020B0604020202020204" pitchFamily="34" charset="0"/>
                          </a:rPr>
                        </m:ctrlPr>
                      </m:sSupPr>
                      <m:e>
                        <m:r>
                          <a:rPr lang="en-GB" sz="2800" i="1" dirty="0" smtClean="0">
                            <a:latin typeface="Cambria Math" panose="02040503050406030204" pitchFamily="18" charset="0"/>
                            <a:cs typeface="Arial" panose="020B0604020202020204" pitchFamily="34" charset="0"/>
                          </a:rPr>
                          <m:t>𝑠</m:t>
                        </m:r>
                      </m:e>
                      <m:sup>
                        <m:r>
                          <a:rPr lang="en-GB" sz="2800" i="1" dirty="0" smtClean="0">
                            <a:latin typeface="Cambria Math" panose="02040503050406030204" pitchFamily="18" charset="0"/>
                            <a:cs typeface="Arial" panose="020B0604020202020204" pitchFamily="34" charset="0"/>
                          </a:rPr>
                          <m:t>−2</m:t>
                        </m:r>
                      </m:sup>
                    </m:sSup>
                  </m:oMath>
                </a14:m>
                <a:endParaRPr lang="en-GB" sz="2800" dirty="0">
                  <a:latin typeface="Arial" panose="020B0604020202020204" pitchFamily="34" charset="0"/>
                  <a:cs typeface="Arial" panose="020B0604020202020204" pitchFamily="34" charset="0"/>
                </a:endParaRPr>
              </a:p>
            </p:txBody>
          </p:sp>
        </mc:Choice>
        <mc:Fallback xmlns="">
          <p:sp>
            <p:nvSpPr>
              <p:cNvPr id="38" name="TextBox 37">
                <a:extLst>
                  <a:ext uri="{FF2B5EF4-FFF2-40B4-BE49-F238E27FC236}">
                    <a16:creationId xmlns:a16="http://schemas.microsoft.com/office/drawing/2014/main" id="{E69026F9-DBC8-7490-A62B-8F5C871F1A5F}"/>
                  </a:ext>
                </a:extLst>
              </p:cNvPr>
              <p:cNvSpPr txBox="1">
                <a:spLocks noRot="1" noChangeAspect="1" noMove="1" noResize="1" noEditPoints="1" noAdjustHandles="1" noChangeArrowheads="1" noChangeShapeType="1" noTextEdit="1"/>
              </p:cNvSpPr>
              <p:nvPr/>
            </p:nvSpPr>
            <p:spPr>
              <a:xfrm>
                <a:off x="1023608" y="4280337"/>
                <a:ext cx="1710276" cy="523220"/>
              </a:xfrm>
              <a:prstGeom prst="rect">
                <a:avLst/>
              </a:prstGeom>
              <a:blipFill>
                <a:blip r:embed="rId2"/>
                <a:stretch>
                  <a:fillRect l="-7500"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F0F939-2316-CDEF-1C29-1AFA54E8C002}"/>
                  </a:ext>
                </a:extLst>
              </p:cNvPr>
              <p:cNvSpPr txBox="1"/>
              <p:nvPr/>
            </p:nvSpPr>
            <p:spPr>
              <a:xfrm>
                <a:off x="4628891" y="4280337"/>
                <a:ext cx="197906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9.8 </a:t>
                </a:r>
                <a14:m>
                  <m:oMath xmlns:m="http://schemas.openxmlformats.org/officeDocument/2006/math">
                    <m:r>
                      <a:rPr lang="en-GB" sz="2800" b="0" i="1" dirty="0" smtClean="0">
                        <a:latin typeface="Cambria Math" panose="02040503050406030204" pitchFamily="18" charset="0"/>
                        <a:cs typeface="Arial" panose="020B0604020202020204" pitchFamily="34" charset="0"/>
                      </a:rPr>
                      <m:t>𝑁</m:t>
                    </m:r>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𝐾</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𝑔</m:t>
                        </m:r>
                      </m:e>
                      <m:sup>
                        <m:r>
                          <a:rPr lang="en-GB" sz="2800" b="0" i="1" dirty="0" smtClean="0">
                            <a:latin typeface="Cambria Math" panose="02040503050406030204" pitchFamily="18" charset="0"/>
                            <a:cs typeface="Arial" panose="020B0604020202020204" pitchFamily="34" charset="0"/>
                          </a:rPr>
                          <m:t>−1</m:t>
                        </m:r>
                      </m:sup>
                    </m:sSup>
                  </m:oMath>
                </a14:m>
                <a:endParaRPr lang="en-GB" sz="28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FBF0F939-2316-CDEF-1C29-1AFA54E8C002}"/>
                  </a:ext>
                </a:extLst>
              </p:cNvPr>
              <p:cNvSpPr txBox="1">
                <a:spLocks noRot="1" noChangeAspect="1" noMove="1" noResize="1" noEditPoints="1" noAdjustHandles="1" noChangeArrowheads="1" noChangeShapeType="1" noTextEdit="1"/>
              </p:cNvSpPr>
              <p:nvPr/>
            </p:nvSpPr>
            <p:spPr>
              <a:xfrm>
                <a:off x="4628891" y="4280337"/>
                <a:ext cx="1979068" cy="523220"/>
              </a:xfrm>
              <a:prstGeom prst="rect">
                <a:avLst/>
              </a:prstGeom>
              <a:blipFill>
                <a:blip r:embed="rId3"/>
                <a:stretch>
                  <a:fillRect l="-6154"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4514D5A-63F2-52D9-9D5C-13A7C337378E}"/>
                  </a:ext>
                </a:extLst>
              </p:cNvPr>
              <p:cNvSpPr txBox="1"/>
              <p:nvPr/>
            </p:nvSpPr>
            <p:spPr>
              <a:xfrm>
                <a:off x="1273677" y="885952"/>
                <a:ext cx="121013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𝑚</m:t>
                      </m:r>
                      <m:r>
                        <a:rPr lang="en-GB" sz="2800" i="1" dirty="0" smtClean="0">
                          <a:latin typeface="Cambria Math" panose="02040503050406030204" pitchFamily="18" charset="0"/>
                          <a:cs typeface="Arial" panose="020B0604020202020204" pitchFamily="34" charset="0"/>
                        </a:rPr>
                        <m:t> </m:t>
                      </m:r>
                      <m:sSup>
                        <m:sSupPr>
                          <m:ctrlPr>
                            <a:rPr lang="en-GB" sz="2800" i="1" dirty="0" smtClean="0">
                              <a:latin typeface="Cambria Math" panose="02040503050406030204" pitchFamily="18" charset="0"/>
                              <a:cs typeface="Arial" panose="020B0604020202020204" pitchFamily="34" charset="0"/>
                            </a:rPr>
                          </m:ctrlPr>
                        </m:sSupPr>
                        <m:e>
                          <m:r>
                            <a:rPr lang="en-GB" sz="2800" i="1" dirty="0" smtClean="0">
                              <a:latin typeface="Cambria Math" panose="02040503050406030204" pitchFamily="18" charset="0"/>
                              <a:cs typeface="Arial" panose="020B0604020202020204" pitchFamily="34" charset="0"/>
                            </a:rPr>
                            <m:t>𝑠</m:t>
                          </m:r>
                        </m:e>
                        <m:sup>
                          <m:r>
                            <a:rPr lang="en-GB" sz="2800" i="1" dirty="0"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E4514D5A-63F2-52D9-9D5C-13A7C337378E}"/>
                  </a:ext>
                </a:extLst>
              </p:cNvPr>
              <p:cNvSpPr txBox="1">
                <a:spLocks noRot="1" noChangeAspect="1" noMove="1" noResize="1" noEditPoints="1" noAdjustHandles="1" noChangeArrowheads="1" noChangeShapeType="1" noTextEdit="1"/>
              </p:cNvSpPr>
              <p:nvPr/>
            </p:nvSpPr>
            <p:spPr>
              <a:xfrm>
                <a:off x="1273677" y="885952"/>
                <a:ext cx="1210138"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2E95610-FA5C-6B89-A7FA-92BB007D5371}"/>
                  </a:ext>
                </a:extLst>
              </p:cNvPr>
              <p:cNvSpPr txBox="1"/>
              <p:nvPr/>
            </p:nvSpPr>
            <p:spPr>
              <a:xfrm>
                <a:off x="4744563" y="858232"/>
                <a:ext cx="147893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𝑁</m:t>
                      </m:r>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𝐾</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𝑔</m:t>
                          </m:r>
                        </m:e>
                        <m:sup>
                          <m:r>
                            <a:rPr lang="en-GB" sz="2800" b="0" i="1" dirty="0" smtClean="0">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2E95610-FA5C-6B89-A7FA-92BB007D5371}"/>
                  </a:ext>
                </a:extLst>
              </p:cNvPr>
              <p:cNvSpPr txBox="1">
                <a:spLocks noRot="1" noChangeAspect="1" noMove="1" noResize="1" noEditPoints="1" noAdjustHandles="1" noChangeArrowheads="1" noChangeShapeType="1" noTextEdit="1"/>
              </p:cNvSpPr>
              <p:nvPr/>
            </p:nvSpPr>
            <p:spPr>
              <a:xfrm>
                <a:off x="4744563" y="858232"/>
                <a:ext cx="1478931" cy="67710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2968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61B20748-04E1-2B9F-66B0-6BFBEEC57CD6}"/>
              </a:ext>
            </a:extLst>
          </p:cNvPr>
          <p:cNvSpPr>
            <a:spLocks noGrp="1" noChangeArrowheads="1"/>
          </p:cNvSpPr>
          <p:nvPr>
            <p:ph type="title"/>
          </p:nvPr>
        </p:nvSpPr>
        <p:spPr/>
        <p:txBody>
          <a:bodyPr/>
          <a:lstStyle/>
          <a:p>
            <a:pPr eaLnBrk="1" hangingPunct="1"/>
            <a:r>
              <a:rPr lang="en-IE" altLang="en-US" sz="3600" b="1" dirty="0"/>
              <a:t>Hammer and Feather</a:t>
            </a:r>
            <a:endParaRPr lang="en-GB" altLang="en-US" sz="3600" b="1" i="1" dirty="0"/>
          </a:p>
        </p:txBody>
      </p:sp>
      <p:sp>
        <p:nvSpPr>
          <p:cNvPr id="13315" name="Text Box 11">
            <a:extLst>
              <a:ext uri="{FF2B5EF4-FFF2-40B4-BE49-F238E27FC236}">
                <a16:creationId xmlns:a16="http://schemas.microsoft.com/office/drawing/2014/main" id="{54ED43F7-0054-97D3-BDD1-06503B571069}"/>
              </a:ext>
            </a:extLst>
          </p:cNvPr>
          <p:cNvSpPr txBox="1">
            <a:spLocks noChangeArrowheads="1"/>
          </p:cNvSpPr>
          <p:nvPr/>
        </p:nvSpPr>
        <p:spPr bwMode="auto">
          <a:xfrm>
            <a:off x="179512" y="800093"/>
            <a:ext cx="449934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dirty="0"/>
              <a:t>If you drop a hammer and a feather on earth, the hammer will hit the ground first because air resistance slows the feather.</a:t>
            </a:r>
          </a:p>
          <a:p>
            <a:pPr eaLnBrk="1" hangingPunct="1"/>
            <a:endParaRPr lang="en-IE" altLang="en-US" sz="2800" dirty="0"/>
          </a:p>
          <a:p>
            <a:pPr eaLnBrk="1" hangingPunct="1"/>
            <a:r>
              <a:rPr lang="en-GB" altLang="en-US" sz="2800" dirty="0"/>
              <a:t>In a vacuum, both will reach the ground together. </a:t>
            </a:r>
          </a:p>
          <a:p>
            <a:pPr eaLnBrk="1" hangingPunct="1"/>
            <a:endParaRPr lang="en-GB" altLang="en-US" sz="2800" dirty="0"/>
          </a:p>
          <a:p>
            <a:pPr eaLnBrk="1" hangingPunct="1"/>
            <a:r>
              <a:rPr lang="en-GB" altLang="en-US" sz="2800" dirty="0"/>
              <a:t>This is because the acceleration is the same for both.</a:t>
            </a:r>
          </a:p>
        </p:txBody>
      </p:sp>
      <p:grpSp>
        <p:nvGrpSpPr>
          <p:cNvPr id="3" name="Group 2">
            <a:extLst>
              <a:ext uri="{FF2B5EF4-FFF2-40B4-BE49-F238E27FC236}">
                <a16:creationId xmlns:a16="http://schemas.microsoft.com/office/drawing/2014/main" id="{87CE36A4-7885-8412-2CA9-8F9995EFEDCA}"/>
              </a:ext>
            </a:extLst>
          </p:cNvPr>
          <p:cNvGrpSpPr/>
          <p:nvPr/>
        </p:nvGrpSpPr>
        <p:grpSpPr>
          <a:xfrm>
            <a:off x="5271134" y="968693"/>
            <a:ext cx="3121025" cy="3732746"/>
            <a:chOff x="5271134" y="968693"/>
            <a:chExt cx="3121025" cy="3732746"/>
          </a:xfrm>
        </p:grpSpPr>
        <p:pic>
          <p:nvPicPr>
            <p:cNvPr id="1026" name="Picture 2">
              <a:extLst>
                <a:ext uri="{FF2B5EF4-FFF2-40B4-BE49-F238E27FC236}">
                  <a16:creationId xmlns:a16="http://schemas.microsoft.com/office/drawing/2014/main" id="{A60CC534-B53E-C641-3465-4F4CD2F83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134" y="968693"/>
              <a:ext cx="3121025" cy="3732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4"/>
              <a:extLst>
                <a:ext uri="{FF2B5EF4-FFF2-40B4-BE49-F238E27FC236}">
                  <a16:creationId xmlns:a16="http://schemas.microsoft.com/office/drawing/2014/main" id="{8A02FADD-CBCB-5FDA-E08C-955466BD3E63}"/>
                </a:ext>
              </a:extLst>
            </p:cNvPr>
            <p:cNvSpPr txBox="1"/>
            <p:nvPr/>
          </p:nvSpPr>
          <p:spPr>
            <a:xfrm>
              <a:off x="7406640" y="4393662"/>
              <a:ext cx="543739" cy="307777"/>
            </a:xfrm>
            <a:prstGeom prst="rect">
              <a:avLst/>
            </a:prstGeom>
            <a:noFill/>
          </p:spPr>
          <p:txBody>
            <a:bodyPr wrap="none" rtlCol="0">
              <a:spAutoFit/>
            </a:bodyPr>
            <a:lstStyle/>
            <a:p>
              <a:pPr algn="l"/>
              <a:r>
                <a:rPr lang="en-GB" sz="1400" dirty="0"/>
                <a:t>CC0</a:t>
              </a:r>
            </a:p>
          </p:txBody>
        </p:sp>
      </p:grpSp>
      <p:sp>
        <p:nvSpPr>
          <p:cNvPr id="5" name="TextBox 4">
            <a:extLst>
              <a:ext uri="{FF2B5EF4-FFF2-40B4-BE49-F238E27FC236}">
                <a16:creationId xmlns:a16="http://schemas.microsoft.com/office/drawing/2014/main" id="{698B5DCB-CDF0-F4D9-2209-C105FE62D959}"/>
              </a:ext>
            </a:extLst>
          </p:cNvPr>
          <p:cNvSpPr txBox="1"/>
          <p:nvPr/>
        </p:nvSpPr>
        <p:spPr>
          <a:xfrm>
            <a:off x="5120640" y="4807635"/>
            <a:ext cx="3759200" cy="646331"/>
          </a:xfrm>
          <a:prstGeom prst="rect">
            <a:avLst/>
          </a:prstGeom>
          <a:noFill/>
        </p:spPr>
        <p:txBody>
          <a:bodyPr wrap="square">
            <a:spAutoFit/>
          </a:bodyPr>
          <a:lstStyle/>
          <a:p>
            <a:r>
              <a:rPr lang="en-GB" b="0" i="0" dirty="0">
                <a:solidFill>
                  <a:srgbClr val="202122"/>
                </a:solidFill>
                <a:effectLst/>
                <a:latin typeface="Arial" panose="020B0604020202020204" pitchFamily="34" charset="0"/>
              </a:rPr>
              <a:t>NASA, Apollo 15, Dave Scott drops a hammer and a feather.</a:t>
            </a:r>
            <a:endParaRPr lang="en-GB" dirty="0"/>
          </a:p>
        </p:txBody>
      </p:sp>
    </p:spTree>
    <p:extLst>
      <p:ext uri="{BB962C8B-B14F-4D97-AF65-F5344CB8AC3E}">
        <p14:creationId xmlns:p14="http://schemas.microsoft.com/office/powerpoint/2010/main" val="162945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C7406-7B80-DAE2-DD19-59FC0FDB577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42A64F-3B75-EE1E-1862-A276B3ADC23A}"/>
                  </a:ext>
                </a:extLst>
              </p:cNvPr>
              <p:cNvSpPr txBox="1"/>
              <p:nvPr/>
            </p:nvSpPr>
            <p:spPr>
              <a:xfrm>
                <a:off x="407678" y="2025324"/>
                <a:ext cx="4340579" cy="523220"/>
              </a:xfrm>
              <a:prstGeom prst="rect">
                <a:avLst/>
              </a:prstGeom>
              <a:noFill/>
            </p:spPr>
            <p:txBody>
              <a:bodyPr wrap="square" rtlCol="0">
                <a:spAutoFit/>
              </a:bodyPr>
              <a:lstStyle/>
              <a:p>
                <a:pPr algn="l"/>
                <a:r>
                  <a:rPr lang="en-GB" sz="2800" dirty="0"/>
                  <a:t>Dropped from rest </a:t>
                </a:r>
                <a14:m>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𝑢</m:t>
                    </m:r>
                    <m:r>
                      <a:rPr lang="en-GB" sz="2800" b="0" i="1" smtClean="0">
                        <a:latin typeface="Cambria Math" panose="02040503050406030204" pitchFamily="18" charset="0"/>
                      </a:rPr>
                      <m:t>=</m:t>
                    </m:r>
                  </m:oMath>
                </a14:m>
                <a:endParaRPr lang="en-GB" sz="2800" dirty="0"/>
              </a:p>
            </p:txBody>
          </p:sp>
        </mc:Choice>
        <mc:Fallback xmlns="">
          <p:sp>
            <p:nvSpPr>
              <p:cNvPr id="9" name="TextBox 8">
                <a:extLst>
                  <a:ext uri="{FF2B5EF4-FFF2-40B4-BE49-F238E27FC236}">
                    <a16:creationId xmlns:a16="http://schemas.microsoft.com/office/drawing/2014/main" id="{3542A64F-3B75-EE1E-1862-A276B3ADC23A}"/>
                  </a:ext>
                </a:extLst>
              </p:cNvPr>
              <p:cNvSpPr txBox="1">
                <a:spLocks noRot="1" noChangeAspect="1" noMove="1" noResize="1" noEditPoints="1" noAdjustHandles="1" noChangeArrowheads="1" noChangeShapeType="1" noTextEdit="1"/>
              </p:cNvSpPr>
              <p:nvPr/>
            </p:nvSpPr>
            <p:spPr>
              <a:xfrm>
                <a:off x="407678" y="2025324"/>
                <a:ext cx="4340579" cy="523220"/>
              </a:xfrm>
              <a:prstGeom prst="rect">
                <a:avLst/>
              </a:prstGeom>
              <a:blipFill>
                <a:blip r:embed="rId2"/>
                <a:stretch>
                  <a:fillRect l="-2949"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119AA5-E97E-136D-DC2A-BCD6C3FB1A54}"/>
                  </a:ext>
                </a:extLst>
              </p:cNvPr>
              <p:cNvSpPr txBox="1"/>
              <p:nvPr/>
            </p:nvSpPr>
            <p:spPr>
              <a:xfrm>
                <a:off x="4417181" y="2046601"/>
                <a:ext cx="482824"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0</m:t>
                      </m:r>
                    </m:oMath>
                  </m:oMathPara>
                </a14:m>
                <a:endParaRPr lang="en-GB" sz="2800" dirty="0"/>
              </a:p>
            </p:txBody>
          </p:sp>
        </mc:Choice>
        <mc:Fallback xmlns="">
          <p:sp>
            <p:nvSpPr>
              <p:cNvPr id="10" name="TextBox 9">
                <a:extLst>
                  <a:ext uri="{FF2B5EF4-FFF2-40B4-BE49-F238E27FC236}">
                    <a16:creationId xmlns:a16="http://schemas.microsoft.com/office/drawing/2014/main" id="{28119AA5-E97E-136D-DC2A-BCD6C3FB1A54}"/>
                  </a:ext>
                </a:extLst>
              </p:cNvPr>
              <p:cNvSpPr txBox="1">
                <a:spLocks noRot="1" noChangeAspect="1" noMove="1" noResize="1" noEditPoints="1" noAdjustHandles="1" noChangeArrowheads="1" noChangeShapeType="1" noTextEdit="1"/>
              </p:cNvSpPr>
              <p:nvPr/>
            </p:nvSpPr>
            <p:spPr>
              <a:xfrm>
                <a:off x="4417181" y="2046601"/>
                <a:ext cx="482824"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A715AE-9727-BF14-7DF5-16C4467FB752}"/>
                  </a:ext>
                </a:extLst>
              </p:cNvPr>
              <p:cNvSpPr txBox="1"/>
              <p:nvPr/>
            </p:nvSpPr>
            <p:spPr>
              <a:xfrm>
                <a:off x="636278" y="2608749"/>
                <a:ext cx="4111981"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𝑢</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+2</m:t>
                      </m:r>
                      <m:r>
                        <a:rPr lang="en-GB" sz="2800" b="0" i="1" dirty="0" smtClean="0">
                          <a:latin typeface="Cambria Math" panose="02040503050406030204" pitchFamily="18" charset="0"/>
                        </a:rPr>
                        <m:t>𝑎𝑠</m:t>
                      </m:r>
                    </m:oMath>
                  </m:oMathPara>
                </a14:m>
                <a:endParaRPr lang="en-GB" sz="2800" dirty="0"/>
              </a:p>
            </p:txBody>
          </p:sp>
        </mc:Choice>
        <mc:Fallback xmlns="">
          <p:sp>
            <p:nvSpPr>
              <p:cNvPr id="11" name="TextBox 10">
                <a:extLst>
                  <a:ext uri="{FF2B5EF4-FFF2-40B4-BE49-F238E27FC236}">
                    <a16:creationId xmlns:a16="http://schemas.microsoft.com/office/drawing/2014/main" id="{A2A715AE-9727-BF14-7DF5-16C4467FB752}"/>
                  </a:ext>
                </a:extLst>
              </p:cNvPr>
              <p:cNvSpPr txBox="1">
                <a:spLocks noRot="1" noChangeAspect="1" noMove="1" noResize="1" noEditPoints="1" noAdjustHandles="1" noChangeArrowheads="1" noChangeShapeType="1" noTextEdit="1"/>
              </p:cNvSpPr>
              <p:nvPr/>
            </p:nvSpPr>
            <p:spPr>
              <a:xfrm>
                <a:off x="636278" y="2608749"/>
                <a:ext cx="4111981"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75E294-24B3-5ECC-7B82-69248B040672}"/>
                  </a:ext>
                </a:extLst>
              </p:cNvPr>
              <p:cNvSpPr txBox="1"/>
              <p:nvPr/>
            </p:nvSpPr>
            <p:spPr>
              <a:xfrm>
                <a:off x="1049336" y="3090470"/>
                <a:ext cx="4111981"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0</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+2(9.8)(2)</m:t>
                      </m:r>
                    </m:oMath>
                  </m:oMathPara>
                </a14:m>
                <a:endParaRPr lang="en-GB" sz="2800" dirty="0"/>
              </a:p>
            </p:txBody>
          </p:sp>
        </mc:Choice>
        <mc:Fallback xmlns="">
          <p:sp>
            <p:nvSpPr>
              <p:cNvPr id="12" name="TextBox 11">
                <a:extLst>
                  <a:ext uri="{FF2B5EF4-FFF2-40B4-BE49-F238E27FC236}">
                    <a16:creationId xmlns:a16="http://schemas.microsoft.com/office/drawing/2014/main" id="{4A75E294-24B3-5ECC-7B82-69248B040672}"/>
                  </a:ext>
                </a:extLst>
              </p:cNvPr>
              <p:cNvSpPr txBox="1">
                <a:spLocks noRot="1" noChangeAspect="1" noMove="1" noResize="1" noEditPoints="1" noAdjustHandles="1" noChangeArrowheads="1" noChangeShapeType="1" noTextEdit="1"/>
              </p:cNvSpPr>
              <p:nvPr/>
            </p:nvSpPr>
            <p:spPr>
              <a:xfrm>
                <a:off x="1049336" y="3090470"/>
                <a:ext cx="4111981"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F80064-8AE9-8FF6-CAD3-7D8AF1DD8D0F}"/>
                  </a:ext>
                </a:extLst>
              </p:cNvPr>
              <p:cNvSpPr txBox="1"/>
              <p:nvPr/>
            </p:nvSpPr>
            <p:spPr>
              <a:xfrm>
                <a:off x="244945" y="3620201"/>
                <a:ext cx="4111981"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=39.2</m:t>
                      </m:r>
                    </m:oMath>
                  </m:oMathPara>
                </a14:m>
                <a:endParaRPr lang="en-GB" sz="2800" dirty="0"/>
              </a:p>
            </p:txBody>
          </p:sp>
        </mc:Choice>
        <mc:Fallback xmlns="">
          <p:sp>
            <p:nvSpPr>
              <p:cNvPr id="13" name="TextBox 12">
                <a:extLst>
                  <a:ext uri="{FF2B5EF4-FFF2-40B4-BE49-F238E27FC236}">
                    <a16:creationId xmlns:a16="http://schemas.microsoft.com/office/drawing/2014/main" id="{10F80064-8AE9-8FF6-CAD3-7D8AF1DD8D0F}"/>
                  </a:ext>
                </a:extLst>
              </p:cNvPr>
              <p:cNvSpPr txBox="1">
                <a:spLocks noRot="1" noChangeAspect="1" noMove="1" noResize="1" noEditPoints="1" noAdjustHandles="1" noChangeArrowheads="1" noChangeShapeType="1" noTextEdit="1"/>
              </p:cNvSpPr>
              <p:nvPr/>
            </p:nvSpPr>
            <p:spPr>
              <a:xfrm>
                <a:off x="244945" y="3620201"/>
                <a:ext cx="4111981"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CF1A54-27C3-A7F7-0D04-DA09A11E52AD}"/>
                  </a:ext>
                </a:extLst>
              </p:cNvPr>
              <p:cNvSpPr txBox="1"/>
              <p:nvPr/>
            </p:nvSpPr>
            <p:spPr>
              <a:xfrm>
                <a:off x="443778" y="4149932"/>
                <a:ext cx="4111981" cy="58272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m:t>
                      </m:r>
                      <m:rad>
                        <m:radPr>
                          <m:degHide m:val="on"/>
                          <m:ctrlPr>
                            <a:rPr lang="en-GB" sz="2800" b="0" i="1" dirty="0" smtClean="0">
                              <a:latin typeface="Cambria Math" panose="02040503050406030204" pitchFamily="18" charset="0"/>
                            </a:rPr>
                          </m:ctrlPr>
                        </m:radPr>
                        <m:deg/>
                        <m:e>
                          <m:r>
                            <a:rPr lang="en-GB" sz="2800" b="0" i="1" dirty="0" smtClean="0">
                              <a:latin typeface="Cambria Math" panose="02040503050406030204" pitchFamily="18" charset="0"/>
                            </a:rPr>
                            <m:t>39.2</m:t>
                          </m:r>
                        </m:e>
                      </m:rad>
                    </m:oMath>
                  </m:oMathPara>
                </a14:m>
                <a:endParaRPr lang="en-GB" sz="2800" dirty="0"/>
              </a:p>
            </p:txBody>
          </p:sp>
        </mc:Choice>
        <mc:Fallback xmlns="">
          <p:sp>
            <p:nvSpPr>
              <p:cNvPr id="14" name="TextBox 13">
                <a:extLst>
                  <a:ext uri="{FF2B5EF4-FFF2-40B4-BE49-F238E27FC236}">
                    <a16:creationId xmlns:a16="http://schemas.microsoft.com/office/drawing/2014/main" id="{3CCF1A54-27C3-A7F7-0D04-DA09A11E52AD}"/>
                  </a:ext>
                </a:extLst>
              </p:cNvPr>
              <p:cNvSpPr txBox="1">
                <a:spLocks noRot="1" noChangeAspect="1" noMove="1" noResize="1" noEditPoints="1" noAdjustHandles="1" noChangeArrowheads="1" noChangeShapeType="1" noTextEdit="1"/>
              </p:cNvSpPr>
              <p:nvPr/>
            </p:nvSpPr>
            <p:spPr>
              <a:xfrm>
                <a:off x="443778" y="4149932"/>
                <a:ext cx="4111981" cy="58272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0280252-761C-81CE-EFE2-0D4F4CBA4545}"/>
                  </a:ext>
                </a:extLst>
              </p:cNvPr>
              <p:cNvSpPr txBox="1"/>
              <p:nvPr/>
            </p:nvSpPr>
            <p:spPr>
              <a:xfrm>
                <a:off x="788024" y="4758791"/>
                <a:ext cx="4111981"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=6.06 </m:t>
                      </m:r>
                      <m:r>
                        <m:rPr>
                          <m:sty m:val="p"/>
                        </m:rPr>
                        <a:rPr lang="en-GB" sz="2800" b="0" i="0" dirty="0" smtClean="0">
                          <a:latin typeface="Cambria Math" panose="02040503050406030204" pitchFamily="18" charset="0"/>
                        </a:rPr>
                        <m:t>m</m:t>
                      </m:r>
                      <m:r>
                        <a:rPr lang="en-GB" sz="2800" b="0" i="0" dirty="0" smtClean="0">
                          <a:latin typeface="Cambria Math" panose="02040503050406030204" pitchFamily="18" charset="0"/>
                        </a:rPr>
                        <m:t> </m:t>
                      </m:r>
                      <m:sSup>
                        <m:sSupPr>
                          <m:ctrlPr>
                            <a:rPr lang="en-GB" sz="2800" b="0" i="1" dirty="0" smtClean="0">
                              <a:latin typeface="Cambria Math" panose="02040503050406030204" pitchFamily="18" charset="0"/>
                            </a:rPr>
                          </m:ctrlPr>
                        </m:sSupPr>
                        <m:e>
                          <m:r>
                            <m:rPr>
                              <m:sty m:val="p"/>
                            </m:rPr>
                            <a:rPr lang="en-GB" sz="2800" b="0" i="0" dirty="0" smtClean="0">
                              <a:latin typeface="Cambria Math" panose="02040503050406030204" pitchFamily="18" charset="0"/>
                            </a:rPr>
                            <m:t>s</m:t>
                          </m:r>
                        </m:e>
                        <m:sup>
                          <m:r>
                            <a:rPr lang="en-GB" sz="2800" b="0" i="0" dirty="0" smtClean="0">
                              <a:latin typeface="Cambria Math" panose="02040503050406030204" pitchFamily="18" charset="0"/>
                            </a:rPr>
                            <m:t>−1</m:t>
                          </m:r>
                        </m:sup>
                      </m:sSup>
                    </m:oMath>
                  </m:oMathPara>
                </a14:m>
                <a:endParaRPr lang="en-GB" sz="2800" dirty="0"/>
              </a:p>
            </p:txBody>
          </p:sp>
        </mc:Choice>
        <mc:Fallback xmlns="">
          <p:sp>
            <p:nvSpPr>
              <p:cNvPr id="15" name="TextBox 14">
                <a:extLst>
                  <a:ext uri="{FF2B5EF4-FFF2-40B4-BE49-F238E27FC236}">
                    <a16:creationId xmlns:a16="http://schemas.microsoft.com/office/drawing/2014/main" id="{90280252-761C-81CE-EFE2-0D4F4CBA4545}"/>
                  </a:ext>
                </a:extLst>
              </p:cNvPr>
              <p:cNvSpPr txBox="1">
                <a:spLocks noRot="1" noChangeAspect="1" noMove="1" noResize="1" noEditPoints="1" noAdjustHandles="1" noChangeArrowheads="1" noChangeShapeType="1" noTextEdit="1"/>
              </p:cNvSpPr>
              <p:nvPr/>
            </p:nvSpPr>
            <p:spPr>
              <a:xfrm>
                <a:off x="788024" y="4758791"/>
                <a:ext cx="4111981" cy="523220"/>
              </a:xfrm>
              <a:prstGeom prst="rect">
                <a:avLst/>
              </a:prstGeom>
              <a:blipFill>
                <a:blip r:embed="rId8"/>
                <a:stretch>
                  <a:fillRect/>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65D93541-5AD8-51BB-B82A-E26F3DB129E2}"/>
              </a:ext>
            </a:extLst>
          </p:cNvPr>
          <p:cNvCxnSpPr/>
          <p:nvPr/>
        </p:nvCxnSpPr>
        <p:spPr>
          <a:xfrm>
            <a:off x="5422630" y="2286934"/>
            <a:ext cx="0" cy="305530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4D66CEF-6850-20ED-E403-5F938E44F531}"/>
                  </a:ext>
                </a:extLst>
              </p:cNvPr>
              <p:cNvSpPr txBox="1"/>
              <p:nvPr/>
            </p:nvSpPr>
            <p:spPr>
              <a:xfrm>
                <a:off x="5511252" y="2457104"/>
                <a:ext cx="3188970"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m:t>
                      </m:r>
                      <m:r>
                        <a:rPr lang="en-GB" sz="2800" b="0" i="1" dirty="0" smtClean="0">
                          <a:latin typeface="Cambria Math" panose="02040503050406030204" pitchFamily="18" charset="0"/>
                        </a:rPr>
                        <m:t>𝑢</m:t>
                      </m:r>
                      <m:r>
                        <a:rPr lang="en-GB" sz="2800" b="0" i="1" dirty="0" smtClean="0">
                          <a:latin typeface="Cambria Math" panose="02040503050406030204" pitchFamily="18" charset="0"/>
                        </a:rPr>
                        <m:t>+</m:t>
                      </m:r>
                      <m:r>
                        <a:rPr lang="en-GB" sz="2800" b="0" i="1" dirty="0" smtClean="0">
                          <a:latin typeface="Cambria Math" panose="02040503050406030204" pitchFamily="18" charset="0"/>
                        </a:rPr>
                        <m:t>𝑎𝑡</m:t>
                      </m:r>
                    </m:oMath>
                  </m:oMathPara>
                </a14:m>
                <a:endParaRPr lang="en-GB" sz="2800"/>
              </a:p>
            </p:txBody>
          </p:sp>
        </mc:Choice>
        <mc:Fallback xmlns="">
          <p:sp>
            <p:nvSpPr>
              <p:cNvPr id="20" name="TextBox 19">
                <a:extLst>
                  <a:ext uri="{FF2B5EF4-FFF2-40B4-BE49-F238E27FC236}">
                    <a16:creationId xmlns:a16="http://schemas.microsoft.com/office/drawing/2014/main" id="{94D66CEF-6850-20ED-E403-5F938E44F531}"/>
                  </a:ext>
                </a:extLst>
              </p:cNvPr>
              <p:cNvSpPr txBox="1">
                <a:spLocks noRot="1" noChangeAspect="1" noMove="1" noResize="1" noEditPoints="1" noAdjustHandles="1" noChangeArrowheads="1" noChangeShapeType="1" noTextEdit="1"/>
              </p:cNvSpPr>
              <p:nvPr/>
            </p:nvSpPr>
            <p:spPr>
              <a:xfrm>
                <a:off x="5511252" y="2457104"/>
                <a:ext cx="3188970" cy="52322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079236E-5C6C-6A46-A402-2E1D4932CAF6}"/>
                  </a:ext>
                </a:extLst>
              </p:cNvPr>
              <p:cNvSpPr txBox="1"/>
              <p:nvPr/>
            </p:nvSpPr>
            <p:spPr>
              <a:xfrm>
                <a:off x="5511252" y="3134051"/>
                <a:ext cx="3188970" cy="830868"/>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𝑣</m:t>
                          </m:r>
                          <m:r>
                            <a:rPr lang="en-GB" sz="2800" b="0" i="1" dirty="0" smtClean="0">
                              <a:latin typeface="Cambria Math" panose="02040503050406030204" pitchFamily="18" charset="0"/>
                            </a:rPr>
                            <m:t>−</m:t>
                          </m:r>
                          <m:r>
                            <a:rPr lang="en-GB" sz="2800" b="0" i="1" dirty="0" smtClean="0">
                              <a:latin typeface="Cambria Math" panose="02040503050406030204" pitchFamily="18" charset="0"/>
                            </a:rPr>
                            <m:t>𝑢</m:t>
                          </m:r>
                        </m:num>
                        <m:den>
                          <m:r>
                            <a:rPr lang="en-GB" sz="2800" b="0" i="1" dirty="0" smtClean="0">
                              <a:latin typeface="Cambria Math" panose="02040503050406030204" pitchFamily="18" charset="0"/>
                            </a:rPr>
                            <m:t>𝑎</m:t>
                          </m:r>
                        </m:den>
                      </m:f>
                    </m:oMath>
                  </m:oMathPara>
                </a14:m>
                <a:endParaRPr lang="en-GB" sz="2800"/>
              </a:p>
            </p:txBody>
          </p:sp>
        </mc:Choice>
        <mc:Fallback xmlns="">
          <p:sp>
            <p:nvSpPr>
              <p:cNvPr id="21" name="TextBox 20">
                <a:extLst>
                  <a:ext uri="{FF2B5EF4-FFF2-40B4-BE49-F238E27FC236}">
                    <a16:creationId xmlns:a16="http://schemas.microsoft.com/office/drawing/2014/main" id="{D079236E-5C6C-6A46-A402-2E1D4932CAF6}"/>
                  </a:ext>
                </a:extLst>
              </p:cNvPr>
              <p:cNvSpPr txBox="1">
                <a:spLocks noRot="1" noChangeAspect="1" noMove="1" noResize="1" noEditPoints="1" noAdjustHandles="1" noChangeArrowheads="1" noChangeShapeType="1" noTextEdit="1"/>
              </p:cNvSpPr>
              <p:nvPr/>
            </p:nvSpPr>
            <p:spPr>
              <a:xfrm>
                <a:off x="5511252" y="3134051"/>
                <a:ext cx="3188970" cy="8308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B3829EE-A7F3-C278-17EA-2E4AFAF4BF4B}"/>
                  </a:ext>
                </a:extLst>
              </p:cNvPr>
              <p:cNvSpPr txBox="1"/>
              <p:nvPr/>
            </p:nvSpPr>
            <p:spPr>
              <a:xfrm>
                <a:off x="5621463" y="4206725"/>
                <a:ext cx="2824035" cy="90172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6.06</m:t>
                          </m:r>
                        </m:num>
                        <m:den>
                          <m:r>
                            <a:rPr lang="en-GB" sz="2800" b="0" i="1" dirty="0" smtClean="0">
                              <a:latin typeface="Cambria Math" panose="02040503050406030204" pitchFamily="18" charset="0"/>
                            </a:rPr>
                            <m:t>9.8</m:t>
                          </m:r>
                        </m:den>
                      </m:f>
                    </m:oMath>
                  </m:oMathPara>
                </a14:m>
                <a:endParaRPr lang="en-GB" sz="2800" dirty="0"/>
              </a:p>
            </p:txBody>
          </p:sp>
        </mc:Choice>
        <mc:Fallback xmlns="">
          <p:sp>
            <p:nvSpPr>
              <p:cNvPr id="22" name="TextBox 21">
                <a:extLst>
                  <a:ext uri="{FF2B5EF4-FFF2-40B4-BE49-F238E27FC236}">
                    <a16:creationId xmlns:a16="http://schemas.microsoft.com/office/drawing/2014/main" id="{3B3829EE-A7F3-C278-17EA-2E4AFAF4BF4B}"/>
                  </a:ext>
                </a:extLst>
              </p:cNvPr>
              <p:cNvSpPr txBox="1">
                <a:spLocks noRot="1" noChangeAspect="1" noMove="1" noResize="1" noEditPoints="1" noAdjustHandles="1" noChangeArrowheads="1" noChangeShapeType="1" noTextEdit="1"/>
              </p:cNvSpPr>
              <p:nvPr/>
            </p:nvSpPr>
            <p:spPr>
              <a:xfrm>
                <a:off x="5621463" y="4206725"/>
                <a:ext cx="2824035" cy="90172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857413F-E541-5657-635D-9C8F90997B77}"/>
                  </a:ext>
                </a:extLst>
              </p:cNvPr>
              <p:cNvSpPr txBox="1"/>
              <p:nvPr/>
            </p:nvSpPr>
            <p:spPr>
              <a:xfrm>
                <a:off x="6508480" y="5282011"/>
                <a:ext cx="20839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=0.618 </m:t>
                      </m:r>
                      <m:r>
                        <m:rPr>
                          <m:sty m:val="p"/>
                        </m:rPr>
                        <a:rPr lang="en-GB" sz="2800" b="0" i="0" dirty="0" smtClean="0">
                          <a:latin typeface="Cambria Math" panose="02040503050406030204" pitchFamily="18" charset="0"/>
                        </a:rPr>
                        <m:t>s</m:t>
                      </m:r>
                    </m:oMath>
                  </m:oMathPara>
                </a14:m>
                <a:endParaRPr lang="en-GB" sz="2800" dirty="0"/>
              </a:p>
            </p:txBody>
          </p:sp>
        </mc:Choice>
        <mc:Fallback xmlns="">
          <p:sp>
            <p:nvSpPr>
              <p:cNvPr id="23" name="TextBox 22">
                <a:extLst>
                  <a:ext uri="{FF2B5EF4-FFF2-40B4-BE49-F238E27FC236}">
                    <a16:creationId xmlns:a16="http://schemas.microsoft.com/office/drawing/2014/main" id="{D857413F-E541-5657-635D-9C8F90997B77}"/>
                  </a:ext>
                </a:extLst>
              </p:cNvPr>
              <p:cNvSpPr txBox="1">
                <a:spLocks noRot="1" noChangeAspect="1" noMove="1" noResize="1" noEditPoints="1" noAdjustHandles="1" noChangeArrowheads="1" noChangeShapeType="1" noTextEdit="1"/>
              </p:cNvSpPr>
              <p:nvPr/>
            </p:nvSpPr>
            <p:spPr>
              <a:xfrm>
                <a:off x="6508480" y="5282011"/>
                <a:ext cx="2083918" cy="523220"/>
              </a:xfrm>
              <a:prstGeom prst="rect">
                <a:avLst/>
              </a:prstGeom>
              <a:blipFill>
                <a:blip r:embed="rId12"/>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8EF8E717-AEF7-74CA-F80E-15DC6D4DAA25}"/>
              </a:ext>
            </a:extLst>
          </p:cNvPr>
          <p:cNvSpPr txBox="1"/>
          <p:nvPr/>
        </p:nvSpPr>
        <p:spPr>
          <a:xfrm>
            <a:off x="-7688" y="1993594"/>
            <a:ext cx="50526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F9C0EDA7-C76B-5D89-A0F8-03B8BB943ED1}"/>
              </a:ext>
            </a:extLst>
          </p:cNvPr>
          <p:cNvSpPr txBox="1"/>
          <p:nvPr/>
        </p:nvSpPr>
        <p:spPr>
          <a:xfrm>
            <a:off x="5614022" y="195368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(ii)</a:t>
            </a:r>
          </a:p>
        </p:txBody>
      </p:sp>
      <p:sp>
        <p:nvSpPr>
          <p:cNvPr id="6" name="Title 5">
            <a:extLst>
              <a:ext uri="{FF2B5EF4-FFF2-40B4-BE49-F238E27FC236}">
                <a16:creationId xmlns:a16="http://schemas.microsoft.com/office/drawing/2014/main" id="{DF84833D-C239-0A4B-6E25-378793547062}"/>
              </a:ext>
            </a:extLst>
          </p:cNvPr>
          <p:cNvSpPr>
            <a:spLocks noGrp="1"/>
          </p:cNvSpPr>
          <p:nvPr>
            <p:ph type="title"/>
          </p:nvPr>
        </p:nvSpPr>
        <p:spPr>
          <a:xfrm>
            <a:off x="122293" y="-1"/>
            <a:ext cx="6608118" cy="482633"/>
          </a:xfrm>
        </p:spPr>
        <p:txBody>
          <a:bodyPr/>
          <a:lstStyle/>
          <a:p>
            <a:r>
              <a:rPr lang="en-GB" dirty="0"/>
              <a:t>Example</a:t>
            </a:r>
          </a:p>
        </p:txBody>
      </p:sp>
      <p:sp>
        <p:nvSpPr>
          <p:cNvPr id="7" name="Text Placeholder 6">
            <a:extLst>
              <a:ext uri="{FF2B5EF4-FFF2-40B4-BE49-F238E27FC236}">
                <a16:creationId xmlns:a16="http://schemas.microsoft.com/office/drawing/2014/main" id="{A934F058-FE32-5585-4060-E10B0399EDF3}"/>
              </a:ext>
            </a:extLst>
          </p:cNvPr>
          <p:cNvSpPr>
            <a:spLocks noGrp="1"/>
          </p:cNvSpPr>
          <p:nvPr>
            <p:ph type="body" sz="quarter" idx="10"/>
          </p:nvPr>
        </p:nvSpPr>
        <p:spPr>
          <a:xfrm>
            <a:off x="122238" y="461963"/>
            <a:ext cx="8899525" cy="1512209"/>
          </a:xfrm>
        </p:spPr>
        <p:txBody>
          <a:bodyPr/>
          <a:lstStyle/>
          <a:p>
            <a:r>
              <a:rPr lang="en-GB" dirty="0"/>
              <a:t>A ball is dropped from 2 meters. </a:t>
            </a:r>
          </a:p>
          <a:p>
            <a:r>
              <a:rPr lang="en-GB" dirty="0"/>
              <a:t>(</a:t>
            </a:r>
            <a:r>
              <a:rPr lang="en-GB" dirty="0" err="1"/>
              <a:t>i</a:t>
            </a:r>
            <a:r>
              <a:rPr lang="en-GB" dirty="0"/>
              <a:t>) What is its speed just before it lands, </a:t>
            </a:r>
          </a:p>
          <a:p>
            <a:r>
              <a:rPr lang="en-GB" dirty="0"/>
              <a:t>(ii) how long did it take to fall. </a:t>
            </a:r>
            <a:endParaRPr lang="en-IE" dirty="0"/>
          </a:p>
        </p:txBody>
      </p:sp>
    </p:spTree>
    <p:extLst>
      <p:ext uri="{BB962C8B-B14F-4D97-AF65-F5344CB8AC3E}">
        <p14:creationId xmlns:p14="http://schemas.microsoft.com/office/powerpoint/2010/main" val="34703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FF99A-9EC4-959D-751F-ED5F6A41281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BB4D43-52EE-BB1E-749C-51C24BE5BC37}"/>
                  </a:ext>
                </a:extLst>
              </p:cNvPr>
              <p:cNvSpPr txBox="1"/>
              <p:nvPr/>
            </p:nvSpPr>
            <p:spPr>
              <a:xfrm>
                <a:off x="407679" y="2025324"/>
                <a:ext cx="3494867" cy="523220"/>
              </a:xfrm>
              <a:prstGeom prst="rect">
                <a:avLst/>
              </a:prstGeom>
              <a:noFill/>
            </p:spPr>
            <p:txBody>
              <a:bodyPr wrap="none" rtlCol="0">
                <a:spAutoFit/>
              </a:bodyPr>
              <a:lstStyle/>
              <a:p>
                <a:pPr algn="l"/>
                <a:r>
                  <a:rPr lang="en-GB" sz="2800"/>
                  <a:t>Dropped from rest </a:t>
                </a:r>
                <a14:m>
                  <m:oMath xmlns:m="http://schemas.openxmlformats.org/officeDocument/2006/math">
                    <m:r>
                      <a:rPr lang="en-GB" sz="2800" b="0" i="1" smtClean="0">
                        <a:latin typeface="Cambria Math" panose="02040503050406030204" pitchFamily="18" charset="0"/>
                      </a:rPr>
                      <m:t>⇒</m:t>
                    </m:r>
                  </m:oMath>
                </a14:m>
                <a:endParaRPr lang="en-GB" sz="2800"/>
              </a:p>
            </p:txBody>
          </p:sp>
        </mc:Choice>
        <mc:Fallback xmlns="">
          <p:sp>
            <p:nvSpPr>
              <p:cNvPr id="9" name="TextBox 8">
                <a:extLst>
                  <a:ext uri="{FF2B5EF4-FFF2-40B4-BE49-F238E27FC236}">
                    <a16:creationId xmlns:a16="http://schemas.microsoft.com/office/drawing/2014/main" id="{6BBB4D43-52EE-BB1E-749C-51C24BE5BC37}"/>
                  </a:ext>
                </a:extLst>
              </p:cNvPr>
              <p:cNvSpPr txBox="1">
                <a:spLocks noRot="1" noChangeAspect="1" noMove="1" noResize="1" noEditPoints="1" noAdjustHandles="1" noChangeArrowheads="1" noChangeShapeType="1" noTextEdit="1"/>
              </p:cNvSpPr>
              <p:nvPr/>
            </p:nvSpPr>
            <p:spPr>
              <a:xfrm>
                <a:off x="407679" y="2025324"/>
                <a:ext cx="3494867" cy="523220"/>
              </a:xfrm>
              <a:prstGeom prst="rect">
                <a:avLst/>
              </a:prstGeom>
              <a:blipFill>
                <a:blip r:embed="rId2"/>
                <a:stretch>
                  <a:fillRect l="-3665"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97D3286-84F7-713E-5F16-18333CF78267}"/>
                  </a:ext>
                </a:extLst>
              </p:cNvPr>
              <p:cNvSpPr txBox="1"/>
              <p:nvPr/>
            </p:nvSpPr>
            <p:spPr>
              <a:xfrm>
                <a:off x="4065279" y="2025324"/>
                <a:ext cx="1165960"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𝑢</m:t>
                      </m:r>
                      <m:r>
                        <a:rPr lang="en-GB" sz="2800" b="0" i="1" dirty="0" smtClean="0">
                          <a:latin typeface="Cambria Math" panose="02040503050406030204" pitchFamily="18" charset="0"/>
                        </a:rPr>
                        <m:t>=0</m:t>
                      </m:r>
                    </m:oMath>
                  </m:oMathPara>
                </a14:m>
                <a:endParaRPr lang="en-GB" sz="2800"/>
              </a:p>
            </p:txBody>
          </p:sp>
        </mc:Choice>
        <mc:Fallback xmlns="">
          <p:sp>
            <p:nvSpPr>
              <p:cNvPr id="10" name="TextBox 9">
                <a:extLst>
                  <a:ext uri="{FF2B5EF4-FFF2-40B4-BE49-F238E27FC236}">
                    <a16:creationId xmlns:a16="http://schemas.microsoft.com/office/drawing/2014/main" id="{797D3286-84F7-713E-5F16-18333CF78267}"/>
                  </a:ext>
                </a:extLst>
              </p:cNvPr>
              <p:cNvSpPr txBox="1">
                <a:spLocks noRot="1" noChangeAspect="1" noMove="1" noResize="1" noEditPoints="1" noAdjustHandles="1" noChangeArrowheads="1" noChangeShapeType="1" noTextEdit="1"/>
              </p:cNvSpPr>
              <p:nvPr/>
            </p:nvSpPr>
            <p:spPr>
              <a:xfrm>
                <a:off x="4065279" y="2025324"/>
                <a:ext cx="1165960"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78AF7CC-92A0-DF97-EF93-99338B792621}"/>
                  </a:ext>
                </a:extLst>
              </p:cNvPr>
              <p:cNvSpPr txBox="1"/>
              <p:nvPr/>
            </p:nvSpPr>
            <p:spPr>
              <a:xfrm>
                <a:off x="636278" y="2608749"/>
                <a:ext cx="4111981"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𝑢</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+2</m:t>
                      </m:r>
                      <m:r>
                        <a:rPr lang="en-GB" sz="2800" b="0" i="1" dirty="0" smtClean="0">
                          <a:latin typeface="Cambria Math" panose="02040503050406030204" pitchFamily="18" charset="0"/>
                        </a:rPr>
                        <m:t>𝑎𝑠</m:t>
                      </m:r>
                    </m:oMath>
                  </m:oMathPara>
                </a14:m>
                <a:endParaRPr lang="en-GB" sz="2800"/>
              </a:p>
            </p:txBody>
          </p:sp>
        </mc:Choice>
        <mc:Fallback xmlns="">
          <p:sp>
            <p:nvSpPr>
              <p:cNvPr id="11" name="TextBox 10">
                <a:extLst>
                  <a:ext uri="{FF2B5EF4-FFF2-40B4-BE49-F238E27FC236}">
                    <a16:creationId xmlns:a16="http://schemas.microsoft.com/office/drawing/2014/main" id="{C78AF7CC-92A0-DF97-EF93-99338B792621}"/>
                  </a:ext>
                </a:extLst>
              </p:cNvPr>
              <p:cNvSpPr txBox="1">
                <a:spLocks noRot="1" noChangeAspect="1" noMove="1" noResize="1" noEditPoints="1" noAdjustHandles="1" noChangeArrowheads="1" noChangeShapeType="1" noTextEdit="1"/>
              </p:cNvSpPr>
              <p:nvPr/>
            </p:nvSpPr>
            <p:spPr>
              <a:xfrm>
                <a:off x="636278" y="2608749"/>
                <a:ext cx="4111981"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4565D8-9D63-EDDC-11CB-06375691457D}"/>
                  </a:ext>
                </a:extLst>
              </p:cNvPr>
              <p:cNvSpPr txBox="1"/>
              <p:nvPr/>
            </p:nvSpPr>
            <p:spPr>
              <a:xfrm>
                <a:off x="1222028" y="3117731"/>
                <a:ext cx="4111981"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0</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+2(9.8)(1.2)</m:t>
                      </m:r>
                    </m:oMath>
                  </m:oMathPara>
                </a14:m>
                <a:endParaRPr lang="en-GB" sz="2800" dirty="0"/>
              </a:p>
            </p:txBody>
          </p:sp>
        </mc:Choice>
        <mc:Fallback xmlns="">
          <p:sp>
            <p:nvSpPr>
              <p:cNvPr id="12" name="TextBox 11">
                <a:extLst>
                  <a:ext uri="{FF2B5EF4-FFF2-40B4-BE49-F238E27FC236}">
                    <a16:creationId xmlns:a16="http://schemas.microsoft.com/office/drawing/2014/main" id="{6C4565D8-9D63-EDDC-11CB-06375691457D}"/>
                  </a:ext>
                </a:extLst>
              </p:cNvPr>
              <p:cNvSpPr txBox="1">
                <a:spLocks noRot="1" noChangeAspect="1" noMove="1" noResize="1" noEditPoints="1" noAdjustHandles="1" noChangeArrowheads="1" noChangeShapeType="1" noTextEdit="1"/>
              </p:cNvSpPr>
              <p:nvPr/>
            </p:nvSpPr>
            <p:spPr>
              <a:xfrm>
                <a:off x="1222028" y="3117731"/>
                <a:ext cx="4111981"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7FD8A1-2B21-75B5-6AC0-0889E8EB7A3D}"/>
                  </a:ext>
                </a:extLst>
              </p:cNvPr>
              <p:cNvSpPr txBox="1"/>
              <p:nvPr/>
            </p:nvSpPr>
            <p:spPr>
              <a:xfrm>
                <a:off x="420378" y="3683505"/>
                <a:ext cx="4111981"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=23.52</m:t>
                      </m:r>
                    </m:oMath>
                  </m:oMathPara>
                </a14:m>
                <a:endParaRPr lang="en-GB" sz="2800" dirty="0"/>
              </a:p>
            </p:txBody>
          </p:sp>
        </mc:Choice>
        <mc:Fallback xmlns="">
          <p:sp>
            <p:nvSpPr>
              <p:cNvPr id="13" name="TextBox 12">
                <a:extLst>
                  <a:ext uri="{FF2B5EF4-FFF2-40B4-BE49-F238E27FC236}">
                    <a16:creationId xmlns:a16="http://schemas.microsoft.com/office/drawing/2014/main" id="{D47FD8A1-2B21-75B5-6AC0-0889E8EB7A3D}"/>
                  </a:ext>
                </a:extLst>
              </p:cNvPr>
              <p:cNvSpPr txBox="1">
                <a:spLocks noRot="1" noChangeAspect="1" noMove="1" noResize="1" noEditPoints="1" noAdjustHandles="1" noChangeArrowheads="1" noChangeShapeType="1" noTextEdit="1"/>
              </p:cNvSpPr>
              <p:nvPr/>
            </p:nvSpPr>
            <p:spPr>
              <a:xfrm>
                <a:off x="420378" y="3683505"/>
                <a:ext cx="4111981"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87E879-9D4C-F9B7-AA3F-5FDF18CD78EC}"/>
                  </a:ext>
                </a:extLst>
              </p:cNvPr>
              <p:cNvSpPr txBox="1"/>
              <p:nvPr/>
            </p:nvSpPr>
            <p:spPr>
              <a:xfrm>
                <a:off x="838201" y="4149933"/>
                <a:ext cx="3830049" cy="58272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m:t>
                      </m:r>
                      <m:rad>
                        <m:radPr>
                          <m:degHide m:val="on"/>
                          <m:ctrlPr>
                            <a:rPr lang="en-GB" sz="2800" b="0" i="1" dirty="0" smtClean="0">
                              <a:latin typeface="Cambria Math" panose="02040503050406030204" pitchFamily="18" charset="0"/>
                            </a:rPr>
                          </m:ctrlPr>
                        </m:radPr>
                        <m:deg/>
                        <m:e>
                          <m:r>
                            <a:rPr lang="en-GB" sz="2800" b="0" i="1" dirty="0" smtClean="0">
                              <a:latin typeface="Cambria Math" panose="02040503050406030204" pitchFamily="18" charset="0"/>
                            </a:rPr>
                            <m:t>23.52</m:t>
                          </m:r>
                        </m:e>
                      </m:rad>
                    </m:oMath>
                  </m:oMathPara>
                </a14:m>
                <a:endParaRPr lang="en-GB" sz="2800" dirty="0"/>
              </a:p>
            </p:txBody>
          </p:sp>
        </mc:Choice>
        <mc:Fallback xmlns="">
          <p:sp>
            <p:nvSpPr>
              <p:cNvPr id="14" name="TextBox 13">
                <a:extLst>
                  <a:ext uri="{FF2B5EF4-FFF2-40B4-BE49-F238E27FC236}">
                    <a16:creationId xmlns:a16="http://schemas.microsoft.com/office/drawing/2014/main" id="{3187E879-9D4C-F9B7-AA3F-5FDF18CD78EC}"/>
                  </a:ext>
                </a:extLst>
              </p:cNvPr>
              <p:cNvSpPr txBox="1">
                <a:spLocks noRot="1" noChangeAspect="1" noMove="1" noResize="1" noEditPoints="1" noAdjustHandles="1" noChangeArrowheads="1" noChangeShapeType="1" noTextEdit="1"/>
              </p:cNvSpPr>
              <p:nvPr/>
            </p:nvSpPr>
            <p:spPr>
              <a:xfrm>
                <a:off x="838201" y="4149933"/>
                <a:ext cx="3830049" cy="58272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1AAD15-07BA-2B2A-1260-DDA02D494701}"/>
                  </a:ext>
                </a:extLst>
              </p:cNvPr>
              <p:cNvSpPr txBox="1"/>
              <p:nvPr/>
            </p:nvSpPr>
            <p:spPr>
              <a:xfrm>
                <a:off x="1422402" y="4907723"/>
                <a:ext cx="324584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=4.85 </m:t>
                      </m:r>
                      <m:r>
                        <m:rPr>
                          <m:sty m:val="p"/>
                        </m:rPr>
                        <a:rPr lang="en-GB" sz="2800" b="0" i="0" dirty="0" smtClean="0">
                          <a:latin typeface="Cambria Math" panose="02040503050406030204" pitchFamily="18" charset="0"/>
                        </a:rPr>
                        <m:t>m</m:t>
                      </m:r>
                      <m:r>
                        <a:rPr lang="en-GB" sz="2800" b="0" i="0" dirty="0" smtClean="0">
                          <a:latin typeface="Cambria Math" panose="02040503050406030204" pitchFamily="18" charset="0"/>
                        </a:rPr>
                        <m:t> </m:t>
                      </m:r>
                      <m:sSup>
                        <m:sSupPr>
                          <m:ctrlPr>
                            <a:rPr lang="en-GB" sz="2800" b="0" i="1" dirty="0" smtClean="0">
                              <a:latin typeface="Cambria Math" panose="02040503050406030204" pitchFamily="18" charset="0"/>
                            </a:rPr>
                          </m:ctrlPr>
                        </m:sSupPr>
                        <m:e>
                          <m:r>
                            <m:rPr>
                              <m:sty m:val="p"/>
                            </m:rPr>
                            <a:rPr lang="en-GB" sz="2800" b="0" i="0" dirty="0" smtClean="0">
                              <a:latin typeface="Cambria Math" panose="02040503050406030204" pitchFamily="18" charset="0"/>
                            </a:rPr>
                            <m:t>s</m:t>
                          </m:r>
                        </m:e>
                        <m:sup>
                          <m:r>
                            <a:rPr lang="en-GB" sz="2800" b="0" i="0" dirty="0" smtClean="0">
                              <a:latin typeface="Cambria Math" panose="02040503050406030204" pitchFamily="18" charset="0"/>
                            </a:rPr>
                            <m:t>−1</m:t>
                          </m:r>
                        </m:sup>
                      </m:sSup>
                    </m:oMath>
                  </m:oMathPara>
                </a14:m>
                <a:endParaRPr lang="en-GB" sz="2800" dirty="0"/>
              </a:p>
            </p:txBody>
          </p:sp>
        </mc:Choice>
        <mc:Fallback xmlns="">
          <p:sp>
            <p:nvSpPr>
              <p:cNvPr id="15" name="TextBox 14">
                <a:extLst>
                  <a:ext uri="{FF2B5EF4-FFF2-40B4-BE49-F238E27FC236}">
                    <a16:creationId xmlns:a16="http://schemas.microsoft.com/office/drawing/2014/main" id="{9F1AAD15-07BA-2B2A-1260-DDA02D494701}"/>
                  </a:ext>
                </a:extLst>
              </p:cNvPr>
              <p:cNvSpPr txBox="1">
                <a:spLocks noRot="1" noChangeAspect="1" noMove="1" noResize="1" noEditPoints="1" noAdjustHandles="1" noChangeArrowheads="1" noChangeShapeType="1" noTextEdit="1"/>
              </p:cNvSpPr>
              <p:nvPr/>
            </p:nvSpPr>
            <p:spPr>
              <a:xfrm>
                <a:off x="1422402" y="4907723"/>
                <a:ext cx="3245848" cy="523220"/>
              </a:xfrm>
              <a:prstGeom prst="rect">
                <a:avLst/>
              </a:prstGeom>
              <a:blipFill>
                <a:blip r:embed="rId8"/>
                <a:stretch>
                  <a:fillRect/>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D2D8ECE4-BDF1-F188-F53F-5F658324B445}"/>
              </a:ext>
            </a:extLst>
          </p:cNvPr>
          <p:cNvCxnSpPr/>
          <p:nvPr/>
        </p:nvCxnSpPr>
        <p:spPr>
          <a:xfrm>
            <a:off x="5422630" y="2286934"/>
            <a:ext cx="0" cy="305530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B65E4FF-8504-426D-79D5-12F873BEA86E}"/>
                  </a:ext>
                </a:extLst>
              </p:cNvPr>
              <p:cNvSpPr txBox="1"/>
              <p:nvPr/>
            </p:nvSpPr>
            <p:spPr>
              <a:xfrm>
                <a:off x="5511252" y="2457104"/>
                <a:ext cx="3188970"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m:t>
                      </m:r>
                      <m:r>
                        <a:rPr lang="en-GB" sz="2800" b="0" i="1" dirty="0" smtClean="0">
                          <a:latin typeface="Cambria Math" panose="02040503050406030204" pitchFamily="18" charset="0"/>
                        </a:rPr>
                        <m:t>𝑢</m:t>
                      </m:r>
                      <m:r>
                        <a:rPr lang="en-GB" sz="2800" b="0" i="1" dirty="0" smtClean="0">
                          <a:latin typeface="Cambria Math" panose="02040503050406030204" pitchFamily="18" charset="0"/>
                        </a:rPr>
                        <m:t>+</m:t>
                      </m:r>
                      <m:r>
                        <a:rPr lang="en-GB" sz="2800" b="0" i="1" dirty="0" smtClean="0">
                          <a:latin typeface="Cambria Math" panose="02040503050406030204" pitchFamily="18" charset="0"/>
                        </a:rPr>
                        <m:t>𝑎𝑡</m:t>
                      </m:r>
                    </m:oMath>
                  </m:oMathPara>
                </a14:m>
                <a:endParaRPr lang="en-GB" sz="2800"/>
              </a:p>
            </p:txBody>
          </p:sp>
        </mc:Choice>
        <mc:Fallback xmlns="">
          <p:sp>
            <p:nvSpPr>
              <p:cNvPr id="20" name="TextBox 19">
                <a:extLst>
                  <a:ext uri="{FF2B5EF4-FFF2-40B4-BE49-F238E27FC236}">
                    <a16:creationId xmlns:a16="http://schemas.microsoft.com/office/drawing/2014/main" id="{6B65E4FF-8504-426D-79D5-12F873BEA86E}"/>
                  </a:ext>
                </a:extLst>
              </p:cNvPr>
              <p:cNvSpPr txBox="1">
                <a:spLocks noRot="1" noChangeAspect="1" noMove="1" noResize="1" noEditPoints="1" noAdjustHandles="1" noChangeArrowheads="1" noChangeShapeType="1" noTextEdit="1"/>
              </p:cNvSpPr>
              <p:nvPr/>
            </p:nvSpPr>
            <p:spPr>
              <a:xfrm>
                <a:off x="5511252" y="2457104"/>
                <a:ext cx="3188970" cy="52322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7D24BF0-D754-2653-61D1-4BEA2474196E}"/>
                  </a:ext>
                </a:extLst>
              </p:cNvPr>
              <p:cNvSpPr txBox="1"/>
              <p:nvPr/>
            </p:nvSpPr>
            <p:spPr>
              <a:xfrm>
                <a:off x="5511252" y="3134051"/>
                <a:ext cx="2705646" cy="830868"/>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𝑣</m:t>
                          </m:r>
                          <m:r>
                            <a:rPr lang="en-GB" sz="2800" b="0" i="1" dirty="0" smtClean="0">
                              <a:latin typeface="Cambria Math" panose="02040503050406030204" pitchFamily="18" charset="0"/>
                            </a:rPr>
                            <m:t>−</m:t>
                          </m:r>
                          <m:r>
                            <a:rPr lang="en-GB" sz="2800" b="0" i="1" dirty="0" smtClean="0">
                              <a:latin typeface="Cambria Math" panose="02040503050406030204" pitchFamily="18" charset="0"/>
                            </a:rPr>
                            <m:t>𝑢</m:t>
                          </m:r>
                        </m:num>
                        <m:den>
                          <m:r>
                            <a:rPr lang="en-GB" sz="2800" b="0" i="1" dirty="0" smtClean="0">
                              <a:latin typeface="Cambria Math" panose="02040503050406030204" pitchFamily="18" charset="0"/>
                            </a:rPr>
                            <m:t>𝑎</m:t>
                          </m:r>
                        </m:den>
                      </m:f>
                    </m:oMath>
                  </m:oMathPara>
                </a14:m>
                <a:endParaRPr lang="en-GB" sz="2800" dirty="0"/>
              </a:p>
            </p:txBody>
          </p:sp>
        </mc:Choice>
        <mc:Fallback xmlns="">
          <p:sp>
            <p:nvSpPr>
              <p:cNvPr id="21" name="TextBox 20">
                <a:extLst>
                  <a:ext uri="{FF2B5EF4-FFF2-40B4-BE49-F238E27FC236}">
                    <a16:creationId xmlns:a16="http://schemas.microsoft.com/office/drawing/2014/main" id="{A7D24BF0-D754-2653-61D1-4BEA2474196E}"/>
                  </a:ext>
                </a:extLst>
              </p:cNvPr>
              <p:cNvSpPr txBox="1">
                <a:spLocks noRot="1" noChangeAspect="1" noMove="1" noResize="1" noEditPoints="1" noAdjustHandles="1" noChangeArrowheads="1" noChangeShapeType="1" noTextEdit="1"/>
              </p:cNvSpPr>
              <p:nvPr/>
            </p:nvSpPr>
            <p:spPr>
              <a:xfrm>
                <a:off x="5511252" y="3134051"/>
                <a:ext cx="2705646" cy="8308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F412A5-0636-6DDC-8C15-5C673677988A}"/>
                  </a:ext>
                </a:extLst>
              </p:cNvPr>
              <p:cNvSpPr txBox="1"/>
              <p:nvPr/>
            </p:nvSpPr>
            <p:spPr>
              <a:xfrm>
                <a:off x="5511252" y="4110475"/>
                <a:ext cx="2527846" cy="91057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4.85</m:t>
                          </m:r>
                        </m:num>
                        <m:den>
                          <m:r>
                            <a:rPr lang="en-GB" sz="2800" b="0" i="1" dirty="0" smtClean="0">
                              <a:latin typeface="Cambria Math" panose="02040503050406030204" pitchFamily="18" charset="0"/>
                            </a:rPr>
                            <m:t>9.8</m:t>
                          </m:r>
                        </m:den>
                      </m:f>
                    </m:oMath>
                  </m:oMathPara>
                </a14:m>
                <a:endParaRPr lang="en-GB" sz="2800" dirty="0"/>
              </a:p>
            </p:txBody>
          </p:sp>
        </mc:Choice>
        <mc:Fallback xmlns="">
          <p:sp>
            <p:nvSpPr>
              <p:cNvPr id="22" name="TextBox 21">
                <a:extLst>
                  <a:ext uri="{FF2B5EF4-FFF2-40B4-BE49-F238E27FC236}">
                    <a16:creationId xmlns:a16="http://schemas.microsoft.com/office/drawing/2014/main" id="{ECF412A5-0636-6DDC-8C15-5C673677988A}"/>
                  </a:ext>
                </a:extLst>
              </p:cNvPr>
              <p:cNvSpPr txBox="1">
                <a:spLocks noRot="1" noChangeAspect="1" noMove="1" noResize="1" noEditPoints="1" noAdjustHandles="1" noChangeArrowheads="1" noChangeShapeType="1" noTextEdit="1"/>
              </p:cNvSpPr>
              <p:nvPr/>
            </p:nvSpPr>
            <p:spPr>
              <a:xfrm>
                <a:off x="5511252" y="4110475"/>
                <a:ext cx="2527846" cy="91057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C568D4A-061A-0E9D-1591-9FBAAD9008F6}"/>
                  </a:ext>
                </a:extLst>
              </p:cNvPr>
              <p:cNvSpPr txBox="1"/>
              <p:nvPr/>
            </p:nvSpPr>
            <p:spPr>
              <a:xfrm>
                <a:off x="6199440" y="5185761"/>
                <a:ext cx="2284160"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=0.495 </m:t>
                      </m:r>
                      <m:r>
                        <m:rPr>
                          <m:sty m:val="p"/>
                        </m:rPr>
                        <a:rPr lang="en-GB" sz="2800" b="0" i="0" dirty="0" smtClean="0">
                          <a:latin typeface="Cambria Math" panose="02040503050406030204" pitchFamily="18" charset="0"/>
                        </a:rPr>
                        <m:t>s</m:t>
                      </m:r>
                    </m:oMath>
                  </m:oMathPara>
                </a14:m>
                <a:endParaRPr lang="en-GB" sz="2800" dirty="0"/>
              </a:p>
            </p:txBody>
          </p:sp>
        </mc:Choice>
        <mc:Fallback xmlns="">
          <p:sp>
            <p:nvSpPr>
              <p:cNvPr id="23" name="TextBox 22">
                <a:extLst>
                  <a:ext uri="{FF2B5EF4-FFF2-40B4-BE49-F238E27FC236}">
                    <a16:creationId xmlns:a16="http://schemas.microsoft.com/office/drawing/2014/main" id="{5C568D4A-061A-0E9D-1591-9FBAAD9008F6}"/>
                  </a:ext>
                </a:extLst>
              </p:cNvPr>
              <p:cNvSpPr txBox="1">
                <a:spLocks noRot="1" noChangeAspect="1" noMove="1" noResize="1" noEditPoints="1" noAdjustHandles="1" noChangeArrowheads="1" noChangeShapeType="1" noTextEdit="1"/>
              </p:cNvSpPr>
              <p:nvPr/>
            </p:nvSpPr>
            <p:spPr>
              <a:xfrm>
                <a:off x="6199440" y="5185761"/>
                <a:ext cx="2284160" cy="523220"/>
              </a:xfrm>
              <a:prstGeom prst="rect">
                <a:avLst/>
              </a:prstGeom>
              <a:blipFill>
                <a:blip r:embed="rId12"/>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CCF02A7C-5EE0-DF1A-6DA5-748488BD8EF6}"/>
              </a:ext>
            </a:extLst>
          </p:cNvPr>
          <p:cNvSpPr txBox="1"/>
          <p:nvPr/>
        </p:nvSpPr>
        <p:spPr>
          <a:xfrm>
            <a:off x="-7688" y="1993594"/>
            <a:ext cx="50526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76AFAC2F-6928-9160-2A07-DAE6F9A6815A}"/>
              </a:ext>
            </a:extLst>
          </p:cNvPr>
          <p:cNvSpPr txBox="1"/>
          <p:nvPr/>
        </p:nvSpPr>
        <p:spPr>
          <a:xfrm>
            <a:off x="5614022" y="195368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(ii)</a:t>
            </a:r>
          </a:p>
        </p:txBody>
      </p:sp>
      <p:sp>
        <p:nvSpPr>
          <p:cNvPr id="6" name="Title 5">
            <a:extLst>
              <a:ext uri="{FF2B5EF4-FFF2-40B4-BE49-F238E27FC236}">
                <a16:creationId xmlns:a16="http://schemas.microsoft.com/office/drawing/2014/main" id="{ECDDD8A5-7C7B-A26D-C134-56F388EE14D0}"/>
              </a:ext>
            </a:extLst>
          </p:cNvPr>
          <p:cNvSpPr>
            <a:spLocks noGrp="1"/>
          </p:cNvSpPr>
          <p:nvPr>
            <p:ph type="title"/>
          </p:nvPr>
        </p:nvSpPr>
        <p:spPr/>
        <p:txBody>
          <a:bodyPr>
            <a:normAutofit fontScale="90000"/>
          </a:bodyPr>
          <a:lstStyle/>
          <a:p>
            <a:r>
              <a:rPr lang="en-GB" dirty="0"/>
              <a:t>Exercise</a:t>
            </a:r>
          </a:p>
        </p:txBody>
      </p:sp>
      <p:sp>
        <p:nvSpPr>
          <p:cNvPr id="7" name="Text Placeholder 6">
            <a:extLst>
              <a:ext uri="{FF2B5EF4-FFF2-40B4-BE49-F238E27FC236}">
                <a16:creationId xmlns:a16="http://schemas.microsoft.com/office/drawing/2014/main" id="{52352BBD-7955-F8AE-9111-050A4A84D373}"/>
              </a:ext>
            </a:extLst>
          </p:cNvPr>
          <p:cNvSpPr>
            <a:spLocks noGrp="1"/>
          </p:cNvSpPr>
          <p:nvPr>
            <p:ph type="body" sz="quarter" idx="10"/>
          </p:nvPr>
        </p:nvSpPr>
        <p:spPr>
          <a:xfrm>
            <a:off x="122292" y="461664"/>
            <a:ext cx="8899415" cy="1512209"/>
          </a:xfrm>
        </p:spPr>
        <p:txBody>
          <a:bodyPr/>
          <a:lstStyle/>
          <a:p>
            <a:r>
              <a:rPr lang="en-GB" dirty="0"/>
              <a:t>A brick is dropped from 1.2 meters. </a:t>
            </a:r>
          </a:p>
          <a:p>
            <a:r>
              <a:rPr lang="en-GB" dirty="0"/>
              <a:t>(</a:t>
            </a:r>
            <a:r>
              <a:rPr lang="en-GB" dirty="0" err="1"/>
              <a:t>i</a:t>
            </a:r>
            <a:r>
              <a:rPr lang="en-GB" dirty="0"/>
              <a:t>) What is its speed just before it lands, </a:t>
            </a:r>
          </a:p>
          <a:p>
            <a:r>
              <a:rPr lang="en-GB" dirty="0"/>
              <a:t>(ii) how long did it take to fall. </a:t>
            </a:r>
            <a:endParaRPr lang="en-IE" dirty="0"/>
          </a:p>
        </p:txBody>
      </p:sp>
    </p:spTree>
    <p:extLst>
      <p:ext uri="{BB962C8B-B14F-4D97-AF65-F5344CB8AC3E}">
        <p14:creationId xmlns:p14="http://schemas.microsoft.com/office/powerpoint/2010/main" val="103976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6">
                <a:extLst>
                  <a:ext uri="{FF2B5EF4-FFF2-40B4-BE49-F238E27FC236}">
                    <a16:creationId xmlns:a16="http://schemas.microsoft.com/office/drawing/2014/main" id="{49CF3750-4B26-6E57-B01D-EF73B3FA60EC}"/>
                  </a:ext>
                </a:extLst>
              </p:cNvPr>
              <p:cNvSpPr txBox="1"/>
              <p:nvPr/>
            </p:nvSpPr>
            <p:spPr>
              <a:xfrm>
                <a:off x="752271" y="1956795"/>
                <a:ext cx="2527359" cy="655949"/>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sz="2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sz="2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E" sz="2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𝑢𝑡</m:t>
                      </m:r>
                      <m:r>
                        <a:rPr lang="en-IE" sz="2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IE" sz="2800" i="1" kern="1200">
                          <a:solidFill>
                            <a:srgbClr val="000000"/>
                          </a:solidFill>
                          <a:effectLst/>
                          <a:ea typeface="Calibri" panose="020F0502020204030204" pitchFamily="34" charset="0"/>
                          <a:cs typeface="Times New Roman" panose="02020603050405020304" pitchFamily="18" charset="0"/>
                        </a:rPr>
                        <m:t>½</m:t>
                      </m:r>
                      <m:r>
                        <a:rPr lang="en-IE" sz="2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IE" sz="2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E" sz="2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m:t>
                          </m:r>
                        </m:e>
                        <m:sup>
                          <m:r>
                            <a:rPr lang="en-IE" sz="2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IE"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6">
                <a:extLst>
                  <a:ext uri="{FF2B5EF4-FFF2-40B4-BE49-F238E27FC236}">
                    <a16:creationId xmlns:a16="http://schemas.microsoft.com/office/drawing/2014/main" id="{49CF3750-4B26-6E57-B01D-EF73B3FA60EC}"/>
                  </a:ext>
                </a:extLst>
              </p:cNvPr>
              <p:cNvSpPr txBox="1">
                <a:spLocks noRot="1" noChangeAspect="1" noMove="1" noResize="1" noEditPoints="1" noAdjustHandles="1" noChangeArrowheads="1" noChangeShapeType="1" noTextEdit="1"/>
              </p:cNvSpPr>
              <p:nvPr/>
            </p:nvSpPr>
            <p:spPr>
              <a:xfrm>
                <a:off x="752271" y="1956795"/>
                <a:ext cx="2527359" cy="6559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8BDAB6-66F1-03F3-8283-08B1882E2602}"/>
                  </a:ext>
                </a:extLst>
              </p:cNvPr>
              <p:cNvSpPr txBox="1"/>
              <p:nvPr/>
            </p:nvSpPr>
            <p:spPr>
              <a:xfrm>
                <a:off x="752271" y="2535255"/>
                <a:ext cx="4191725" cy="655949"/>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sz="280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sz="280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=(0)(1)+</m:t>
                      </m:r>
                      <m:r>
                        <m:rPr>
                          <m:nor/>
                        </m:rPr>
                        <a:rPr lang="en-IE" sz="2800" i="1" kern="1200">
                          <a:solidFill>
                            <a:srgbClr val="000000"/>
                          </a:solidFill>
                          <a:effectLst/>
                          <a:ea typeface="Calibri" panose="020F0502020204030204" pitchFamily="34" charset="0"/>
                          <a:cs typeface="Times New Roman" panose="02020603050405020304" pitchFamily="18" charset="0"/>
                        </a:rPr>
                        <m:t>½</m:t>
                      </m:r>
                      <m:d>
                        <m:dPr>
                          <m:ctrlPr>
                            <a:rPr lang="en-GB" sz="2800" b="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GB" sz="2800" b="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9.8</m:t>
                          </m:r>
                        </m:e>
                      </m:d>
                      <m:sSup>
                        <m:sSupPr>
                          <m:ctrlPr>
                            <a:rPr lang="en-GB" sz="2800" b="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GB" sz="2800" b="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GB" sz="2800" b="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d>
                        </m:e>
                        <m:sup>
                          <m:r>
                            <a:rPr lang="en-GB" sz="2800" b="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B8BDAB6-66F1-03F3-8283-08B1882E2602}"/>
                  </a:ext>
                </a:extLst>
              </p:cNvPr>
              <p:cNvSpPr txBox="1">
                <a:spLocks noRot="1" noChangeAspect="1" noMove="1" noResize="1" noEditPoints="1" noAdjustHandles="1" noChangeArrowheads="1" noChangeShapeType="1" noTextEdit="1"/>
              </p:cNvSpPr>
              <p:nvPr/>
            </p:nvSpPr>
            <p:spPr>
              <a:xfrm>
                <a:off x="752271" y="2535255"/>
                <a:ext cx="4191725" cy="65594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011CEE6-A519-3906-82ED-E45E9A8D0C4F}"/>
                  </a:ext>
                </a:extLst>
              </p:cNvPr>
              <p:cNvSpPr txBox="1"/>
              <p:nvPr/>
            </p:nvSpPr>
            <p:spPr>
              <a:xfrm>
                <a:off x="752271" y="3162158"/>
                <a:ext cx="2003434" cy="655949"/>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sz="280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sz="280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=0+4.9</m:t>
                      </m:r>
                    </m:oMath>
                  </m:oMathPara>
                </a14:m>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011CEE6-A519-3906-82ED-E45E9A8D0C4F}"/>
                  </a:ext>
                </a:extLst>
              </p:cNvPr>
              <p:cNvSpPr txBox="1">
                <a:spLocks noRot="1" noChangeAspect="1" noMove="1" noResize="1" noEditPoints="1" noAdjustHandles="1" noChangeArrowheads="1" noChangeShapeType="1" noTextEdit="1"/>
              </p:cNvSpPr>
              <p:nvPr/>
            </p:nvSpPr>
            <p:spPr>
              <a:xfrm>
                <a:off x="752271" y="3162158"/>
                <a:ext cx="2003434" cy="65594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B806B2-618A-55F4-A7B4-92A8D61F8F6B}"/>
                  </a:ext>
                </a:extLst>
              </p:cNvPr>
              <p:cNvSpPr txBox="1"/>
              <p:nvPr/>
            </p:nvSpPr>
            <p:spPr>
              <a:xfrm>
                <a:off x="756081" y="3760328"/>
                <a:ext cx="1754135" cy="655949"/>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sz="280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sz="2800"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=4.9 </m:t>
                      </m:r>
                      <m:r>
                        <m:rPr>
                          <m:sty m:val="p"/>
                        </m:rPr>
                        <a:rPr lang="en-GB" sz="2800" b="0" i="0"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oMath>
                  </m:oMathPara>
                </a14:m>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A5B806B2-618A-55F4-A7B4-92A8D61F8F6B}"/>
                  </a:ext>
                </a:extLst>
              </p:cNvPr>
              <p:cNvSpPr txBox="1">
                <a:spLocks noRot="1" noChangeAspect="1" noMove="1" noResize="1" noEditPoints="1" noAdjustHandles="1" noChangeArrowheads="1" noChangeShapeType="1" noTextEdit="1"/>
              </p:cNvSpPr>
              <p:nvPr/>
            </p:nvSpPr>
            <p:spPr>
              <a:xfrm>
                <a:off x="756081" y="3760328"/>
                <a:ext cx="1754135" cy="65594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1D9CBE-7D6A-2239-E867-72E94EB22048}"/>
                  </a:ext>
                </a:extLst>
              </p:cNvPr>
              <p:cNvSpPr txBox="1"/>
              <p:nvPr/>
            </p:nvSpPr>
            <p:spPr>
              <a:xfrm>
                <a:off x="237921" y="1417320"/>
                <a:ext cx="250267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𝑙𝑒𝑡</m:t>
                      </m:r>
                      <m:r>
                        <a:rPr lang="en-GB" sz="2800" b="0" i="1" smtClean="0">
                          <a:latin typeface="Cambria Math" panose="02040503050406030204" pitchFamily="18" charset="0"/>
                        </a:rPr>
                        <m:t> </m:t>
                      </m:r>
                      <m:r>
                        <a:rPr lang="en-GB" sz="2800" b="0" i="1" smtClean="0">
                          <a:latin typeface="Cambria Math" panose="02040503050406030204" pitchFamily="18" charset="0"/>
                        </a:rPr>
                        <m:t>𝑠</m:t>
                      </m:r>
                      <m:r>
                        <a:rPr lang="en-GB" sz="2800" b="0" i="1" smtClean="0">
                          <a:latin typeface="Cambria Math" panose="02040503050406030204" pitchFamily="18" charset="0"/>
                        </a:rPr>
                        <m:t>=</m:t>
                      </m:r>
                      <m:r>
                        <a:rPr lang="en-GB" sz="2800" b="0" i="1" smtClean="0">
                          <a:latin typeface="Cambria Math" panose="02040503050406030204" pitchFamily="18" charset="0"/>
                        </a:rPr>
                        <m:t>h𝑒𝑖𝑔h𝑡</m:t>
                      </m:r>
                    </m:oMath>
                  </m:oMathPara>
                </a14:m>
                <a:endParaRPr lang="en-GB" sz="2800"/>
              </a:p>
            </p:txBody>
          </p:sp>
        </mc:Choice>
        <mc:Fallback xmlns="">
          <p:sp>
            <p:nvSpPr>
              <p:cNvPr id="17" name="TextBox 16">
                <a:extLst>
                  <a:ext uri="{FF2B5EF4-FFF2-40B4-BE49-F238E27FC236}">
                    <a16:creationId xmlns:a16="http://schemas.microsoft.com/office/drawing/2014/main" id="{E61D9CBE-7D6A-2239-E867-72E94EB22048}"/>
                  </a:ext>
                </a:extLst>
              </p:cNvPr>
              <p:cNvSpPr txBox="1">
                <a:spLocks noRot="1" noChangeAspect="1" noMove="1" noResize="1" noEditPoints="1" noAdjustHandles="1" noChangeArrowheads="1" noChangeShapeType="1" noTextEdit="1"/>
              </p:cNvSpPr>
              <p:nvPr/>
            </p:nvSpPr>
            <p:spPr>
              <a:xfrm>
                <a:off x="237921" y="1417320"/>
                <a:ext cx="2502673" cy="523220"/>
              </a:xfrm>
              <a:prstGeom prst="rect">
                <a:avLst/>
              </a:prstGeom>
              <a:blipFill>
                <a:blip r:embed="rId6"/>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9ABB25B-FADC-4FFC-7052-EA4A0ABDE1A2}"/>
              </a:ext>
            </a:extLst>
          </p:cNvPr>
          <p:cNvSpPr>
            <a:spLocks noGrp="1"/>
          </p:cNvSpPr>
          <p:nvPr>
            <p:ph type="title"/>
          </p:nvPr>
        </p:nvSpPr>
        <p:spPr/>
        <p:txBody>
          <a:bodyPr/>
          <a:lstStyle/>
          <a:p>
            <a:r>
              <a:rPr lang="en-IE" dirty="0"/>
              <a:t>Example</a:t>
            </a:r>
            <a:endParaRPr lang="en-GB" dirty="0"/>
          </a:p>
        </p:txBody>
      </p:sp>
      <p:sp>
        <p:nvSpPr>
          <p:cNvPr id="5" name="Text Placeholder 4">
            <a:extLst>
              <a:ext uri="{FF2B5EF4-FFF2-40B4-BE49-F238E27FC236}">
                <a16:creationId xmlns:a16="http://schemas.microsoft.com/office/drawing/2014/main" id="{64C55560-8583-AC2D-A076-B424B0D8C349}"/>
              </a:ext>
            </a:extLst>
          </p:cNvPr>
          <p:cNvSpPr>
            <a:spLocks noGrp="1"/>
          </p:cNvSpPr>
          <p:nvPr>
            <p:ph type="body" sz="quarter" idx="10"/>
          </p:nvPr>
        </p:nvSpPr>
        <p:spPr>
          <a:xfrm>
            <a:off x="122292" y="461664"/>
            <a:ext cx="8899415" cy="867930"/>
          </a:xfrm>
        </p:spPr>
        <p:txBody>
          <a:bodyPr/>
          <a:lstStyle/>
          <a:p>
            <a:r>
              <a:rPr lang="en-GB" dirty="0"/>
              <a:t>From what height should you drop a steel ball so that it takes 1 second to reach the ground.</a:t>
            </a:r>
            <a:endParaRPr lang="en-IE" dirty="0"/>
          </a:p>
        </p:txBody>
      </p:sp>
    </p:spTree>
    <p:extLst>
      <p:ext uri="{BB962C8B-B14F-4D97-AF65-F5344CB8AC3E}">
        <p14:creationId xmlns:p14="http://schemas.microsoft.com/office/powerpoint/2010/main" val="335409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E95A-246C-EED2-AB3C-DCB198D6858D}"/>
              </a:ext>
            </a:extLst>
          </p:cNvPr>
          <p:cNvSpPr>
            <a:spLocks noGrp="1"/>
          </p:cNvSpPr>
          <p:nvPr>
            <p:ph type="title"/>
          </p:nvPr>
        </p:nvSpPr>
        <p:spPr>
          <a:xfrm>
            <a:off x="241300" y="155246"/>
            <a:ext cx="8724900" cy="1089529"/>
          </a:xfrm>
        </p:spPr>
        <p:txBody>
          <a:bodyPr/>
          <a:lstStyle/>
          <a:p>
            <a:r>
              <a:rPr lang="en-GB" dirty="0"/>
              <a:t>Physics specification 1.5 Forces acting in a gravitational field   (slide 1 of 3)</a:t>
            </a:r>
          </a:p>
        </p:txBody>
      </p:sp>
      <p:pic>
        <p:nvPicPr>
          <p:cNvPr id="4" name="Picture 3">
            <a:extLst>
              <a:ext uri="{FF2B5EF4-FFF2-40B4-BE49-F238E27FC236}">
                <a16:creationId xmlns:a16="http://schemas.microsoft.com/office/drawing/2014/main" id="{F9F61236-BF2A-F149-5333-F5FA80886338}"/>
              </a:ext>
            </a:extLst>
          </p:cNvPr>
          <p:cNvPicPr>
            <a:picLocks noChangeAspect="1"/>
          </p:cNvPicPr>
          <p:nvPr/>
        </p:nvPicPr>
        <p:blipFill>
          <a:blip r:embed="rId2"/>
          <a:srcRect t="-1" r="57594" b="10995"/>
          <a:stretch>
            <a:fillRect/>
          </a:stretch>
        </p:blipFill>
        <p:spPr>
          <a:xfrm>
            <a:off x="241299" y="1779515"/>
            <a:ext cx="6673850" cy="624277"/>
          </a:xfrm>
          <a:prstGeom prst="rect">
            <a:avLst/>
          </a:prstGeom>
        </p:spPr>
      </p:pic>
      <p:pic>
        <p:nvPicPr>
          <p:cNvPr id="6" name="Picture 5">
            <a:extLst>
              <a:ext uri="{FF2B5EF4-FFF2-40B4-BE49-F238E27FC236}">
                <a16:creationId xmlns:a16="http://schemas.microsoft.com/office/drawing/2014/main" id="{6D77CC4B-A437-47B1-5716-70AA1ABF9C26}"/>
              </a:ext>
            </a:extLst>
          </p:cNvPr>
          <p:cNvPicPr>
            <a:picLocks noChangeAspect="1"/>
          </p:cNvPicPr>
          <p:nvPr/>
        </p:nvPicPr>
        <p:blipFill>
          <a:blip r:embed="rId3"/>
          <a:srcRect t="10134" r="55556" b="61465"/>
          <a:stretch>
            <a:fillRect/>
          </a:stretch>
        </p:blipFill>
        <p:spPr>
          <a:xfrm>
            <a:off x="241299" y="2200835"/>
            <a:ext cx="8333621" cy="2064487"/>
          </a:xfrm>
          <a:prstGeom prst="rect">
            <a:avLst/>
          </a:prstGeom>
        </p:spPr>
      </p:pic>
      <p:pic>
        <p:nvPicPr>
          <p:cNvPr id="3" name="Picture 2">
            <a:extLst>
              <a:ext uri="{FF2B5EF4-FFF2-40B4-BE49-F238E27FC236}">
                <a16:creationId xmlns:a16="http://schemas.microsoft.com/office/drawing/2014/main" id="{7FB3B796-D2ED-1EDF-02D4-A6CDEE3D7A26}"/>
              </a:ext>
            </a:extLst>
          </p:cNvPr>
          <p:cNvPicPr>
            <a:picLocks noChangeAspect="1"/>
          </p:cNvPicPr>
          <p:nvPr/>
        </p:nvPicPr>
        <p:blipFill>
          <a:blip r:embed="rId2"/>
          <a:srcRect l="48045" t="-6309" r="10863" b="-1366"/>
          <a:stretch>
            <a:fillRect/>
          </a:stretch>
        </p:blipFill>
        <p:spPr>
          <a:xfrm>
            <a:off x="405189" y="4392096"/>
            <a:ext cx="6346071" cy="741130"/>
          </a:xfrm>
          <a:prstGeom prst="rect">
            <a:avLst/>
          </a:prstGeom>
        </p:spPr>
      </p:pic>
      <p:sp>
        <p:nvSpPr>
          <p:cNvPr id="7" name="TextBox 6">
            <a:extLst>
              <a:ext uri="{FF2B5EF4-FFF2-40B4-BE49-F238E27FC236}">
                <a16:creationId xmlns:a16="http://schemas.microsoft.com/office/drawing/2014/main" id="{A284F9FB-9114-0314-A4A0-028E6B18E501}"/>
              </a:ext>
            </a:extLst>
          </p:cNvPr>
          <p:cNvSpPr txBox="1"/>
          <p:nvPr/>
        </p:nvSpPr>
        <p:spPr>
          <a:xfrm>
            <a:off x="405189" y="4924203"/>
            <a:ext cx="8333620" cy="954107"/>
          </a:xfrm>
          <a:prstGeom prst="rect">
            <a:avLst/>
          </a:prstGeom>
          <a:solidFill>
            <a:srgbClr val="F0F0F0"/>
          </a:solidFill>
        </p:spPr>
        <p:txBody>
          <a:bodyPr wrap="square" rtlCol="0">
            <a:spAutoFit/>
          </a:bodyPr>
          <a:lstStyle/>
          <a:p>
            <a:pPr algn="l">
              <a:spcAft>
                <a:spcPts val="1200"/>
              </a:spcAft>
            </a:pPr>
            <a:r>
              <a:rPr lang="en-GB" sz="2800" b="1" dirty="0">
                <a:solidFill>
                  <a:srgbClr val="FF0000"/>
                </a:solidFill>
                <a:latin typeface="Arial" panose="020B0604020202020204" pitchFamily="34" charset="0"/>
                <a:cs typeface="Arial" panose="020B0604020202020204" pitchFamily="34" charset="0"/>
              </a:rPr>
              <a:t>1. </a:t>
            </a:r>
            <a:r>
              <a:rPr lang="en-GB" sz="2800" dirty="0">
                <a:latin typeface="Arial" panose="020B0604020202020204" pitchFamily="34" charset="0"/>
                <a:cs typeface="Arial" panose="020B0604020202020204" pitchFamily="34" charset="0"/>
              </a:rPr>
              <a:t>verify at least one model to determine g using primary data and all four using secondary data</a:t>
            </a:r>
          </a:p>
        </p:txBody>
      </p:sp>
    </p:spTree>
    <p:extLst>
      <p:ext uri="{BB962C8B-B14F-4D97-AF65-F5344CB8AC3E}">
        <p14:creationId xmlns:p14="http://schemas.microsoft.com/office/powerpoint/2010/main" val="128314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11288-F308-3A57-F74C-073C01F6889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6">
                <a:extLst>
                  <a:ext uri="{FF2B5EF4-FFF2-40B4-BE49-F238E27FC236}">
                    <a16:creationId xmlns:a16="http://schemas.microsoft.com/office/drawing/2014/main" id="{EC5FC352-87BB-A2B5-86FE-D5142EB74211}"/>
                  </a:ext>
                </a:extLst>
              </p:cNvPr>
              <p:cNvSpPr txBox="1"/>
              <p:nvPr/>
            </p:nvSpPr>
            <p:spPr>
              <a:xfrm>
                <a:off x="5998709" y="4814545"/>
                <a:ext cx="1694758" cy="491288"/>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𝑢𝑡</m:t>
                      </m:r>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IE" i="1" kern="1200">
                          <a:solidFill>
                            <a:srgbClr val="0000FF"/>
                          </a:solidFill>
                          <a:effectLst/>
                          <a:ea typeface="Calibri" panose="020F0502020204030204" pitchFamily="34" charset="0"/>
                          <a:cs typeface="Times New Roman" panose="02020603050405020304" pitchFamily="18" charset="0"/>
                        </a:rPr>
                        <m:t>½</m:t>
                      </m:r>
                      <m:r>
                        <a:rPr lang="en-IE" i="1" kern="12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IE" i="1" kern="1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E" i="1" kern="12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𝑡</m:t>
                          </m:r>
                        </m:e>
                        <m:sup>
                          <m:r>
                            <a:rPr lang="en-IE" i="1" kern="12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IE" sz="11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6">
                <a:extLst>
                  <a:ext uri="{FF2B5EF4-FFF2-40B4-BE49-F238E27FC236}">
                    <a16:creationId xmlns:a16="http://schemas.microsoft.com/office/drawing/2014/main" id="{EC5FC352-87BB-A2B5-86FE-D5142EB74211}"/>
                  </a:ext>
                </a:extLst>
              </p:cNvPr>
              <p:cNvSpPr txBox="1">
                <a:spLocks noRot="1" noChangeAspect="1" noMove="1" noResize="1" noEditPoints="1" noAdjustHandles="1" noChangeArrowheads="1" noChangeShapeType="1" noTextEdit="1"/>
              </p:cNvSpPr>
              <p:nvPr/>
            </p:nvSpPr>
            <p:spPr>
              <a:xfrm>
                <a:off x="5998709" y="4814545"/>
                <a:ext cx="1694758" cy="49128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1F84181-6C12-78B3-5C38-D04BCCEEFA48}"/>
                  </a:ext>
                </a:extLst>
              </p:cNvPr>
              <p:cNvSpPr txBox="1"/>
              <p:nvPr/>
            </p:nvSpPr>
            <p:spPr>
              <a:xfrm>
                <a:off x="5998709" y="5300813"/>
                <a:ext cx="2988254" cy="491288"/>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=(0)(1)+</m:t>
                      </m:r>
                      <m:r>
                        <m:rPr>
                          <m:nor/>
                        </m:rPr>
                        <a:rPr lang="en-IE" i="1" kern="1200">
                          <a:solidFill>
                            <a:srgbClr val="0000FF"/>
                          </a:solidFill>
                          <a:effectLst/>
                          <a:ea typeface="Calibri" panose="020F0502020204030204" pitchFamily="34" charset="0"/>
                          <a:cs typeface="Times New Roman" panose="02020603050405020304" pitchFamily="18" charset="0"/>
                        </a:rPr>
                        <m:t>½</m:t>
                      </m:r>
                      <m:d>
                        <m:dPr>
                          <m:ctrlPr>
                            <a:rPr lang="en-GB" b="0"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GB" b="0"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9.8</m:t>
                          </m:r>
                        </m:e>
                      </m:d>
                      <m:sSup>
                        <m:sSupPr>
                          <m:ctrlPr>
                            <a:rPr lang="en-GB" b="0"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GB" b="0"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GB" b="0"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0.25</m:t>
                              </m:r>
                            </m:e>
                          </m:d>
                        </m:e>
                        <m:sup>
                          <m:r>
                            <a:rPr lang="en-GB" b="0"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IE" sz="11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1F84181-6C12-78B3-5C38-D04BCCEEFA48}"/>
                  </a:ext>
                </a:extLst>
              </p:cNvPr>
              <p:cNvSpPr txBox="1">
                <a:spLocks noRot="1" noChangeAspect="1" noMove="1" noResize="1" noEditPoints="1" noAdjustHandles="1" noChangeArrowheads="1" noChangeShapeType="1" noTextEdit="1"/>
              </p:cNvSpPr>
              <p:nvPr/>
            </p:nvSpPr>
            <p:spPr>
              <a:xfrm>
                <a:off x="5998709" y="5300813"/>
                <a:ext cx="2988254" cy="49128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96AC58-F53C-47D1-8A32-0ED2D75EF466}"/>
                  </a:ext>
                </a:extLst>
              </p:cNvPr>
              <p:cNvSpPr txBox="1"/>
              <p:nvPr/>
            </p:nvSpPr>
            <p:spPr>
              <a:xfrm>
                <a:off x="5998709" y="5787081"/>
                <a:ext cx="1616083" cy="491288"/>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=0+0.306</m:t>
                      </m:r>
                    </m:oMath>
                  </m:oMathPara>
                </a14:m>
                <a:endParaRPr lang="en-IE" sz="11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A96AC58-F53C-47D1-8A32-0ED2D75EF466}"/>
                  </a:ext>
                </a:extLst>
              </p:cNvPr>
              <p:cNvSpPr txBox="1">
                <a:spLocks noRot="1" noChangeAspect="1" noMove="1" noResize="1" noEditPoints="1" noAdjustHandles="1" noChangeArrowheads="1" noChangeShapeType="1" noTextEdit="1"/>
              </p:cNvSpPr>
              <p:nvPr/>
            </p:nvSpPr>
            <p:spPr>
              <a:xfrm>
                <a:off x="5998709" y="5787081"/>
                <a:ext cx="1616083" cy="49128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08C71DD-ACDD-A8CD-FFA9-94196105CD32}"/>
                  </a:ext>
                </a:extLst>
              </p:cNvPr>
              <p:cNvSpPr txBox="1"/>
              <p:nvPr/>
            </p:nvSpPr>
            <p:spPr>
              <a:xfrm>
                <a:off x="6002519" y="6273348"/>
                <a:ext cx="1455783" cy="491288"/>
              </a:xfrm>
              <a:prstGeom prst="rect">
                <a:avLst/>
              </a:prstGeom>
              <a:noFill/>
            </p:spPr>
            <p:txBody>
              <a:bodyPr wrap="none" rtlCol="0">
                <a:spAutoFit/>
              </a:bodyPr>
              <a:lstStyle/>
              <a:p>
                <a:pPr fontAlgn="base">
                  <a:lnSpc>
                    <a:spcPct val="107000"/>
                  </a:lnSpc>
                  <a:spcAft>
                    <a:spcPts val="800"/>
                  </a:spcAft>
                </a:pPr>
                <a14:m>
                  <m:oMathPara xmlns:m="http://schemas.openxmlformats.org/officeDocument/2006/math">
                    <m:oMathParaPr>
                      <m:jc m:val="centerGroup"/>
                    </m:oMathParaPr>
                    <m:oMath xmlns:m="http://schemas.openxmlformats.org/officeDocument/2006/math">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IE" i="1"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=0.306 </m:t>
                      </m:r>
                      <m:r>
                        <m:rPr>
                          <m:sty m:val="p"/>
                        </m:rPr>
                        <a:rPr lang="en-GB" b="0" i="0" kern="12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m:t>
                      </m:r>
                    </m:oMath>
                  </m:oMathPara>
                </a14:m>
                <a:endParaRPr lang="en-IE" sz="11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708C71DD-ACDD-A8CD-FFA9-94196105CD32}"/>
                  </a:ext>
                </a:extLst>
              </p:cNvPr>
              <p:cNvSpPr txBox="1">
                <a:spLocks noRot="1" noChangeAspect="1" noMove="1" noResize="1" noEditPoints="1" noAdjustHandles="1" noChangeArrowheads="1" noChangeShapeType="1" noTextEdit="1"/>
              </p:cNvSpPr>
              <p:nvPr/>
            </p:nvSpPr>
            <p:spPr>
              <a:xfrm>
                <a:off x="6002519" y="6273348"/>
                <a:ext cx="1455783" cy="49128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5EDCDA3-19B8-9E08-1031-94CB31222193}"/>
                  </a:ext>
                </a:extLst>
              </p:cNvPr>
              <p:cNvSpPr txBox="1"/>
              <p:nvPr/>
            </p:nvSpPr>
            <p:spPr>
              <a:xfrm>
                <a:off x="5624059" y="4450233"/>
                <a:ext cx="1678665"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rPr>
                        <m:t>𝑙𝑒𝑡</m:t>
                      </m:r>
                      <m:r>
                        <a:rPr lang="en-GB" b="0" i="1" smtClean="0">
                          <a:solidFill>
                            <a:srgbClr val="0000FF"/>
                          </a:solidFill>
                          <a:latin typeface="Cambria Math" panose="02040503050406030204" pitchFamily="18" charset="0"/>
                        </a:rPr>
                        <m:t> </m:t>
                      </m:r>
                      <m:r>
                        <a:rPr lang="en-GB" b="0" i="1" smtClean="0">
                          <a:solidFill>
                            <a:srgbClr val="0000FF"/>
                          </a:solidFill>
                          <a:latin typeface="Cambria Math" panose="02040503050406030204" pitchFamily="18" charset="0"/>
                        </a:rPr>
                        <m:t>𝑠</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h𝑒𝑖𝑔h𝑡</m:t>
                      </m:r>
                    </m:oMath>
                  </m:oMathPara>
                </a14:m>
                <a:endParaRPr lang="en-GB" dirty="0">
                  <a:solidFill>
                    <a:srgbClr val="0000FF"/>
                  </a:solidFill>
                </a:endParaRPr>
              </a:p>
            </p:txBody>
          </p:sp>
        </mc:Choice>
        <mc:Fallback xmlns="">
          <p:sp>
            <p:nvSpPr>
              <p:cNvPr id="17" name="TextBox 16">
                <a:extLst>
                  <a:ext uri="{FF2B5EF4-FFF2-40B4-BE49-F238E27FC236}">
                    <a16:creationId xmlns:a16="http://schemas.microsoft.com/office/drawing/2014/main" id="{35EDCDA3-19B8-9E08-1031-94CB31222193}"/>
                  </a:ext>
                </a:extLst>
              </p:cNvPr>
              <p:cNvSpPr txBox="1">
                <a:spLocks noRot="1" noChangeAspect="1" noMove="1" noResize="1" noEditPoints="1" noAdjustHandles="1" noChangeArrowheads="1" noChangeShapeType="1" noTextEdit="1"/>
              </p:cNvSpPr>
              <p:nvPr/>
            </p:nvSpPr>
            <p:spPr>
              <a:xfrm>
                <a:off x="5624059" y="4450233"/>
                <a:ext cx="1678665" cy="369332"/>
              </a:xfrm>
              <a:prstGeom prst="rect">
                <a:avLst/>
              </a:prstGeom>
              <a:blipFill>
                <a:blip r:embed="rId6"/>
                <a:stretch>
                  <a:fillRect b="-14754"/>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02C21135-6C74-E189-34DB-CC5A7162BB01}"/>
              </a:ext>
            </a:extLst>
          </p:cNvPr>
          <p:cNvSpPr>
            <a:spLocks noGrp="1"/>
          </p:cNvSpPr>
          <p:nvPr>
            <p:ph type="title"/>
          </p:nvPr>
        </p:nvSpPr>
        <p:spPr/>
        <p:txBody>
          <a:bodyPr>
            <a:normAutofit fontScale="90000"/>
          </a:bodyPr>
          <a:lstStyle/>
          <a:p>
            <a:r>
              <a:rPr lang="en-IE" dirty="0"/>
              <a:t>Example</a:t>
            </a:r>
            <a:endParaRPr lang="en-GB" dirty="0"/>
          </a:p>
        </p:txBody>
      </p:sp>
      <p:sp>
        <p:nvSpPr>
          <p:cNvPr id="5" name="Text Placeholder 4">
            <a:extLst>
              <a:ext uri="{FF2B5EF4-FFF2-40B4-BE49-F238E27FC236}">
                <a16:creationId xmlns:a16="http://schemas.microsoft.com/office/drawing/2014/main" id="{CC4F21C1-6E39-8998-4A03-D5D3006AD6F5}"/>
              </a:ext>
            </a:extLst>
          </p:cNvPr>
          <p:cNvSpPr>
            <a:spLocks noGrp="1"/>
          </p:cNvSpPr>
          <p:nvPr>
            <p:ph type="body" sz="quarter" idx="10"/>
          </p:nvPr>
        </p:nvSpPr>
        <p:spPr>
          <a:xfrm>
            <a:off x="122292" y="461664"/>
            <a:ext cx="8899415" cy="867930"/>
          </a:xfrm>
        </p:spPr>
        <p:txBody>
          <a:bodyPr/>
          <a:lstStyle/>
          <a:p>
            <a:r>
              <a:rPr lang="en-GB" dirty="0"/>
              <a:t>From what height would you drop an object so that it takes 250 </a:t>
            </a:r>
            <a:r>
              <a:rPr lang="en-GB" dirty="0" err="1"/>
              <a:t>ms</a:t>
            </a:r>
            <a:r>
              <a:rPr lang="en-GB" dirty="0"/>
              <a:t> to reach the ground?</a:t>
            </a:r>
            <a:endParaRPr lang="en-IE" dirty="0"/>
          </a:p>
        </p:txBody>
      </p:sp>
    </p:spTree>
    <p:extLst>
      <p:ext uri="{BB962C8B-B14F-4D97-AF65-F5344CB8AC3E}">
        <p14:creationId xmlns:p14="http://schemas.microsoft.com/office/powerpoint/2010/main" val="14046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4DDB03E-F195-D64C-CDCC-4F6D29545C59}"/>
                  </a:ext>
                </a:extLst>
              </p:cNvPr>
              <p:cNvSpPr txBox="1"/>
              <p:nvPr/>
            </p:nvSpPr>
            <p:spPr>
              <a:xfrm>
                <a:off x="237921" y="1417320"/>
                <a:ext cx="250267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𝑙𝑒𝑡</m:t>
                      </m:r>
                      <m:r>
                        <a:rPr lang="en-GB" sz="2800" b="0" i="1" smtClean="0">
                          <a:latin typeface="Cambria Math" panose="02040503050406030204" pitchFamily="18" charset="0"/>
                        </a:rPr>
                        <m:t> </m:t>
                      </m:r>
                      <m:r>
                        <a:rPr lang="en-GB" sz="2800" b="0" i="1" smtClean="0">
                          <a:latin typeface="Cambria Math" panose="02040503050406030204" pitchFamily="18" charset="0"/>
                        </a:rPr>
                        <m:t>𝑠</m:t>
                      </m:r>
                      <m:r>
                        <a:rPr lang="en-GB" sz="2800" b="0" i="1" smtClean="0">
                          <a:latin typeface="Cambria Math" panose="02040503050406030204" pitchFamily="18" charset="0"/>
                        </a:rPr>
                        <m:t>=</m:t>
                      </m:r>
                      <m:r>
                        <a:rPr lang="en-GB" sz="2800" b="0" i="1" smtClean="0">
                          <a:latin typeface="Cambria Math" panose="02040503050406030204" pitchFamily="18" charset="0"/>
                        </a:rPr>
                        <m:t>h𝑒𝑖𝑔h𝑡</m:t>
                      </m:r>
                    </m:oMath>
                  </m:oMathPara>
                </a14:m>
                <a:endParaRPr lang="en-GB" sz="2800"/>
              </a:p>
            </p:txBody>
          </p:sp>
        </mc:Choice>
        <mc:Fallback xmlns="">
          <p:sp>
            <p:nvSpPr>
              <p:cNvPr id="7" name="TextBox 6">
                <a:extLst>
                  <a:ext uri="{FF2B5EF4-FFF2-40B4-BE49-F238E27FC236}">
                    <a16:creationId xmlns:a16="http://schemas.microsoft.com/office/drawing/2014/main" id="{B4DDB03E-F195-D64C-CDCC-4F6D29545C59}"/>
                  </a:ext>
                </a:extLst>
              </p:cNvPr>
              <p:cNvSpPr txBox="1">
                <a:spLocks noRot="1" noChangeAspect="1" noMove="1" noResize="1" noEditPoints="1" noAdjustHandles="1" noChangeArrowheads="1" noChangeShapeType="1" noTextEdit="1"/>
              </p:cNvSpPr>
              <p:nvPr/>
            </p:nvSpPr>
            <p:spPr>
              <a:xfrm>
                <a:off x="237921" y="1417320"/>
                <a:ext cx="2502673"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2A9061-5F05-48FF-5ACD-8E45973E617E}"/>
                  </a:ext>
                </a:extLst>
              </p:cNvPr>
              <p:cNvSpPr txBox="1"/>
              <p:nvPr/>
            </p:nvSpPr>
            <p:spPr>
              <a:xfrm>
                <a:off x="237921" y="1876377"/>
                <a:ext cx="7557339"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𝑊h𝑎𝑡</m:t>
                      </m:r>
                      <m:r>
                        <a:rPr lang="en-GB" sz="2800" b="0" i="1" smtClean="0">
                          <a:latin typeface="Cambria Math" panose="02040503050406030204" pitchFamily="18" charset="0"/>
                        </a:rPr>
                        <m:t> </m:t>
                      </m:r>
                      <m:r>
                        <a:rPr lang="en-GB" sz="2800" b="0" i="1" smtClean="0">
                          <a:latin typeface="Cambria Math" panose="02040503050406030204" pitchFamily="18" charset="0"/>
                        </a:rPr>
                        <m:t>𝑖𝑠</m:t>
                      </m:r>
                      <m:r>
                        <a:rPr lang="en-GB" sz="2800" b="0" i="1" smtClean="0">
                          <a:latin typeface="Cambria Math" panose="02040503050406030204" pitchFamily="18" charset="0"/>
                        </a:rPr>
                        <m:t> </m:t>
                      </m:r>
                      <m:r>
                        <a:rPr lang="en-GB" sz="2800" b="0" i="1" smtClean="0">
                          <a:latin typeface="Cambria Math" panose="02040503050406030204" pitchFamily="18" charset="0"/>
                        </a:rPr>
                        <m:t>𝑡h𝑒</m:t>
                      </m:r>
                      <m:r>
                        <a:rPr lang="en-GB" sz="2800" b="0" i="1" smtClean="0">
                          <a:latin typeface="Cambria Math" panose="02040503050406030204" pitchFamily="18" charset="0"/>
                        </a:rPr>
                        <m:t> </m:t>
                      </m:r>
                      <m:r>
                        <a:rPr lang="en-GB" sz="2800" b="0" i="1" smtClean="0">
                          <a:latin typeface="Cambria Math" panose="02040503050406030204" pitchFamily="18" charset="0"/>
                        </a:rPr>
                        <m:t>𝑣𝑒𝑙𝑜𝑐𝑖𝑡𝑦</m:t>
                      </m:r>
                      <m:r>
                        <a:rPr lang="en-GB" sz="2800" b="0" i="1" smtClean="0">
                          <a:latin typeface="Cambria Math" panose="02040503050406030204" pitchFamily="18" charset="0"/>
                        </a:rPr>
                        <m:t> </m:t>
                      </m:r>
                      <m:r>
                        <a:rPr lang="en-GB" sz="2800" b="0" i="1" smtClean="0">
                          <a:latin typeface="Cambria Math" panose="02040503050406030204" pitchFamily="18" charset="0"/>
                        </a:rPr>
                        <m:t>𝑣</m:t>
                      </m:r>
                      <m:r>
                        <a:rPr lang="en-GB" sz="2800" b="0" i="1" smtClean="0">
                          <a:latin typeface="Cambria Math" panose="02040503050406030204" pitchFamily="18" charset="0"/>
                        </a:rPr>
                        <m:t> </m:t>
                      </m:r>
                      <m:r>
                        <a:rPr lang="en-GB" sz="2800" b="0" i="1" smtClean="0">
                          <a:latin typeface="Cambria Math" panose="02040503050406030204" pitchFamily="18" charset="0"/>
                        </a:rPr>
                        <m:t>𝑎𝑡</m:t>
                      </m:r>
                      <m:r>
                        <a:rPr lang="en-GB" sz="2800" b="0" i="1" smtClean="0">
                          <a:latin typeface="Cambria Math" panose="02040503050406030204" pitchFamily="18" charset="0"/>
                        </a:rPr>
                        <m:t> </m:t>
                      </m:r>
                      <m:r>
                        <a:rPr lang="en-GB" sz="2800" b="0" i="1" smtClean="0">
                          <a:latin typeface="Cambria Math" panose="02040503050406030204" pitchFamily="18" charset="0"/>
                        </a:rPr>
                        <m:t>𝑡h𝑒</m:t>
                      </m:r>
                      <m:r>
                        <a:rPr lang="en-GB" sz="2800" b="0" i="1" smtClean="0">
                          <a:latin typeface="Cambria Math" panose="02040503050406030204" pitchFamily="18" charset="0"/>
                        </a:rPr>
                        <m:t> </m:t>
                      </m:r>
                      <m:r>
                        <a:rPr lang="en-GB" sz="2800" b="0" i="1" smtClean="0">
                          <a:latin typeface="Cambria Math" panose="02040503050406030204" pitchFamily="18" charset="0"/>
                        </a:rPr>
                        <m:t>𝑔𝑟𝑒𝑎𝑡𝑒𝑠𝑡</m:t>
                      </m:r>
                      <m:r>
                        <a:rPr lang="en-GB" sz="2800" b="0" i="1" smtClean="0">
                          <a:latin typeface="Cambria Math" panose="02040503050406030204" pitchFamily="18" charset="0"/>
                        </a:rPr>
                        <m:t> </m:t>
                      </m:r>
                      <m:r>
                        <a:rPr lang="en-GB" sz="2800" b="0" i="1" smtClean="0">
                          <a:latin typeface="Cambria Math" panose="02040503050406030204" pitchFamily="18" charset="0"/>
                        </a:rPr>
                        <m:t>h𝑒𝑖𝑔h𝑡</m:t>
                      </m:r>
                      <m:r>
                        <a:rPr lang="en-GB" sz="2800" b="0" i="1" smtClean="0">
                          <a:latin typeface="Cambria Math" panose="02040503050406030204" pitchFamily="18" charset="0"/>
                        </a:rPr>
                        <m:t>?</m:t>
                      </m:r>
                    </m:oMath>
                  </m:oMathPara>
                </a14:m>
                <a:endParaRPr lang="en-GB" sz="2800"/>
              </a:p>
            </p:txBody>
          </p:sp>
        </mc:Choice>
        <mc:Fallback xmlns="">
          <p:sp>
            <p:nvSpPr>
              <p:cNvPr id="8" name="TextBox 7">
                <a:extLst>
                  <a:ext uri="{FF2B5EF4-FFF2-40B4-BE49-F238E27FC236}">
                    <a16:creationId xmlns:a16="http://schemas.microsoft.com/office/drawing/2014/main" id="{5D2A9061-5F05-48FF-5ACD-8E45973E617E}"/>
                  </a:ext>
                </a:extLst>
              </p:cNvPr>
              <p:cNvSpPr txBox="1">
                <a:spLocks noRot="1" noChangeAspect="1" noMove="1" noResize="1" noEditPoints="1" noAdjustHandles="1" noChangeArrowheads="1" noChangeShapeType="1" noTextEdit="1"/>
              </p:cNvSpPr>
              <p:nvPr/>
            </p:nvSpPr>
            <p:spPr>
              <a:xfrm>
                <a:off x="237921" y="1876377"/>
                <a:ext cx="755733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52E2A6-1BE1-86B6-5101-2965EEF44881}"/>
                  </a:ext>
                </a:extLst>
              </p:cNvPr>
              <p:cNvSpPr txBox="1"/>
              <p:nvPr/>
            </p:nvSpPr>
            <p:spPr>
              <a:xfrm>
                <a:off x="237921" y="2276885"/>
                <a:ext cx="1590880"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rPr>
                        <m:t>=0</m:t>
                      </m:r>
                    </m:oMath>
                  </m:oMathPara>
                </a14:m>
                <a:endParaRPr lang="en-GB" sz="2800"/>
              </a:p>
            </p:txBody>
          </p:sp>
        </mc:Choice>
        <mc:Fallback xmlns="">
          <p:sp>
            <p:nvSpPr>
              <p:cNvPr id="9" name="TextBox 8">
                <a:extLst>
                  <a:ext uri="{FF2B5EF4-FFF2-40B4-BE49-F238E27FC236}">
                    <a16:creationId xmlns:a16="http://schemas.microsoft.com/office/drawing/2014/main" id="{5B52E2A6-1BE1-86B6-5101-2965EEF44881}"/>
                  </a:ext>
                </a:extLst>
              </p:cNvPr>
              <p:cNvSpPr txBox="1">
                <a:spLocks noRot="1" noChangeAspect="1" noMove="1" noResize="1" noEditPoints="1" noAdjustHandles="1" noChangeArrowheads="1" noChangeShapeType="1" noTextEdit="1"/>
              </p:cNvSpPr>
              <p:nvPr/>
            </p:nvSpPr>
            <p:spPr>
              <a:xfrm>
                <a:off x="237921" y="2276885"/>
                <a:ext cx="159088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BBD02F-DDD3-2424-36A8-65E77ADA4E0E}"/>
                  </a:ext>
                </a:extLst>
              </p:cNvPr>
              <p:cNvSpPr txBox="1"/>
              <p:nvPr/>
            </p:nvSpPr>
            <p:spPr>
              <a:xfrm>
                <a:off x="0" y="2767427"/>
                <a:ext cx="3028949"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𝑢</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+2</m:t>
                      </m:r>
                      <m:r>
                        <a:rPr lang="en-GB" sz="2800" b="0" i="1" dirty="0" smtClean="0">
                          <a:latin typeface="Cambria Math" panose="02040503050406030204" pitchFamily="18" charset="0"/>
                        </a:rPr>
                        <m:t>𝑎𝑠</m:t>
                      </m:r>
                    </m:oMath>
                  </m:oMathPara>
                </a14:m>
                <a:endParaRPr lang="en-GB" sz="2800" dirty="0"/>
              </a:p>
            </p:txBody>
          </p:sp>
        </mc:Choice>
        <mc:Fallback xmlns="">
          <p:sp>
            <p:nvSpPr>
              <p:cNvPr id="10" name="TextBox 9">
                <a:extLst>
                  <a:ext uri="{FF2B5EF4-FFF2-40B4-BE49-F238E27FC236}">
                    <a16:creationId xmlns:a16="http://schemas.microsoft.com/office/drawing/2014/main" id="{D8BBD02F-DDD3-2424-36A8-65E77ADA4E0E}"/>
                  </a:ext>
                </a:extLst>
              </p:cNvPr>
              <p:cNvSpPr txBox="1">
                <a:spLocks noRot="1" noChangeAspect="1" noMove="1" noResize="1" noEditPoints="1" noAdjustHandles="1" noChangeArrowheads="1" noChangeShapeType="1" noTextEdit="1"/>
              </p:cNvSpPr>
              <p:nvPr/>
            </p:nvSpPr>
            <p:spPr>
              <a:xfrm>
                <a:off x="0" y="2767427"/>
                <a:ext cx="3028949"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72513AB-878E-7022-4D7B-FB2B012B1909}"/>
                  </a:ext>
                </a:extLst>
              </p:cNvPr>
              <p:cNvSpPr txBox="1"/>
              <p:nvPr/>
            </p:nvSpPr>
            <p:spPr>
              <a:xfrm>
                <a:off x="38100" y="3262727"/>
                <a:ext cx="3028949"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i="1" dirty="0" smtClean="0">
                              <a:latin typeface="Cambria Math" panose="02040503050406030204" pitchFamily="18" charset="0"/>
                            </a:rPr>
                            <m:t>𝑣</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𝑢</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=2</m:t>
                      </m:r>
                      <m:r>
                        <a:rPr lang="en-GB" sz="2800" b="0" i="1" dirty="0" smtClean="0">
                          <a:latin typeface="Cambria Math" panose="02040503050406030204" pitchFamily="18" charset="0"/>
                        </a:rPr>
                        <m:t>𝑎𝑠</m:t>
                      </m:r>
                    </m:oMath>
                  </m:oMathPara>
                </a14:m>
                <a:endParaRPr lang="en-GB" sz="2800"/>
              </a:p>
            </p:txBody>
          </p:sp>
        </mc:Choice>
        <mc:Fallback xmlns="">
          <p:sp>
            <p:nvSpPr>
              <p:cNvPr id="11" name="TextBox 10">
                <a:extLst>
                  <a:ext uri="{FF2B5EF4-FFF2-40B4-BE49-F238E27FC236}">
                    <a16:creationId xmlns:a16="http://schemas.microsoft.com/office/drawing/2014/main" id="{272513AB-878E-7022-4D7B-FB2B012B1909}"/>
                  </a:ext>
                </a:extLst>
              </p:cNvPr>
              <p:cNvSpPr txBox="1">
                <a:spLocks noRot="1" noChangeAspect="1" noMove="1" noResize="1" noEditPoints="1" noAdjustHandles="1" noChangeArrowheads="1" noChangeShapeType="1" noTextEdit="1"/>
              </p:cNvSpPr>
              <p:nvPr/>
            </p:nvSpPr>
            <p:spPr>
              <a:xfrm>
                <a:off x="38100" y="3262727"/>
                <a:ext cx="3028949"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692ACD-FA75-3FEE-AF00-6B8E0FEF9021}"/>
                  </a:ext>
                </a:extLst>
              </p:cNvPr>
              <p:cNvSpPr txBox="1"/>
              <p:nvPr/>
            </p:nvSpPr>
            <p:spPr>
              <a:xfrm>
                <a:off x="206579" y="3847598"/>
                <a:ext cx="252258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sSup>
                            <m:sSupPr>
                              <m:ctrlPr>
                                <a:rPr lang="en-GB" sz="2800" i="1" dirty="0">
                                  <a:latin typeface="Cambria Math" panose="02040503050406030204" pitchFamily="18" charset="0"/>
                                </a:rPr>
                              </m:ctrlPr>
                            </m:sSupPr>
                            <m:e>
                              <m:r>
                                <a:rPr lang="en-GB" sz="2800" i="1" dirty="0">
                                  <a:latin typeface="Cambria Math" panose="02040503050406030204" pitchFamily="18" charset="0"/>
                                </a:rPr>
                                <m:t>𝑣</m:t>
                              </m:r>
                            </m:e>
                            <m:sup>
                              <m:r>
                                <a:rPr lang="en-GB" sz="2800" i="1" dirty="0">
                                  <a:latin typeface="Cambria Math" panose="02040503050406030204" pitchFamily="18" charset="0"/>
                                </a:rPr>
                                <m:t>2</m:t>
                              </m:r>
                            </m:sup>
                          </m:sSup>
                          <m:r>
                            <a:rPr lang="en-GB" sz="2800" i="1" dirty="0">
                              <a:latin typeface="Cambria Math" panose="02040503050406030204" pitchFamily="18" charset="0"/>
                            </a:rPr>
                            <m:t>−</m:t>
                          </m:r>
                          <m:sSup>
                            <m:sSupPr>
                              <m:ctrlPr>
                                <a:rPr lang="en-GB" sz="2800" i="1" dirty="0">
                                  <a:latin typeface="Cambria Math" panose="02040503050406030204" pitchFamily="18" charset="0"/>
                                </a:rPr>
                              </m:ctrlPr>
                            </m:sSupPr>
                            <m:e>
                              <m:r>
                                <a:rPr lang="en-GB" sz="2800" i="1" dirty="0">
                                  <a:latin typeface="Cambria Math" panose="02040503050406030204" pitchFamily="18" charset="0"/>
                                </a:rPr>
                                <m:t>𝑢</m:t>
                              </m:r>
                            </m:e>
                            <m:sup>
                              <m:r>
                                <a:rPr lang="en-GB" sz="2800" i="1" dirty="0">
                                  <a:latin typeface="Cambria Math" panose="02040503050406030204" pitchFamily="18" charset="0"/>
                                </a:rPr>
                                <m:t>2</m:t>
                              </m:r>
                            </m:sup>
                          </m:sSup>
                        </m:num>
                        <m:den>
                          <m:r>
                            <a:rPr lang="en-GB" sz="2800" b="0" i="1" dirty="0" smtClean="0">
                              <a:latin typeface="Cambria Math" panose="02040503050406030204" pitchFamily="18" charset="0"/>
                            </a:rPr>
                            <m:t>2</m:t>
                          </m:r>
                          <m:r>
                            <a:rPr lang="en-GB" sz="2800" b="0" i="1" dirty="0" smtClean="0">
                              <a:latin typeface="Cambria Math" panose="02040503050406030204" pitchFamily="18" charset="0"/>
                            </a:rPr>
                            <m:t>𝑎</m:t>
                          </m:r>
                        </m:den>
                      </m:f>
                      <m:r>
                        <a:rPr lang="en-GB" sz="2800" b="0" i="1" dirty="0" smtClean="0">
                          <a:latin typeface="Cambria Math" panose="02040503050406030204" pitchFamily="18" charset="0"/>
                        </a:rPr>
                        <m:t>=</m:t>
                      </m:r>
                      <m:r>
                        <a:rPr lang="en-GB" sz="2800" b="0" i="1" dirty="0" smtClean="0">
                          <a:latin typeface="Cambria Math" panose="02040503050406030204" pitchFamily="18" charset="0"/>
                        </a:rPr>
                        <m:t>𝑠</m:t>
                      </m:r>
                    </m:oMath>
                  </m:oMathPara>
                </a14:m>
                <a:endParaRPr lang="en-GB" sz="2800"/>
              </a:p>
            </p:txBody>
          </p:sp>
        </mc:Choice>
        <mc:Fallback xmlns="">
          <p:sp>
            <p:nvSpPr>
              <p:cNvPr id="13" name="TextBox 12">
                <a:extLst>
                  <a:ext uri="{FF2B5EF4-FFF2-40B4-BE49-F238E27FC236}">
                    <a16:creationId xmlns:a16="http://schemas.microsoft.com/office/drawing/2014/main" id="{A5692ACD-FA75-3FEE-AF00-6B8E0FEF9021}"/>
                  </a:ext>
                </a:extLst>
              </p:cNvPr>
              <p:cNvSpPr txBox="1">
                <a:spLocks noRot="1" noChangeAspect="1" noMove="1" noResize="1" noEditPoints="1" noAdjustHandles="1" noChangeArrowheads="1" noChangeShapeType="1" noTextEdit="1"/>
              </p:cNvSpPr>
              <p:nvPr/>
            </p:nvSpPr>
            <p:spPr>
              <a:xfrm>
                <a:off x="206579" y="3847598"/>
                <a:ext cx="2522586" cy="9541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6CC194-9C8E-4AE6-F94C-8E16BEF27989}"/>
                  </a:ext>
                </a:extLst>
              </p:cNvPr>
              <p:cNvSpPr txBox="1"/>
              <p:nvPr/>
            </p:nvSpPr>
            <p:spPr>
              <a:xfrm>
                <a:off x="218008" y="4953110"/>
                <a:ext cx="2522586" cy="1033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sSup>
                            <m:sSupPr>
                              <m:ctrlPr>
                                <a:rPr lang="en-GB" sz="2800" i="1" dirty="0">
                                  <a:latin typeface="Cambria Math" panose="02040503050406030204" pitchFamily="18" charset="0"/>
                                </a:rPr>
                              </m:ctrlPr>
                            </m:sSupPr>
                            <m:e>
                              <m:r>
                                <a:rPr lang="en-GB" sz="2800" b="0" i="1" dirty="0" smtClean="0">
                                  <a:latin typeface="Cambria Math" panose="02040503050406030204" pitchFamily="18" charset="0"/>
                                </a:rPr>
                                <m:t>0</m:t>
                              </m:r>
                            </m:e>
                            <m:sup>
                              <m:r>
                                <a:rPr lang="en-GB" sz="2800" i="1" dirty="0">
                                  <a:latin typeface="Cambria Math" panose="02040503050406030204" pitchFamily="18" charset="0"/>
                                </a:rPr>
                                <m:t>2</m:t>
                              </m:r>
                            </m:sup>
                          </m:sSup>
                          <m:r>
                            <a:rPr lang="en-GB" sz="2800" i="1" dirty="0">
                              <a:latin typeface="Cambria Math" panose="02040503050406030204" pitchFamily="18" charset="0"/>
                            </a:rPr>
                            <m:t>−</m:t>
                          </m:r>
                          <m:sSup>
                            <m:sSupPr>
                              <m:ctrlPr>
                                <a:rPr lang="en-GB" sz="2800" i="1" dirty="0">
                                  <a:latin typeface="Cambria Math" panose="02040503050406030204" pitchFamily="18" charset="0"/>
                                </a:rPr>
                              </m:ctrlPr>
                            </m:sSupPr>
                            <m:e>
                              <m:r>
                                <a:rPr lang="en-GB" sz="2800" b="0" i="1" dirty="0" smtClean="0">
                                  <a:latin typeface="Cambria Math" panose="02040503050406030204" pitchFamily="18" charset="0"/>
                                </a:rPr>
                                <m:t>12</m:t>
                              </m:r>
                            </m:e>
                            <m:sup>
                              <m:r>
                                <a:rPr lang="en-GB" sz="2800" i="1" dirty="0">
                                  <a:latin typeface="Cambria Math" panose="02040503050406030204" pitchFamily="18" charset="0"/>
                                </a:rPr>
                                <m:t>2</m:t>
                              </m:r>
                            </m:sup>
                          </m:sSup>
                        </m:num>
                        <m:den>
                          <m:r>
                            <a:rPr lang="en-GB" sz="2800" b="0" i="1" dirty="0" smtClean="0">
                              <a:latin typeface="Cambria Math" panose="02040503050406030204" pitchFamily="18" charset="0"/>
                            </a:rPr>
                            <m:t>2(−9.8)</m:t>
                          </m:r>
                        </m:den>
                      </m:f>
                      <m:r>
                        <a:rPr lang="en-GB" sz="2800" b="0" i="1" dirty="0" smtClean="0">
                          <a:latin typeface="Cambria Math" panose="02040503050406030204" pitchFamily="18" charset="0"/>
                        </a:rPr>
                        <m:t>=</m:t>
                      </m:r>
                      <m:r>
                        <a:rPr lang="en-GB" sz="2800" b="0" i="1" dirty="0" smtClean="0">
                          <a:latin typeface="Cambria Math" panose="02040503050406030204" pitchFamily="18" charset="0"/>
                        </a:rPr>
                        <m:t>𝑠</m:t>
                      </m:r>
                    </m:oMath>
                  </m:oMathPara>
                </a14:m>
                <a:endParaRPr lang="en-GB" sz="2800" dirty="0"/>
              </a:p>
            </p:txBody>
          </p:sp>
        </mc:Choice>
        <mc:Fallback xmlns="">
          <p:sp>
            <p:nvSpPr>
              <p:cNvPr id="14" name="TextBox 13">
                <a:extLst>
                  <a:ext uri="{FF2B5EF4-FFF2-40B4-BE49-F238E27FC236}">
                    <a16:creationId xmlns:a16="http://schemas.microsoft.com/office/drawing/2014/main" id="{FE6CC194-9C8E-4AE6-F94C-8E16BEF27989}"/>
                  </a:ext>
                </a:extLst>
              </p:cNvPr>
              <p:cNvSpPr txBox="1">
                <a:spLocks noRot="1" noChangeAspect="1" noMove="1" noResize="1" noEditPoints="1" noAdjustHandles="1" noChangeArrowheads="1" noChangeShapeType="1" noTextEdit="1"/>
              </p:cNvSpPr>
              <p:nvPr/>
            </p:nvSpPr>
            <p:spPr>
              <a:xfrm>
                <a:off x="218008" y="4953110"/>
                <a:ext cx="2522586" cy="103336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638F1A0-89EB-987F-9231-EDE4A7B2DA34}"/>
                  </a:ext>
                </a:extLst>
              </p:cNvPr>
              <p:cNvSpPr txBox="1"/>
              <p:nvPr/>
            </p:nvSpPr>
            <p:spPr>
              <a:xfrm>
                <a:off x="311429" y="6137875"/>
                <a:ext cx="252258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𝑠</m:t>
                      </m:r>
                      <m:r>
                        <a:rPr lang="en-GB" sz="2800" b="0" i="1" dirty="0" smtClean="0">
                          <a:latin typeface="Cambria Math" panose="02040503050406030204" pitchFamily="18" charset="0"/>
                        </a:rPr>
                        <m:t>=7.35 </m:t>
                      </m:r>
                      <m:r>
                        <m:rPr>
                          <m:sty m:val="p"/>
                        </m:rPr>
                        <a:rPr lang="en-GB" sz="2800" b="0" i="0" dirty="0" smtClean="0">
                          <a:latin typeface="Cambria Math" panose="02040503050406030204" pitchFamily="18" charset="0"/>
                        </a:rPr>
                        <m:t>m</m:t>
                      </m:r>
                    </m:oMath>
                  </m:oMathPara>
                </a14:m>
                <a:endParaRPr lang="en-GB" sz="2800" dirty="0"/>
              </a:p>
            </p:txBody>
          </p:sp>
        </mc:Choice>
        <mc:Fallback xmlns="">
          <p:sp>
            <p:nvSpPr>
              <p:cNvPr id="15" name="TextBox 14">
                <a:extLst>
                  <a:ext uri="{FF2B5EF4-FFF2-40B4-BE49-F238E27FC236}">
                    <a16:creationId xmlns:a16="http://schemas.microsoft.com/office/drawing/2014/main" id="{0638F1A0-89EB-987F-9231-EDE4A7B2DA34}"/>
                  </a:ext>
                </a:extLst>
              </p:cNvPr>
              <p:cNvSpPr txBox="1">
                <a:spLocks noRot="1" noChangeAspect="1" noMove="1" noResize="1" noEditPoints="1" noAdjustHandles="1" noChangeArrowheads="1" noChangeShapeType="1" noTextEdit="1"/>
              </p:cNvSpPr>
              <p:nvPr/>
            </p:nvSpPr>
            <p:spPr>
              <a:xfrm>
                <a:off x="311429" y="6137875"/>
                <a:ext cx="2522586" cy="523220"/>
              </a:xfrm>
              <a:prstGeom prst="rect">
                <a:avLst/>
              </a:prstGeom>
              <a:blipFill>
                <a:blip r:embed="rId10"/>
                <a:stretch>
                  <a:fillRect/>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4F5161E4-C54E-46FF-9FAA-1441FDFC384C}"/>
              </a:ext>
            </a:extLst>
          </p:cNvPr>
          <p:cNvSpPr>
            <a:spLocks noGrp="1"/>
          </p:cNvSpPr>
          <p:nvPr>
            <p:ph type="title"/>
          </p:nvPr>
        </p:nvSpPr>
        <p:spPr/>
        <p:txBody>
          <a:bodyPr/>
          <a:lstStyle/>
          <a:p>
            <a:r>
              <a:rPr lang="en-IE" dirty="0"/>
              <a:t>Example</a:t>
            </a:r>
            <a:endParaRPr lang="en-GB" dirty="0"/>
          </a:p>
        </p:txBody>
      </p:sp>
      <p:sp>
        <p:nvSpPr>
          <p:cNvPr id="5" name="Text Placeholder 4">
            <a:extLst>
              <a:ext uri="{FF2B5EF4-FFF2-40B4-BE49-F238E27FC236}">
                <a16:creationId xmlns:a16="http://schemas.microsoft.com/office/drawing/2014/main" id="{8DA72F42-F654-B202-161C-9EAA9A9975AC}"/>
              </a:ext>
            </a:extLst>
          </p:cNvPr>
          <p:cNvSpPr>
            <a:spLocks noGrp="1"/>
          </p:cNvSpPr>
          <p:nvPr>
            <p:ph type="body" sz="quarter" idx="10"/>
          </p:nvPr>
        </p:nvSpPr>
        <p:spPr>
          <a:xfrm>
            <a:off x="122292" y="461664"/>
            <a:ext cx="8899415" cy="867930"/>
          </a:xfrm>
        </p:spPr>
        <p:txBody>
          <a:bodyPr/>
          <a:lstStyle/>
          <a:p>
            <a:r>
              <a:rPr lang="en-GB" dirty="0"/>
              <a:t>A ball is projected upwards with an initial velocity</a:t>
            </a:r>
            <a:br>
              <a:rPr lang="en-GB" dirty="0"/>
            </a:br>
            <a:r>
              <a:rPr lang="en-GB" dirty="0"/>
              <a:t> of 12 m s⁻¹. Find the maximum height it reaches.</a:t>
            </a:r>
            <a:endParaRPr lang="en-IE" dirty="0"/>
          </a:p>
        </p:txBody>
      </p:sp>
      <p:sp>
        <p:nvSpPr>
          <p:cNvPr id="2" name="TextBox 1">
            <a:extLst>
              <a:ext uri="{FF2B5EF4-FFF2-40B4-BE49-F238E27FC236}">
                <a16:creationId xmlns:a16="http://schemas.microsoft.com/office/drawing/2014/main" id="{6C8484C4-5D74-4209-F3B9-3A524DCABE1A}"/>
              </a:ext>
            </a:extLst>
          </p:cNvPr>
          <p:cNvSpPr txBox="1"/>
          <p:nvPr/>
        </p:nvSpPr>
        <p:spPr>
          <a:xfrm>
            <a:off x="3962400" y="2546105"/>
            <a:ext cx="494398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Using conservation of energy: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7214BE-AFF0-C410-9989-726524D51E5F}"/>
                  </a:ext>
                </a:extLst>
              </p:cNvPr>
              <p:cNvSpPr txBox="1"/>
              <p:nvPr/>
            </p:nvSpPr>
            <p:spPr>
              <a:xfrm>
                <a:off x="4813300" y="3008727"/>
                <a:ext cx="1525994" cy="710323"/>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𝐸</m:t>
                          </m:r>
                        </m:e>
                        <m:sub>
                          <m:r>
                            <a:rPr lang="en-GB" sz="2800" b="0" i="1" dirty="0" smtClean="0">
                              <a:latin typeface="Cambria Math" panose="02040503050406030204" pitchFamily="18" charset="0"/>
                              <a:cs typeface="Arial" panose="020B0604020202020204" pitchFamily="34" charset="0"/>
                            </a:rPr>
                            <m:t>𝑝</m:t>
                          </m:r>
                        </m:sub>
                      </m:sSub>
                      <m:r>
                        <a:rPr lang="en-GB" sz="2800" b="0" i="1" dirty="0" smtClean="0">
                          <a:latin typeface="Cambria Math" panose="02040503050406030204" pitchFamily="18" charset="0"/>
                          <a:cs typeface="Arial" panose="020B0604020202020204" pitchFamily="34" charset="0"/>
                        </a:rPr>
                        <m:t>=</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𝐸</m:t>
                          </m:r>
                        </m:e>
                        <m:sub>
                          <m:r>
                            <a:rPr lang="en-GB" sz="2800" b="0" i="1" dirty="0" smtClean="0">
                              <a:latin typeface="Cambria Math" panose="02040503050406030204" pitchFamily="18" charset="0"/>
                              <a:cs typeface="Arial" panose="020B0604020202020204" pitchFamily="34" charset="0"/>
                            </a:rPr>
                            <m:t>𝑘</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D7214BE-AFF0-C410-9989-726524D51E5F}"/>
                  </a:ext>
                </a:extLst>
              </p:cNvPr>
              <p:cNvSpPr txBox="1">
                <a:spLocks noRot="1" noChangeAspect="1" noMove="1" noResize="1" noEditPoints="1" noAdjustHandles="1" noChangeArrowheads="1" noChangeShapeType="1" noTextEdit="1"/>
              </p:cNvSpPr>
              <p:nvPr/>
            </p:nvSpPr>
            <p:spPr>
              <a:xfrm>
                <a:off x="4813300" y="3008727"/>
                <a:ext cx="1525994" cy="71032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3B3206-6804-5793-A802-624FDD471676}"/>
                  </a:ext>
                </a:extLst>
              </p:cNvPr>
              <p:cNvSpPr txBox="1"/>
              <p:nvPr/>
            </p:nvSpPr>
            <p:spPr>
              <a:xfrm>
                <a:off x="5080619" y="3431701"/>
                <a:ext cx="2427075" cy="105285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𝑚𝑔h</m:t>
                      </m:r>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1</m:t>
                          </m:r>
                        </m:num>
                        <m:den>
                          <m:r>
                            <a:rPr lang="en-GB" sz="2800" b="0" i="1" dirty="0" smtClean="0">
                              <a:latin typeface="Cambria Math" panose="02040503050406030204" pitchFamily="18" charset="0"/>
                              <a:cs typeface="Arial" panose="020B0604020202020204" pitchFamily="34" charset="0"/>
                            </a:rPr>
                            <m:t>2</m:t>
                          </m:r>
                        </m:den>
                      </m:f>
                      <m:r>
                        <a:rPr lang="en-GB" sz="2800" b="0" i="1" dirty="0" smtClean="0">
                          <a:latin typeface="Cambria Math" panose="02040503050406030204" pitchFamily="18" charset="0"/>
                          <a:cs typeface="Arial" panose="020B0604020202020204" pitchFamily="34" charset="0"/>
                        </a:rPr>
                        <m:t>𝑚</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𝑣</m:t>
                          </m:r>
                        </m:e>
                        <m:sup>
                          <m:r>
                            <a:rPr lang="en-GB" sz="2800" b="0" i="1" dirty="0"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E43B3206-6804-5793-A802-624FDD471676}"/>
                  </a:ext>
                </a:extLst>
              </p:cNvPr>
              <p:cNvSpPr txBox="1">
                <a:spLocks noRot="1" noChangeAspect="1" noMove="1" noResize="1" noEditPoints="1" noAdjustHandles="1" noChangeArrowheads="1" noChangeShapeType="1" noTextEdit="1"/>
              </p:cNvSpPr>
              <p:nvPr/>
            </p:nvSpPr>
            <p:spPr>
              <a:xfrm>
                <a:off x="5080619" y="3431701"/>
                <a:ext cx="2427075" cy="105285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427C3BF-E9AB-6078-66AB-7EB34FFE114A}"/>
                  </a:ext>
                </a:extLst>
              </p:cNvPr>
              <p:cNvSpPr txBox="1"/>
              <p:nvPr/>
            </p:nvSpPr>
            <p:spPr>
              <a:xfrm>
                <a:off x="5282034" y="4484553"/>
                <a:ext cx="1607748" cy="114544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h</m:t>
                      </m:r>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1</m:t>
                          </m:r>
                        </m:num>
                        <m:den>
                          <m:r>
                            <a:rPr lang="en-GB" sz="2800" b="0" i="1" dirty="0" smtClean="0">
                              <a:latin typeface="Cambria Math" panose="02040503050406030204" pitchFamily="18" charset="0"/>
                              <a:cs typeface="Arial" panose="020B0604020202020204" pitchFamily="34" charset="0"/>
                            </a:rPr>
                            <m:t>2</m:t>
                          </m:r>
                        </m:den>
                      </m:f>
                      <m:sSup>
                        <m:sSupPr>
                          <m:ctrlPr>
                            <a:rPr lang="en-GB" sz="2800" b="0" i="1" dirty="0" smtClean="0">
                              <a:latin typeface="Cambria Math" panose="02040503050406030204" pitchFamily="18" charset="0"/>
                              <a:cs typeface="Arial" panose="020B0604020202020204" pitchFamily="34" charset="0"/>
                            </a:rPr>
                          </m:ctrlPr>
                        </m:sSupPr>
                        <m:e>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𝑣</m:t>
                              </m:r>
                            </m:num>
                            <m:den>
                              <m:r>
                                <a:rPr lang="en-GB" sz="2800" b="0" i="1" dirty="0" smtClean="0">
                                  <a:latin typeface="Cambria Math" panose="02040503050406030204" pitchFamily="18" charset="0"/>
                                  <a:cs typeface="Arial" panose="020B0604020202020204" pitchFamily="34" charset="0"/>
                                </a:rPr>
                                <m:t>𝑔</m:t>
                              </m:r>
                            </m:den>
                          </m:f>
                        </m:e>
                        <m:sup>
                          <m:r>
                            <a:rPr lang="en-GB" sz="2800" b="0" i="1" dirty="0"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6427C3BF-E9AB-6078-66AB-7EB34FFE114A}"/>
                  </a:ext>
                </a:extLst>
              </p:cNvPr>
              <p:cNvSpPr txBox="1">
                <a:spLocks noRot="1" noChangeAspect="1" noMove="1" noResize="1" noEditPoints="1" noAdjustHandles="1" noChangeArrowheads="1" noChangeShapeType="1" noTextEdit="1"/>
              </p:cNvSpPr>
              <p:nvPr/>
            </p:nvSpPr>
            <p:spPr>
              <a:xfrm>
                <a:off x="5282034" y="4484553"/>
                <a:ext cx="1607748" cy="114544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E4FD5F-CC6E-674A-E3EE-8AF6D33875C8}"/>
                  </a:ext>
                </a:extLst>
              </p:cNvPr>
              <p:cNvSpPr txBox="1"/>
              <p:nvPr/>
            </p:nvSpPr>
            <p:spPr>
              <a:xfrm>
                <a:off x="5282034" y="5537405"/>
                <a:ext cx="3732817" cy="114076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h</m:t>
                      </m:r>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1</m:t>
                          </m:r>
                        </m:num>
                        <m:den>
                          <m:r>
                            <a:rPr lang="en-GB" sz="2800" b="0" i="1" dirty="0" smtClean="0">
                              <a:latin typeface="Cambria Math" panose="02040503050406030204" pitchFamily="18" charset="0"/>
                              <a:cs typeface="Arial" panose="020B0604020202020204" pitchFamily="34" charset="0"/>
                            </a:rPr>
                            <m:t>2</m:t>
                          </m:r>
                        </m:den>
                      </m:f>
                      <m:r>
                        <a:rPr lang="en-GB" sz="2800" b="0" i="1" dirty="0" smtClean="0">
                          <a:latin typeface="Cambria Math" panose="02040503050406030204" pitchFamily="18" charset="0"/>
                          <a:cs typeface="Arial" panose="020B0604020202020204" pitchFamily="34" charset="0"/>
                        </a:rPr>
                        <m:t>×</m:t>
                      </m:r>
                      <m:sSup>
                        <m:sSupPr>
                          <m:ctrlPr>
                            <a:rPr lang="en-GB" sz="2800" b="0" i="1" dirty="0" smtClean="0">
                              <a:latin typeface="Cambria Math" panose="02040503050406030204" pitchFamily="18" charset="0"/>
                              <a:cs typeface="Arial" panose="020B0604020202020204" pitchFamily="34" charset="0"/>
                            </a:rPr>
                          </m:ctrlPr>
                        </m:sSupPr>
                        <m:e>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12</m:t>
                              </m:r>
                            </m:num>
                            <m:den>
                              <m:r>
                                <a:rPr lang="en-GB" sz="2800" b="0" i="1" dirty="0" smtClean="0">
                                  <a:latin typeface="Cambria Math" panose="02040503050406030204" pitchFamily="18" charset="0"/>
                                  <a:cs typeface="Arial" panose="020B0604020202020204" pitchFamily="34" charset="0"/>
                                </a:rPr>
                                <m:t>9.8</m:t>
                              </m:r>
                            </m:den>
                          </m:f>
                        </m:e>
                        <m:sup>
                          <m:r>
                            <a:rPr lang="en-GB" sz="2800" b="0" i="1" dirty="0" smtClean="0">
                              <a:latin typeface="Cambria Math" panose="02040503050406030204" pitchFamily="18" charset="0"/>
                              <a:cs typeface="Arial" panose="020B0604020202020204" pitchFamily="34" charset="0"/>
                            </a:rPr>
                            <m:t>2</m:t>
                          </m:r>
                        </m:sup>
                      </m:sSup>
                      <m:r>
                        <a:rPr lang="en-GB" sz="2800" b="0" i="1" dirty="0" smtClean="0">
                          <a:latin typeface="Cambria Math" panose="02040503050406030204" pitchFamily="18" charset="0"/>
                          <a:cs typeface="Arial" panose="020B0604020202020204" pitchFamily="34" charset="0"/>
                        </a:rPr>
                        <m:t>=7.35 </m:t>
                      </m:r>
                      <m:r>
                        <a:rPr lang="en-GB" sz="2800" b="0" i="1" dirty="0" smtClean="0">
                          <a:latin typeface="Cambria Math" panose="02040503050406030204" pitchFamily="18" charset="0"/>
                          <a:cs typeface="Arial" panose="020B0604020202020204" pitchFamily="34" charset="0"/>
                        </a:rPr>
                        <m:t>𝑚</m:t>
                      </m:r>
                    </m:oMath>
                  </m:oMathPara>
                </a14:m>
                <a:endParaRPr lang="en-GB" sz="280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01E4FD5F-CC6E-674A-E3EE-8AF6D33875C8}"/>
                  </a:ext>
                </a:extLst>
              </p:cNvPr>
              <p:cNvSpPr txBox="1">
                <a:spLocks noRot="1" noChangeAspect="1" noMove="1" noResize="1" noEditPoints="1" noAdjustHandles="1" noChangeArrowheads="1" noChangeShapeType="1" noTextEdit="1"/>
              </p:cNvSpPr>
              <p:nvPr/>
            </p:nvSpPr>
            <p:spPr>
              <a:xfrm>
                <a:off x="5282034" y="5537405"/>
                <a:ext cx="3732817" cy="1140762"/>
              </a:xfrm>
              <a:prstGeom prst="rect">
                <a:avLst/>
              </a:prstGeom>
              <a:blipFill>
                <a:blip r:embed="rId14"/>
                <a:stretch>
                  <a:fillRect/>
                </a:stretch>
              </a:blipFill>
            </p:spPr>
            <p:txBody>
              <a:bodyPr/>
              <a:lstStyle/>
              <a:p>
                <a:r>
                  <a:rPr lang="en-GB">
                    <a:noFill/>
                  </a:rPr>
                  <a:t> </a:t>
                </a:r>
              </a:p>
            </p:txBody>
          </p:sp>
        </mc:Fallback>
      </mc:AlternateContent>
      <p:cxnSp>
        <p:nvCxnSpPr>
          <p:cNvPr id="19" name="Straight Connector 18">
            <a:extLst>
              <a:ext uri="{FF2B5EF4-FFF2-40B4-BE49-F238E27FC236}">
                <a16:creationId xmlns:a16="http://schemas.microsoft.com/office/drawing/2014/main" id="{40AFF50B-B0FA-6ECF-1C7F-73CC317F0039}"/>
              </a:ext>
            </a:extLst>
          </p:cNvPr>
          <p:cNvCxnSpPr>
            <a:cxnSpLocks/>
          </p:cNvCxnSpPr>
          <p:nvPr/>
        </p:nvCxnSpPr>
        <p:spPr>
          <a:xfrm>
            <a:off x="3517900" y="2667000"/>
            <a:ext cx="22793" cy="38862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910F0F2-FF62-1074-0C08-B3F27AFD2F25}"/>
              </a:ext>
            </a:extLst>
          </p:cNvPr>
          <p:cNvSpPr txBox="1"/>
          <p:nvPr/>
        </p:nvSpPr>
        <p:spPr>
          <a:xfrm>
            <a:off x="-1974571" y="3879237"/>
            <a:ext cx="4572000" cy="369332"/>
          </a:xfrm>
          <a:prstGeom prst="rect">
            <a:avLst/>
          </a:prstGeom>
          <a:noFill/>
        </p:spPr>
        <p:txBody>
          <a:bodyPr wrap="square">
            <a:spAutoFit/>
          </a:bodyPr>
          <a:lstStyle/>
          <a:p>
            <a:r>
              <a:rPr lang="en-GB" dirty="0"/>
              <a:t> </a:t>
            </a:r>
          </a:p>
        </p:txBody>
      </p:sp>
    </p:spTree>
    <p:extLst>
      <p:ext uri="{BB962C8B-B14F-4D97-AF65-F5344CB8AC3E}">
        <p14:creationId xmlns:p14="http://schemas.microsoft.com/office/powerpoint/2010/main" val="28010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2" grpId="0"/>
      <p:bldP spid="6" grpId="0"/>
      <p:bldP spid="12"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17672-539A-C386-56C2-A9FA78B0FAE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B43CB82-A1BB-3C56-6E5D-94F08D56B77D}"/>
                  </a:ext>
                </a:extLst>
              </p:cNvPr>
              <p:cNvSpPr txBox="1"/>
              <p:nvPr/>
            </p:nvSpPr>
            <p:spPr>
              <a:xfrm>
                <a:off x="6499121" y="6134726"/>
                <a:ext cx="252258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dirty="0" smtClean="0">
                          <a:solidFill>
                            <a:srgbClr val="0000FF"/>
                          </a:solidFill>
                          <a:latin typeface="Cambria Math" panose="02040503050406030204" pitchFamily="18" charset="0"/>
                        </a:rPr>
                        <m:t>𝑠</m:t>
                      </m:r>
                      <m:r>
                        <a:rPr lang="en-GB" sz="1400" b="0" i="1" dirty="0" smtClean="0">
                          <a:solidFill>
                            <a:srgbClr val="0000FF"/>
                          </a:solidFill>
                          <a:latin typeface="Cambria Math" panose="02040503050406030204" pitchFamily="18" charset="0"/>
                        </a:rPr>
                        <m:t>=1.28 </m:t>
                      </m:r>
                      <m:r>
                        <m:rPr>
                          <m:sty m:val="p"/>
                        </m:rPr>
                        <a:rPr lang="en-GB" sz="1400" b="0" i="0" dirty="0" smtClean="0">
                          <a:solidFill>
                            <a:srgbClr val="0000FF"/>
                          </a:solidFill>
                          <a:latin typeface="Cambria Math" panose="02040503050406030204" pitchFamily="18" charset="0"/>
                        </a:rPr>
                        <m:t>m</m:t>
                      </m:r>
                    </m:oMath>
                  </m:oMathPara>
                </a14:m>
                <a:endParaRPr lang="en-GB" sz="1400" dirty="0">
                  <a:solidFill>
                    <a:srgbClr val="0000FF"/>
                  </a:solidFill>
                </a:endParaRPr>
              </a:p>
            </p:txBody>
          </p:sp>
        </mc:Choice>
        <mc:Fallback xmlns="">
          <p:sp>
            <p:nvSpPr>
              <p:cNvPr id="15" name="TextBox 14">
                <a:extLst>
                  <a:ext uri="{FF2B5EF4-FFF2-40B4-BE49-F238E27FC236}">
                    <a16:creationId xmlns:a16="http://schemas.microsoft.com/office/drawing/2014/main" id="{BB43CB82-A1BB-3C56-6E5D-94F08D56B77D}"/>
                  </a:ext>
                </a:extLst>
              </p:cNvPr>
              <p:cNvSpPr txBox="1">
                <a:spLocks noRot="1" noChangeAspect="1" noMove="1" noResize="1" noEditPoints="1" noAdjustHandles="1" noChangeArrowheads="1" noChangeShapeType="1" noTextEdit="1"/>
              </p:cNvSpPr>
              <p:nvPr/>
            </p:nvSpPr>
            <p:spPr>
              <a:xfrm>
                <a:off x="6499121" y="6134726"/>
                <a:ext cx="2522586" cy="307777"/>
              </a:xfrm>
              <a:prstGeom prst="rect">
                <a:avLst/>
              </a:prstGeom>
              <a:blipFill>
                <a:blip r:embed="rId2"/>
                <a:stretch>
                  <a:fillRect/>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06DD9F1E-C0FD-8B04-F22D-AE9712E7E478}"/>
              </a:ext>
            </a:extLst>
          </p:cNvPr>
          <p:cNvSpPr>
            <a:spLocks noGrp="1"/>
          </p:cNvSpPr>
          <p:nvPr>
            <p:ph type="title"/>
          </p:nvPr>
        </p:nvSpPr>
        <p:spPr/>
        <p:txBody>
          <a:bodyPr>
            <a:normAutofit fontScale="90000"/>
          </a:bodyPr>
          <a:lstStyle/>
          <a:p>
            <a:r>
              <a:rPr lang="en-IE" dirty="0"/>
              <a:t>Example</a:t>
            </a:r>
            <a:endParaRPr lang="en-GB" dirty="0"/>
          </a:p>
        </p:txBody>
      </p:sp>
      <p:sp>
        <p:nvSpPr>
          <p:cNvPr id="5" name="Text Placeholder 4">
            <a:extLst>
              <a:ext uri="{FF2B5EF4-FFF2-40B4-BE49-F238E27FC236}">
                <a16:creationId xmlns:a16="http://schemas.microsoft.com/office/drawing/2014/main" id="{4EBDBFF5-5A52-3BDD-7CA6-5A0B8367E7F0}"/>
              </a:ext>
            </a:extLst>
          </p:cNvPr>
          <p:cNvSpPr>
            <a:spLocks noGrp="1"/>
          </p:cNvSpPr>
          <p:nvPr>
            <p:ph type="body" sz="quarter" idx="10"/>
          </p:nvPr>
        </p:nvSpPr>
        <p:spPr>
          <a:xfrm>
            <a:off x="122292" y="461664"/>
            <a:ext cx="8899415" cy="867930"/>
          </a:xfrm>
        </p:spPr>
        <p:txBody>
          <a:bodyPr/>
          <a:lstStyle/>
          <a:p>
            <a:r>
              <a:rPr lang="en-GB" dirty="0"/>
              <a:t>A ball is projected upwards with an initial velocity</a:t>
            </a:r>
            <a:br>
              <a:rPr lang="en-GB" dirty="0"/>
            </a:br>
            <a:r>
              <a:rPr lang="en-GB" dirty="0"/>
              <a:t> of 5 m s⁻¹. Find the maximum height it reaches. </a:t>
            </a:r>
            <a:endParaRPr lang="en-IE" dirty="0"/>
          </a:p>
        </p:txBody>
      </p:sp>
    </p:spTree>
    <p:extLst>
      <p:ext uri="{BB962C8B-B14F-4D97-AF65-F5344CB8AC3E}">
        <p14:creationId xmlns:p14="http://schemas.microsoft.com/office/powerpoint/2010/main" val="294089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677F7-7E7D-AF87-5311-889D0CABD692}"/>
              </a:ext>
            </a:extLst>
          </p:cNvPr>
          <p:cNvSpPr txBox="1"/>
          <p:nvPr/>
        </p:nvSpPr>
        <p:spPr>
          <a:xfrm>
            <a:off x="467544" y="116632"/>
            <a:ext cx="3156570" cy="523220"/>
          </a:xfrm>
          <a:prstGeom prst="rect">
            <a:avLst/>
          </a:prstGeom>
          <a:noFill/>
        </p:spPr>
        <p:txBody>
          <a:bodyPr wrap="none" rtlCol="0">
            <a:spAutoFit/>
          </a:bodyPr>
          <a:lstStyle/>
          <a:p>
            <a:pPr algn="l"/>
            <a:r>
              <a:rPr lang="en-IE" sz="2800"/>
              <a:t>Video: g by freefall</a:t>
            </a:r>
          </a:p>
        </p:txBody>
      </p:sp>
      <p:sp>
        <p:nvSpPr>
          <p:cNvPr id="7" name="TextBox 6">
            <a:extLst>
              <a:ext uri="{FF2B5EF4-FFF2-40B4-BE49-F238E27FC236}">
                <a16:creationId xmlns:a16="http://schemas.microsoft.com/office/drawing/2014/main" id="{2D426CCC-656B-CDA7-961C-F0C5C671ABAB}"/>
              </a:ext>
            </a:extLst>
          </p:cNvPr>
          <p:cNvSpPr txBox="1"/>
          <p:nvPr/>
        </p:nvSpPr>
        <p:spPr>
          <a:xfrm>
            <a:off x="1256142" y="1363062"/>
            <a:ext cx="5760640" cy="369332"/>
          </a:xfrm>
          <a:prstGeom prst="rect">
            <a:avLst/>
          </a:prstGeom>
          <a:noFill/>
        </p:spPr>
        <p:txBody>
          <a:bodyPr wrap="square">
            <a:spAutoFit/>
          </a:bodyPr>
          <a:lstStyle/>
          <a:p>
            <a:r>
              <a:rPr lang="en-IE">
                <a:hlinkClick r:id="rId2"/>
              </a:rPr>
              <a:t>https://www.youtube.com/watch?v=fcT_zUb3wis</a:t>
            </a:r>
            <a:r>
              <a:rPr lang="en-IE"/>
              <a:t> </a:t>
            </a:r>
          </a:p>
        </p:txBody>
      </p:sp>
      <p:pic>
        <p:nvPicPr>
          <p:cNvPr id="5" name="Picture 4">
            <a:extLst>
              <a:ext uri="{FF2B5EF4-FFF2-40B4-BE49-F238E27FC236}">
                <a16:creationId xmlns:a16="http://schemas.microsoft.com/office/drawing/2014/main" id="{5BE614D3-FF45-0327-FE4D-83E7E6245335}"/>
              </a:ext>
            </a:extLst>
          </p:cNvPr>
          <p:cNvPicPr>
            <a:picLocks noChangeAspect="1"/>
          </p:cNvPicPr>
          <p:nvPr/>
        </p:nvPicPr>
        <p:blipFill>
          <a:blip r:embed="rId3"/>
          <a:stretch>
            <a:fillRect/>
          </a:stretch>
        </p:blipFill>
        <p:spPr>
          <a:xfrm>
            <a:off x="5225832" y="0"/>
            <a:ext cx="1790950" cy="1028844"/>
          </a:xfrm>
          <a:prstGeom prst="rect">
            <a:avLst/>
          </a:prstGeom>
        </p:spPr>
      </p:pic>
    </p:spTree>
    <p:extLst>
      <p:ext uri="{BB962C8B-B14F-4D97-AF65-F5344CB8AC3E}">
        <p14:creationId xmlns:p14="http://schemas.microsoft.com/office/powerpoint/2010/main" val="103107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47DE-3D8E-C549-D7CB-A3EDBA1DEAC9}"/>
            </a:ext>
          </a:extLst>
        </p:cNvPr>
        <p:cNvGrpSpPr/>
        <p:nvPr/>
      </p:nvGrpSpPr>
      <p:grpSpPr>
        <a:xfrm>
          <a:off x="0" y="0"/>
          <a:ext cx="0" cy="0"/>
          <a:chOff x="0" y="0"/>
          <a:chExt cx="0" cy="0"/>
        </a:xfrm>
      </p:grpSpPr>
      <p:sp>
        <p:nvSpPr>
          <p:cNvPr id="38" name="Freeform: Shape 37">
            <a:extLst>
              <a:ext uri="{FF2B5EF4-FFF2-40B4-BE49-F238E27FC236}">
                <a16:creationId xmlns:a16="http://schemas.microsoft.com/office/drawing/2014/main" id="{133EADE7-09DF-C26F-6D84-372157C43D86}"/>
              </a:ext>
            </a:extLst>
          </p:cNvPr>
          <p:cNvSpPr/>
          <p:nvPr/>
        </p:nvSpPr>
        <p:spPr>
          <a:xfrm>
            <a:off x="2322908" y="5206369"/>
            <a:ext cx="2013978" cy="525354"/>
          </a:xfrm>
          <a:custGeom>
            <a:avLst/>
            <a:gdLst>
              <a:gd name="connsiteX0" fmla="*/ 5363570 w 5363570"/>
              <a:gd name="connsiteY0" fmla="*/ 300251 h 696036"/>
              <a:gd name="connsiteX1" fmla="*/ 1801504 w 5363570"/>
              <a:gd name="connsiteY1" fmla="*/ 300251 h 696036"/>
              <a:gd name="connsiteX2" fmla="*/ 1801504 w 5363570"/>
              <a:gd name="connsiteY2" fmla="*/ 696036 h 696036"/>
              <a:gd name="connsiteX3" fmla="*/ 0 w 5363570"/>
              <a:gd name="connsiteY3" fmla="*/ 696036 h 696036"/>
              <a:gd name="connsiteX4" fmla="*/ 0 w 5363570"/>
              <a:gd name="connsiteY4" fmla="*/ 0 h 696036"/>
              <a:gd name="connsiteX5" fmla="*/ 259307 w 5363570"/>
              <a:gd name="connsiteY5" fmla="*/ 0 h 696036"/>
              <a:gd name="connsiteX0" fmla="*/ 5363570 w 5363570"/>
              <a:gd name="connsiteY0" fmla="*/ 586931 h 982716"/>
              <a:gd name="connsiteX1" fmla="*/ 1801504 w 5363570"/>
              <a:gd name="connsiteY1" fmla="*/ 0 h 982716"/>
              <a:gd name="connsiteX2" fmla="*/ 1801504 w 5363570"/>
              <a:gd name="connsiteY2" fmla="*/ 982716 h 982716"/>
              <a:gd name="connsiteX3" fmla="*/ 0 w 5363570"/>
              <a:gd name="connsiteY3" fmla="*/ 982716 h 982716"/>
              <a:gd name="connsiteX4" fmla="*/ 0 w 5363570"/>
              <a:gd name="connsiteY4" fmla="*/ 286680 h 982716"/>
              <a:gd name="connsiteX5" fmla="*/ 259307 w 5363570"/>
              <a:gd name="connsiteY5" fmla="*/ 286680 h 982716"/>
              <a:gd name="connsiteX0" fmla="*/ 3448142 w 3448142"/>
              <a:gd name="connsiteY0" fmla="*/ 21342 h 982716"/>
              <a:gd name="connsiteX1" fmla="*/ 1801504 w 3448142"/>
              <a:gd name="connsiteY1" fmla="*/ 0 h 982716"/>
              <a:gd name="connsiteX2" fmla="*/ 1801504 w 3448142"/>
              <a:gd name="connsiteY2" fmla="*/ 982716 h 982716"/>
              <a:gd name="connsiteX3" fmla="*/ 0 w 3448142"/>
              <a:gd name="connsiteY3" fmla="*/ 982716 h 982716"/>
              <a:gd name="connsiteX4" fmla="*/ 0 w 3448142"/>
              <a:gd name="connsiteY4" fmla="*/ 286680 h 982716"/>
              <a:gd name="connsiteX5" fmla="*/ 259307 w 3448142"/>
              <a:gd name="connsiteY5" fmla="*/ 286680 h 982716"/>
              <a:gd name="connsiteX0" fmla="*/ 3448142 w 3448142"/>
              <a:gd name="connsiteY0" fmla="*/ 0 h 961374"/>
              <a:gd name="connsiteX1" fmla="*/ 2494523 w 3448142"/>
              <a:gd name="connsiteY1" fmla="*/ 2 h 961374"/>
              <a:gd name="connsiteX2" fmla="*/ 1801504 w 3448142"/>
              <a:gd name="connsiteY2" fmla="*/ 961374 h 961374"/>
              <a:gd name="connsiteX3" fmla="*/ 0 w 3448142"/>
              <a:gd name="connsiteY3" fmla="*/ 961374 h 961374"/>
              <a:gd name="connsiteX4" fmla="*/ 0 w 3448142"/>
              <a:gd name="connsiteY4" fmla="*/ 265338 h 961374"/>
              <a:gd name="connsiteX5" fmla="*/ 259307 w 3448142"/>
              <a:gd name="connsiteY5" fmla="*/ 265338 h 961374"/>
              <a:gd name="connsiteX0" fmla="*/ 3448142 w 3448142"/>
              <a:gd name="connsiteY0" fmla="*/ 0 h 961374"/>
              <a:gd name="connsiteX1" fmla="*/ 2494523 w 3448142"/>
              <a:gd name="connsiteY1" fmla="*/ 2 h 961374"/>
              <a:gd name="connsiteX2" fmla="*/ 2465647 w 3448142"/>
              <a:gd name="connsiteY2" fmla="*/ 940030 h 961374"/>
              <a:gd name="connsiteX3" fmla="*/ 0 w 3448142"/>
              <a:gd name="connsiteY3" fmla="*/ 961374 h 961374"/>
              <a:gd name="connsiteX4" fmla="*/ 0 w 3448142"/>
              <a:gd name="connsiteY4" fmla="*/ 265338 h 961374"/>
              <a:gd name="connsiteX5" fmla="*/ 259307 w 3448142"/>
              <a:gd name="connsiteY5" fmla="*/ 265338 h 961374"/>
              <a:gd name="connsiteX0" fmla="*/ 3448142 w 3448142"/>
              <a:gd name="connsiteY0" fmla="*/ 0 h 961374"/>
              <a:gd name="connsiteX1" fmla="*/ 2494523 w 3448142"/>
              <a:gd name="connsiteY1" fmla="*/ 2 h 961374"/>
              <a:gd name="connsiteX2" fmla="*/ 2513774 w 3448142"/>
              <a:gd name="connsiteY2" fmla="*/ 940030 h 961374"/>
              <a:gd name="connsiteX3" fmla="*/ 0 w 3448142"/>
              <a:gd name="connsiteY3" fmla="*/ 961374 h 961374"/>
              <a:gd name="connsiteX4" fmla="*/ 0 w 3448142"/>
              <a:gd name="connsiteY4" fmla="*/ 265338 h 961374"/>
              <a:gd name="connsiteX5" fmla="*/ 259307 w 3448142"/>
              <a:gd name="connsiteY5" fmla="*/ 265338 h 961374"/>
              <a:gd name="connsiteX0" fmla="*/ 3448142 w 3448142"/>
              <a:gd name="connsiteY0" fmla="*/ 0 h 961374"/>
              <a:gd name="connsiteX1" fmla="*/ 2494523 w 3448142"/>
              <a:gd name="connsiteY1" fmla="*/ 2 h 961374"/>
              <a:gd name="connsiteX2" fmla="*/ 2494523 w 3448142"/>
              <a:gd name="connsiteY2" fmla="*/ 950703 h 961374"/>
              <a:gd name="connsiteX3" fmla="*/ 0 w 3448142"/>
              <a:gd name="connsiteY3" fmla="*/ 961374 h 961374"/>
              <a:gd name="connsiteX4" fmla="*/ 0 w 3448142"/>
              <a:gd name="connsiteY4" fmla="*/ 265338 h 961374"/>
              <a:gd name="connsiteX5" fmla="*/ 259307 w 3448142"/>
              <a:gd name="connsiteY5" fmla="*/ 265338 h 961374"/>
              <a:gd name="connsiteX0" fmla="*/ 3448142 w 3448142"/>
              <a:gd name="connsiteY0" fmla="*/ 0 h 961374"/>
              <a:gd name="connsiteX1" fmla="*/ 2494523 w 3448142"/>
              <a:gd name="connsiteY1" fmla="*/ 2 h 961374"/>
              <a:gd name="connsiteX2" fmla="*/ 2494523 w 3448142"/>
              <a:gd name="connsiteY2" fmla="*/ 950703 h 961374"/>
              <a:gd name="connsiteX3" fmla="*/ 0 w 3448142"/>
              <a:gd name="connsiteY3" fmla="*/ 961374 h 961374"/>
              <a:gd name="connsiteX4" fmla="*/ 0 w 3448142"/>
              <a:gd name="connsiteY4" fmla="*/ 265338 h 961374"/>
              <a:gd name="connsiteX0" fmla="*/ 3448142 w 3448142"/>
              <a:gd name="connsiteY0" fmla="*/ 0 h 961374"/>
              <a:gd name="connsiteX1" fmla="*/ 2494523 w 3448142"/>
              <a:gd name="connsiteY1" fmla="*/ 2 h 961374"/>
              <a:gd name="connsiteX2" fmla="*/ 2494523 w 3448142"/>
              <a:gd name="connsiteY2" fmla="*/ 950703 h 961374"/>
              <a:gd name="connsiteX3" fmla="*/ 0 w 3448142"/>
              <a:gd name="connsiteY3" fmla="*/ 961374 h 961374"/>
              <a:gd name="connsiteX0" fmla="*/ 2013978 w 2013978"/>
              <a:gd name="connsiteY0" fmla="*/ 0 h 950703"/>
              <a:gd name="connsiteX1" fmla="*/ 1060359 w 2013978"/>
              <a:gd name="connsiteY1" fmla="*/ 2 h 950703"/>
              <a:gd name="connsiteX2" fmla="*/ 1060359 w 2013978"/>
              <a:gd name="connsiteY2" fmla="*/ 950703 h 950703"/>
              <a:gd name="connsiteX3" fmla="*/ 0 w 2013978"/>
              <a:gd name="connsiteY3" fmla="*/ 943956 h 950703"/>
            </a:gdLst>
            <a:ahLst/>
            <a:cxnLst>
              <a:cxn ang="0">
                <a:pos x="connsiteX0" y="connsiteY0"/>
              </a:cxn>
              <a:cxn ang="0">
                <a:pos x="connsiteX1" y="connsiteY1"/>
              </a:cxn>
              <a:cxn ang="0">
                <a:pos x="connsiteX2" y="connsiteY2"/>
              </a:cxn>
              <a:cxn ang="0">
                <a:pos x="connsiteX3" y="connsiteY3"/>
              </a:cxn>
            </a:cxnLst>
            <a:rect l="l" t="t" r="r" b="b"/>
            <a:pathLst>
              <a:path w="2013978" h="950703">
                <a:moveTo>
                  <a:pt x="2013978" y="0"/>
                </a:moveTo>
                <a:lnTo>
                  <a:pt x="1060359" y="2"/>
                </a:lnTo>
                <a:lnTo>
                  <a:pt x="1060359" y="950703"/>
                </a:lnTo>
                <a:lnTo>
                  <a:pt x="0" y="943956"/>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1">
            <a:extLst>
              <a:ext uri="{FF2B5EF4-FFF2-40B4-BE49-F238E27FC236}">
                <a16:creationId xmlns:a16="http://schemas.microsoft.com/office/drawing/2014/main" id="{2232B67E-F03C-473B-FE8A-EAC881239AA5}"/>
              </a:ext>
            </a:extLst>
          </p:cNvPr>
          <p:cNvSpPr/>
          <p:nvPr/>
        </p:nvSpPr>
        <p:spPr>
          <a:xfrm>
            <a:off x="1501254" y="1708055"/>
            <a:ext cx="136477" cy="955344"/>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a:extLst>
              <a:ext uri="{FF2B5EF4-FFF2-40B4-BE49-F238E27FC236}">
                <a16:creationId xmlns:a16="http://schemas.microsoft.com/office/drawing/2014/main" id="{EBE75722-A199-8F1A-1E5D-9B092311E615}"/>
              </a:ext>
            </a:extLst>
          </p:cNvPr>
          <p:cNvSpPr/>
          <p:nvPr/>
        </p:nvSpPr>
        <p:spPr>
          <a:xfrm>
            <a:off x="1637731" y="2400897"/>
            <a:ext cx="259308" cy="280244"/>
          </a:xfrm>
          <a:prstGeom prst="ellipse">
            <a:avLst/>
          </a:prstGeom>
          <a:gradFill flip="none" rotWithShape="1">
            <a:gsLst>
              <a:gs pos="100000">
                <a:schemeClr val="accent1">
                  <a:shade val="30000"/>
                  <a:satMod val="115000"/>
                </a:schemeClr>
              </a:gs>
              <a:gs pos="50000">
                <a:schemeClr val="accent1">
                  <a:shade val="67500"/>
                  <a:satMod val="115000"/>
                </a:schemeClr>
              </a:gs>
              <a:gs pos="0">
                <a:schemeClr val="accent1">
                  <a:shade val="100000"/>
                  <a:satMod val="115000"/>
                </a:schemeClr>
              </a:gs>
            </a:gsLst>
            <a:path path="circle">
              <a:fillToRect l="50000" t="50000" r="50000" b="50000"/>
            </a:path>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Shape 6">
            <a:extLst>
              <a:ext uri="{FF2B5EF4-FFF2-40B4-BE49-F238E27FC236}">
                <a16:creationId xmlns:a16="http://schemas.microsoft.com/office/drawing/2014/main" id="{91C57870-B5ED-7AF8-99CD-A3D625E7C4B7}"/>
              </a:ext>
            </a:extLst>
          </p:cNvPr>
          <p:cNvSpPr/>
          <p:nvPr/>
        </p:nvSpPr>
        <p:spPr>
          <a:xfrm>
            <a:off x="1514902" y="1407804"/>
            <a:ext cx="4408378" cy="3616657"/>
          </a:xfrm>
          <a:custGeom>
            <a:avLst/>
            <a:gdLst>
              <a:gd name="connsiteX0" fmla="*/ 13648 w 5104263"/>
              <a:gd name="connsiteY0" fmla="*/ 300251 h 3616657"/>
              <a:gd name="connsiteX1" fmla="*/ 0 w 5104263"/>
              <a:gd name="connsiteY1" fmla="*/ 0 h 3616657"/>
              <a:gd name="connsiteX2" fmla="*/ 4435523 w 5104263"/>
              <a:gd name="connsiteY2" fmla="*/ 27296 h 3616657"/>
              <a:gd name="connsiteX3" fmla="*/ 4435523 w 5104263"/>
              <a:gd name="connsiteY3" fmla="*/ 3616657 h 3616657"/>
              <a:gd name="connsiteX4" fmla="*/ 5104263 w 5104263"/>
              <a:gd name="connsiteY4" fmla="*/ 3616657 h 3616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263" h="3616657">
                <a:moveTo>
                  <a:pt x="13648" y="300251"/>
                </a:moveTo>
                <a:lnTo>
                  <a:pt x="0" y="0"/>
                </a:lnTo>
                <a:lnTo>
                  <a:pt x="4435523" y="27296"/>
                </a:lnTo>
                <a:lnTo>
                  <a:pt x="4435523" y="3616657"/>
                </a:lnTo>
                <a:lnTo>
                  <a:pt x="5104263" y="3616657"/>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reeform: Shape 7">
            <a:extLst>
              <a:ext uri="{FF2B5EF4-FFF2-40B4-BE49-F238E27FC236}">
                <a16:creationId xmlns:a16="http://schemas.microsoft.com/office/drawing/2014/main" id="{DDD93FBF-6037-8A05-CFCA-F8C8A2446B77}"/>
              </a:ext>
            </a:extLst>
          </p:cNvPr>
          <p:cNvSpPr/>
          <p:nvPr/>
        </p:nvSpPr>
        <p:spPr>
          <a:xfrm>
            <a:off x="1951630" y="1644525"/>
            <a:ext cx="3837965" cy="3639338"/>
          </a:xfrm>
          <a:custGeom>
            <a:avLst/>
            <a:gdLst>
              <a:gd name="connsiteX0" fmla="*/ 13648 w 5104263"/>
              <a:gd name="connsiteY0" fmla="*/ 300251 h 3616657"/>
              <a:gd name="connsiteX1" fmla="*/ 0 w 5104263"/>
              <a:gd name="connsiteY1" fmla="*/ 0 h 3616657"/>
              <a:gd name="connsiteX2" fmla="*/ 4435523 w 5104263"/>
              <a:gd name="connsiteY2" fmla="*/ 27296 h 3616657"/>
              <a:gd name="connsiteX3" fmla="*/ 4435523 w 5104263"/>
              <a:gd name="connsiteY3" fmla="*/ 3616657 h 3616657"/>
              <a:gd name="connsiteX4" fmla="*/ 5104263 w 5104263"/>
              <a:gd name="connsiteY4" fmla="*/ 3616657 h 3616657"/>
              <a:gd name="connsiteX0" fmla="*/ 13648 w 5389595"/>
              <a:gd name="connsiteY0" fmla="*/ 300251 h 3630271"/>
              <a:gd name="connsiteX1" fmla="*/ 0 w 5389595"/>
              <a:gd name="connsiteY1" fmla="*/ 0 h 3630271"/>
              <a:gd name="connsiteX2" fmla="*/ 4435523 w 5389595"/>
              <a:gd name="connsiteY2" fmla="*/ 27296 h 3630271"/>
              <a:gd name="connsiteX3" fmla="*/ 4435523 w 5389595"/>
              <a:gd name="connsiteY3" fmla="*/ 3616657 h 3630271"/>
              <a:gd name="connsiteX4" fmla="*/ 5389595 w 5389595"/>
              <a:gd name="connsiteY4" fmla="*/ 3630271 h 363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595" h="3630271">
                <a:moveTo>
                  <a:pt x="13648" y="300251"/>
                </a:moveTo>
                <a:lnTo>
                  <a:pt x="0" y="0"/>
                </a:lnTo>
                <a:lnTo>
                  <a:pt x="4435523" y="27296"/>
                </a:lnTo>
                <a:lnTo>
                  <a:pt x="4435523" y="3616657"/>
                </a:lnTo>
                <a:cubicBezTo>
                  <a:pt x="4658436" y="3616657"/>
                  <a:pt x="5166682" y="3630271"/>
                  <a:pt x="5389595" y="3630271"/>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Shape 9">
            <a:extLst>
              <a:ext uri="{FF2B5EF4-FFF2-40B4-BE49-F238E27FC236}">
                <a16:creationId xmlns:a16="http://schemas.microsoft.com/office/drawing/2014/main" id="{82B67B99-F18D-083C-F52D-44A3584B774E}"/>
              </a:ext>
            </a:extLst>
          </p:cNvPr>
          <p:cNvSpPr/>
          <p:nvPr/>
        </p:nvSpPr>
        <p:spPr>
          <a:xfrm>
            <a:off x="1201003" y="5494820"/>
            <a:ext cx="3448142" cy="867121"/>
          </a:xfrm>
          <a:custGeom>
            <a:avLst/>
            <a:gdLst>
              <a:gd name="connsiteX0" fmla="*/ 5363570 w 5363570"/>
              <a:gd name="connsiteY0" fmla="*/ 300251 h 696036"/>
              <a:gd name="connsiteX1" fmla="*/ 1801504 w 5363570"/>
              <a:gd name="connsiteY1" fmla="*/ 300251 h 696036"/>
              <a:gd name="connsiteX2" fmla="*/ 1801504 w 5363570"/>
              <a:gd name="connsiteY2" fmla="*/ 696036 h 696036"/>
              <a:gd name="connsiteX3" fmla="*/ 0 w 5363570"/>
              <a:gd name="connsiteY3" fmla="*/ 696036 h 696036"/>
              <a:gd name="connsiteX4" fmla="*/ 0 w 5363570"/>
              <a:gd name="connsiteY4" fmla="*/ 0 h 696036"/>
              <a:gd name="connsiteX5" fmla="*/ 259307 w 5363570"/>
              <a:gd name="connsiteY5" fmla="*/ 0 h 696036"/>
              <a:gd name="connsiteX0" fmla="*/ 5363570 w 5363570"/>
              <a:gd name="connsiteY0" fmla="*/ 586931 h 982716"/>
              <a:gd name="connsiteX1" fmla="*/ 1801504 w 5363570"/>
              <a:gd name="connsiteY1" fmla="*/ 0 h 982716"/>
              <a:gd name="connsiteX2" fmla="*/ 1801504 w 5363570"/>
              <a:gd name="connsiteY2" fmla="*/ 982716 h 982716"/>
              <a:gd name="connsiteX3" fmla="*/ 0 w 5363570"/>
              <a:gd name="connsiteY3" fmla="*/ 982716 h 982716"/>
              <a:gd name="connsiteX4" fmla="*/ 0 w 5363570"/>
              <a:gd name="connsiteY4" fmla="*/ 286680 h 982716"/>
              <a:gd name="connsiteX5" fmla="*/ 259307 w 5363570"/>
              <a:gd name="connsiteY5" fmla="*/ 286680 h 982716"/>
              <a:gd name="connsiteX0" fmla="*/ 3448142 w 3448142"/>
              <a:gd name="connsiteY0" fmla="*/ 21342 h 982716"/>
              <a:gd name="connsiteX1" fmla="*/ 1801504 w 3448142"/>
              <a:gd name="connsiteY1" fmla="*/ 0 h 982716"/>
              <a:gd name="connsiteX2" fmla="*/ 1801504 w 3448142"/>
              <a:gd name="connsiteY2" fmla="*/ 982716 h 982716"/>
              <a:gd name="connsiteX3" fmla="*/ 0 w 3448142"/>
              <a:gd name="connsiteY3" fmla="*/ 982716 h 982716"/>
              <a:gd name="connsiteX4" fmla="*/ 0 w 3448142"/>
              <a:gd name="connsiteY4" fmla="*/ 286680 h 982716"/>
              <a:gd name="connsiteX5" fmla="*/ 259307 w 3448142"/>
              <a:gd name="connsiteY5" fmla="*/ 286680 h 982716"/>
              <a:gd name="connsiteX0" fmla="*/ 3448142 w 3448142"/>
              <a:gd name="connsiteY0" fmla="*/ 0 h 961374"/>
              <a:gd name="connsiteX1" fmla="*/ 2494523 w 3448142"/>
              <a:gd name="connsiteY1" fmla="*/ 2 h 961374"/>
              <a:gd name="connsiteX2" fmla="*/ 1801504 w 3448142"/>
              <a:gd name="connsiteY2" fmla="*/ 961374 h 961374"/>
              <a:gd name="connsiteX3" fmla="*/ 0 w 3448142"/>
              <a:gd name="connsiteY3" fmla="*/ 961374 h 961374"/>
              <a:gd name="connsiteX4" fmla="*/ 0 w 3448142"/>
              <a:gd name="connsiteY4" fmla="*/ 265338 h 961374"/>
              <a:gd name="connsiteX5" fmla="*/ 259307 w 3448142"/>
              <a:gd name="connsiteY5" fmla="*/ 265338 h 961374"/>
              <a:gd name="connsiteX0" fmla="*/ 3448142 w 3448142"/>
              <a:gd name="connsiteY0" fmla="*/ 0 h 961374"/>
              <a:gd name="connsiteX1" fmla="*/ 2494523 w 3448142"/>
              <a:gd name="connsiteY1" fmla="*/ 2 h 961374"/>
              <a:gd name="connsiteX2" fmla="*/ 2465647 w 3448142"/>
              <a:gd name="connsiteY2" fmla="*/ 940030 h 961374"/>
              <a:gd name="connsiteX3" fmla="*/ 0 w 3448142"/>
              <a:gd name="connsiteY3" fmla="*/ 961374 h 961374"/>
              <a:gd name="connsiteX4" fmla="*/ 0 w 3448142"/>
              <a:gd name="connsiteY4" fmla="*/ 265338 h 961374"/>
              <a:gd name="connsiteX5" fmla="*/ 259307 w 3448142"/>
              <a:gd name="connsiteY5" fmla="*/ 265338 h 961374"/>
              <a:gd name="connsiteX0" fmla="*/ 3448142 w 3448142"/>
              <a:gd name="connsiteY0" fmla="*/ 0 h 961374"/>
              <a:gd name="connsiteX1" fmla="*/ 2494523 w 3448142"/>
              <a:gd name="connsiteY1" fmla="*/ 2 h 961374"/>
              <a:gd name="connsiteX2" fmla="*/ 2513774 w 3448142"/>
              <a:gd name="connsiteY2" fmla="*/ 940030 h 961374"/>
              <a:gd name="connsiteX3" fmla="*/ 0 w 3448142"/>
              <a:gd name="connsiteY3" fmla="*/ 961374 h 961374"/>
              <a:gd name="connsiteX4" fmla="*/ 0 w 3448142"/>
              <a:gd name="connsiteY4" fmla="*/ 265338 h 961374"/>
              <a:gd name="connsiteX5" fmla="*/ 259307 w 3448142"/>
              <a:gd name="connsiteY5" fmla="*/ 265338 h 961374"/>
              <a:gd name="connsiteX0" fmla="*/ 3448142 w 3448142"/>
              <a:gd name="connsiteY0" fmla="*/ 0 h 961374"/>
              <a:gd name="connsiteX1" fmla="*/ 2494523 w 3448142"/>
              <a:gd name="connsiteY1" fmla="*/ 2 h 961374"/>
              <a:gd name="connsiteX2" fmla="*/ 2494523 w 3448142"/>
              <a:gd name="connsiteY2" fmla="*/ 950703 h 961374"/>
              <a:gd name="connsiteX3" fmla="*/ 0 w 3448142"/>
              <a:gd name="connsiteY3" fmla="*/ 961374 h 961374"/>
              <a:gd name="connsiteX4" fmla="*/ 0 w 3448142"/>
              <a:gd name="connsiteY4" fmla="*/ 265338 h 961374"/>
              <a:gd name="connsiteX5" fmla="*/ 259307 w 3448142"/>
              <a:gd name="connsiteY5" fmla="*/ 265338 h 9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8142" h="961374">
                <a:moveTo>
                  <a:pt x="3448142" y="0"/>
                </a:moveTo>
                <a:lnTo>
                  <a:pt x="2494523" y="2"/>
                </a:lnTo>
                <a:lnTo>
                  <a:pt x="2494523" y="950703"/>
                </a:lnTo>
                <a:lnTo>
                  <a:pt x="0" y="961374"/>
                </a:lnTo>
                <a:lnTo>
                  <a:pt x="0" y="265338"/>
                </a:lnTo>
                <a:lnTo>
                  <a:pt x="259307" y="265338"/>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2" name="Straight Connector 11">
            <a:extLst>
              <a:ext uri="{FF2B5EF4-FFF2-40B4-BE49-F238E27FC236}">
                <a16:creationId xmlns:a16="http://schemas.microsoft.com/office/drawing/2014/main" id="{D2560719-7CCF-808D-5F28-322FCD15A91D}"/>
              </a:ext>
            </a:extLst>
          </p:cNvPr>
          <p:cNvCxnSpPr>
            <a:cxnSpLocks/>
            <a:stCxn id="10" idx="5"/>
          </p:cNvCxnSpPr>
          <p:nvPr/>
        </p:nvCxnSpPr>
        <p:spPr>
          <a:xfrm>
            <a:off x="1460310" y="5734144"/>
            <a:ext cx="846162" cy="0"/>
          </a:xfrm>
          <a:prstGeom prst="line">
            <a:avLst/>
          </a:prstGeom>
          <a:ln>
            <a:headEnd type="oval"/>
            <a:tailEnd type="oval"/>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026D4207-C5C3-5142-2EEE-82D1F2ADF453}"/>
              </a:ext>
            </a:extLst>
          </p:cNvPr>
          <p:cNvSpPr/>
          <p:nvPr/>
        </p:nvSpPr>
        <p:spPr>
          <a:xfrm>
            <a:off x="3983495" y="3698252"/>
            <a:ext cx="2159138" cy="1935802"/>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EC515715-9029-ADFA-C355-A37F06620B14}"/>
              </a:ext>
            </a:extLst>
          </p:cNvPr>
          <p:cNvSpPr txBox="1"/>
          <p:nvPr/>
        </p:nvSpPr>
        <p:spPr>
          <a:xfrm>
            <a:off x="2520474" y="1694503"/>
            <a:ext cx="2328465" cy="1384995"/>
          </a:xfrm>
          <a:prstGeom prst="rect">
            <a:avLst/>
          </a:prstGeom>
          <a:noFill/>
        </p:spPr>
        <p:txBody>
          <a:bodyPr wrap="square" rtlCol="0">
            <a:spAutoFit/>
          </a:bodyPr>
          <a:lstStyle/>
          <a:p>
            <a:r>
              <a:rPr lang="en-GB" sz="2800" dirty="0"/>
              <a:t>Release mechanism to start timer</a:t>
            </a:r>
            <a:endParaRPr lang="en-IE" sz="2800" dirty="0"/>
          </a:p>
        </p:txBody>
      </p:sp>
      <p:sp>
        <p:nvSpPr>
          <p:cNvPr id="16" name="TextBox 15">
            <a:extLst>
              <a:ext uri="{FF2B5EF4-FFF2-40B4-BE49-F238E27FC236}">
                <a16:creationId xmlns:a16="http://schemas.microsoft.com/office/drawing/2014/main" id="{0BF3C1BC-AE97-AE0C-6DFE-EAE769051E8A}"/>
              </a:ext>
            </a:extLst>
          </p:cNvPr>
          <p:cNvSpPr txBox="1"/>
          <p:nvPr/>
        </p:nvSpPr>
        <p:spPr>
          <a:xfrm>
            <a:off x="283855" y="2568803"/>
            <a:ext cx="1125277" cy="954107"/>
          </a:xfrm>
          <a:prstGeom prst="rect">
            <a:avLst/>
          </a:prstGeom>
          <a:noFill/>
        </p:spPr>
        <p:txBody>
          <a:bodyPr wrap="square" rtlCol="0">
            <a:spAutoFit/>
          </a:bodyPr>
          <a:lstStyle/>
          <a:p>
            <a:r>
              <a:rPr lang="en-GB" sz="2800" dirty="0"/>
              <a:t>Steel ball</a:t>
            </a:r>
            <a:endParaRPr lang="en-IE" sz="2800" dirty="0"/>
          </a:p>
        </p:txBody>
      </p:sp>
      <p:sp>
        <p:nvSpPr>
          <p:cNvPr id="17" name="Rectangle 16">
            <a:extLst>
              <a:ext uri="{FF2B5EF4-FFF2-40B4-BE49-F238E27FC236}">
                <a16:creationId xmlns:a16="http://schemas.microsoft.com/office/drawing/2014/main" id="{2118CE31-FE25-AC82-A489-E26C8ED71D7B}"/>
              </a:ext>
            </a:extLst>
          </p:cNvPr>
          <p:cNvSpPr/>
          <p:nvPr/>
        </p:nvSpPr>
        <p:spPr>
          <a:xfrm>
            <a:off x="4150931" y="4289664"/>
            <a:ext cx="1733704" cy="4616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0000 </a:t>
            </a:r>
            <a:r>
              <a:rPr lang="en-GB" sz="2800" dirty="0" err="1">
                <a:solidFill>
                  <a:srgbClr val="002060"/>
                </a:solidFill>
              </a:rPr>
              <a:t>ms</a:t>
            </a:r>
            <a:endParaRPr lang="en-IE" sz="2800" dirty="0">
              <a:solidFill>
                <a:srgbClr val="002060"/>
              </a:solidFill>
            </a:endParaRPr>
          </a:p>
        </p:txBody>
      </p:sp>
      <p:sp>
        <p:nvSpPr>
          <p:cNvPr id="18" name="TextBox 17">
            <a:extLst>
              <a:ext uri="{FF2B5EF4-FFF2-40B4-BE49-F238E27FC236}">
                <a16:creationId xmlns:a16="http://schemas.microsoft.com/office/drawing/2014/main" id="{FD9B1076-A37A-2BF9-7779-07EA9B00C620}"/>
              </a:ext>
            </a:extLst>
          </p:cNvPr>
          <p:cNvSpPr txBox="1"/>
          <p:nvPr/>
        </p:nvSpPr>
        <p:spPr>
          <a:xfrm>
            <a:off x="4870808" y="3703218"/>
            <a:ext cx="833883" cy="461665"/>
          </a:xfrm>
          <a:prstGeom prst="rect">
            <a:avLst/>
          </a:prstGeom>
          <a:noFill/>
          <a:ln>
            <a:noFill/>
          </a:ln>
        </p:spPr>
        <p:txBody>
          <a:bodyPr wrap="none" rtlCol="0">
            <a:spAutoFit/>
          </a:bodyPr>
          <a:lstStyle/>
          <a:p>
            <a:r>
              <a:rPr lang="en-GB" sz="2400" dirty="0"/>
              <a:t>Start</a:t>
            </a:r>
            <a:endParaRPr lang="en-IE" sz="2400" dirty="0"/>
          </a:p>
        </p:txBody>
      </p:sp>
      <p:sp>
        <p:nvSpPr>
          <p:cNvPr id="19" name="TextBox 18">
            <a:extLst>
              <a:ext uri="{FF2B5EF4-FFF2-40B4-BE49-F238E27FC236}">
                <a16:creationId xmlns:a16="http://schemas.microsoft.com/office/drawing/2014/main" id="{FD7886EA-8B99-2275-4A94-6885E5DC4B6E}"/>
              </a:ext>
            </a:extLst>
          </p:cNvPr>
          <p:cNvSpPr txBox="1"/>
          <p:nvPr/>
        </p:nvSpPr>
        <p:spPr>
          <a:xfrm>
            <a:off x="3999397" y="5065260"/>
            <a:ext cx="817853" cy="461665"/>
          </a:xfrm>
          <a:prstGeom prst="rect">
            <a:avLst/>
          </a:prstGeom>
          <a:noFill/>
          <a:ln>
            <a:noFill/>
          </a:ln>
        </p:spPr>
        <p:txBody>
          <a:bodyPr wrap="none" rtlCol="0">
            <a:spAutoFit/>
          </a:bodyPr>
          <a:lstStyle/>
          <a:p>
            <a:r>
              <a:rPr lang="en-GB" sz="2400" dirty="0"/>
              <a:t>Stop</a:t>
            </a:r>
            <a:endParaRPr lang="en-IE" sz="2400" dirty="0"/>
          </a:p>
        </p:txBody>
      </p:sp>
      <p:sp>
        <p:nvSpPr>
          <p:cNvPr id="20" name="TextBox 19">
            <a:extLst>
              <a:ext uri="{FF2B5EF4-FFF2-40B4-BE49-F238E27FC236}">
                <a16:creationId xmlns:a16="http://schemas.microsoft.com/office/drawing/2014/main" id="{11565A52-BA4E-9DC3-6220-8B05CBA25EA5}"/>
              </a:ext>
            </a:extLst>
          </p:cNvPr>
          <p:cNvSpPr txBox="1"/>
          <p:nvPr/>
        </p:nvSpPr>
        <p:spPr>
          <a:xfrm>
            <a:off x="4208538" y="5603108"/>
            <a:ext cx="2013978" cy="954107"/>
          </a:xfrm>
          <a:prstGeom prst="rect">
            <a:avLst/>
          </a:prstGeom>
          <a:noFill/>
        </p:spPr>
        <p:txBody>
          <a:bodyPr wrap="square" rtlCol="0">
            <a:spAutoFit/>
          </a:bodyPr>
          <a:lstStyle/>
          <a:p>
            <a:r>
              <a:rPr lang="en-GB" sz="2800" dirty="0"/>
              <a:t>Electronic timer</a:t>
            </a:r>
            <a:endParaRPr lang="en-IE" sz="2800" dirty="0"/>
          </a:p>
        </p:txBody>
      </p:sp>
      <p:cxnSp>
        <p:nvCxnSpPr>
          <p:cNvPr id="22" name="Straight Arrow Connector 21">
            <a:extLst>
              <a:ext uri="{FF2B5EF4-FFF2-40B4-BE49-F238E27FC236}">
                <a16:creationId xmlns:a16="http://schemas.microsoft.com/office/drawing/2014/main" id="{C596976B-25FB-65EB-36EF-ADD3DF701B52}"/>
              </a:ext>
            </a:extLst>
          </p:cNvPr>
          <p:cNvCxnSpPr>
            <a:cxnSpLocks/>
            <a:stCxn id="4" idx="4"/>
          </p:cNvCxnSpPr>
          <p:nvPr/>
        </p:nvCxnSpPr>
        <p:spPr>
          <a:xfrm>
            <a:off x="1767385" y="2681141"/>
            <a:ext cx="0" cy="3053003"/>
          </a:xfrm>
          <a:prstGeom prst="straightConnector1">
            <a:avLst/>
          </a:prstGeom>
          <a:ln w="19050" cap="flat" cmpd="sng" algn="ctr">
            <a:solidFill>
              <a:schemeClr val="accent2"/>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82D5768-D6DF-95B9-7EDF-840AF417F8C5}"/>
                  </a:ext>
                </a:extLst>
              </p:cNvPr>
              <p:cNvSpPr txBox="1"/>
              <p:nvPr/>
            </p:nvSpPr>
            <p:spPr>
              <a:xfrm>
                <a:off x="1671094" y="3823521"/>
                <a:ext cx="5064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dirty="0" smtClean="0">
                          <a:latin typeface="Cambria Math" panose="02040503050406030204" pitchFamily="18" charset="0"/>
                        </a:rPr>
                        <m:t>𝑠</m:t>
                      </m:r>
                    </m:oMath>
                  </m:oMathPara>
                </a14:m>
                <a:endParaRPr lang="en-IE" sz="2400" dirty="0"/>
              </a:p>
            </p:txBody>
          </p:sp>
        </mc:Choice>
        <mc:Fallback xmlns="">
          <p:sp>
            <p:nvSpPr>
              <p:cNvPr id="23" name="TextBox 22">
                <a:extLst>
                  <a:ext uri="{FF2B5EF4-FFF2-40B4-BE49-F238E27FC236}">
                    <a16:creationId xmlns:a16="http://schemas.microsoft.com/office/drawing/2014/main" id="{182D5768-D6DF-95B9-7EDF-840AF417F8C5}"/>
                  </a:ext>
                </a:extLst>
              </p:cNvPr>
              <p:cNvSpPr txBox="1">
                <a:spLocks noRot="1" noChangeAspect="1" noMove="1" noResize="1" noEditPoints="1" noAdjustHandles="1" noChangeArrowheads="1" noChangeShapeType="1" noTextEdit="1"/>
              </p:cNvSpPr>
              <p:nvPr/>
            </p:nvSpPr>
            <p:spPr>
              <a:xfrm>
                <a:off x="1671094" y="3823521"/>
                <a:ext cx="506483" cy="461665"/>
              </a:xfrm>
              <a:prstGeom prst="rect">
                <a:avLst/>
              </a:prstGeom>
              <a:blipFill>
                <a:blip r:embed="rId3"/>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F5300DFF-5D72-180E-A062-6C4B8B131118}"/>
              </a:ext>
            </a:extLst>
          </p:cNvPr>
          <p:cNvSpPr txBox="1"/>
          <p:nvPr/>
        </p:nvSpPr>
        <p:spPr>
          <a:xfrm>
            <a:off x="271633" y="4577843"/>
            <a:ext cx="1639247" cy="954107"/>
          </a:xfrm>
          <a:prstGeom prst="rect">
            <a:avLst/>
          </a:prstGeom>
          <a:noFill/>
        </p:spPr>
        <p:txBody>
          <a:bodyPr wrap="square" rtlCol="0">
            <a:spAutoFit/>
          </a:bodyPr>
          <a:lstStyle/>
          <a:p>
            <a:r>
              <a:rPr lang="en-GB" sz="2800" dirty="0"/>
              <a:t>Trap door</a:t>
            </a:r>
            <a:endParaRPr lang="en-IE" sz="2800" dirty="0"/>
          </a:p>
        </p:txBody>
      </p:sp>
      <p:sp>
        <p:nvSpPr>
          <p:cNvPr id="25" name="Rectangle 24">
            <a:extLst>
              <a:ext uri="{FF2B5EF4-FFF2-40B4-BE49-F238E27FC236}">
                <a16:creationId xmlns:a16="http://schemas.microsoft.com/office/drawing/2014/main" id="{FA73BFCC-6666-8B79-D475-284042717F7D}"/>
              </a:ext>
            </a:extLst>
          </p:cNvPr>
          <p:cNvSpPr/>
          <p:nvPr/>
        </p:nvSpPr>
        <p:spPr>
          <a:xfrm flipH="1">
            <a:off x="2130232" y="2344791"/>
            <a:ext cx="112172" cy="3368439"/>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B591FC6F-02BF-7142-AD20-A052BDA1F481}"/>
              </a:ext>
            </a:extLst>
          </p:cNvPr>
          <p:cNvSpPr txBox="1"/>
          <p:nvPr/>
        </p:nvSpPr>
        <p:spPr>
          <a:xfrm>
            <a:off x="2231407" y="4092717"/>
            <a:ext cx="1809963" cy="954107"/>
          </a:xfrm>
          <a:prstGeom prst="rect">
            <a:avLst/>
          </a:prstGeom>
          <a:noFill/>
        </p:spPr>
        <p:txBody>
          <a:bodyPr wrap="square" rtlCol="0">
            <a:spAutoFit/>
          </a:bodyPr>
          <a:lstStyle/>
          <a:p>
            <a:r>
              <a:rPr lang="en-GB" sz="2800" dirty="0"/>
              <a:t>Meter stick</a:t>
            </a:r>
            <a:endParaRPr lang="en-IE" sz="2800" dirty="0"/>
          </a:p>
        </p:txBody>
      </p:sp>
      <p:cxnSp>
        <p:nvCxnSpPr>
          <p:cNvPr id="6" name="Straight Arrow Connector 5">
            <a:extLst>
              <a:ext uri="{FF2B5EF4-FFF2-40B4-BE49-F238E27FC236}">
                <a16:creationId xmlns:a16="http://schemas.microsoft.com/office/drawing/2014/main" id="{3761234F-5ACC-5C8C-FF98-39DFB55A1487}"/>
              </a:ext>
            </a:extLst>
          </p:cNvPr>
          <p:cNvCxnSpPr/>
          <p:nvPr/>
        </p:nvCxnSpPr>
        <p:spPr>
          <a:xfrm flipH="1">
            <a:off x="2130232" y="1909662"/>
            <a:ext cx="483693" cy="8499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1DED0948-AD84-0E06-702C-7668EB0613F0}"/>
              </a:ext>
            </a:extLst>
          </p:cNvPr>
          <p:cNvSpPr/>
          <p:nvPr/>
        </p:nvSpPr>
        <p:spPr>
          <a:xfrm>
            <a:off x="1897039" y="1708055"/>
            <a:ext cx="136477" cy="955344"/>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9" name="Straight Arrow Connector 28">
            <a:extLst>
              <a:ext uri="{FF2B5EF4-FFF2-40B4-BE49-F238E27FC236}">
                <a16:creationId xmlns:a16="http://schemas.microsoft.com/office/drawing/2014/main" id="{6490FD89-A1CA-BDC0-D5C3-D92D3B28BDE7}"/>
              </a:ext>
            </a:extLst>
          </p:cNvPr>
          <p:cNvCxnSpPr>
            <a:cxnSpLocks/>
          </p:cNvCxnSpPr>
          <p:nvPr/>
        </p:nvCxnSpPr>
        <p:spPr>
          <a:xfrm flipV="1">
            <a:off x="1226327" y="2780017"/>
            <a:ext cx="420002" cy="39578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2775B17A-92C9-C05C-0040-6027F50E2E08}"/>
              </a:ext>
            </a:extLst>
          </p:cNvPr>
          <p:cNvCxnSpPr>
            <a:cxnSpLocks/>
          </p:cNvCxnSpPr>
          <p:nvPr/>
        </p:nvCxnSpPr>
        <p:spPr>
          <a:xfrm>
            <a:off x="1163201" y="5317118"/>
            <a:ext cx="443348" cy="31822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Oval 33">
            <a:extLst>
              <a:ext uri="{FF2B5EF4-FFF2-40B4-BE49-F238E27FC236}">
                <a16:creationId xmlns:a16="http://schemas.microsoft.com/office/drawing/2014/main" id="{1DD01884-F722-E4C7-3981-9A8E38AC4229}"/>
              </a:ext>
            </a:extLst>
          </p:cNvPr>
          <p:cNvSpPr/>
          <p:nvPr/>
        </p:nvSpPr>
        <p:spPr>
          <a:xfrm>
            <a:off x="5071078" y="3646992"/>
            <a:ext cx="68327" cy="858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ADF28EC-4872-2379-E21E-648D70054D74}"/>
              </a:ext>
            </a:extLst>
          </p:cNvPr>
          <p:cNvSpPr/>
          <p:nvPr/>
        </p:nvSpPr>
        <p:spPr>
          <a:xfrm>
            <a:off x="5316078" y="3648917"/>
            <a:ext cx="68327" cy="858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149A498B-4EC6-0D26-652D-12872EFE0FA2}"/>
              </a:ext>
            </a:extLst>
          </p:cNvPr>
          <p:cNvSpPr/>
          <p:nvPr/>
        </p:nvSpPr>
        <p:spPr>
          <a:xfrm>
            <a:off x="3946622" y="5439564"/>
            <a:ext cx="68327" cy="858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7544380-BE00-A4F2-62D6-5AC7BF777090}"/>
              </a:ext>
            </a:extLst>
          </p:cNvPr>
          <p:cNvSpPr/>
          <p:nvPr/>
        </p:nvSpPr>
        <p:spPr>
          <a:xfrm>
            <a:off x="3948554" y="5175275"/>
            <a:ext cx="68327" cy="858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E9CAFA0-8264-ACAA-5EFA-3F3302E22977}"/>
              </a:ext>
            </a:extLst>
          </p:cNvPr>
          <p:cNvSpPr txBox="1"/>
          <p:nvPr/>
        </p:nvSpPr>
        <p:spPr>
          <a:xfrm>
            <a:off x="6332944" y="1536700"/>
            <a:ext cx="2811056" cy="3108543"/>
          </a:xfrm>
          <a:prstGeom prst="rect">
            <a:avLst/>
          </a:prstGeom>
          <a:solidFill>
            <a:schemeClr val="bg1">
              <a:lumMod val="95000"/>
            </a:schemeClr>
          </a:solidFill>
        </p:spPr>
        <p:txBody>
          <a:bodyPr wrap="square" rtlCol="0">
            <a:spAutoFit/>
          </a:bodyPr>
          <a:lstStyle/>
          <a:p>
            <a:pPr algn="l"/>
            <a:r>
              <a:rPr lang="en-GB" sz="2800" dirty="0"/>
              <a:t>Measure s from bottom of ball to top of trap-door</a:t>
            </a:r>
          </a:p>
          <a:p>
            <a:pPr algn="l"/>
            <a:r>
              <a:rPr lang="en-GB" sz="2800" dirty="0"/>
              <a:t>Time is from release of ball to when it hits the trap-door</a:t>
            </a:r>
          </a:p>
        </p:txBody>
      </p:sp>
      <mc:AlternateContent xmlns:mc="http://schemas.openxmlformats.org/markup-compatibility/2006" xmlns:a14="http://schemas.microsoft.com/office/drawing/2010/main">
        <mc:Choice Requires="a14">
          <p:sp>
            <p:nvSpPr>
              <p:cNvPr id="11" name="Title 10">
                <a:extLst>
                  <a:ext uri="{FF2B5EF4-FFF2-40B4-BE49-F238E27FC236}">
                    <a16:creationId xmlns:a16="http://schemas.microsoft.com/office/drawing/2014/main" id="{4C149F90-069C-0241-3FBF-97E5AB42A53B}"/>
                  </a:ext>
                </a:extLst>
              </p:cNvPr>
              <p:cNvSpPr>
                <a:spLocks noGrp="1"/>
              </p:cNvSpPr>
              <p:nvPr>
                <p:ph type="title"/>
              </p:nvPr>
            </p:nvSpPr>
            <p:spPr>
              <a:xfrm>
                <a:off x="254000" y="197771"/>
                <a:ext cx="8712200" cy="1311193"/>
              </a:xfrm>
            </p:spPr>
            <p:txBody>
              <a:bodyPr/>
              <a:lstStyle/>
              <a:p>
                <a:r>
                  <a:rPr lang="en-IE" altLang="en-US" dirty="0">
                    <a:solidFill>
                      <a:srgbClr val="002060"/>
                    </a:solidFill>
                  </a:rPr>
                  <a:t>Verify </a:t>
                </a:r>
                <a14:m>
                  <m:oMath xmlns:m="http://schemas.openxmlformats.org/officeDocument/2006/math">
                    <m:r>
                      <a:rPr lang="en-GB" altLang="en-US" b="1" i="1" smtClean="0">
                        <a:solidFill>
                          <a:srgbClr val="002060"/>
                        </a:solidFill>
                        <a:latin typeface="Cambria Math" panose="02040503050406030204" pitchFamily="18" charset="0"/>
                      </a:rPr>
                      <m:t>𝒈</m:t>
                    </m:r>
                    <m:r>
                      <a:rPr lang="en-GB" altLang="en-US" b="1" i="1" smtClean="0">
                        <a:solidFill>
                          <a:srgbClr val="002060"/>
                        </a:solidFill>
                        <a:latin typeface="Cambria Math" panose="02040503050406030204" pitchFamily="18" charset="0"/>
                      </a:rPr>
                      <m:t>=</m:t>
                    </m:r>
                    <m:f>
                      <m:fPr>
                        <m:ctrlPr>
                          <a:rPr lang="en-GB" altLang="en-US" b="1" i="1" smtClean="0">
                            <a:solidFill>
                              <a:srgbClr val="002060"/>
                            </a:solidFill>
                            <a:latin typeface="Cambria Math" panose="02040503050406030204" pitchFamily="18" charset="0"/>
                          </a:rPr>
                        </m:ctrlPr>
                      </m:fPr>
                      <m:num>
                        <m:r>
                          <a:rPr lang="en-GB" altLang="en-US" b="1" i="1" smtClean="0">
                            <a:solidFill>
                              <a:srgbClr val="002060"/>
                            </a:solidFill>
                            <a:latin typeface="Cambria Math" panose="02040503050406030204" pitchFamily="18" charset="0"/>
                          </a:rPr>
                          <m:t>𝟐</m:t>
                        </m:r>
                        <m:r>
                          <a:rPr lang="en-GB" altLang="en-US" b="1" i="1" smtClean="0">
                            <a:solidFill>
                              <a:srgbClr val="002060"/>
                            </a:solidFill>
                            <a:latin typeface="Cambria Math" panose="02040503050406030204" pitchFamily="18" charset="0"/>
                          </a:rPr>
                          <m:t>𝒔</m:t>
                        </m:r>
                      </m:num>
                      <m:den>
                        <m:sSup>
                          <m:sSupPr>
                            <m:ctrlPr>
                              <a:rPr lang="en-GB" altLang="en-US" b="1" i="1" smtClean="0">
                                <a:solidFill>
                                  <a:srgbClr val="002060"/>
                                </a:solidFill>
                                <a:latin typeface="Cambria Math" panose="02040503050406030204" pitchFamily="18" charset="0"/>
                              </a:rPr>
                            </m:ctrlPr>
                          </m:sSupPr>
                          <m:e>
                            <m:r>
                              <a:rPr lang="en-GB" altLang="en-US" b="1" i="1" smtClean="0">
                                <a:solidFill>
                                  <a:srgbClr val="002060"/>
                                </a:solidFill>
                                <a:latin typeface="Cambria Math" panose="02040503050406030204" pitchFamily="18" charset="0"/>
                              </a:rPr>
                              <m:t>𝒕</m:t>
                            </m:r>
                          </m:e>
                          <m:sup>
                            <m:r>
                              <a:rPr lang="en-GB" altLang="en-US" b="1" i="1" smtClean="0">
                                <a:solidFill>
                                  <a:srgbClr val="002060"/>
                                </a:solidFill>
                                <a:latin typeface="Cambria Math" panose="02040503050406030204" pitchFamily="18" charset="0"/>
                              </a:rPr>
                              <m:t>𝟐</m:t>
                            </m:r>
                          </m:sup>
                        </m:sSup>
                      </m:den>
                    </m:f>
                    <m:r>
                      <a:rPr lang="en-GB" altLang="en-US" b="1" i="1" smtClean="0">
                        <a:solidFill>
                          <a:srgbClr val="002060"/>
                        </a:solidFill>
                        <a:latin typeface="Cambria Math" panose="02040503050406030204" pitchFamily="18" charset="0"/>
                      </a:rPr>
                      <m:t> </m:t>
                    </m:r>
                  </m:oMath>
                </a14:m>
                <a:r>
                  <a:rPr lang="en-IE" altLang="en-US" dirty="0">
                    <a:solidFill>
                      <a:srgbClr val="002060"/>
                    </a:solidFill>
                  </a:rPr>
                  <a:t> by the Free Fall method</a:t>
                </a:r>
                <a:br>
                  <a:rPr lang="en-GB" altLang="en-US" dirty="0">
                    <a:solidFill>
                      <a:srgbClr val="002060"/>
                    </a:solidFill>
                  </a:rPr>
                </a:br>
                <a:endParaRPr lang="en-GB" dirty="0"/>
              </a:p>
            </p:txBody>
          </p:sp>
        </mc:Choice>
        <mc:Fallback xmlns="">
          <p:sp>
            <p:nvSpPr>
              <p:cNvPr id="11" name="Title 10">
                <a:extLst>
                  <a:ext uri="{FF2B5EF4-FFF2-40B4-BE49-F238E27FC236}">
                    <a16:creationId xmlns:a16="http://schemas.microsoft.com/office/drawing/2014/main" id="{4C149F90-069C-0241-3FBF-97E5AB42A53B}"/>
                  </a:ext>
                </a:extLst>
              </p:cNvPr>
              <p:cNvSpPr>
                <a:spLocks noGrp="1" noRot="1" noChangeAspect="1" noMove="1" noResize="1" noEditPoints="1" noAdjustHandles="1" noChangeArrowheads="1" noChangeShapeType="1" noTextEdit="1"/>
              </p:cNvSpPr>
              <p:nvPr>
                <p:ph type="title"/>
              </p:nvPr>
            </p:nvSpPr>
            <p:spPr>
              <a:xfrm>
                <a:off x="254000" y="197771"/>
                <a:ext cx="8712200" cy="1311193"/>
              </a:xfrm>
              <a:blipFill>
                <a:blip r:embed="rId4"/>
                <a:stretch>
                  <a:fillRect l="-2169" t="-2778"/>
                </a:stretch>
              </a:blipFill>
            </p:spPr>
            <p:txBody>
              <a:bodyPr/>
              <a:lstStyle/>
              <a:p>
                <a:r>
                  <a:rPr lang="en-GB">
                    <a:noFill/>
                  </a:rPr>
                  <a:t> </a:t>
                </a:r>
              </a:p>
            </p:txBody>
          </p:sp>
        </mc:Fallback>
      </mc:AlternateContent>
    </p:spTree>
    <p:extLst>
      <p:ext uri="{BB962C8B-B14F-4D97-AF65-F5344CB8AC3E}">
        <p14:creationId xmlns:p14="http://schemas.microsoft.com/office/powerpoint/2010/main" val="919064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D03C9-E1AA-0FBF-4830-00F94A98B09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FF827F0-BAB3-00D7-4798-DCE4EC575F3B}"/>
              </a:ext>
            </a:extLst>
          </p:cNvPr>
          <p:cNvSpPr>
            <a:spLocks noGrp="1"/>
          </p:cNvSpPr>
          <p:nvPr>
            <p:ph type="title"/>
          </p:nvPr>
        </p:nvSpPr>
        <p:spPr>
          <a:xfrm>
            <a:off x="254000" y="197771"/>
            <a:ext cx="8712200" cy="535531"/>
          </a:xfrm>
        </p:spPr>
        <p:txBody>
          <a:bodyPr/>
          <a:lstStyle/>
          <a:p>
            <a:r>
              <a:rPr lang="en-GB" sz="3200" dirty="0">
                <a:solidFill>
                  <a:srgbClr val="002060"/>
                </a:solidFill>
              </a:rPr>
              <a:t>Recap: Write a formula for percentage error</a:t>
            </a:r>
            <a:endParaRPr lang="en-GB" sz="32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8633245-2324-E0D8-A848-A62844E157A2}"/>
                  </a:ext>
                </a:extLst>
              </p:cNvPr>
              <p:cNvSpPr txBox="1"/>
              <p:nvPr/>
            </p:nvSpPr>
            <p:spPr>
              <a:xfrm>
                <a:off x="640080" y="1474470"/>
                <a:ext cx="7136184" cy="118160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𝑝𝑒𝑟𝑐𝑒𝑛𝑡𝑎𝑔𝑒</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𝑒𝑟𝑟𝑜𝑟</m:t>
                      </m:r>
                      <m:r>
                        <a:rPr lang="en-GB" sz="3200" b="0" i="1" smtClean="0">
                          <a:latin typeface="Cambria Math" panose="02040503050406030204" pitchFamily="18" charset="0"/>
                          <a:cs typeface="Arial" panose="020B0604020202020204" pitchFamily="34" charset="0"/>
                        </a:rPr>
                        <m:t>=</m:t>
                      </m:r>
                      <m:f>
                        <m:fPr>
                          <m:ctrlPr>
                            <a:rPr lang="en-GB" sz="3200" b="0" i="1" smtClean="0">
                              <a:latin typeface="Cambria Math" panose="02040503050406030204" pitchFamily="18" charset="0"/>
                              <a:cs typeface="Arial" panose="020B0604020202020204" pitchFamily="34" charset="0"/>
                            </a:rPr>
                          </m:ctrlPr>
                        </m:fPr>
                        <m:num>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𝑒𝑟𝑟𝑜𝑟</m:t>
                          </m:r>
                          <m:r>
                            <a:rPr lang="en-GB" sz="3200" b="0" i="1" smtClean="0">
                              <a:latin typeface="Cambria Math" panose="02040503050406030204" pitchFamily="18" charset="0"/>
                              <a:cs typeface="Arial" panose="020B0604020202020204" pitchFamily="34" charset="0"/>
                            </a:rPr>
                            <m:t>|</m:t>
                          </m:r>
                        </m:num>
                        <m:den>
                          <m:r>
                            <a:rPr lang="en-GB" sz="3200" b="0" i="1" smtClean="0">
                              <a:latin typeface="Cambria Math" panose="02040503050406030204" pitchFamily="18" charset="0"/>
                              <a:cs typeface="Arial" panose="020B0604020202020204" pitchFamily="34" charset="0"/>
                            </a:rPr>
                            <m:t>𝑡𝑟𝑢𝑒</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𝑣𝑎𝑙𝑢𝑒</m:t>
                          </m:r>
                        </m:den>
                      </m:f>
                      <m:r>
                        <a:rPr lang="en-GB" sz="3200" b="0" i="1" smtClean="0">
                          <a:latin typeface="Cambria Math" panose="02040503050406030204" pitchFamily="18" charset="0"/>
                          <a:cs typeface="Arial" panose="020B0604020202020204" pitchFamily="34" charset="0"/>
                        </a:rPr>
                        <m:t>×100</m:t>
                      </m:r>
                    </m:oMath>
                  </m:oMathPara>
                </a14:m>
                <a:endParaRPr lang="en-GB" sz="3200" dirty="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F8633245-2324-E0D8-A848-A62844E157A2}"/>
                  </a:ext>
                </a:extLst>
              </p:cNvPr>
              <p:cNvSpPr txBox="1">
                <a:spLocks noRot="1" noChangeAspect="1" noMove="1" noResize="1" noEditPoints="1" noAdjustHandles="1" noChangeArrowheads="1" noChangeShapeType="1" noTextEdit="1"/>
              </p:cNvSpPr>
              <p:nvPr/>
            </p:nvSpPr>
            <p:spPr>
              <a:xfrm>
                <a:off x="640080" y="1474470"/>
                <a:ext cx="7136184" cy="118160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BE0A15-765C-BD1C-4619-40BCEFC1F212}"/>
                  </a:ext>
                </a:extLst>
              </p:cNvPr>
              <p:cNvSpPr txBox="1"/>
              <p:nvPr/>
            </p:nvSpPr>
            <p:spPr>
              <a:xfrm>
                <a:off x="640080" y="3165352"/>
                <a:ext cx="7522700" cy="118160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m:t>
                      </m:r>
                      <m:f>
                        <m:fPr>
                          <m:ctrlPr>
                            <a:rPr lang="en-GB" sz="3200" b="0" i="1" smtClean="0">
                              <a:latin typeface="Cambria Math" panose="02040503050406030204" pitchFamily="18" charset="0"/>
                              <a:cs typeface="Arial" panose="020B0604020202020204" pitchFamily="34" charset="0"/>
                            </a:rPr>
                          </m:ctrlPr>
                        </m:fPr>
                        <m:num>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𝑚𝑒𝑎𝑠𝑢𝑟𝑒𝑑</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𝑣𝑎𝑙𝑢𝑒</m:t>
                          </m:r>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𝑡𝑟𝑢𝑒</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𝑣𝑎𝑙𝑢𝑒</m:t>
                          </m:r>
                          <m:r>
                            <a:rPr lang="en-GB" sz="3200" b="0" i="1" smtClean="0">
                              <a:latin typeface="Cambria Math" panose="02040503050406030204" pitchFamily="18" charset="0"/>
                              <a:cs typeface="Arial" panose="020B0604020202020204" pitchFamily="34" charset="0"/>
                            </a:rPr>
                            <m:t>|</m:t>
                          </m:r>
                        </m:num>
                        <m:den>
                          <m:r>
                            <a:rPr lang="en-GB" sz="3200" b="0" i="1" smtClean="0">
                              <a:latin typeface="Cambria Math" panose="02040503050406030204" pitchFamily="18" charset="0"/>
                              <a:cs typeface="Arial" panose="020B0604020202020204" pitchFamily="34" charset="0"/>
                            </a:rPr>
                            <m:t>𝑡𝑟𝑢𝑒</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𝑣𝑎𝑙𝑢𝑒</m:t>
                          </m:r>
                        </m:den>
                      </m:f>
                      <m:r>
                        <a:rPr lang="en-GB" sz="3200" b="0" i="1" smtClean="0">
                          <a:latin typeface="Cambria Math" panose="02040503050406030204" pitchFamily="18" charset="0"/>
                          <a:cs typeface="Arial" panose="020B0604020202020204" pitchFamily="34" charset="0"/>
                        </a:rPr>
                        <m:t>×100</m:t>
                      </m:r>
                    </m:oMath>
                  </m:oMathPara>
                </a14:m>
                <a:endParaRPr lang="en-GB" sz="3200" dirty="0" err="1">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45BE0A15-765C-BD1C-4619-40BCEFC1F212}"/>
                  </a:ext>
                </a:extLst>
              </p:cNvPr>
              <p:cNvSpPr txBox="1">
                <a:spLocks noRot="1" noChangeAspect="1" noMove="1" noResize="1" noEditPoints="1" noAdjustHandles="1" noChangeArrowheads="1" noChangeShapeType="1" noTextEdit="1"/>
              </p:cNvSpPr>
              <p:nvPr/>
            </p:nvSpPr>
            <p:spPr>
              <a:xfrm>
                <a:off x="640080" y="3165352"/>
                <a:ext cx="7522700" cy="118160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348D0C-3200-9ACF-2A80-CA3988CB0978}"/>
                  </a:ext>
                </a:extLst>
              </p:cNvPr>
              <p:cNvSpPr txBox="1"/>
              <p:nvPr/>
            </p:nvSpPr>
            <p:spPr>
              <a:xfrm>
                <a:off x="1303020" y="5088126"/>
                <a:ext cx="602361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We will use 9.81 </a:t>
                </a:r>
                <a14:m>
                  <m:oMath xmlns:m="http://schemas.openxmlformats.org/officeDocument/2006/math">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−2</m:t>
                        </m:r>
                      </m:sup>
                    </m:sSup>
                  </m:oMath>
                </a14:m>
                <a:r>
                  <a:rPr lang="en-GB" sz="2800" dirty="0">
                    <a:latin typeface="Arial" panose="020B0604020202020204" pitchFamily="34" charset="0"/>
                    <a:cs typeface="Arial" panose="020B0604020202020204" pitchFamily="34" charset="0"/>
                  </a:rPr>
                  <a:t> as the true value when evaluating our results</a:t>
                </a:r>
              </a:p>
            </p:txBody>
          </p:sp>
        </mc:Choice>
        <mc:Fallback xmlns="">
          <p:sp>
            <p:nvSpPr>
              <p:cNvPr id="4" name="TextBox 3">
                <a:extLst>
                  <a:ext uri="{FF2B5EF4-FFF2-40B4-BE49-F238E27FC236}">
                    <a16:creationId xmlns:a16="http://schemas.microsoft.com/office/drawing/2014/main" id="{35348D0C-3200-9ACF-2A80-CA3988CB0978}"/>
                  </a:ext>
                </a:extLst>
              </p:cNvPr>
              <p:cNvSpPr txBox="1">
                <a:spLocks noRot="1" noChangeAspect="1" noMove="1" noResize="1" noEditPoints="1" noAdjustHandles="1" noChangeArrowheads="1" noChangeShapeType="1" noTextEdit="1"/>
              </p:cNvSpPr>
              <p:nvPr/>
            </p:nvSpPr>
            <p:spPr>
              <a:xfrm>
                <a:off x="1303020" y="5088126"/>
                <a:ext cx="6023610" cy="954107"/>
              </a:xfrm>
              <a:prstGeom prst="rect">
                <a:avLst/>
              </a:prstGeom>
              <a:blipFill>
                <a:blip r:embed="rId5"/>
                <a:stretch>
                  <a:fillRect l="-2126" t="-7051" b="-17308"/>
                </a:stretch>
              </a:blipFill>
            </p:spPr>
            <p:txBody>
              <a:bodyPr/>
              <a:lstStyle/>
              <a:p>
                <a:r>
                  <a:rPr lang="en-GB">
                    <a:noFill/>
                  </a:rPr>
                  <a:t> </a:t>
                </a:r>
              </a:p>
            </p:txBody>
          </p:sp>
        </mc:Fallback>
      </mc:AlternateContent>
    </p:spTree>
    <p:extLst>
      <p:ext uri="{BB962C8B-B14F-4D97-AF65-F5344CB8AC3E}">
        <p14:creationId xmlns:p14="http://schemas.microsoft.com/office/powerpoint/2010/main" val="338993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DE374-18CF-D80A-5EEE-3B55EE764EB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36662BB-C047-256A-9433-10BE6615FD85}"/>
              </a:ext>
            </a:extLst>
          </p:cNvPr>
          <p:cNvSpPr>
            <a:spLocks noGrp="1"/>
          </p:cNvSpPr>
          <p:nvPr>
            <p:ph type="title"/>
          </p:nvPr>
        </p:nvSpPr>
        <p:spPr>
          <a:xfrm>
            <a:off x="254000" y="197771"/>
            <a:ext cx="8712200" cy="590931"/>
          </a:xfrm>
        </p:spPr>
        <p:txBody>
          <a:bodyPr/>
          <a:lstStyle/>
          <a:p>
            <a:r>
              <a:rPr lang="en-GB" dirty="0">
                <a:solidFill>
                  <a:srgbClr val="002060"/>
                </a:solidFill>
              </a:rPr>
              <a:t>Data and analysis</a:t>
            </a:r>
            <a:endParaRPr lang="en-GB" dirty="0"/>
          </a:p>
        </p:txBody>
      </p:sp>
      <p:sp>
        <p:nvSpPr>
          <p:cNvPr id="9" name="TextBox 8">
            <a:extLst>
              <a:ext uri="{FF2B5EF4-FFF2-40B4-BE49-F238E27FC236}">
                <a16:creationId xmlns:a16="http://schemas.microsoft.com/office/drawing/2014/main" id="{9863BCCE-4443-DB7A-ED92-1758E85942AD}"/>
              </a:ext>
            </a:extLst>
          </p:cNvPr>
          <p:cNvSpPr txBox="1"/>
          <p:nvPr/>
        </p:nvSpPr>
        <p:spPr>
          <a:xfrm>
            <a:off x="330200" y="1181100"/>
            <a:ext cx="2045753" cy="954107"/>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Drop height</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s (meters)</a:t>
            </a:r>
          </a:p>
        </p:txBody>
      </p:sp>
      <p:sp>
        <p:nvSpPr>
          <p:cNvPr id="13" name="TextBox 12">
            <a:extLst>
              <a:ext uri="{FF2B5EF4-FFF2-40B4-BE49-F238E27FC236}">
                <a16:creationId xmlns:a16="http://schemas.microsoft.com/office/drawing/2014/main" id="{0DCB64F2-7998-6077-6468-CB36E683652E}"/>
              </a:ext>
            </a:extLst>
          </p:cNvPr>
          <p:cNvSpPr txBox="1"/>
          <p:nvPr/>
        </p:nvSpPr>
        <p:spPr>
          <a:xfrm>
            <a:off x="330200" y="2305853"/>
            <a:ext cx="2045754"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Time t (seconds)</a:t>
            </a:r>
          </a:p>
        </p:txBody>
      </p:sp>
      <p:cxnSp>
        <p:nvCxnSpPr>
          <p:cNvPr id="27" name="Straight Connector 26">
            <a:extLst>
              <a:ext uri="{FF2B5EF4-FFF2-40B4-BE49-F238E27FC236}">
                <a16:creationId xmlns:a16="http://schemas.microsoft.com/office/drawing/2014/main" id="{685AB8AA-3549-C08E-C655-780384E0E6FE}"/>
              </a:ext>
            </a:extLst>
          </p:cNvPr>
          <p:cNvCxnSpPr/>
          <p:nvPr/>
        </p:nvCxnSpPr>
        <p:spPr>
          <a:xfrm>
            <a:off x="127000" y="2173307"/>
            <a:ext cx="8890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6897C5-FCCF-E16C-4AC0-6E1905AC903F}"/>
              </a:ext>
            </a:extLst>
          </p:cNvPr>
          <p:cNvCxnSpPr/>
          <p:nvPr/>
        </p:nvCxnSpPr>
        <p:spPr>
          <a:xfrm>
            <a:off x="127000" y="1181100"/>
            <a:ext cx="8890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5C7A5C7-BC37-2D12-E967-E5F19E3432AA}"/>
              </a:ext>
            </a:extLst>
          </p:cNvPr>
          <p:cNvCxnSpPr/>
          <p:nvPr/>
        </p:nvCxnSpPr>
        <p:spPr>
          <a:xfrm>
            <a:off x="127000" y="4129173"/>
            <a:ext cx="8890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67B81B5-5B8C-B3A1-CF96-44234A443B2F}"/>
              </a:ext>
            </a:extLst>
          </p:cNvPr>
          <p:cNvCxnSpPr/>
          <p:nvPr/>
        </p:nvCxnSpPr>
        <p:spPr>
          <a:xfrm>
            <a:off x="127000" y="3310760"/>
            <a:ext cx="8890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B5AD448-74B1-C616-ECE4-7709039C8783}"/>
                  </a:ext>
                </a:extLst>
              </p:cNvPr>
              <p:cNvSpPr txBox="1"/>
              <p:nvPr/>
            </p:nvSpPr>
            <p:spPr>
              <a:xfrm>
                <a:off x="330199" y="3452065"/>
                <a:ext cx="2045754"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𝑡</m:t>
                          </m:r>
                        </m:e>
                        <m:sup>
                          <m:r>
                            <a:rPr lang="en-GB" sz="2800" b="0" i="1" dirty="0"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9B5AD448-74B1-C616-ECE4-7709039C8783}"/>
                  </a:ext>
                </a:extLst>
              </p:cNvPr>
              <p:cNvSpPr txBox="1">
                <a:spLocks noRot="1" noChangeAspect="1" noMove="1" noResize="1" noEditPoints="1" noAdjustHandles="1" noChangeArrowheads="1" noChangeShapeType="1" noTextEdit="1"/>
              </p:cNvSpPr>
              <p:nvPr/>
            </p:nvSpPr>
            <p:spPr>
              <a:xfrm>
                <a:off x="330199" y="3452065"/>
                <a:ext cx="2045754" cy="677108"/>
              </a:xfrm>
              <a:prstGeom prst="rect">
                <a:avLst/>
              </a:prstGeom>
              <a:blipFill>
                <a:blip r:embed="rId3"/>
                <a:stretch>
                  <a:fillRect/>
                </a:stretch>
              </a:blipFill>
            </p:spPr>
            <p:txBody>
              <a:bodyPr/>
              <a:lstStyle/>
              <a:p>
                <a:r>
                  <a:rPr lang="en-GB">
                    <a:noFill/>
                  </a:rPr>
                  <a:t> </a:t>
                </a:r>
              </a:p>
            </p:txBody>
          </p:sp>
        </mc:Fallback>
      </mc:AlternateContent>
      <p:grpSp>
        <p:nvGrpSpPr>
          <p:cNvPr id="47" name="Group 46">
            <a:extLst>
              <a:ext uri="{FF2B5EF4-FFF2-40B4-BE49-F238E27FC236}">
                <a16:creationId xmlns:a16="http://schemas.microsoft.com/office/drawing/2014/main" id="{40E12AE9-C31F-DCC2-2847-99D007649B80}"/>
              </a:ext>
            </a:extLst>
          </p:cNvPr>
          <p:cNvGrpSpPr/>
          <p:nvPr/>
        </p:nvGrpSpPr>
        <p:grpSpPr>
          <a:xfrm>
            <a:off x="2501900" y="1157303"/>
            <a:ext cx="5384800" cy="4541249"/>
            <a:chOff x="2501900" y="1157304"/>
            <a:chExt cx="5384800" cy="2971869"/>
          </a:xfrm>
        </p:grpSpPr>
        <p:cxnSp>
          <p:nvCxnSpPr>
            <p:cNvPr id="40" name="Straight Connector 39">
              <a:extLst>
                <a:ext uri="{FF2B5EF4-FFF2-40B4-BE49-F238E27FC236}">
                  <a16:creationId xmlns:a16="http://schemas.microsoft.com/office/drawing/2014/main" id="{70E4ADD7-7B90-514D-96A7-7142C3458363}"/>
                </a:ext>
              </a:extLst>
            </p:cNvPr>
            <p:cNvCxnSpPr/>
            <p:nvPr/>
          </p:nvCxnSpPr>
          <p:spPr>
            <a:xfrm>
              <a:off x="2501900" y="1181100"/>
              <a:ext cx="0" cy="294807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E76E2B5-60C8-49D2-6DEE-2B588DF52C03}"/>
                </a:ext>
              </a:extLst>
            </p:cNvPr>
            <p:cNvCxnSpPr/>
            <p:nvPr/>
          </p:nvCxnSpPr>
          <p:spPr>
            <a:xfrm>
              <a:off x="3949700" y="1181099"/>
              <a:ext cx="0" cy="294807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DDCC16F-835D-C789-302F-9FA5851F5771}"/>
                </a:ext>
              </a:extLst>
            </p:cNvPr>
            <p:cNvCxnSpPr/>
            <p:nvPr/>
          </p:nvCxnSpPr>
          <p:spPr>
            <a:xfrm>
              <a:off x="5321300" y="1181099"/>
              <a:ext cx="0" cy="294807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615F9C-9899-F674-F48B-D7A9D5E94AB6}"/>
                </a:ext>
              </a:extLst>
            </p:cNvPr>
            <p:cNvCxnSpPr/>
            <p:nvPr/>
          </p:nvCxnSpPr>
          <p:spPr>
            <a:xfrm>
              <a:off x="6578600" y="1181098"/>
              <a:ext cx="0" cy="294807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7DC0256-5A76-5ABF-9855-1E14554822DF}"/>
                </a:ext>
              </a:extLst>
            </p:cNvPr>
            <p:cNvCxnSpPr/>
            <p:nvPr/>
          </p:nvCxnSpPr>
          <p:spPr>
            <a:xfrm>
              <a:off x="7886700" y="1157304"/>
              <a:ext cx="0" cy="294807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3396164A-CE6F-386F-CF38-A97E98E5886E}"/>
              </a:ext>
            </a:extLst>
          </p:cNvPr>
          <p:cNvSpPr txBox="1"/>
          <p:nvPr/>
        </p:nvSpPr>
        <p:spPr>
          <a:xfrm>
            <a:off x="177800" y="5747680"/>
            <a:ext cx="7886701"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Make many measurements with s ranging from 20 cm to a meter or more</a:t>
            </a:r>
          </a:p>
        </p:txBody>
      </p:sp>
      <p:cxnSp>
        <p:nvCxnSpPr>
          <p:cNvPr id="46" name="Straight Connector 45">
            <a:extLst>
              <a:ext uri="{FF2B5EF4-FFF2-40B4-BE49-F238E27FC236}">
                <a16:creationId xmlns:a16="http://schemas.microsoft.com/office/drawing/2014/main" id="{0A603D65-335D-669D-131E-EA3720F64160}"/>
              </a:ext>
            </a:extLst>
          </p:cNvPr>
          <p:cNvCxnSpPr/>
          <p:nvPr/>
        </p:nvCxnSpPr>
        <p:spPr>
          <a:xfrm>
            <a:off x="127000" y="4929273"/>
            <a:ext cx="8890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D317575-C1D5-6487-5CC6-76EA0AB7BD51}"/>
                  </a:ext>
                </a:extLst>
              </p:cNvPr>
              <p:cNvSpPr txBox="1"/>
              <p:nvPr/>
            </p:nvSpPr>
            <p:spPr>
              <a:xfrm>
                <a:off x="781050" y="4159378"/>
                <a:ext cx="1066800"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altLang="en-US" b="1" i="1" smtClean="0">
                              <a:solidFill>
                                <a:srgbClr val="002060"/>
                              </a:solidFill>
                              <a:latin typeface="Cambria Math" panose="02040503050406030204" pitchFamily="18" charset="0"/>
                            </a:rPr>
                          </m:ctrlPr>
                        </m:fPr>
                        <m:num>
                          <m:r>
                            <a:rPr lang="en-GB" altLang="en-US" b="1" i="1" smtClean="0">
                              <a:solidFill>
                                <a:srgbClr val="002060"/>
                              </a:solidFill>
                              <a:latin typeface="Cambria Math" panose="02040503050406030204" pitchFamily="18" charset="0"/>
                            </a:rPr>
                            <m:t>𝟐</m:t>
                          </m:r>
                          <m:r>
                            <a:rPr lang="en-GB" altLang="en-US" b="1" i="1" smtClean="0">
                              <a:solidFill>
                                <a:srgbClr val="002060"/>
                              </a:solidFill>
                              <a:latin typeface="Cambria Math" panose="02040503050406030204" pitchFamily="18" charset="0"/>
                            </a:rPr>
                            <m:t>𝒔</m:t>
                          </m:r>
                        </m:num>
                        <m:den>
                          <m:sSup>
                            <m:sSupPr>
                              <m:ctrlPr>
                                <a:rPr lang="en-GB" altLang="en-US" b="1" i="1" smtClean="0">
                                  <a:solidFill>
                                    <a:srgbClr val="002060"/>
                                  </a:solidFill>
                                  <a:latin typeface="Cambria Math" panose="02040503050406030204" pitchFamily="18" charset="0"/>
                                </a:rPr>
                              </m:ctrlPr>
                            </m:sSupPr>
                            <m:e>
                              <m:r>
                                <a:rPr lang="en-GB" altLang="en-US" b="1" i="1" smtClean="0">
                                  <a:solidFill>
                                    <a:srgbClr val="002060"/>
                                  </a:solidFill>
                                  <a:latin typeface="Cambria Math" panose="02040503050406030204" pitchFamily="18" charset="0"/>
                                </a:rPr>
                                <m:t>𝒕</m:t>
                              </m:r>
                            </m:e>
                            <m:sup>
                              <m:r>
                                <a:rPr lang="en-GB" altLang="en-US" b="1" i="1" smtClean="0">
                                  <a:solidFill>
                                    <a:srgbClr val="002060"/>
                                  </a:solidFill>
                                  <a:latin typeface="Cambria Math" panose="02040503050406030204" pitchFamily="18" charset="0"/>
                                </a:rPr>
                                <m:t>𝟐</m:t>
                              </m:r>
                            </m:sup>
                          </m:sSup>
                        </m:den>
                      </m:f>
                    </m:oMath>
                  </m:oMathPara>
                </a14:m>
                <a:endParaRPr lang="en-GB" dirty="0"/>
              </a:p>
            </p:txBody>
          </p:sp>
        </mc:Choice>
        <mc:Fallback xmlns="">
          <p:sp>
            <p:nvSpPr>
              <p:cNvPr id="49" name="TextBox 48">
                <a:extLst>
                  <a:ext uri="{FF2B5EF4-FFF2-40B4-BE49-F238E27FC236}">
                    <a16:creationId xmlns:a16="http://schemas.microsoft.com/office/drawing/2014/main" id="{FD317575-C1D5-6487-5CC6-76EA0AB7BD51}"/>
                  </a:ext>
                </a:extLst>
              </p:cNvPr>
              <p:cNvSpPr txBox="1">
                <a:spLocks noRot="1" noChangeAspect="1" noMove="1" noResize="1" noEditPoints="1" noAdjustHandles="1" noChangeArrowheads="1" noChangeShapeType="1" noTextEdit="1"/>
              </p:cNvSpPr>
              <p:nvPr/>
            </p:nvSpPr>
            <p:spPr>
              <a:xfrm>
                <a:off x="781050" y="4159378"/>
                <a:ext cx="1066800" cy="612732"/>
              </a:xfrm>
              <a:prstGeom prst="rect">
                <a:avLst/>
              </a:prstGeom>
              <a:blipFill>
                <a:blip r:embed="rId4"/>
                <a:stretch>
                  <a:fillRect/>
                </a:stretch>
              </a:blipFill>
            </p:spPr>
            <p:txBody>
              <a:bodyPr/>
              <a:lstStyle/>
              <a:p>
                <a:r>
                  <a:rPr lang="en-GB">
                    <a:noFill/>
                  </a:rPr>
                  <a:t> </a:t>
                </a:r>
              </a:p>
            </p:txBody>
          </p:sp>
        </mc:Fallback>
      </mc:AlternateContent>
      <p:cxnSp>
        <p:nvCxnSpPr>
          <p:cNvPr id="50" name="Straight Connector 49">
            <a:extLst>
              <a:ext uri="{FF2B5EF4-FFF2-40B4-BE49-F238E27FC236}">
                <a16:creationId xmlns:a16="http://schemas.microsoft.com/office/drawing/2014/main" id="{975CC9BE-5504-261F-52BA-605B4A7C55A8}"/>
              </a:ext>
            </a:extLst>
          </p:cNvPr>
          <p:cNvCxnSpPr/>
          <p:nvPr/>
        </p:nvCxnSpPr>
        <p:spPr>
          <a:xfrm>
            <a:off x="127000" y="5698553"/>
            <a:ext cx="88900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F9FD8BB2-4334-68B3-FAF3-A201839A13C9}"/>
              </a:ext>
            </a:extLst>
          </p:cNvPr>
          <p:cNvSpPr txBox="1"/>
          <p:nvPr/>
        </p:nvSpPr>
        <p:spPr>
          <a:xfrm>
            <a:off x="599811" y="5018169"/>
            <a:ext cx="1708677"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 error</a:t>
            </a:r>
          </a:p>
        </p:txBody>
      </p:sp>
    </p:spTree>
    <p:extLst>
      <p:ext uri="{BB962C8B-B14F-4D97-AF65-F5344CB8AC3E}">
        <p14:creationId xmlns:p14="http://schemas.microsoft.com/office/powerpoint/2010/main" val="321932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E5FD-5702-A239-864A-E400F4E6D16E}"/>
              </a:ext>
            </a:extLst>
          </p:cNvPr>
          <p:cNvSpPr>
            <a:spLocks noGrp="1"/>
          </p:cNvSpPr>
          <p:nvPr>
            <p:ph type="title"/>
          </p:nvPr>
        </p:nvSpPr>
        <p:spPr>
          <a:xfrm>
            <a:off x="241300" y="155246"/>
            <a:ext cx="8724900" cy="594137"/>
          </a:xfrm>
        </p:spPr>
        <p:txBody>
          <a:bodyPr/>
          <a:lstStyle/>
          <a:p>
            <a:r>
              <a:rPr lang="en-GB" dirty="0"/>
              <a:t>Drawing a suitable graph</a:t>
            </a:r>
          </a:p>
        </p:txBody>
      </p:sp>
      <p:pic>
        <p:nvPicPr>
          <p:cNvPr id="3" name="Picture 2">
            <a:extLst>
              <a:ext uri="{FF2B5EF4-FFF2-40B4-BE49-F238E27FC236}">
                <a16:creationId xmlns:a16="http://schemas.microsoft.com/office/drawing/2014/main" id="{DCF030D1-1649-B80B-AD0B-9D9D69ECC1B0}"/>
              </a:ext>
            </a:extLst>
          </p:cNvPr>
          <p:cNvPicPr>
            <a:picLocks noChangeAspect="1"/>
          </p:cNvPicPr>
          <p:nvPr/>
        </p:nvPicPr>
        <p:blipFill>
          <a:blip r:embed="rId2"/>
          <a:srcRect l="54948" t="38001" b="-1"/>
          <a:stretch/>
        </p:blipFill>
        <p:spPr>
          <a:xfrm>
            <a:off x="2180131" y="2274569"/>
            <a:ext cx="4783738" cy="3687031"/>
          </a:xfrm>
          <a:prstGeom prst="rect">
            <a:avLst/>
          </a:prstGeom>
        </p:spPr>
      </p:pic>
    </p:spTree>
    <p:extLst>
      <p:ext uri="{BB962C8B-B14F-4D97-AF65-F5344CB8AC3E}">
        <p14:creationId xmlns:p14="http://schemas.microsoft.com/office/powerpoint/2010/main" val="1877399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CBEB-85FA-1731-32BD-58753E26E986}"/>
              </a:ext>
            </a:extLst>
          </p:cNvPr>
          <p:cNvSpPr>
            <a:spLocks noGrp="1"/>
          </p:cNvSpPr>
          <p:nvPr>
            <p:ph type="title"/>
          </p:nvPr>
        </p:nvSpPr>
        <p:spPr/>
        <p:txBody>
          <a:bodyPr/>
          <a:lstStyle/>
          <a:p>
            <a:r>
              <a:rPr lang="en-GB" dirty="0"/>
              <a:t>What is meant by a </a:t>
            </a:r>
            <a:r>
              <a:rPr lang="en-GB" b="1" dirty="0"/>
              <a:t>Suitable Graph?</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F7C435-B568-5364-57A3-731F52BBB903}"/>
                  </a:ext>
                </a:extLst>
              </p:cNvPr>
              <p:cNvSpPr txBox="1"/>
              <p:nvPr/>
            </p:nvSpPr>
            <p:spPr>
              <a:xfrm>
                <a:off x="322770" y="2441308"/>
                <a:ext cx="8138160" cy="2147254"/>
              </a:xfrm>
              <a:prstGeom prst="rect">
                <a:avLst/>
              </a:prstGeom>
              <a:noFill/>
            </p:spPr>
            <p:txBody>
              <a:bodyPr wrap="square">
                <a:spAutoFit/>
              </a:bodyPr>
              <a:lstStyle/>
              <a:p>
                <a:pPr algn="l">
                  <a:spcAft>
                    <a:spcPts val="1200"/>
                  </a:spcAft>
                </a:pPr>
                <a:r>
                  <a:rPr lang="en-GB" sz="2800" dirty="0">
                    <a:latin typeface="Arial" panose="020B0604020202020204" pitchFamily="34" charset="0"/>
                    <a:cs typeface="Arial" panose="020B0604020202020204" pitchFamily="34" charset="0"/>
                  </a:rPr>
                  <a:t>The calculations before graphing are designed to create a straight line.</a:t>
                </a:r>
              </a:p>
              <a:p>
                <a:pPr algn="l">
                  <a:spcAft>
                    <a:spcPts val="1200"/>
                  </a:spcAft>
                </a:pPr>
                <a:r>
                  <a:rPr lang="en-GB" sz="2800" dirty="0">
                    <a:latin typeface="Arial" panose="020B0604020202020204" pitchFamily="34" charset="0"/>
                    <a:cs typeface="Arial" panose="020B0604020202020204" pitchFamily="34" charset="0"/>
                  </a:rPr>
                  <a:t>For the model </a:t>
                </a:r>
                <a14:m>
                  <m:oMath xmlns:m="http://schemas.openxmlformats.org/officeDocument/2006/math">
                    <m:r>
                      <a:rPr lang="en-GB" sz="2800" b="0" i="1" smtClean="0">
                        <a:latin typeface="Cambria Math" panose="02040503050406030204" pitchFamily="18" charset="0"/>
                        <a:cs typeface="Arial" panose="020B0604020202020204" pitchFamily="34" charset="0"/>
                      </a:rPr>
                      <m:t>𝑠</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2</m:t>
                        </m:r>
                      </m:den>
                    </m:f>
                    <m:r>
                      <a:rPr lang="en-GB" sz="2800" b="0" i="1" smtClean="0">
                        <a:latin typeface="Cambria Math" panose="02040503050406030204" pitchFamily="18" charset="0"/>
                        <a:cs typeface="Arial" panose="020B0604020202020204" pitchFamily="34" charset="0"/>
                      </a:rPr>
                      <m:t>𝑔</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oMath>
                </a14:m>
                <a:r>
                  <a:rPr lang="en-GB" sz="2800" dirty="0">
                    <a:latin typeface="Arial" panose="020B0604020202020204" pitchFamily="34" charset="0"/>
                    <a:cs typeface="Arial" panose="020B0604020202020204" pitchFamily="34" charset="0"/>
                  </a:rPr>
                  <a:t> we need to calculate </a:t>
                </a:r>
                <a14:m>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oMath>
                </a14:m>
                <a:r>
                  <a:rPr lang="en-GB" sz="2800" dirty="0">
                    <a:latin typeface="Arial" panose="020B0604020202020204" pitchFamily="34" charset="0"/>
                    <a:cs typeface="Arial" panose="020B0604020202020204" pitchFamily="34" charset="0"/>
                  </a:rPr>
                  <a:t> to get a straight-line graph.</a:t>
                </a:r>
              </a:p>
            </p:txBody>
          </p:sp>
        </mc:Choice>
        <mc:Fallback xmlns="">
          <p:sp>
            <p:nvSpPr>
              <p:cNvPr id="5" name="TextBox 4">
                <a:extLst>
                  <a:ext uri="{FF2B5EF4-FFF2-40B4-BE49-F238E27FC236}">
                    <a16:creationId xmlns:a16="http://schemas.microsoft.com/office/drawing/2014/main" id="{73F7C435-B568-5364-57A3-731F52BBB903}"/>
                  </a:ext>
                </a:extLst>
              </p:cNvPr>
              <p:cNvSpPr txBox="1">
                <a:spLocks noRot="1" noChangeAspect="1" noMove="1" noResize="1" noEditPoints="1" noAdjustHandles="1" noChangeArrowheads="1" noChangeShapeType="1" noTextEdit="1"/>
              </p:cNvSpPr>
              <p:nvPr/>
            </p:nvSpPr>
            <p:spPr>
              <a:xfrm>
                <a:off x="322770" y="2441308"/>
                <a:ext cx="8138160" cy="2147254"/>
              </a:xfrm>
              <a:prstGeom prst="rect">
                <a:avLst/>
              </a:prstGeom>
              <a:blipFill>
                <a:blip r:embed="rId2"/>
                <a:stretch>
                  <a:fillRect l="-1573" t="-2833" r="-1423" b="-6799"/>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C61C006C-987B-93A3-1BBD-0980019F154C}"/>
              </a:ext>
            </a:extLst>
          </p:cNvPr>
          <p:cNvSpPr txBox="1"/>
          <p:nvPr/>
        </p:nvSpPr>
        <p:spPr>
          <a:xfrm>
            <a:off x="322770" y="977983"/>
            <a:ext cx="8724900" cy="1077218"/>
          </a:xfrm>
          <a:prstGeom prst="rect">
            <a:avLst/>
          </a:prstGeom>
          <a:noFill/>
        </p:spPr>
        <p:txBody>
          <a:bodyPr wrap="square">
            <a:spAutoFit/>
          </a:bodyPr>
          <a:lstStyle/>
          <a:p>
            <a:pPr algn="l">
              <a:spcAft>
                <a:spcPts val="1200"/>
              </a:spcAft>
            </a:pPr>
            <a:r>
              <a:rPr lang="en-GB" sz="3200" dirty="0">
                <a:latin typeface="Arial" panose="020B0604020202020204" pitchFamily="34" charset="0"/>
                <a:cs typeface="Arial" panose="020B0604020202020204" pitchFamily="34" charset="0"/>
              </a:rPr>
              <a:t>If you are using a graph to verify a model, then a </a:t>
            </a:r>
            <a:r>
              <a:rPr lang="en-GB" sz="3200" b="1" dirty="0">
                <a:latin typeface="Arial" panose="020B0604020202020204" pitchFamily="34" charset="0"/>
                <a:cs typeface="Arial" panose="020B0604020202020204" pitchFamily="34" charset="0"/>
              </a:rPr>
              <a:t>suitable</a:t>
            </a:r>
            <a:r>
              <a:rPr lang="en-GB" sz="3200" dirty="0">
                <a:latin typeface="Arial" panose="020B0604020202020204" pitchFamily="34" charset="0"/>
                <a:cs typeface="Arial" panose="020B0604020202020204" pitchFamily="34" charset="0"/>
              </a:rPr>
              <a:t> graph is a </a:t>
            </a:r>
            <a:r>
              <a:rPr lang="en-GB" sz="3200" b="1" dirty="0">
                <a:latin typeface="Arial" panose="020B0604020202020204" pitchFamily="34" charset="0"/>
                <a:cs typeface="Arial" panose="020B0604020202020204" pitchFamily="34" charset="0"/>
              </a:rPr>
              <a:t>straight-line</a:t>
            </a:r>
            <a:r>
              <a:rPr lang="en-GB" sz="3200" dirty="0">
                <a:latin typeface="Arial" panose="020B0604020202020204" pitchFamily="34" charset="0"/>
                <a:cs typeface="Arial" panose="020B0604020202020204" pitchFamily="34" charset="0"/>
              </a:rPr>
              <a:t> graph. </a:t>
            </a:r>
          </a:p>
        </p:txBody>
      </p:sp>
    </p:spTree>
    <p:extLst>
      <p:ext uri="{BB962C8B-B14F-4D97-AF65-F5344CB8AC3E}">
        <p14:creationId xmlns:p14="http://schemas.microsoft.com/office/powerpoint/2010/main" val="2040277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F7A2-F9E2-720A-8621-37D80D0D8D63}"/>
              </a:ext>
            </a:extLst>
          </p:cNvPr>
          <p:cNvSpPr>
            <a:spLocks noGrp="1"/>
          </p:cNvSpPr>
          <p:nvPr>
            <p:ph type="title"/>
          </p:nvPr>
        </p:nvSpPr>
        <p:spPr>
          <a:xfrm>
            <a:off x="457200" y="274638"/>
            <a:ext cx="7372350" cy="1143000"/>
          </a:xfrm>
        </p:spPr>
        <p:txBody>
          <a:bodyPr/>
          <a:lstStyle/>
          <a:p>
            <a:r>
              <a:rPr lang="en-GB" dirty="0"/>
              <a:t>What do you get if you graph s vs t for freefall?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CB5914-576A-7C9F-A523-9CC61ABD2D9D}"/>
                  </a:ext>
                </a:extLst>
              </p:cNvPr>
              <p:cNvSpPr txBox="1"/>
              <p:nvPr/>
            </p:nvSpPr>
            <p:spPr>
              <a:xfrm>
                <a:off x="251461" y="2893425"/>
                <a:ext cx="1960024"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𝑠</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𝑔</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𝑡</m:t>
                          </m:r>
                        </m:e>
                        <m:sup>
                          <m:r>
                            <a:rPr lang="en-GB" sz="3200" b="0" i="1" smtClean="0">
                              <a:latin typeface="Cambria Math" panose="02040503050406030204" pitchFamily="18" charset="0"/>
                            </a:rPr>
                            <m:t>2</m:t>
                          </m:r>
                        </m:sup>
                      </m:sSup>
                    </m:oMath>
                  </m:oMathPara>
                </a14:m>
                <a:endParaRPr lang="en-GB" sz="3200" dirty="0"/>
              </a:p>
            </p:txBody>
          </p:sp>
        </mc:Choice>
        <mc:Fallback xmlns="">
          <p:sp>
            <p:nvSpPr>
              <p:cNvPr id="3" name="TextBox 2">
                <a:extLst>
                  <a:ext uri="{FF2B5EF4-FFF2-40B4-BE49-F238E27FC236}">
                    <a16:creationId xmlns:a16="http://schemas.microsoft.com/office/drawing/2014/main" id="{68CB5914-576A-7C9F-A523-9CC61ABD2D9D}"/>
                  </a:ext>
                </a:extLst>
              </p:cNvPr>
              <p:cNvSpPr txBox="1">
                <a:spLocks noRot="1" noChangeAspect="1" noMove="1" noResize="1" noEditPoints="1" noAdjustHandles="1" noChangeArrowheads="1" noChangeShapeType="1" noTextEdit="1"/>
              </p:cNvSpPr>
              <p:nvPr/>
            </p:nvSpPr>
            <p:spPr>
              <a:xfrm>
                <a:off x="251461" y="2893425"/>
                <a:ext cx="1960024" cy="1014317"/>
              </a:xfrm>
              <a:prstGeom prst="rect">
                <a:avLst/>
              </a:prstGeom>
              <a:blipFill>
                <a:blip r:embed="rId2"/>
                <a:stretch>
                  <a:fillRect/>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2698EF52-283E-1272-E460-9530A7508733}"/>
              </a:ext>
            </a:extLst>
          </p:cNvPr>
          <p:cNvCxnSpPr/>
          <p:nvPr/>
        </p:nvCxnSpPr>
        <p:spPr>
          <a:xfrm>
            <a:off x="3954780" y="2288762"/>
            <a:ext cx="0" cy="30975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EA0CE99-7759-9D31-3014-823FD13A3E89}"/>
              </a:ext>
            </a:extLst>
          </p:cNvPr>
          <p:cNvCxnSpPr>
            <a:cxnSpLocks/>
          </p:cNvCxnSpPr>
          <p:nvPr/>
        </p:nvCxnSpPr>
        <p:spPr>
          <a:xfrm flipV="1">
            <a:off x="3954780" y="5383530"/>
            <a:ext cx="3703320" cy="169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001E5A1B-A2FD-156A-CF51-357324597B17}"/>
              </a:ext>
            </a:extLst>
          </p:cNvPr>
          <p:cNvSpPr/>
          <p:nvPr/>
        </p:nvSpPr>
        <p:spPr>
          <a:xfrm>
            <a:off x="3966210" y="2743200"/>
            <a:ext cx="3223260" cy="2640330"/>
          </a:xfrm>
          <a:custGeom>
            <a:avLst/>
            <a:gdLst>
              <a:gd name="connsiteX0" fmla="*/ 0 w 3223260"/>
              <a:gd name="connsiteY0" fmla="*/ 2640330 h 2640330"/>
              <a:gd name="connsiteX1" fmla="*/ 1531620 w 3223260"/>
              <a:gd name="connsiteY1" fmla="*/ 2423160 h 2640330"/>
              <a:gd name="connsiteX2" fmla="*/ 3223260 w 3223260"/>
              <a:gd name="connsiteY2" fmla="*/ 0 h 2640330"/>
              <a:gd name="connsiteX0" fmla="*/ 0 w 3223260"/>
              <a:gd name="connsiteY0" fmla="*/ 2640330 h 2649054"/>
              <a:gd name="connsiteX1" fmla="*/ 1531620 w 3223260"/>
              <a:gd name="connsiteY1" fmla="*/ 2423160 h 2649054"/>
              <a:gd name="connsiteX2" fmla="*/ 3223260 w 3223260"/>
              <a:gd name="connsiteY2" fmla="*/ 0 h 2649054"/>
              <a:gd name="connsiteX0" fmla="*/ 0 w 3223260"/>
              <a:gd name="connsiteY0" fmla="*/ 2640330 h 2640330"/>
              <a:gd name="connsiteX1" fmla="*/ 1805940 w 3223260"/>
              <a:gd name="connsiteY1" fmla="*/ 2228850 h 2640330"/>
              <a:gd name="connsiteX2" fmla="*/ 3223260 w 3223260"/>
              <a:gd name="connsiteY2" fmla="*/ 0 h 2640330"/>
              <a:gd name="connsiteX0" fmla="*/ 0 w 3223260"/>
              <a:gd name="connsiteY0" fmla="*/ 2640330 h 2640330"/>
              <a:gd name="connsiteX1" fmla="*/ 1805940 w 3223260"/>
              <a:gd name="connsiteY1" fmla="*/ 2228850 h 2640330"/>
              <a:gd name="connsiteX2" fmla="*/ 3223260 w 3223260"/>
              <a:gd name="connsiteY2" fmla="*/ 0 h 2640330"/>
              <a:gd name="connsiteX0" fmla="*/ 0 w 3223260"/>
              <a:gd name="connsiteY0" fmla="*/ 2640330 h 2640330"/>
              <a:gd name="connsiteX1" fmla="*/ 1805940 w 3223260"/>
              <a:gd name="connsiteY1" fmla="*/ 2228850 h 2640330"/>
              <a:gd name="connsiteX2" fmla="*/ 3223260 w 3223260"/>
              <a:gd name="connsiteY2" fmla="*/ 0 h 2640330"/>
              <a:gd name="connsiteX0" fmla="*/ 0 w 3223260"/>
              <a:gd name="connsiteY0" fmla="*/ 2640330 h 2640330"/>
              <a:gd name="connsiteX1" fmla="*/ 1714500 w 3223260"/>
              <a:gd name="connsiteY1" fmla="*/ 2205990 h 2640330"/>
              <a:gd name="connsiteX2" fmla="*/ 3223260 w 3223260"/>
              <a:gd name="connsiteY2" fmla="*/ 0 h 2640330"/>
            </a:gdLst>
            <a:ahLst/>
            <a:cxnLst>
              <a:cxn ang="0">
                <a:pos x="connsiteX0" y="connsiteY0"/>
              </a:cxn>
              <a:cxn ang="0">
                <a:pos x="connsiteX1" y="connsiteY1"/>
              </a:cxn>
              <a:cxn ang="0">
                <a:pos x="connsiteX2" y="connsiteY2"/>
              </a:cxn>
            </a:cxnLst>
            <a:rect l="l" t="t" r="r" b="b"/>
            <a:pathLst>
              <a:path w="3223260" h="2640330">
                <a:moveTo>
                  <a:pt x="0" y="2640330"/>
                </a:moveTo>
                <a:cubicBezTo>
                  <a:pt x="567690" y="2613660"/>
                  <a:pt x="1184910" y="2590800"/>
                  <a:pt x="1714500" y="2205990"/>
                </a:cubicBezTo>
                <a:cubicBezTo>
                  <a:pt x="2244090" y="1821180"/>
                  <a:pt x="2887980" y="842010"/>
                  <a:pt x="322326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F6C8C5BC-3369-5520-570B-516489F2C393}"/>
              </a:ext>
            </a:extLst>
          </p:cNvPr>
          <p:cNvSpPr/>
          <p:nvPr/>
        </p:nvSpPr>
        <p:spPr>
          <a:xfrm>
            <a:off x="2363045" y="3282529"/>
            <a:ext cx="720087" cy="2929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E36D179-27AE-7B84-5B11-7A58C791F714}"/>
              </a:ext>
            </a:extLst>
          </p:cNvPr>
          <p:cNvSpPr txBox="1"/>
          <p:nvPr/>
        </p:nvSpPr>
        <p:spPr>
          <a:xfrm>
            <a:off x="2630198" y="1532136"/>
            <a:ext cx="3703319" cy="584775"/>
          </a:xfrm>
          <a:prstGeom prst="rect">
            <a:avLst/>
          </a:prstGeom>
          <a:noFill/>
        </p:spPr>
        <p:txBody>
          <a:bodyPr wrap="square" rtlCol="0">
            <a:spAutoFit/>
          </a:bodyPr>
          <a:lstStyle/>
          <a:p>
            <a:r>
              <a:rPr lang="en-GB" sz="3200" dirty="0"/>
              <a:t>A non-linear graph</a:t>
            </a:r>
          </a:p>
        </p:txBody>
      </p:sp>
      <p:sp>
        <p:nvSpPr>
          <p:cNvPr id="13" name="TextBox 12">
            <a:extLst>
              <a:ext uri="{FF2B5EF4-FFF2-40B4-BE49-F238E27FC236}">
                <a16:creationId xmlns:a16="http://schemas.microsoft.com/office/drawing/2014/main" id="{17F54A77-3836-516A-B6DA-54AC7288ED3D}"/>
              </a:ext>
            </a:extLst>
          </p:cNvPr>
          <p:cNvSpPr txBox="1"/>
          <p:nvPr/>
        </p:nvSpPr>
        <p:spPr>
          <a:xfrm>
            <a:off x="3023233" y="2231410"/>
            <a:ext cx="1003801" cy="584775"/>
          </a:xfrm>
          <a:prstGeom prst="rect">
            <a:avLst/>
          </a:prstGeom>
          <a:noFill/>
        </p:spPr>
        <p:txBody>
          <a:bodyPr wrap="none" rtlCol="0">
            <a:spAutoFit/>
          </a:bodyPr>
          <a:lstStyle/>
          <a:p>
            <a:r>
              <a:rPr lang="en-GB" sz="3200" dirty="0"/>
              <a:t>s(m)</a:t>
            </a:r>
          </a:p>
        </p:txBody>
      </p:sp>
      <p:sp>
        <p:nvSpPr>
          <p:cNvPr id="14" name="TextBox 13">
            <a:extLst>
              <a:ext uri="{FF2B5EF4-FFF2-40B4-BE49-F238E27FC236}">
                <a16:creationId xmlns:a16="http://schemas.microsoft.com/office/drawing/2014/main" id="{B8433D76-45B0-ED3A-8718-28A2EB9CC261}"/>
              </a:ext>
            </a:extLst>
          </p:cNvPr>
          <p:cNvSpPr txBox="1"/>
          <p:nvPr/>
        </p:nvSpPr>
        <p:spPr>
          <a:xfrm>
            <a:off x="6583447" y="5400484"/>
            <a:ext cx="776175" cy="584775"/>
          </a:xfrm>
          <a:prstGeom prst="rect">
            <a:avLst/>
          </a:prstGeom>
          <a:noFill/>
        </p:spPr>
        <p:txBody>
          <a:bodyPr wrap="none" rtlCol="0">
            <a:spAutoFit/>
          </a:bodyPr>
          <a:lstStyle/>
          <a:p>
            <a:r>
              <a:rPr lang="en-GB" sz="3200" dirty="0"/>
              <a:t>t(s)</a:t>
            </a:r>
          </a:p>
        </p:txBody>
      </p:sp>
    </p:spTree>
    <p:extLst>
      <p:ext uri="{BB962C8B-B14F-4D97-AF65-F5344CB8AC3E}">
        <p14:creationId xmlns:p14="http://schemas.microsoft.com/office/powerpoint/2010/main" val="313517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3C5D-59B5-FAA5-2C90-FD9E400997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97BA8AC-D01D-1750-0E55-F552F362F059}"/>
              </a:ext>
            </a:extLst>
          </p:cNvPr>
          <p:cNvPicPr>
            <a:picLocks noChangeAspect="1"/>
          </p:cNvPicPr>
          <p:nvPr/>
        </p:nvPicPr>
        <p:blipFill>
          <a:blip r:embed="rId2"/>
          <a:srcRect t="-1" r="57594" b="10995"/>
          <a:stretch>
            <a:fillRect/>
          </a:stretch>
        </p:blipFill>
        <p:spPr>
          <a:xfrm>
            <a:off x="248859" y="785105"/>
            <a:ext cx="6673850" cy="624277"/>
          </a:xfrm>
          <a:prstGeom prst="rect">
            <a:avLst/>
          </a:prstGeom>
        </p:spPr>
      </p:pic>
      <p:pic>
        <p:nvPicPr>
          <p:cNvPr id="8" name="Picture 7">
            <a:extLst>
              <a:ext uri="{FF2B5EF4-FFF2-40B4-BE49-F238E27FC236}">
                <a16:creationId xmlns:a16="http://schemas.microsoft.com/office/drawing/2014/main" id="{DCB48CB3-C979-2D41-2D9A-E1E17F4F70C2}"/>
              </a:ext>
            </a:extLst>
          </p:cNvPr>
          <p:cNvPicPr>
            <a:picLocks noChangeAspect="1"/>
          </p:cNvPicPr>
          <p:nvPr/>
        </p:nvPicPr>
        <p:blipFill>
          <a:blip r:embed="rId2"/>
          <a:srcRect l="48045" t="-6309" r="10863" b="-1366"/>
          <a:stretch>
            <a:fillRect/>
          </a:stretch>
        </p:blipFill>
        <p:spPr>
          <a:xfrm>
            <a:off x="256418" y="3369418"/>
            <a:ext cx="6346071" cy="741130"/>
          </a:xfrm>
          <a:prstGeom prst="rect">
            <a:avLst/>
          </a:prstGeom>
        </p:spPr>
      </p:pic>
      <p:sp>
        <p:nvSpPr>
          <p:cNvPr id="2" name="Title 1">
            <a:extLst>
              <a:ext uri="{FF2B5EF4-FFF2-40B4-BE49-F238E27FC236}">
                <a16:creationId xmlns:a16="http://schemas.microsoft.com/office/drawing/2014/main" id="{A88C6B5E-E006-E013-2CDA-BFC422EB339F}"/>
              </a:ext>
            </a:extLst>
          </p:cNvPr>
          <p:cNvSpPr>
            <a:spLocks noGrp="1"/>
          </p:cNvSpPr>
          <p:nvPr>
            <p:ph type="title"/>
          </p:nvPr>
        </p:nvSpPr>
        <p:spPr>
          <a:xfrm>
            <a:off x="241300" y="155246"/>
            <a:ext cx="8724900" cy="590931"/>
          </a:xfrm>
        </p:spPr>
        <p:txBody>
          <a:bodyPr/>
          <a:lstStyle/>
          <a:p>
            <a:r>
              <a:rPr lang="en-GB" dirty="0"/>
              <a:t>continued</a:t>
            </a:r>
          </a:p>
        </p:txBody>
      </p:sp>
      <p:pic>
        <p:nvPicPr>
          <p:cNvPr id="6" name="Picture 5">
            <a:extLst>
              <a:ext uri="{FF2B5EF4-FFF2-40B4-BE49-F238E27FC236}">
                <a16:creationId xmlns:a16="http://schemas.microsoft.com/office/drawing/2014/main" id="{8682D7CC-85F2-2FC6-8928-9B1F0840B6E9}"/>
              </a:ext>
            </a:extLst>
          </p:cNvPr>
          <p:cNvPicPr>
            <a:picLocks noChangeAspect="1"/>
          </p:cNvPicPr>
          <p:nvPr/>
        </p:nvPicPr>
        <p:blipFill>
          <a:blip r:embed="rId3"/>
          <a:srcRect t="48648" r="55556" b="22951"/>
          <a:stretch>
            <a:fillRect/>
          </a:stretch>
        </p:blipFill>
        <p:spPr>
          <a:xfrm>
            <a:off x="248859" y="1233613"/>
            <a:ext cx="8333621" cy="2064487"/>
          </a:xfrm>
          <a:prstGeom prst="rect">
            <a:avLst/>
          </a:prstGeom>
        </p:spPr>
      </p:pic>
      <p:sp>
        <p:nvSpPr>
          <p:cNvPr id="7" name="TextBox 6">
            <a:extLst>
              <a:ext uri="{FF2B5EF4-FFF2-40B4-BE49-F238E27FC236}">
                <a16:creationId xmlns:a16="http://schemas.microsoft.com/office/drawing/2014/main" id="{17774B0D-ED21-972D-33B0-C864F73F564C}"/>
              </a:ext>
            </a:extLst>
          </p:cNvPr>
          <p:cNvSpPr txBox="1"/>
          <p:nvPr/>
        </p:nvSpPr>
        <p:spPr>
          <a:xfrm>
            <a:off x="241300" y="3964083"/>
            <a:ext cx="8910260" cy="954107"/>
          </a:xfrm>
          <a:prstGeom prst="rect">
            <a:avLst/>
          </a:prstGeom>
          <a:solidFill>
            <a:srgbClr val="F0F0F0"/>
          </a:solidFill>
        </p:spPr>
        <p:txBody>
          <a:bodyPr wrap="square" rtlCol="0">
            <a:spAutoFit/>
          </a:bodyPr>
          <a:lstStyle/>
          <a:p>
            <a:pPr algn="l">
              <a:spcAft>
                <a:spcPts val="1200"/>
              </a:spcAft>
            </a:pPr>
            <a:r>
              <a:rPr lang="en-GB" sz="2800" b="1" dirty="0">
                <a:solidFill>
                  <a:srgbClr val="FF0000"/>
                </a:solidFill>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 Model the gravitational field strength at any point in a gravitational field, including at the surface of a planet</a:t>
            </a:r>
          </a:p>
        </p:txBody>
      </p:sp>
    </p:spTree>
    <p:extLst>
      <p:ext uri="{BB962C8B-B14F-4D97-AF65-F5344CB8AC3E}">
        <p14:creationId xmlns:p14="http://schemas.microsoft.com/office/powerpoint/2010/main" val="2159586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09E1-A2DD-573F-5F65-F416E26F7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B8563-C02A-D67E-4168-B5E2593A711C}"/>
              </a:ext>
            </a:extLst>
          </p:cNvPr>
          <p:cNvSpPr>
            <a:spLocks noGrp="1"/>
          </p:cNvSpPr>
          <p:nvPr>
            <p:ph type="title"/>
          </p:nvPr>
        </p:nvSpPr>
        <p:spPr/>
        <p:txBody>
          <a:bodyPr/>
          <a:lstStyle/>
          <a:p>
            <a:r>
              <a:rPr lang="en-GB" dirty="0"/>
              <a:t>How do you get a </a:t>
            </a:r>
            <a:r>
              <a:rPr lang="en-GB" b="1" dirty="0"/>
              <a:t>linear</a:t>
            </a:r>
            <a:r>
              <a:rPr lang="en-GB" dirty="0"/>
              <a:t> graph?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B913DA-5703-5438-C0A5-D0F096844E3C}"/>
                  </a:ext>
                </a:extLst>
              </p:cNvPr>
              <p:cNvSpPr txBox="1"/>
              <p:nvPr/>
            </p:nvSpPr>
            <p:spPr>
              <a:xfrm>
                <a:off x="251461" y="2893425"/>
                <a:ext cx="2049792"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𝑠</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𝑔</m:t>
                      </m:r>
                      <m:r>
                        <a:rPr lang="en-GB" sz="3200" b="0" i="1" smtClean="0">
                          <a:latin typeface="Cambria Math" panose="02040503050406030204" pitchFamily="18" charset="0"/>
                        </a:rPr>
                        <m:t> </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𝑡</m:t>
                          </m:r>
                        </m:e>
                        <m:sup>
                          <m:r>
                            <a:rPr lang="en-GB" sz="3200" b="0" i="1" smtClean="0">
                              <a:latin typeface="Cambria Math" panose="02040503050406030204" pitchFamily="18" charset="0"/>
                            </a:rPr>
                            <m:t>2</m:t>
                          </m:r>
                        </m:sup>
                      </m:sSup>
                    </m:oMath>
                  </m:oMathPara>
                </a14:m>
                <a:endParaRPr lang="en-GB" sz="3200" dirty="0"/>
              </a:p>
            </p:txBody>
          </p:sp>
        </mc:Choice>
        <mc:Fallback xmlns="">
          <p:sp>
            <p:nvSpPr>
              <p:cNvPr id="3" name="TextBox 2">
                <a:extLst>
                  <a:ext uri="{FF2B5EF4-FFF2-40B4-BE49-F238E27FC236}">
                    <a16:creationId xmlns:a16="http://schemas.microsoft.com/office/drawing/2014/main" id="{56B913DA-5703-5438-C0A5-D0F096844E3C}"/>
                  </a:ext>
                </a:extLst>
              </p:cNvPr>
              <p:cNvSpPr txBox="1">
                <a:spLocks noRot="1" noChangeAspect="1" noMove="1" noResize="1" noEditPoints="1" noAdjustHandles="1" noChangeArrowheads="1" noChangeShapeType="1" noTextEdit="1"/>
              </p:cNvSpPr>
              <p:nvPr/>
            </p:nvSpPr>
            <p:spPr>
              <a:xfrm>
                <a:off x="251461" y="2893425"/>
                <a:ext cx="2049792" cy="1014317"/>
              </a:xfrm>
              <a:prstGeom prst="rect">
                <a:avLst/>
              </a:prstGeom>
              <a:blipFill>
                <a:blip r:embed="rId2"/>
                <a:stretch>
                  <a:fillRect/>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05862A51-B1F6-D00C-8E1E-D1CDED176537}"/>
              </a:ext>
            </a:extLst>
          </p:cNvPr>
          <p:cNvCxnSpPr/>
          <p:nvPr/>
        </p:nvCxnSpPr>
        <p:spPr>
          <a:xfrm>
            <a:off x="3954780" y="2288762"/>
            <a:ext cx="0" cy="30975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22A43E-4125-7F0E-774C-F5486F32FEA8}"/>
              </a:ext>
            </a:extLst>
          </p:cNvPr>
          <p:cNvCxnSpPr>
            <a:cxnSpLocks/>
          </p:cNvCxnSpPr>
          <p:nvPr/>
        </p:nvCxnSpPr>
        <p:spPr>
          <a:xfrm flipV="1">
            <a:off x="3954780" y="5383530"/>
            <a:ext cx="3703320" cy="169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8AA3F4-1980-DB4B-43DB-B89939BD052A}"/>
              </a:ext>
            </a:extLst>
          </p:cNvPr>
          <p:cNvSpPr txBox="1"/>
          <p:nvPr/>
        </p:nvSpPr>
        <p:spPr>
          <a:xfrm>
            <a:off x="3023233" y="2231410"/>
            <a:ext cx="1003801" cy="584775"/>
          </a:xfrm>
          <a:prstGeom prst="rect">
            <a:avLst/>
          </a:prstGeom>
          <a:noFill/>
        </p:spPr>
        <p:txBody>
          <a:bodyPr wrap="none" rtlCol="0">
            <a:spAutoFit/>
          </a:bodyPr>
          <a:lstStyle/>
          <a:p>
            <a:r>
              <a:rPr lang="en-GB" sz="3200" dirty="0"/>
              <a:t>s(m)</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FDCB94D-5113-F9EE-CB71-ACFEFEF95164}"/>
                  </a:ext>
                </a:extLst>
              </p:cNvPr>
              <p:cNvSpPr txBox="1"/>
              <p:nvPr/>
            </p:nvSpPr>
            <p:spPr>
              <a:xfrm>
                <a:off x="6054263" y="5657197"/>
                <a:ext cx="32076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200" b="0" i="1" dirty="0" smtClean="0">
                              <a:latin typeface="Cambria Math" panose="02040503050406030204" pitchFamily="18" charset="0"/>
                            </a:rPr>
                          </m:ctrlPr>
                        </m:sSupPr>
                        <m:e>
                          <m:r>
                            <a:rPr lang="en-GB" sz="3200" i="1" dirty="0" smtClean="0">
                              <a:latin typeface="Cambria Math" panose="02040503050406030204" pitchFamily="18" charset="0"/>
                            </a:rPr>
                            <m:t>𝑡</m:t>
                          </m:r>
                        </m:e>
                        <m:sup>
                          <m:r>
                            <a:rPr lang="en-GB" sz="3200" b="0" i="1" dirty="0" smtClean="0">
                              <a:latin typeface="Cambria Math" panose="02040503050406030204" pitchFamily="18" charset="0"/>
                            </a:rPr>
                            <m:t>2</m:t>
                          </m:r>
                        </m:sup>
                      </m:sSup>
                      <m:r>
                        <a:rPr lang="en-GB" sz="3200" i="1" dirty="0" smtClean="0">
                          <a:latin typeface="Cambria Math" panose="02040503050406030204" pitchFamily="18" charset="0"/>
                        </a:rPr>
                        <m:t>(</m:t>
                      </m:r>
                      <m:r>
                        <a:rPr lang="en-GB" sz="3200" b="0" i="1" dirty="0" smtClean="0">
                          <a:latin typeface="Cambria Math" panose="02040503050406030204" pitchFamily="18" charset="0"/>
                        </a:rPr>
                        <m:t>𝑡</m:t>
                      </m:r>
                      <m:r>
                        <a:rPr lang="en-GB" sz="3200" b="0" i="1" dirty="0" smtClean="0">
                          <a:latin typeface="Cambria Math" panose="02040503050406030204" pitchFamily="18" charset="0"/>
                        </a:rPr>
                        <m:t> </m:t>
                      </m:r>
                      <m:r>
                        <a:rPr lang="en-GB" sz="3200" b="0" i="1" dirty="0" smtClean="0">
                          <a:latin typeface="Cambria Math" panose="02040503050406030204" pitchFamily="18" charset="0"/>
                        </a:rPr>
                        <m:t>𝑖𝑛</m:t>
                      </m:r>
                      <m:r>
                        <a:rPr lang="en-GB" sz="3200" b="0" i="1" dirty="0" smtClean="0">
                          <a:latin typeface="Cambria Math" panose="02040503050406030204" pitchFamily="18" charset="0"/>
                        </a:rPr>
                        <m:t> </m:t>
                      </m:r>
                      <m:r>
                        <a:rPr lang="en-GB" sz="3200" i="1" dirty="0" smtClean="0">
                          <a:latin typeface="Cambria Math" panose="02040503050406030204" pitchFamily="18" charset="0"/>
                        </a:rPr>
                        <m:t>𝑠</m:t>
                      </m:r>
                      <m:r>
                        <a:rPr lang="en-GB" sz="3200" b="0" i="1" dirty="0" smtClean="0">
                          <a:latin typeface="Cambria Math" panose="02040503050406030204" pitchFamily="18" charset="0"/>
                        </a:rPr>
                        <m:t>𝑒𝑐𝑜𝑛𝑑𝑠</m:t>
                      </m:r>
                      <m:r>
                        <a:rPr lang="en-GB" sz="3200" i="1" dirty="0" smtClean="0">
                          <a:latin typeface="Cambria Math" panose="02040503050406030204" pitchFamily="18" charset="0"/>
                        </a:rPr>
                        <m:t>)</m:t>
                      </m:r>
                    </m:oMath>
                  </m:oMathPara>
                </a14:m>
                <a:endParaRPr lang="en-GB" sz="3200" dirty="0"/>
              </a:p>
            </p:txBody>
          </p:sp>
        </mc:Choice>
        <mc:Fallback xmlns="">
          <p:sp>
            <p:nvSpPr>
              <p:cNvPr id="14" name="TextBox 13">
                <a:extLst>
                  <a:ext uri="{FF2B5EF4-FFF2-40B4-BE49-F238E27FC236}">
                    <a16:creationId xmlns:a16="http://schemas.microsoft.com/office/drawing/2014/main" id="{3FDCB94D-5113-F9EE-CB71-ACFEFEF95164}"/>
                  </a:ext>
                </a:extLst>
              </p:cNvPr>
              <p:cNvSpPr txBox="1">
                <a:spLocks noRot="1" noChangeAspect="1" noMove="1" noResize="1" noEditPoints="1" noAdjustHandles="1" noChangeArrowheads="1" noChangeShapeType="1" noTextEdit="1"/>
              </p:cNvSpPr>
              <p:nvPr/>
            </p:nvSpPr>
            <p:spPr>
              <a:xfrm>
                <a:off x="6054263" y="5657197"/>
                <a:ext cx="3207673" cy="584775"/>
              </a:xfrm>
              <a:prstGeom prst="rect">
                <a:avLst/>
              </a:prstGeom>
              <a:blipFill>
                <a:blip r:embed="rId3"/>
                <a:stretch>
                  <a:fillRect/>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245F2B95-FBA7-DEB4-9293-23C4C3A1ACD6}"/>
              </a:ext>
            </a:extLst>
          </p:cNvPr>
          <p:cNvCxnSpPr/>
          <p:nvPr/>
        </p:nvCxnSpPr>
        <p:spPr>
          <a:xfrm flipV="1">
            <a:off x="3954780" y="2893425"/>
            <a:ext cx="3131820" cy="2490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FA51456-46B1-2419-3171-0E916E6FFA38}"/>
              </a:ext>
            </a:extLst>
          </p:cNvPr>
          <p:cNvSpPr/>
          <p:nvPr/>
        </p:nvSpPr>
        <p:spPr>
          <a:xfrm>
            <a:off x="1634495" y="2893425"/>
            <a:ext cx="666758" cy="101431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320EFE-6CF4-A73A-D40E-61DBF697E856}"/>
                  </a:ext>
                </a:extLst>
              </p:cNvPr>
              <p:cNvSpPr txBox="1"/>
              <p:nvPr/>
            </p:nvSpPr>
            <p:spPr>
              <a:xfrm>
                <a:off x="1825018" y="1172078"/>
                <a:ext cx="3981422" cy="584775"/>
              </a:xfrm>
              <a:prstGeom prst="rect">
                <a:avLst/>
              </a:prstGeom>
              <a:noFill/>
            </p:spPr>
            <p:txBody>
              <a:bodyPr wrap="square" rtlCol="0">
                <a:spAutoFit/>
              </a:bodyPr>
              <a:lstStyle/>
              <a:p>
                <a:pPr algn="l"/>
                <a:r>
                  <a:rPr lang="en-GB" sz="3200" dirty="0"/>
                  <a:t>Use </a:t>
                </a: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𝑡</m:t>
                        </m:r>
                      </m:e>
                      <m:sup>
                        <m:r>
                          <a:rPr lang="en-GB" sz="3200" b="0" i="1" smtClean="0">
                            <a:latin typeface="Cambria Math" panose="02040503050406030204" pitchFamily="18" charset="0"/>
                          </a:rPr>
                          <m:t>2</m:t>
                        </m:r>
                      </m:sup>
                    </m:sSup>
                  </m:oMath>
                </a14:m>
                <a:r>
                  <a:rPr lang="en-GB" sz="3200" dirty="0"/>
                  <a:t> instead of t</a:t>
                </a:r>
              </a:p>
            </p:txBody>
          </p:sp>
        </mc:Choice>
        <mc:Fallback xmlns="">
          <p:sp>
            <p:nvSpPr>
              <p:cNvPr id="11" name="TextBox 10">
                <a:extLst>
                  <a:ext uri="{FF2B5EF4-FFF2-40B4-BE49-F238E27FC236}">
                    <a16:creationId xmlns:a16="http://schemas.microsoft.com/office/drawing/2014/main" id="{A3320EFE-6CF4-A73A-D40E-61DBF697E856}"/>
                  </a:ext>
                </a:extLst>
              </p:cNvPr>
              <p:cNvSpPr txBox="1">
                <a:spLocks noRot="1" noChangeAspect="1" noMove="1" noResize="1" noEditPoints="1" noAdjustHandles="1" noChangeArrowheads="1" noChangeShapeType="1" noTextEdit="1"/>
              </p:cNvSpPr>
              <p:nvPr/>
            </p:nvSpPr>
            <p:spPr>
              <a:xfrm>
                <a:off x="1825018" y="1172078"/>
                <a:ext cx="3981422" cy="584775"/>
              </a:xfrm>
              <a:prstGeom prst="rect">
                <a:avLst/>
              </a:prstGeom>
              <a:blipFill>
                <a:blip r:embed="rId4"/>
                <a:stretch>
                  <a:fillRect l="-3823" t="-13542" b="-33333"/>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B964DB2C-6A0E-A636-A791-1BA57E6AC7C5}"/>
              </a:ext>
            </a:extLst>
          </p:cNvPr>
          <p:cNvCxnSpPr>
            <a:cxnSpLocks/>
          </p:cNvCxnSpPr>
          <p:nvPr/>
        </p:nvCxnSpPr>
        <p:spPr>
          <a:xfrm flipH="1">
            <a:off x="2171700" y="1756853"/>
            <a:ext cx="666758" cy="1136572"/>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95352F0E-671A-C958-99A4-3E7E07C89957}"/>
              </a:ext>
            </a:extLst>
          </p:cNvPr>
          <p:cNvSpPr/>
          <p:nvPr/>
        </p:nvSpPr>
        <p:spPr>
          <a:xfrm>
            <a:off x="2959101" y="985317"/>
            <a:ext cx="5063199" cy="4671879"/>
          </a:xfrm>
          <a:custGeom>
            <a:avLst/>
            <a:gdLst>
              <a:gd name="connsiteX0" fmla="*/ 0 w 2349500"/>
              <a:gd name="connsiteY0" fmla="*/ 0 h 3708400"/>
              <a:gd name="connsiteX1" fmla="*/ 2349500 w 2349500"/>
              <a:gd name="connsiteY1" fmla="*/ 533400 h 3708400"/>
              <a:gd name="connsiteX2" fmla="*/ 1231900 w 2349500"/>
              <a:gd name="connsiteY2" fmla="*/ 3708400 h 3708400"/>
              <a:gd name="connsiteX0" fmla="*/ 0 w 2379715"/>
              <a:gd name="connsiteY0" fmla="*/ 166200 h 3874600"/>
              <a:gd name="connsiteX1" fmla="*/ 2349500 w 2379715"/>
              <a:gd name="connsiteY1" fmla="*/ 699600 h 3874600"/>
              <a:gd name="connsiteX2" fmla="*/ 1231900 w 2379715"/>
              <a:gd name="connsiteY2" fmla="*/ 3874600 h 3874600"/>
              <a:gd name="connsiteX0" fmla="*/ 0 w 2503653"/>
              <a:gd name="connsiteY0" fmla="*/ 0 h 3708400"/>
              <a:gd name="connsiteX1" fmla="*/ 2476500 w 2503653"/>
              <a:gd name="connsiteY1" fmla="*/ 1104900 h 3708400"/>
              <a:gd name="connsiteX2" fmla="*/ 1231900 w 2503653"/>
              <a:gd name="connsiteY2" fmla="*/ 3708400 h 3708400"/>
              <a:gd name="connsiteX0" fmla="*/ 0 w 2516828"/>
              <a:gd name="connsiteY0" fmla="*/ 0 h 3708400"/>
              <a:gd name="connsiteX1" fmla="*/ 2476500 w 2516828"/>
              <a:gd name="connsiteY1" fmla="*/ 1104900 h 3708400"/>
              <a:gd name="connsiteX2" fmla="*/ 1231900 w 2516828"/>
              <a:gd name="connsiteY2" fmla="*/ 3708400 h 3708400"/>
              <a:gd name="connsiteX0" fmla="*/ 0 w 2511452"/>
              <a:gd name="connsiteY0" fmla="*/ 0 h 3708400"/>
              <a:gd name="connsiteX1" fmla="*/ 2476500 w 2511452"/>
              <a:gd name="connsiteY1" fmla="*/ 1104900 h 3708400"/>
              <a:gd name="connsiteX2" fmla="*/ 1231900 w 2511452"/>
              <a:gd name="connsiteY2" fmla="*/ 3708400 h 3708400"/>
              <a:gd name="connsiteX0" fmla="*/ 0 w 2508801"/>
              <a:gd name="connsiteY0" fmla="*/ 0 h 3898900"/>
              <a:gd name="connsiteX1" fmla="*/ 2476500 w 2508801"/>
              <a:gd name="connsiteY1" fmla="*/ 1104900 h 3898900"/>
              <a:gd name="connsiteX2" fmla="*/ 1219200 w 2508801"/>
              <a:gd name="connsiteY2" fmla="*/ 3898900 h 3898900"/>
              <a:gd name="connsiteX0" fmla="*/ 0 w 2524894"/>
              <a:gd name="connsiteY0" fmla="*/ 0 h 3644900"/>
              <a:gd name="connsiteX1" fmla="*/ 2476500 w 2524894"/>
              <a:gd name="connsiteY1" fmla="*/ 1104900 h 3644900"/>
              <a:gd name="connsiteX2" fmla="*/ 1397000 w 2524894"/>
              <a:gd name="connsiteY2" fmla="*/ 3644900 h 3644900"/>
              <a:gd name="connsiteX0" fmla="*/ 0 w 2504278"/>
              <a:gd name="connsiteY0" fmla="*/ 0 h 4114800"/>
              <a:gd name="connsiteX1" fmla="*/ 2476500 w 2504278"/>
              <a:gd name="connsiteY1" fmla="*/ 1104900 h 4114800"/>
              <a:gd name="connsiteX2" fmla="*/ 1155700 w 2504278"/>
              <a:gd name="connsiteY2" fmla="*/ 4114800 h 4114800"/>
              <a:gd name="connsiteX0" fmla="*/ 0 w 4601168"/>
              <a:gd name="connsiteY0" fmla="*/ 0 h 4406900"/>
              <a:gd name="connsiteX1" fmla="*/ 4470400 w 4601168"/>
              <a:gd name="connsiteY1" fmla="*/ 1397000 h 4406900"/>
              <a:gd name="connsiteX2" fmla="*/ 3149600 w 4601168"/>
              <a:gd name="connsiteY2" fmla="*/ 4406900 h 4406900"/>
              <a:gd name="connsiteX0" fmla="*/ 0 w 4601168"/>
              <a:gd name="connsiteY0" fmla="*/ 106390 h 4513290"/>
              <a:gd name="connsiteX1" fmla="*/ 4470400 w 4601168"/>
              <a:gd name="connsiteY1" fmla="*/ 1503390 h 4513290"/>
              <a:gd name="connsiteX2" fmla="*/ 3149600 w 4601168"/>
              <a:gd name="connsiteY2" fmla="*/ 4513290 h 4513290"/>
              <a:gd name="connsiteX0" fmla="*/ 0 w 4659782"/>
              <a:gd name="connsiteY0" fmla="*/ 144035 h 4550935"/>
              <a:gd name="connsiteX1" fmla="*/ 4533900 w 4659782"/>
              <a:gd name="connsiteY1" fmla="*/ 1134635 h 4550935"/>
              <a:gd name="connsiteX2" fmla="*/ 3149600 w 4659782"/>
              <a:gd name="connsiteY2" fmla="*/ 4550935 h 4550935"/>
              <a:gd name="connsiteX0" fmla="*/ 0 w 4794177"/>
              <a:gd name="connsiteY0" fmla="*/ 142725 h 4562325"/>
              <a:gd name="connsiteX1" fmla="*/ 4660900 w 4794177"/>
              <a:gd name="connsiteY1" fmla="*/ 1146025 h 4562325"/>
              <a:gd name="connsiteX2" fmla="*/ 3276600 w 4794177"/>
              <a:gd name="connsiteY2" fmla="*/ 4562325 h 4562325"/>
              <a:gd name="connsiteX0" fmla="*/ 0 w 5063199"/>
              <a:gd name="connsiteY0" fmla="*/ 142725 h 4562325"/>
              <a:gd name="connsiteX1" fmla="*/ 4914900 w 5063199"/>
              <a:gd name="connsiteY1" fmla="*/ 1146025 h 4562325"/>
              <a:gd name="connsiteX2" fmla="*/ 3530600 w 5063199"/>
              <a:gd name="connsiteY2" fmla="*/ 4562325 h 4562325"/>
              <a:gd name="connsiteX0" fmla="*/ 0 w 5063199"/>
              <a:gd name="connsiteY0" fmla="*/ 252279 h 4671879"/>
              <a:gd name="connsiteX1" fmla="*/ 4914900 w 5063199"/>
              <a:gd name="connsiteY1" fmla="*/ 1255579 h 4671879"/>
              <a:gd name="connsiteX2" fmla="*/ 3530600 w 5063199"/>
              <a:gd name="connsiteY2" fmla="*/ 4671879 h 4671879"/>
            </a:gdLst>
            <a:ahLst/>
            <a:cxnLst>
              <a:cxn ang="0">
                <a:pos x="connsiteX0" y="connsiteY0"/>
              </a:cxn>
              <a:cxn ang="0">
                <a:pos x="connsiteX1" y="connsiteY1"/>
              </a:cxn>
              <a:cxn ang="0">
                <a:pos x="connsiteX2" y="connsiteY2"/>
              </a:cxn>
            </a:cxnLst>
            <a:rect l="l" t="t" r="r" b="b"/>
            <a:pathLst>
              <a:path w="5063199" h="4671879">
                <a:moveTo>
                  <a:pt x="0" y="252279"/>
                </a:moveTo>
                <a:cubicBezTo>
                  <a:pt x="630767" y="-471621"/>
                  <a:pt x="4326467" y="518979"/>
                  <a:pt x="4914900" y="1255579"/>
                </a:cubicBezTo>
                <a:cubicBezTo>
                  <a:pt x="5503333" y="1992179"/>
                  <a:pt x="4195233" y="3791346"/>
                  <a:pt x="3530600" y="4671879"/>
                </a:cubicBezTo>
              </a:path>
            </a:pathLst>
          </a:cu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Shape 8">
            <a:extLst>
              <a:ext uri="{FF2B5EF4-FFF2-40B4-BE49-F238E27FC236}">
                <a16:creationId xmlns:a16="http://schemas.microsoft.com/office/drawing/2014/main" id="{E404A286-4725-B1A9-358D-C1C409025946}"/>
              </a:ext>
            </a:extLst>
          </p:cNvPr>
          <p:cNvSpPr/>
          <p:nvPr/>
        </p:nvSpPr>
        <p:spPr>
          <a:xfrm>
            <a:off x="6503670" y="5356574"/>
            <a:ext cx="251460" cy="262890"/>
          </a:xfrm>
          <a:custGeom>
            <a:avLst/>
            <a:gdLst>
              <a:gd name="connsiteX0" fmla="*/ 114300 w 251460"/>
              <a:gd name="connsiteY0" fmla="*/ 0 h 262890"/>
              <a:gd name="connsiteX1" fmla="*/ 0 w 251460"/>
              <a:gd name="connsiteY1" fmla="*/ 262890 h 262890"/>
              <a:gd name="connsiteX2" fmla="*/ 251460 w 251460"/>
              <a:gd name="connsiteY2" fmla="*/ 114300 h 262890"/>
            </a:gdLst>
            <a:ahLst/>
            <a:cxnLst>
              <a:cxn ang="0">
                <a:pos x="connsiteX0" y="connsiteY0"/>
              </a:cxn>
              <a:cxn ang="0">
                <a:pos x="connsiteX1" y="connsiteY1"/>
              </a:cxn>
              <a:cxn ang="0">
                <a:pos x="connsiteX2" y="connsiteY2"/>
              </a:cxn>
            </a:cxnLst>
            <a:rect l="l" t="t" r="r" b="b"/>
            <a:pathLst>
              <a:path w="251460" h="262890">
                <a:moveTo>
                  <a:pt x="114300" y="0"/>
                </a:moveTo>
                <a:lnTo>
                  <a:pt x="0" y="262890"/>
                </a:lnTo>
                <a:lnTo>
                  <a:pt x="251460" y="114300"/>
                </a:ln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41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8" grpId="0" animBg="1"/>
      <p:bldP spid="11" grpId="0"/>
      <p:bldP spid="4"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E038-1D1E-706C-73DB-BF4989B04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AF230-7A01-9B77-7F52-081C95632CAA}"/>
              </a:ext>
            </a:extLst>
          </p:cNvPr>
          <p:cNvSpPr>
            <a:spLocks noGrp="1"/>
          </p:cNvSpPr>
          <p:nvPr>
            <p:ph type="title"/>
          </p:nvPr>
        </p:nvSpPr>
        <p:spPr/>
        <p:txBody>
          <a:bodyPr/>
          <a:lstStyle/>
          <a:p>
            <a:r>
              <a:rPr lang="en-GB" dirty="0"/>
              <a:t>How do you get g from slope?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6CB271-6BD9-EE95-8EA3-7B4947615B92}"/>
                  </a:ext>
                </a:extLst>
              </p:cNvPr>
              <p:cNvSpPr txBox="1"/>
              <p:nvPr/>
            </p:nvSpPr>
            <p:spPr>
              <a:xfrm>
                <a:off x="541319" y="1367921"/>
                <a:ext cx="2049792"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𝑠</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𝑔</m:t>
                      </m:r>
                      <m:r>
                        <a:rPr lang="en-GB" sz="3200" b="0" i="1" smtClean="0">
                          <a:latin typeface="Cambria Math" panose="02040503050406030204" pitchFamily="18" charset="0"/>
                        </a:rPr>
                        <m:t> </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𝑡</m:t>
                          </m:r>
                        </m:e>
                        <m:sup>
                          <m:r>
                            <a:rPr lang="en-GB" sz="3200" b="0" i="1" smtClean="0">
                              <a:latin typeface="Cambria Math" panose="02040503050406030204" pitchFamily="18" charset="0"/>
                            </a:rPr>
                            <m:t>2</m:t>
                          </m:r>
                        </m:sup>
                      </m:sSup>
                    </m:oMath>
                  </m:oMathPara>
                </a14:m>
                <a:endParaRPr lang="en-GB" sz="3200" dirty="0"/>
              </a:p>
            </p:txBody>
          </p:sp>
        </mc:Choice>
        <mc:Fallback xmlns="">
          <p:sp>
            <p:nvSpPr>
              <p:cNvPr id="3" name="TextBox 2">
                <a:extLst>
                  <a:ext uri="{FF2B5EF4-FFF2-40B4-BE49-F238E27FC236}">
                    <a16:creationId xmlns:a16="http://schemas.microsoft.com/office/drawing/2014/main" id="{246CB271-6BD9-EE95-8EA3-7B4947615B92}"/>
                  </a:ext>
                </a:extLst>
              </p:cNvPr>
              <p:cNvSpPr txBox="1">
                <a:spLocks noRot="1" noChangeAspect="1" noMove="1" noResize="1" noEditPoints="1" noAdjustHandles="1" noChangeArrowheads="1" noChangeShapeType="1" noTextEdit="1"/>
              </p:cNvSpPr>
              <p:nvPr/>
            </p:nvSpPr>
            <p:spPr>
              <a:xfrm>
                <a:off x="541319" y="1367921"/>
                <a:ext cx="2049792" cy="1014317"/>
              </a:xfrm>
              <a:prstGeom prst="rect">
                <a:avLst/>
              </a:prstGeom>
              <a:blipFill>
                <a:blip r:embed="rId2"/>
                <a:stretch>
                  <a:fillRect/>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9A5BC330-F6F4-305A-6865-43E245C52632}"/>
              </a:ext>
            </a:extLst>
          </p:cNvPr>
          <p:cNvCxnSpPr/>
          <p:nvPr/>
        </p:nvCxnSpPr>
        <p:spPr>
          <a:xfrm>
            <a:off x="4081780" y="1347657"/>
            <a:ext cx="0" cy="30975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0E22454-80A9-F3A9-3224-C8C24434EAD6}"/>
              </a:ext>
            </a:extLst>
          </p:cNvPr>
          <p:cNvCxnSpPr>
            <a:cxnSpLocks/>
          </p:cNvCxnSpPr>
          <p:nvPr/>
        </p:nvCxnSpPr>
        <p:spPr>
          <a:xfrm flipV="1">
            <a:off x="4081780" y="4442425"/>
            <a:ext cx="3703320" cy="169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1058FE-0AB8-8E1F-0058-9C7B556D75A5}"/>
              </a:ext>
            </a:extLst>
          </p:cNvPr>
          <p:cNvSpPr txBox="1"/>
          <p:nvPr/>
        </p:nvSpPr>
        <p:spPr>
          <a:xfrm>
            <a:off x="3150233" y="1290305"/>
            <a:ext cx="1003801" cy="584775"/>
          </a:xfrm>
          <a:prstGeom prst="rect">
            <a:avLst/>
          </a:prstGeom>
          <a:noFill/>
        </p:spPr>
        <p:txBody>
          <a:bodyPr wrap="none" rtlCol="0">
            <a:spAutoFit/>
          </a:bodyPr>
          <a:lstStyle/>
          <a:p>
            <a:r>
              <a:rPr lang="en-GB" sz="3200" dirty="0"/>
              <a:t>s(m)</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E4B9B8-D388-5960-1772-8FC983DC9823}"/>
                  </a:ext>
                </a:extLst>
              </p:cNvPr>
              <p:cNvSpPr txBox="1"/>
              <p:nvPr/>
            </p:nvSpPr>
            <p:spPr>
              <a:xfrm>
                <a:off x="5933440" y="4476333"/>
                <a:ext cx="32076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200" b="0" i="1" dirty="0" smtClean="0">
                              <a:latin typeface="Cambria Math" panose="02040503050406030204" pitchFamily="18" charset="0"/>
                            </a:rPr>
                          </m:ctrlPr>
                        </m:sSupPr>
                        <m:e>
                          <m:r>
                            <a:rPr lang="en-GB" sz="3200" i="1" dirty="0" smtClean="0">
                              <a:latin typeface="Cambria Math" panose="02040503050406030204" pitchFamily="18" charset="0"/>
                            </a:rPr>
                            <m:t>𝑡</m:t>
                          </m:r>
                        </m:e>
                        <m:sup>
                          <m:r>
                            <a:rPr lang="en-GB" sz="3200" b="0" i="1" dirty="0" smtClean="0">
                              <a:latin typeface="Cambria Math" panose="02040503050406030204" pitchFamily="18" charset="0"/>
                            </a:rPr>
                            <m:t>2</m:t>
                          </m:r>
                        </m:sup>
                      </m:sSup>
                      <m:r>
                        <a:rPr lang="en-GB" sz="3200" i="1" dirty="0" smtClean="0">
                          <a:latin typeface="Cambria Math" panose="02040503050406030204" pitchFamily="18" charset="0"/>
                        </a:rPr>
                        <m:t>(</m:t>
                      </m:r>
                      <m:r>
                        <a:rPr lang="en-GB" sz="3200" b="0" i="1" dirty="0" smtClean="0">
                          <a:latin typeface="Cambria Math" panose="02040503050406030204" pitchFamily="18" charset="0"/>
                        </a:rPr>
                        <m:t>𝑡</m:t>
                      </m:r>
                      <m:r>
                        <a:rPr lang="en-GB" sz="3200" b="0" i="1" dirty="0" smtClean="0">
                          <a:latin typeface="Cambria Math" panose="02040503050406030204" pitchFamily="18" charset="0"/>
                        </a:rPr>
                        <m:t> </m:t>
                      </m:r>
                      <m:r>
                        <a:rPr lang="en-GB" sz="3200" b="0" i="1" dirty="0" smtClean="0">
                          <a:latin typeface="Cambria Math" panose="02040503050406030204" pitchFamily="18" charset="0"/>
                        </a:rPr>
                        <m:t>𝑖𝑛</m:t>
                      </m:r>
                      <m:r>
                        <a:rPr lang="en-GB" sz="3200" b="0" i="1" dirty="0" smtClean="0">
                          <a:latin typeface="Cambria Math" panose="02040503050406030204" pitchFamily="18" charset="0"/>
                        </a:rPr>
                        <m:t> </m:t>
                      </m:r>
                      <m:r>
                        <a:rPr lang="en-GB" sz="3200" i="1" dirty="0" smtClean="0">
                          <a:latin typeface="Cambria Math" panose="02040503050406030204" pitchFamily="18" charset="0"/>
                        </a:rPr>
                        <m:t>𝑠</m:t>
                      </m:r>
                      <m:r>
                        <a:rPr lang="en-GB" sz="3200" b="0" i="1" dirty="0" smtClean="0">
                          <a:latin typeface="Cambria Math" panose="02040503050406030204" pitchFamily="18" charset="0"/>
                        </a:rPr>
                        <m:t>𝑒𝑐𝑜𝑛𝑑𝑠</m:t>
                      </m:r>
                      <m:r>
                        <a:rPr lang="en-GB" sz="3200" i="1" dirty="0" smtClean="0">
                          <a:latin typeface="Cambria Math" panose="02040503050406030204" pitchFamily="18" charset="0"/>
                        </a:rPr>
                        <m:t>)</m:t>
                      </m:r>
                    </m:oMath>
                  </m:oMathPara>
                </a14:m>
                <a:endParaRPr lang="en-GB" sz="3200" dirty="0"/>
              </a:p>
            </p:txBody>
          </p:sp>
        </mc:Choice>
        <mc:Fallback xmlns="">
          <p:sp>
            <p:nvSpPr>
              <p:cNvPr id="14" name="TextBox 13">
                <a:extLst>
                  <a:ext uri="{FF2B5EF4-FFF2-40B4-BE49-F238E27FC236}">
                    <a16:creationId xmlns:a16="http://schemas.microsoft.com/office/drawing/2014/main" id="{FAE4B9B8-D388-5960-1772-8FC983DC9823}"/>
                  </a:ext>
                </a:extLst>
              </p:cNvPr>
              <p:cNvSpPr txBox="1">
                <a:spLocks noRot="1" noChangeAspect="1" noMove="1" noResize="1" noEditPoints="1" noAdjustHandles="1" noChangeArrowheads="1" noChangeShapeType="1" noTextEdit="1"/>
              </p:cNvSpPr>
              <p:nvPr/>
            </p:nvSpPr>
            <p:spPr>
              <a:xfrm>
                <a:off x="5933440" y="4476333"/>
                <a:ext cx="3207673" cy="584775"/>
              </a:xfrm>
              <a:prstGeom prst="rect">
                <a:avLst/>
              </a:prstGeom>
              <a:blipFill>
                <a:blip r:embed="rId3"/>
                <a:stretch>
                  <a:fillRect/>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AAECFC9A-5CC6-040A-25B9-4BA1208A716B}"/>
              </a:ext>
            </a:extLst>
          </p:cNvPr>
          <p:cNvCxnSpPr>
            <a:cxnSpLocks/>
          </p:cNvCxnSpPr>
          <p:nvPr/>
        </p:nvCxnSpPr>
        <p:spPr>
          <a:xfrm flipV="1">
            <a:off x="4081780" y="1952320"/>
            <a:ext cx="3131820" cy="2473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95FB879-5120-6275-CBBE-883311E53A11}"/>
              </a:ext>
            </a:extLst>
          </p:cNvPr>
          <p:cNvSpPr/>
          <p:nvPr/>
        </p:nvSpPr>
        <p:spPr>
          <a:xfrm>
            <a:off x="1232835" y="1357348"/>
            <a:ext cx="796919" cy="101431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B7A1315-84D7-9F8E-4513-E384DF8E6B0D}"/>
              </a:ext>
            </a:extLst>
          </p:cNvPr>
          <p:cNvSpPr txBox="1"/>
          <p:nvPr/>
        </p:nvSpPr>
        <p:spPr>
          <a:xfrm>
            <a:off x="541319" y="2908300"/>
            <a:ext cx="3145413" cy="584775"/>
          </a:xfrm>
          <a:prstGeom prst="rect">
            <a:avLst/>
          </a:prstGeom>
          <a:noFill/>
        </p:spPr>
        <p:txBody>
          <a:bodyPr wrap="none" rtlCol="0">
            <a:spAutoFit/>
          </a:bodyPr>
          <a:lstStyle/>
          <a:p>
            <a:pPr algn="l"/>
            <a:r>
              <a:rPr lang="en-GB" sz="3200" dirty="0">
                <a:solidFill>
                  <a:srgbClr val="FF0000"/>
                </a:solidFill>
              </a:rPr>
              <a:t>This is the slope</a:t>
            </a:r>
          </a:p>
        </p:txBody>
      </p:sp>
      <p:cxnSp>
        <p:nvCxnSpPr>
          <p:cNvPr id="12" name="Straight Arrow Connector 11">
            <a:extLst>
              <a:ext uri="{FF2B5EF4-FFF2-40B4-BE49-F238E27FC236}">
                <a16:creationId xmlns:a16="http://schemas.microsoft.com/office/drawing/2014/main" id="{A2511CC7-9FE0-605B-7E41-B3B965DBC206}"/>
              </a:ext>
            </a:extLst>
          </p:cNvPr>
          <p:cNvCxnSpPr>
            <a:endCxn id="8" idx="4"/>
          </p:cNvCxnSpPr>
          <p:nvPr/>
        </p:nvCxnSpPr>
        <p:spPr>
          <a:xfrm flipH="1" flipV="1">
            <a:off x="1631295" y="2371665"/>
            <a:ext cx="261005" cy="46043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2029D6-E201-1CBB-D743-F34750EF05B0}"/>
                  </a:ext>
                </a:extLst>
              </p:cNvPr>
              <p:cNvSpPr txBox="1"/>
              <p:nvPr/>
            </p:nvSpPr>
            <p:spPr>
              <a:xfrm>
                <a:off x="378461" y="3865320"/>
                <a:ext cx="3243388" cy="1968424"/>
              </a:xfrm>
              <a:prstGeom prst="rect">
                <a:avLst/>
              </a:prstGeom>
              <a:noFill/>
            </p:spPr>
            <p:txBody>
              <a:bodyPr wrap="none" rtlCol="0">
                <a:spAutoFit/>
              </a:bodyPr>
              <a:lstStyle/>
              <a:p>
                <a:pPr algn="l">
                  <a:spcAft>
                    <a:spcPts val="18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𝑠𝑙𝑜𝑝𝑒</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𝑔</m:t>
                      </m:r>
                    </m:oMath>
                  </m:oMathPara>
                </a14:m>
                <a:endParaRPr lang="en-GB" sz="3200" b="0" dirty="0"/>
              </a:p>
              <a:p>
                <a:pPr algn="l">
                  <a:spcAft>
                    <a:spcPts val="18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𝑔</m:t>
                      </m:r>
                      <m:r>
                        <a:rPr lang="en-GB" sz="3200" b="0" i="1" smtClean="0">
                          <a:latin typeface="Cambria Math" panose="02040503050406030204" pitchFamily="18" charset="0"/>
                        </a:rPr>
                        <m:t>=2×</m:t>
                      </m:r>
                      <m:r>
                        <a:rPr lang="en-GB" sz="3200" b="0" i="1" smtClean="0">
                          <a:latin typeface="Cambria Math" panose="02040503050406030204" pitchFamily="18" charset="0"/>
                        </a:rPr>
                        <m:t>𝑠𝑙𝑜𝑝𝑒</m:t>
                      </m:r>
                    </m:oMath>
                  </m:oMathPara>
                </a14:m>
                <a:endParaRPr lang="en-GB" sz="3200" dirty="0"/>
              </a:p>
            </p:txBody>
          </p:sp>
        </mc:Choice>
        <mc:Fallback xmlns="">
          <p:sp>
            <p:nvSpPr>
              <p:cNvPr id="15" name="TextBox 14">
                <a:extLst>
                  <a:ext uri="{FF2B5EF4-FFF2-40B4-BE49-F238E27FC236}">
                    <a16:creationId xmlns:a16="http://schemas.microsoft.com/office/drawing/2014/main" id="{2E2029D6-E201-1CBB-D743-F34750EF05B0}"/>
                  </a:ext>
                </a:extLst>
              </p:cNvPr>
              <p:cNvSpPr txBox="1">
                <a:spLocks noRot="1" noChangeAspect="1" noMove="1" noResize="1" noEditPoints="1" noAdjustHandles="1" noChangeArrowheads="1" noChangeShapeType="1" noTextEdit="1"/>
              </p:cNvSpPr>
              <p:nvPr/>
            </p:nvSpPr>
            <p:spPr>
              <a:xfrm>
                <a:off x="378461" y="3865320"/>
                <a:ext cx="3243388" cy="196842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01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A0A45-B5D2-993D-CDC7-8C1C5851EEA9}"/>
              </a:ext>
            </a:extLst>
          </p:cNvPr>
          <p:cNvSpPr txBox="1"/>
          <p:nvPr/>
        </p:nvSpPr>
        <p:spPr bwMode="auto">
          <a:xfrm>
            <a:off x="95694" y="156901"/>
            <a:ext cx="3212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IE" sz="2800" b="1" dirty="0"/>
              <a:t>Scaling the graph</a:t>
            </a:r>
          </a:p>
        </p:txBody>
      </p:sp>
      <p:pic>
        <p:nvPicPr>
          <p:cNvPr id="3" name="Picture 2">
            <a:extLst>
              <a:ext uri="{FF2B5EF4-FFF2-40B4-BE49-F238E27FC236}">
                <a16:creationId xmlns:a16="http://schemas.microsoft.com/office/drawing/2014/main" id="{F9D386D0-AE8D-E115-1704-8F3C5CE10C31}"/>
              </a:ext>
            </a:extLst>
          </p:cNvPr>
          <p:cNvPicPr>
            <a:picLocks noChangeAspect="1"/>
          </p:cNvPicPr>
          <p:nvPr/>
        </p:nvPicPr>
        <p:blipFill>
          <a:blip r:embed="rId2"/>
          <a:stretch>
            <a:fillRect/>
          </a:stretch>
        </p:blipFill>
        <p:spPr>
          <a:xfrm>
            <a:off x="3419872" y="3539822"/>
            <a:ext cx="4978800" cy="2788480"/>
          </a:xfrm>
          <a:prstGeom prst="rect">
            <a:avLst/>
          </a:prstGeom>
        </p:spPr>
      </p:pic>
      <p:pic>
        <p:nvPicPr>
          <p:cNvPr id="4" name="Picture 3">
            <a:extLst>
              <a:ext uri="{FF2B5EF4-FFF2-40B4-BE49-F238E27FC236}">
                <a16:creationId xmlns:a16="http://schemas.microsoft.com/office/drawing/2014/main" id="{8F7A48D5-F63C-5932-CCC3-CBF5F93AAC5E}"/>
              </a:ext>
            </a:extLst>
          </p:cNvPr>
          <p:cNvPicPr>
            <a:picLocks noChangeAspect="1"/>
          </p:cNvPicPr>
          <p:nvPr/>
        </p:nvPicPr>
        <p:blipFill>
          <a:blip r:embed="rId2"/>
          <a:stretch>
            <a:fillRect/>
          </a:stretch>
        </p:blipFill>
        <p:spPr>
          <a:xfrm>
            <a:off x="3419872" y="836712"/>
            <a:ext cx="4978800" cy="2788480"/>
          </a:xfrm>
          <a:prstGeom prst="rect">
            <a:avLst/>
          </a:prstGeom>
        </p:spPr>
      </p:pic>
      <p:pic>
        <p:nvPicPr>
          <p:cNvPr id="5" name="Picture 4">
            <a:extLst>
              <a:ext uri="{FF2B5EF4-FFF2-40B4-BE49-F238E27FC236}">
                <a16:creationId xmlns:a16="http://schemas.microsoft.com/office/drawing/2014/main" id="{AAE45336-DA04-4751-92D2-CDACF15457BF}"/>
              </a:ext>
            </a:extLst>
          </p:cNvPr>
          <p:cNvPicPr>
            <a:picLocks noChangeAspect="1"/>
          </p:cNvPicPr>
          <p:nvPr/>
        </p:nvPicPr>
        <p:blipFill>
          <a:blip r:embed="rId2"/>
          <a:stretch>
            <a:fillRect/>
          </a:stretch>
        </p:blipFill>
        <p:spPr>
          <a:xfrm>
            <a:off x="3419872" y="280480"/>
            <a:ext cx="4978800" cy="2788480"/>
          </a:xfrm>
          <a:prstGeom prst="rect">
            <a:avLst/>
          </a:prstGeom>
        </p:spPr>
      </p:pic>
      <p:sp>
        <p:nvSpPr>
          <p:cNvPr id="6" name="TextBox 5">
            <a:extLst>
              <a:ext uri="{FF2B5EF4-FFF2-40B4-BE49-F238E27FC236}">
                <a16:creationId xmlns:a16="http://schemas.microsoft.com/office/drawing/2014/main" id="{2AC65EF4-6E21-E587-CC23-B88E6A462B2F}"/>
              </a:ext>
            </a:extLst>
          </p:cNvPr>
          <p:cNvSpPr txBox="1"/>
          <p:nvPr/>
        </p:nvSpPr>
        <p:spPr bwMode="auto">
          <a:xfrm>
            <a:off x="335373" y="1448491"/>
            <a:ext cx="2451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eaLnBrk="1" hangingPunct="1"/>
            <a:r>
              <a:rPr lang="en-IE" sz="2800" dirty="0"/>
              <a:t>Max s = 1.2 m</a:t>
            </a:r>
          </a:p>
          <a:p>
            <a:pPr algn="l" eaLnBrk="1" hangingPunct="1"/>
            <a:endParaRPr lang="en-IE" sz="2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EFDF20-50FD-6187-8E35-46B45E698CAD}"/>
                  </a:ext>
                </a:extLst>
              </p:cNvPr>
              <p:cNvSpPr txBox="1"/>
              <p:nvPr/>
            </p:nvSpPr>
            <p:spPr bwMode="auto">
              <a:xfrm>
                <a:off x="335373" y="2114853"/>
                <a:ext cx="2850076"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rtlCol="0">
                <a:spAutoFit/>
              </a:bodyPr>
              <a:lstStyle/>
              <a:p>
                <a:pPr algn="l" eaLnBrk="1" hangingPunct="1"/>
                <a:r>
                  <a:rPr lang="en-IE" sz="2800" dirty="0"/>
                  <a:t>Max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𝑡</m:t>
                        </m:r>
                      </m:e>
                      <m:sup>
                        <m:r>
                          <a:rPr lang="en-GB" sz="2800" b="0" i="1" smtClean="0">
                            <a:latin typeface="Cambria Math" panose="02040503050406030204" pitchFamily="18" charset="0"/>
                          </a:rPr>
                          <m:t>2</m:t>
                        </m:r>
                      </m:sup>
                    </m:sSup>
                  </m:oMath>
                </a14:m>
                <a:r>
                  <a:rPr lang="en-IE" sz="2800" dirty="0"/>
                  <a:t> = 0.24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𝑠</m:t>
                        </m:r>
                      </m:e>
                      <m:sup>
                        <m:r>
                          <a:rPr lang="en-GB" sz="2800" b="0" i="1" smtClean="0">
                            <a:latin typeface="Cambria Math" panose="02040503050406030204" pitchFamily="18" charset="0"/>
                          </a:rPr>
                          <m:t>2</m:t>
                        </m:r>
                      </m:sup>
                    </m:sSup>
                  </m:oMath>
                </a14:m>
                <a:endParaRPr lang="en-IE" sz="2800" dirty="0"/>
              </a:p>
              <a:p>
                <a:pPr algn="l" eaLnBrk="1" hangingPunct="1"/>
                <a:endParaRPr lang="en-IE" sz="2800" dirty="0"/>
              </a:p>
            </p:txBody>
          </p:sp>
        </mc:Choice>
        <mc:Fallback xmlns="">
          <p:sp>
            <p:nvSpPr>
              <p:cNvPr id="7" name="TextBox 6">
                <a:extLst>
                  <a:ext uri="{FF2B5EF4-FFF2-40B4-BE49-F238E27FC236}">
                    <a16:creationId xmlns:a16="http://schemas.microsoft.com/office/drawing/2014/main" id="{D5EFDF20-50FD-6187-8E35-46B45E698CAD}"/>
                  </a:ext>
                </a:extLst>
              </p:cNvPr>
              <p:cNvSpPr txBox="1">
                <a:spLocks noRot="1" noChangeAspect="1" noMove="1" noResize="1" noEditPoints="1" noAdjustHandles="1" noChangeArrowheads="1" noChangeShapeType="1" noTextEdit="1"/>
              </p:cNvSpPr>
              <p:nvPr/>
            </p:nvSpPr>
            <p:spPr bwMode="auto">
              <a:xfrm>
                <a:off x="335373" y="2114853"/>
                <a:ext cx="2850076" cy="954107"/>
              </a:xfrm>
              <a:prstGeom prst="rect">
                <a:avLst/>
              </a:prstGeom>
              <a:blipFill>
                <a:blip r:embed="rId3"/>
                <a:stretch>
                  <a:fillRect l="-4274" t="-70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07206915-1600-C86D-431A-F3CE27933AF7}"/>
              </a:ext>
            </a:extLst>
          </p:cNvPr>
          <p:cNvCxnSpPr>
            <a:cxnSpLocks/>
          </p:cNvCxnSpPr>
          <p:nvPr/>
        </p:nvCxnSpPr>
        <p:spPr>
          <a:xfrm>
            <a:off x="3989070" y="836712"/>
            <a:ext cx="0" cy="4901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5B40EE-9C29-1E0D-E82A-067AE80865A5}"/>
              </a:ext>
            </a:extLst>
          </p:cNvPr>
          <p:cNvCxnSpPr>
            <a:cxnSpLocks/>
          </p:cNvCxnSpPr>
          <p:nvPr/>
        </p:nvCxnSpPr>
        <p:spPr>
          <a:xfrm flipH="1">
            <a:off x="3989070" y="5737860"/>
            <a:ext cx="4309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9510393-BEB1-81C7-F93E-ED0941AB4B06}"/>
              </a:ext>
            </a:extLst>
          </p:cNvPr>
          <p:cNvSpPr txBox="1"/>
          <p:nvPr/>
        </p:nvSpPr>
        <p:spPr>
          <a:xfrm>
            <a:off x="3528545" y="5476250"/>
            <a:ext cx="385042" cy="523220"/>
          </a:xfrm>
          <a:prstGeom prst="rect">
            <a:avLst/>
          </a:prstGeom>
          <a:noFill/>
        </p:spPr>
        <p:txBody>
          <a:bodyPr wrap="none" rtlCol="0">
            <a:spAutoFit/>
          </a:bodyPr>
          <a:lstStyle/>
          <a:p>
            <a:pPr algn="l"/>
            <a:r>
              <a:rPr lang="en-GB" sz="2800" dirty="0"/>
              <a:t>0</a:t>
            </a:r>
          </a:p>
        </p:txBody>
      </p:sp>
      <p:sp>
        <p:nvSpPr>
          <p:cNvPr id="15" name="TextBox 14">
            <a:extLst>
              <a:ext uri="{FF2B5EF4-FFF2-40B4-BE49-F238E27FC236}">
                <a16:creationId xmlns:a16="http://schemas.microsoft.com/office/drawing/2014/main" id="{30CC1BED-3D4D-63FB-4F3E-88762EE30842}"/>
              </a:ext>
            </a:extLst>
          </p:cNvPr>
          <p:cNvSpPr txBox="1"/>
          <p:nvPr/>
        </p:nvSpPr>
        <p:spPr>
          <a:xfrm>
            <a:off x="3829739" y="5838692"/>
            <a:ext cx="385042" cy="523220"/>
          </a:xfrm>
          <a:prstGeom prst="rect">
            <a:avLst/>
          </a:prstGeom>
          <a:noFill/>
        </p:spPr>
        <p:txBody>
          <a:bodyPr wrap="none" rtlCol="0">
            <a:spAutoFit/>
          </a:bodyPr>
          <a:lstStyle/>
          <a:p>
            <a:pPr algn="l"/>
            <a:r>
              <a:rPr lang="en-GB" sz="2800" dirty="0"/>
              <a:t>0</a:t>
            </a:r>
          </a:p>
        </p:txBody>
      </p:sp>
      <p:sp>
        <p:nvSpPr>
          <p:cNvPr id="16" name="TextBox 15">
            <a:extLst>
              <a:ext uri="{FF2B5EF4-FFF2-40B4-BE49-F238E27FC236}">
                <a16:creationId xmlns:a16="http://schemas.microsoft.com/office/drawing/2014/main" id="{1742E75E-FC9F-6857-5918-47CD48F9DB78}"/>
              </a:ext>
            </a:extLst>
          </p:cNvPr>
          <p:cNvSpPr txBox="1"/>
          <p:nvPr/>
        </p:nvSpPr>
        <p:spPr>
          <a:xfrm>
            <a:off x="3378664" y="4944759"/>
            <a:ext cx="684803" cy="523220"/>
          </a:xfrm>
          <a:prstGeom prst="rect">
            <a:avLst/>
          </a:prstGeom>
          <a:noFill/>
        </p:spPr>
        <p:txBody>
          <a:bodyPr wrap="none" rtlCol="0">
            <a:spAutoFit/>
          </a:bodyPr>
          <a:lstStyle/>
          <a:p>
            <a:pPr algn="l"/>
            <a:r>
              <a:rPr lang="en-GB" sz="2800" dirty="0"/>
              <a:t>0.2</a:t>
            </a:r>
          </a:p>
        </p:txBody>
      </p:sp>
      <p:sp>
        <p:nvSpPr>
          <p:cNvPr id="17" name="TextBox 16">
            <a:extLst>
              <a:ext uri="{FF2B5EF4-FFF2-40B4-BE49-F238E27FC236}">
                <a16:creationId xmlns:a16="http://schemas.microsoft.com/office/drawing/2014/main" id="{0AEA40EA-3519-F2D9-D17B-0969F106804F}"/>
              </a:ext>
            </a:extLst>
          </p:cNvPr>
          <p:cNvSpPr txBox="1"/>
          <p:nvPr/>
        </p:nvSpPr>
        <p:spPr>
          <a:xfrm>
            <a:off x="3520359" y="322446"/>
            <a:ext cx="1003801" cy="523220"/>
          </a:xfrm>
          <a:prstGeom prst="rect">
            <a:avLst/>
          </a:prstGeom>
          <a:noFill/>
        </p:spPr>
        <p:txBody>
          <a:bodyPr wrap="none" rtlCol="0">
            <a:spAutoFit/>
          </a:bodyPr>
          <a:lstStyle/>
          <a:p>
            <a:pPr algn="l"/>
            <a:r>
              <a:rPr lang="en-GB" sz="2800" dirty="0"/>
              <a:t>s (m)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0B6BA9A-4D34-E728-ED5E-B03F69402399}"/>
                  </a:ext>
                </a:extLst>
              </p:cNvPr>
              <p:cNvSpPr txBox="1"/>
              <p:nvPr/>
            </p:nvSpPr>
            <p:spPr>
              <a:xfrm>
                <a:off x="5674666" y="6021288"/>
                <a:ext cx="285174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𝑡</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𝑖𝑛</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𝑠𝑒𝑐𝑜𝑛𝑑𝑠</m:t>
                      </m:r>
                      <m:r>
                        <a:rPr lang="en-GB" sz="2800" b="0" i="1" dirty="0" smtClean="0">
                          <a:latin typeface="Cambria Math" panose="02040503050406030204" pitchFamily="18" charset="0"/>
                        </a:rPr>
                        <m:t>)</m:t>
                      </m:r>
                    </m:oMath>
                  </m:oMathPara>
                </a14:m>
                <a:endParaRPr lang="en-GB" sz="2800" dirty="0"/>
              </a:p>
            </p:txBody>
          </p:sp>
        </mc:Choice>
        <mc:Fallback xmlns="">
          <p:sp>
            <p:nvSpPr>
              <p:cNvPr id="19" name="TextBox 18">
                <a:extLst>
                  <a:ext uri="{FF2B5EF4-FFF2-40B4-BE49-F238E27FC236}">
                    <a16:creationId xmlns:a16="http://schemas.microsoft.com/office/drawing/2014/main" id="{E0B6BA9A-4D34-E728-ED5E-B03F69402399}"/>
                  </a:ext>
                </a:extLst>
              </p:cNvPr>
              <p:cNvSpPr txBox="1">
                <a:spLocks noRot="1" noChangeAspect="1" noMove="1" noResize="1" noEditPoints="1" noAdjustHandles="1" noChangeArrowheads="1" noChangeShapeType="1" noTextEdit="1"/>
              </p:cNvSpPr>
              <p:nvPr/>
            </p:nvSpPr>
            <p:spPr>
              <a:xfrm>
                <a:off x="5674666" y="6021288"/>
                <a:ext cx="2851743" cy="523220"/>
              </a:xfrm>
              <a:prstGeom prst="rect">
                <a:avLst/>
              </a:prstGeom>
              <a:blipFill>
                <a:blip r:embed="rId4"/>
                <a:stretch>
                  <a:fillRect/>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097DB4C2-6F1E-4831-B811-2B320FDEB65E}"/>
              </a:ext>
            </a:extLst>
          </p:cNvPr>
          <p:cNvSpPr txBox="1"/>
          <p:nvPr/>
        </p:nvSpPr>
        <p:spPr>
          <a:xfrm>
            <a:off x="3408027" y="4399722"/>
            <a:ext cx="684803" cy="523220"/>
          </a:xfrm>
          <a:prstGeom prst="rect">
            <a:avLst/>
          </a:prstGeom>
          <a:noFill/>
        </p:spPr>
        <p:txBody>
          <a:bodyPr wrap="none" rtlCol="0">
            <a:spAutoFit/>
          </a:bodyPr>
          <a:lstStyle/>
          <a:p>
            <a:pPr algn="l"/>
            <a:r>
              <a:rPr lang="en-GB" sz="2800" dirty="0"/>
              <a:t>0.4</a:t>
            </a:r>
          </a:p>
        </p:txBody>
      </p:sp>
      <p:sp>
        <p:nvSpPr>
          <p:cNvPr id="21" name="TextBox 20">
            <a:extLst>
              <a:ext uri="{FF2B5EF4-FFF2-40B4-BE49-F238E27FC236}">
                <a16:creationId xmlns:a16="http://schemas.microsoft.com/office/drawing/2014/main" id="{457822E1-50A3-5F7A-09B8-646994177231}"/>
              </a:ext>
            </a:extLst>
          </p:cNvPr>
          <p:cNvSpPr txBox="1"/>
          <p:nvPr/>
        </p:nvSpPr>
        <p:spPr>
          <a:xfrm>
            <a:off x="3378663" y="3842892"/>
            <a:ext cx="684803" cy="523220"/>
          </a:xfrm>
          <a:prstGeom prst="rect">
            <a:avLst/>
          </a:prstGeom>
          <a:noFill/>
        </p:spPr>
        <p:txBody>
          <a:bodyPr wrap="none" rtlCol="0">
            <a:spAutoFit/>
          </a:bodyPr>
          <a:lstStyle/>
          <a:p>
            <a:pPr algn="l"/>
            <a:r>
              <a:rPr lang="en-GB" sz="2800" dirty="0"/>
              <a:t>0.6</a:t>
            </a:r>
          </a:p>
        </p:txBody>
      </p:sp>
      <p:sp>
        <p:nvSpPr>
          <p:cNvPr id="22" name="TextBox 21">
            <a:extLst>
              <a:ext uri="{FF2B5EF4-FFF2-40B4-BE49-F238E27FC236}">
                <a16:creationId xmlns:a16="http://schemas.microsoft.com/office/drawing/2014/main" id="{8A3271E9-7A7D-14D7-5330-EAD49E0634A6}"/>
              </a:ext>
            </a:extLst>
          </p:cNvPr>
          <p:cNvSpPr txBox="1"/>
          <p:nvPr/>
        </p:nvSpPr>
        <p:spPr>
          <a:xfrm>
            <a:off x="3401857" y="3348740"/>
            <a:ext cx="684803" cy="523220"/>
          </a:xfrm>
          <a:prstGeom prst="rect">
            <a:avLst/>
          </a:prstGeom>
          <a:noFill/>
        </p:spPr>
        <p:txBody>
          <a:bodyPr wrap="none" rtlCol="0">
            <a:spAutoFit/>
          </a:bodyPr>
          <a:lstStyle/>
          <a:p>
            <a:pPr algn="l"/>
            <a:r>
              <a:rPr lang="en-GB" sz="2800" dirty="0"/>
              <a:t>0.8</a:t>
            </a:r>
          </a:p>
        </p:txBody>
      </p:sp>
      <p:sp>
        <p:nvSpPr>
          <p:cNvPr id="23" name="TextBox 22">
            <a:extLst>
              <a:ext uri="{FF2B5EF4-FFF2-40B4-BE49-F238E27FC236}">
                <a16:creationId xmlns:a16="http://schemas.microsoft.com/office/drawing/2014/main" id="{179A2499-4576-0BA4-4DD3-1804AA094609}"/>
              </a:ext>
            </a:extLst>
          </p:cNvPr>
          <p:cNvSpPr txBox="1"/>
          <p:nvPr/>
        </p:nvSpPr>
        <p:spPr>
          <a:xfrm>
            <a:off x="3364843" y="2765292"/>
            <a:ext cx="684803" cy="523220"/>
          </a:xfrm>
          <a:prstGeom prst="rect">
            <a:avLst/>
          </a:prstGeom>
          <a:noFill/>
        </p:spPr>
        <p:txBody>
          <a:bodyPr wrap="none" rtlCol="0">
            <a:spAutoFit/>
          </a:bodyPr>
          <a:lstStyle/>
          <a:p>
            <a:pPr algn="l"/>
            <a:r>
              <a:rPr lang="en-GB" sz="2800" dirty="0"/>
              <a:t>1.0</a:t>
            </a:r>
          </a:p>
        </p:txBody>
      </p:sp>
      <p:sp>
        <p:nvSpPr>
          <p:cNvPr id="24" name="TextBox 23">
            <a:extLst>
              <a:ext uri="{FF2B5EF4-FFF2-40B4-BE49-F238E27FC236}">
                <a16:creationId xmlns:a16="http://schemas.microsoft.com/office/drawing/2014/main" id="{4740520A-86BB-CD76-2938-0C12F0DBFBA9}"/>
              </a:ext>
            </a:extLst>
          </p:cNvPr>
          <p:cNvSpPr txBox="1"/>
          <p:nvPr/>
        </p:nvSpPr>
        <p:spPr>
          <a:xfrm>
            <a:off x="3364843" y="2226807"/>
            <a:ext cx="684803" cy="523220"/>
          </a:xfrm>
          <a:prstGeom prst="rect">
            <a:avLst/>
          </a:prstGeom>
          <a:noFill/>
        </p:spPr>
        <p:txBody>
          <a:bodyPr wrap="none" rtlCol="0">
            <a:spAutoFit/>
          </a:bodyPr>
          <a:lstStyle/>
          <a:p>
            <a:pPr algn="l"/>
            <a:r>
              <a:rPr lang="en-GB" sz="2800" dirty="0"/>
              <a:t>1.2</a:t>
            </a:r>
          </a:p>
        </p:txBody>
      </p:sp>
      <p:sp>
        <p:nvSpPr>
          <p:cNvPr id="25" name="TextBox 24">
            <a:extLst>
              <a:ext uri="{FF2B5EF4-FFF2-40B4-BE49-F238E27FC236}">
                <a16:creationId xmlns:a16="http://schemas.microsoft.com/office/drawing/2014/main" id="{4BFD9DCF-7269-479F-197F-520707EF29B3}"/>
              </a:ext>
            </a:extLst>
          </p:cNvPr>
          <p:cNvSpPr txBox="1"/>
          <p:nvPr/>
        </p:nvSpPr>
        <p:spPr>
          <a:xfrm>
            <a:off x="4764153" y="5651575"/>
            <a:ext cx="684803" cy="523220"/>
          </a:xfrm>
          <a:prstGeom prst="rect">
            <a:avLst/>
          </a:prstGeom>
          <a:noFill/>
        </p:spPr>
        <p:txBody>
          <a:bodyPr wrap="none" rtlCol="0">
            <a:spAutoFit/>
          </a:bodyPr>
          <a:lstStyle/>
          <a:p>
            <a:pPr algn="l"/>
            <a:r>
              <a:rPr lang="en-GB" sz="2800" dirty="0"/>
              <a:t>0.1</a:t>
            </a:r>
          </a:p>
        </p:txBody>
      </p:sp>
      <p:sp>
        <p:nvSpPr>
          <p:cNvPr id="26" name="TextBox 25">
            <a:extLst>
              <a:ext uri="{FF2B5EF4-FFF2-40B4-BE49-F238E27FC236}">
                <a16:creationId xmlns:a16="http://schemas.microsoft.com/office/drawing/2014/main" id="{45CA6808-C33B-5D77-A062-B1E8022E9D35}"/>
              </a:ext>
            </a:extLst>
          </p:cNvPr>
          <p:cNvSpPr txBox="1"/>
          <p:nvPr/>
        </p:nvSpPr>
        <p:spPr>
          <a:xfrm>
            <a:off x="5801223" y="5651575"/>
            <a:ext cx="684803" cy="523220"/>
          </a:xfrm>
          <a:prstGeom prst="rect">
            <a:avLst/>
          </a:prstGeom>
          <a:noFill/>
        </p:spPr>
        <p:txBody>
          <a:bodyPr wrap="none" rtlCol="0">
            <a:spAutoFit/>
          </a:bodyPr>
          <a:lstStyle/>
          <a:p>
            <a:pPr algn="l"/>
            <a:r>
              <a:rPr lang="en-GB" sz="2800" dirty="0"/>
              <a:t>0.2</a:t>
            </a:r>
          </a:p>
        </p:txBody>
      </p:sp>
      <p:sp>
        <p:nvSpPr>
          <p:cNvPr id="27" name="TextBox 26">
            <a:extLst>
              <a:ext uri="{FF2B5EF4-FFF2-40B4-BE49-F238E27FC236}">
                <a16:creationId xmlns:a16="http://schemas.microsoft.com/office/drawing/2014/main" id="{27F719EF-C51A-8CA3-1DB2-43C7FCEC4058}"/>
              </a:ext>
            </a:extLst>
          </p:cNvPr>
          <p:cNvSpPr txBox="1"/>
          <p:nvPr/>
        </p:nvSpPr>
        <p:spPr>
          <a:xfrm>
            <a:off x="6908841" y="5651575"/>
            <a:ext cx="684803" cy="523220"/>
          </a:xfrm>
          <a:prstGeom prst="rect">
            <a:avLst/>
          </a:prstGeom>
          <a:noFill/>
        </p:spPr>
        <p:txBody>
          <a:bodyPr wrap="none" rtlCol="0">
            <a:spAutoFit/>
          </a:bodyPr>
          <a:lstStyle/>
          <a:p>
            <a:pPr algn="l"/>
            <a:r>
              <a:rPr lang="en-GB" sz="2800" dirty="0"/>
              <a:t>0.3</a:t>
            </a:r>
          </a:p>
        </p:txBody>
      </p:sp>
      <p:sp>
        <p:nvSpPr>
          <p:cNvPr id="28" name="TextBox 27">
            <a:extLst>
              <a:ext uri="{FF2B5EF4-FFF2-40B4-BE49-F238E27FC236}">
                <a16:creationId xmlns:a16="http://schemas.microsoft.com/office/drawing/2014/main" id="{E129814E-C63A-1E01-F4F5-88DDE02F9E2A}"/>
              </a:ext>
            </a:extLst>
          </p:cNvPr>
          <p:cNvSpPr txBox="1"/>
          <p:nvPr/>
        </p:nvSpPr>
        <p:spPr>
          <a:xfrm>
            <a:off x="4764153" y="1245870"/>
            <a:ext cx="3363421" cy="1815882"/>
          </a:xfrm>
          <a:prstGeom prst="rect">
            <a:avLst/>
          </a:prstGeom>
          <a:noFill/>
        </p:spPr>
        <p:txBody>
          <a:bodyPr wrap="none" rtlCol="0">
            <a:spAutoFit/>
          </a:bodyPr>
          <a:lstStyle/>
          <a:p>
            <a:pPr algn="l"/>
            <a:r>
              <a:rPr lang="en-GB" sz="2800" dirty="0"/>
              <a:t>This is a good scale</a:t>
            </a:r>
          </a:p>
          <a:p>
            <a:pPr algn="l"/>
            <a:r>
              <a:rPr lang="en-GB" sz="2800" dirty="0"/>
              <a:t>Labels on the axes</a:t>
            </a:r>
          </a:p>
          <a:p>
            <a:pPr algn="l"/>
            <a:r>
              <a:rPr lang="en-GB" sz="2800" dirty="0"/>
              <a:t>Easy to use</a:t>
            </a:r>
          </a:p>
          <a:p>
            <a:pPr algn="l"/>
            <a:r>
              <a:rPr lang="en-GB" sz="2800" dirty="0"/>
              <a:t>Big enough</a:t>
            </a:r>
          </a:p>
        </p:txBody>
      </p:sp>
    </p:spTree>
    <p:extLst>
      <p:ext uri="{BB962C8B-B14F-4D97-AF65-F5344CB8AC3E}">
        <p14:creationId xmlns:p14="http://schemas.microsoft.com/office/powerpoint/2010/main" val="269997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19A2B-D78A-4637-04A0-25E661E5A7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B70D9D-D530-7EBC-2E44-BE941616485A}"/>
              </a:ext>
            </a:extLst>
          </p:cNvPr>
          <p:cNvSpPr txBox="1"/>
          <p:nvPr/>
        </p:nvSpPr>
        <p:spPr bwMode="auto">
          <a:xfrm>
            <a:off x="127592" y="156901"/>
            <a:ext cx="3181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IE" sz="2800" b="1" dirty="0"/>
              <a:t>Bad Scale</a:t>
            </a:r>
          </a:p>
        </p:txBody>
      </p:sp>
      <p:pic>
        <p:nvPicPr>
          <p:cNvPr id="3" name="Picture 2">
            <a:extLst>
              <a:ext uri="{FF2B5EF4-FFF2-40B4-BE49-F238E27FC236}">
                <a16:creationId xmlns:a16="http://schemas.microsoft.com/office/drawing/2014/main" id="{2F77C86F-7A12-1182-2F2D-49E406D958F2}"/>
              </a:ext>
            </a:extLst>
          </p:cNvPr>
          <p:cNvPicPr>
            <a:picLocks noChangeAspect="1"/>
          </p:cNvPicPr>
          <p:nvPr/>
        </p:nvPicPr>
        <p:blipFill>
          <a:blip r:embed="rId2"/>
          <a:stretch>
            <a:fillRect/>
          </a:stretch>
        </p:blipFill>
        <p:spPr>
          <a:xfrm>
            <a:off x="3419872" y="3539822"/>
            <a:ext cx="4978800" cy="2788480"/>
          </a:xfrm>
          <a:prstGeom prst="rect">
            <a:avLst/>
          </a:prstGeom>
        </p:spPr>
      </p:pic>
      <p:pic>
        <p:nvPicPr>
          <p:cNvPr id="4" name="Picture 3">
            <a:extLst>
              <a:ext uri="{FF2B5EF4-FFF2-40B4-BE49-F238E27FC236}">
                <a16:creationId xmlns:a16="http://schemas.microsoft.com/office/drawing/2014/main" id="{625D6DBB-8236-951E-3A07-3B1AAB27D868}"/>
              </a:ext>
            </a:extLst>
          </p:cNvPr>
          <p:cNvPicPr>
            <a:picLocks noChangeAspect="1"/>
          </p:cNvPicPr>
          <p:nvPr/>
        </p:nvPicPr>
        <p:blipFill>
          <a:blip r:embed="rId2"/>
          <a:stretch>
            <a:fillRect/>
          </a:stretch>
        </p:blipFill>
        <p:spPr>
          <a:xfrm>
            <a:off x="3419872" y="836712"/>
            <a:ext cx="4978800" cy="2788480"/>
          </a:xfrm>
          <a:prstGeom prst="rect">
            <a:avLst/>
          </a:prstGeom>
        </p:spPr>
      </p:pic>
      <p:pic>
        <p:nvPicPr>
          <p:cNvPr id="5" name="Picture 4">
            <a:extLst>
              <a:ext uri="{FF2B5EF4-FFF2-40B4-BE49-F238E27FC236}">
                <a16:creationId xmlns:a16="http://schemas.microsoft.com/office/drawing/2014/main" id="{8CF5D183-C2EA-A53D-3EB7-4728AD8DA1E0}"/>
              </a:ext>
            </a:extLst>
          </p:cNvPr>
          <p:cNvPicPr>
            <a:picLocks noChangeAspect="1"/>
          </p:cNvPicPr>
          <p:nvPr/>
        </p:nvPicPr>
        <p:blipFill>
          <a:blip r:embed="rId2"/>
          <a:stretch>
            <a:fillRect/>
          </a:stretch>
        </p:blipFill>
        <p:spPr>
          <a:xfrm>
            <a:off x="3419872" y="280480"/>
            <a:ext cx="4978800" cy="2788480"/>
          </a:xfrm>
          <a:prstGeom prst="rect">
            <a:avLst/>
          </a:prstGeom>
        </p:spPr>
      </p:pic>
      <p:sp>
        <p:nvSpPr>
          <p:cNvPr id="6" name="TextBox 5">
            <a:extLst>
              <a:ext uri="{FF2B5EF4-FFF2-40B4-BE49-F238E27FC236}">
                <a16:creationId xmlns:a16="http://schemas.microsoft.com/office/drawing/2014/main" id="{A71FF3F9-D49A-E7A0-51E2-AB59BF4DE90C}"/>
              </a:ext>
            </a:extLst>
          </p:cNvPr>
          <p:cNvSpPr txBox="1"/>
          <p:nvPr/>
        </p:nvSpPr>
        <p:spPr bwMode="auto">
          <a:xfrm>
            <a:off x="335373" y="1448491"/>
            <a:ext cx="20521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eaLnBrk="1" hangingPunct="1"/>
            <a:r>
              <a:rPr lang="en-IE" sz="2800" dirty="0"/>
              <a:t>Max s = 1.2</a:t>
            </a:r>
          </a:p>
          <a:p>
            <a:pPr algn="l" eaLnBrk="1" hangingPunct="1"/>
            <a:endParaRPr lang="en-IE" sz="2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F2C630-2F4F-A98D-9BBC-CD65A6442319}"/>
                  </a:ext>
                </a:extLst>
              </p:cNvPr>
              <p:cNvSpPr txBox="1"/>
              <p:nvPr/>
            </p:nvSpPr>
            <p:spPr bwMode="auto">
              <a:xfrm>
                <a:off x="335373" y="2114853"/>
                <a:ext cx="2401427"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rtlCol="0">
                <a:spAutoFit/>
              </a:bodyPr>
              <a:lstStyle/>
              <a:p>
                <a:pPr algn="l" eaLnBrk="1" hangingPunct="1"/>
                <a:r>
                  <a:rPr lang="en-IE" sz="2800" dirty="0"/>
                  <a:t>Max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𝑡</m:t>
                        </m:r>
                      </m:e>
                      <m:sup>
                        <m:r>
                          <a:rPr lang="en-GB" sz="2800" b="0" i="1" smtClean="0">
                            <a:latin typeface="Cambria Math" panose="02040503050406030204" pitchFamily="18" charset="0"/>
                          </a:rPr>
                          <m:t>2</m:t>
                        </m:r>
                      </m:sup>
                    </m:sSup>
                  </m:oMath>
                </a14:m>
                <a:r>
                  <a:rPr lang="en-IE" sz="2800" dirty="0"/>
                  <a:t> = 0.24</a:t>
                </a:r>
              </a:p>
              <a:p>
                <a:pPr algn="l" eaLnBrk="1" hangingPunct="1"/>
                <a:endParaRPr lang="en-IE" sz="2800" dirty="0"/>
              </a:p>
            </p:txBody>
          </p:sp>
        </mc:Choice>
        <mc:Fallback xmlns="">
          <p:sp>
            <p:nvSpPr>
              <p:cNvPr id="7" name="TextBox 6">
                <a:extLst>
                  <a:ext uri="{FF2B5EF4-FFF2-40B4-BE49-F238E27FC236}">
                    <a16:creationId xmlns:a16="http://schemas.microsoft.com/office/drawing/2014/main" id="{42F2C630-2F4F-A98D-9BBC-CD65A6442319}"/>
                  </a:ext>
                </a:extLst>
              </p:cNvPr>
              <p:cNvSpPr txBox="1">
                <a:spLocks noRot="1" noChangeAspect="1" noMove="1" noResize="1" noEditPoints="1" noAdjustHandles="1" noChangeArrowheads="1" noChangeShapeType="1" noTextEdit="1"/>
              </p:cNvSpPr>
              <p:nvPr/>
            </p:nvSpPr>
            <p:spPr bwMode="auto">
              <a:xfrm>
                <a:off x="335373" y="2114853"/>
                <a:ext cx="2401427" cy="954107"/>
              </a:xfrm>
              <a:prstGeom prst="rect">
                <a:avLst/>
              </a:prstGeom>
              <a:blipFill>
                <a:blip r:embed="rId3"/>
                <a:stretch>
                  <a:fillRect l="-5076" t="-7051" r="-38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33E39418-DF70-5ED4-9AC8-F9A4404654DB}"/>
              </a:ext>
            </a:extLst>
          </p:cNvPr>
          <p:cNvCxnSpPr>
            <a:cxnSpLocks/>
          </p:cNvCxnSpPr>
          <p:nvPr/>
        </p:nvCxnSpPr>
        <p:spPr>
          <a:xfrm>
            <a:off x="3989070" y="836712"/>
            <a:ext cx="0" cy="4901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858714-2242-F087-4209-6EA881CE2711}"/>
              </a:ext>
            </a:extLst>
          </p:cNvPr>
          <p:cNvCxnSpPr>
            <a:cxnSpLocks/>
          </p:cNvCxnSpPr>
          <p:nvPr/>
        </p:nvCxnSpPr>
        <p:spPr>
          <a:xfrm flipH="1">
            <a:off x="3989070" y="5737860"/>
            <a:ext cx="4309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1E7DFF-FB20-86EA-E287-393BE9E85A91}"/>
              </a:ext>
            </a:extLst>
          </p:cNvPr>
          <p:cNvSpPr txBox="1"/>
          <p:nvPr/>
        </p:nvSpPr>
        <p:spPr>
          <a:xfrm>
            <a:off x="3528545" y="5476250"/>
            <a:ext cx="385042" cy="523220"/>
          </a:xfrm>
          <a:prstGeom prst="rect">
            <a:avLst/>
          </a:prstGeom>
          <a:noFill/>
        </p:spPr>
        <p:txBody>
          <a:bodyPr wrap="none" rtlCol="0">
            <a:spAutoFit/>
          </a:bodyPr>
          <a:lstStyle/>
          <a:p>
            <a:pPr algn="l"/>
            <a:r>
              <a:rPr lang="en-GB" sz="2800" dirty="0"/>
              <a:t>0</a:t>
            </a:r>
          </a:p>
        </p:txBody>
      </p:sp>
      <p:sp>
        <p:nvSpPr>
          <p:cNvPr id="15" name="TextBox 14">
            <a:extLst>
              <a:ext uri="{FF2B5EF4-FFF2-40B4-BE49-F238E27FC236}">
                <a16:creationId xmlns:a16="http://schemas.microsoft.com/office/drawing/2014/main" id="{6D12E2BD-F5F2-6EDC-A688-6587D06B2036}"/>
              </a:ext>
            </a:extLst>
          </p:cNvPr>
          <p:cNvSpPr txBox="1"/>
          <p:nvPr/>
        </p:nvSpPr>
        <p:spPr>
          <a:xfrm>
            <a:off x="3829739" y="5838692"/>
            <a:ext cx="385042" cy="523220"/>
          </a:xfrm>
          <a:prstGeom prst="rect">
            <a:avLst/>
          </a:prstGeom>
          <a:noFill/>
        </p:spPr>
        <p:txBody>
          <a:bodyPr wrap="none" rtlCol="0">
            <a:spAutoFit/>
          </a:bodyPr>
          <a:lstStyle/>
          <a:p>
            <a:pPr algn="l"/>
            <a:r>
              <a:rPr lang="en-GB" sz="2800" dirty="0"/>
              <a:t>0</a:t>
            </a:r>
          </a:p>
        </p:txBody>
      </p:sp>
      <p:sp>
        <p:nvSpPr>
          <p:cNvPr id="16" name="TextBox 15">
            <a:extLst>
              <a:ext uri="{FF2B5EF4-FFF2-40B4-BE49-F238E27FC236}">
                <a16:creationId xmlns:a16="http://schemas.microsoft.com/office/drawing/2014/main" id="{1C81852B-050D-231A-B5C8-8B993F821897}"/>
              </a:ext>
            </a:extLst>
          </p:cNvPr>
          <p:cNvSpPr txBox="1"/>
          <p:nvPr/>
        </p:nvSpPr>
        <p:spPr>
          <a:xfrm>
            <a:off x="3367550" y="4404530"/>
            <a:ext cx="684803" cy="523220"/>
          </a:xfrm>
          <a:prstGeom prst="rect">
            <a:avLst/>
          </a:prstGeom>
          <a:noFill/>
        </p:spPr>
        <p:txBody>
          <a:bodyPr wrap="none" rtlCol="0">
            <a:spAutoFit/>
          </a:bodyPr>
          <a:lstStyle/>
          <a:p>
            <a:pPr algn="l"/>
            <a:r>
              <a:rPr lang="en-GB" sz="2800" dirty="0"/>
              <a:t>0.3</a:t>
            </a:r>
          </a:p>
        </p:txBody>
      </p:sp>
      <p:sp>
        <p:nvSpPr>
          <p:cNvPr id="17" name="TextBox 16">
            <a:extLst>
              <a:ext uri="{FF2B5EF4-FFF2-40B4-BE49-F238E27FC236}">
                <a16:creationId xmlns:a16="http://schemas.microsoft.com/office/drawing/2014/main" id="{87A7E6FA-2B94-6BB5-3AE9-4BA3DA2D11A0}"/>
              </a:ext>
            </a:extLst>
          </p:cNvPr>
          <p:cNvSpPr txBox="1"/>
          <p:nvPr/>
        </p:nvSpPr>
        <p:spPr>
          <a:xfrm>
            <a:off x="3520359" y="322446"/>
            <a:ext cx="1003801" cy="523220"/>
          </a:xfrm>
          <a:prstGeom prst="rect">
            <a:avLst/>
          </a:prstGeom>
          <a:noFill/>
        </p:spPr>
        <p:txBody>
          <a:bodyPr wrap="none" rtlCol="0">
            <a:spAutoFit/>
          </a:bodyPr>
          <a:lstStyle/>
          <a:p>
            <a:pPr algn="l"/>
            <a:r>
              <a:rPr lang="en-GB" sz="2800" dirty="0"/>
              <a:t>s (m)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E36F220-6515-3F65-3013-28FB22F30E60}"/>
                  </a:ext>
                </a:extLst>
              </p:cNvPr>
              <p:cNvSpPr txBox="1"/>
              <p:nvPr/>
            </p:nvSpPr>
            <p:spPr>
              <a:xfrm>
                <a:off x="5674666" y="6021288"/>
                <a:ext cx="285174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𝑡</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𝑖𝑛</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𝑠𝑒𝑐𝑜𝑛𝑑𝑠</m:t>
                      </m:r>
                      <m:r>
                        <a:rPr lang="en-GB" sz="2800" b="0" i="1" dirty="0" smtClean="0">
                          <a:latin typeface="Cambria Math" panose="02040503050406030204" pitchFamily="18" charset="0"/>
                        </a:rPr>
                        <m:t>)</m:t>
                      </m:r>
                    </m:oMath>
                  </m:oMathPara>
                </a14:m>
                <a:endParaRPr lang="en-GB" sz="2800" dirty="0"/>
              </a:p>
            </p:txBody>
          </p:sp>
        </mc:Choice>
        <mc:Fallback xmlns="">
          <p:sp>
            <p:nvSpPr>
              <p:cNvPr id="19" name="TextBox 18">
                <a:extLst>
                  <a:ext uri="{FF2B5EF4-FFF2-40B4-BE49-F238E27FC236}">
                    <a16:creationId xmlns:a16="http://schemas.microsoft.com/office/drawing/2014/main" id="{3E36F220-6515-3F65-3013-28FB22F30E60}"/>
                  </a:ext>
                </a:extLst>
              </p:cNvPr>
              <p:cNvSpPr txBox="1">
                <a:spLocks noRot="1" noChangeAspect="1" noMove="1" noResize="1" noEditPoints="1" noAdjustHandles="1" noChangeArrowheads="1" noChangeShapeType="1" noTextEdit="1"/>
              </p:cNvSpPr>
              <p:nvPr/>
            </p:nvSpPr>
            <p:spPr>
              <a:xfrm>
                <a:off x="5674666" y="6021288"/>
                <a:ext cx="2851743" cy="523220"/>
              </a:xfrm>
              <a:prstGeom prst="rect">
                <a:avLst/>
              </a:prstGeom>
              <a:blipFill>
                <a:blip r:embed="rId4"/>
                <a:stretch>
                  <a:fillRect/>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1BDC5EDE-85C4-6FD2-0021-ECC33C545EDD}"/>
              </a:ext>
            </a:extLst>
          </p:cNvPr>
          <p:cNvSpPr txBox="1"/>
          <p:nvPr/>
        </p:nvSpPr>
        <p:spPr>
          <a:xfrm>
            <a:off x="3378664" y="3315668"/>
            <a:ext cx="684803" cy="523220"/>
          </a:xfrm>
          <a:prstGeom prst="rect">
            <a:avLst/>
          </a:prstGeom>
          <a:noFill/>
        </p:spPr>
        <p:txBody>
          <a:bodyPr wrap="none" rtlCol="0">
            <a:spAutoFit/>
          </a:bodyPr>
          <a:lstStyle/>
          <a:p>
            <a:pPr algn="l"/>
            <a:r>
              <a:rPr lang="en-GB" sz="2800" dirty="0"/>
              <a:t>0.6</a:t>
            </a:r>
          </a:p>
        </p:txBody>
      </p:sp>
      <p:sp>
        <p:nvSpPr>
          <p:cNvPr id="21" name="TextBox 20">
            <a:extLst>
              <a:ext uri="{FF2B5EF4-FFF2-40B4-BE49-F238E27FC236}">
                <a16:creationId xmlns:a16="http://schemas.microsoft.com/office/drawing/2014/main" id="{D83E14D9-6279-9526-F79C-0FB0014C9053}"/>
              </a:ext>
            </a:extLst>
          </p:cNvPr>
          <p:cNvSpPr txBox="1"/>
          <p:nvPr/>
        </p:nvSpPr>
        <p:spPr>
          <a:xfrm>
            <a:off x="3371535" y="2221081"/>
            <a:ext cx="699059" cy="523220"/>
          </a:xfrm>
          <a:prstGeom prst="rect">
            <a:avLst/>
          </a:prstGeom>
          <a:noFill/>
        </p:spPr>
        <p:txBody>
          <a:bodyPr wrap="square" rtlCol="0">
            <a:spAutoFit/>
          </a:bodyPr>
          <a:lstStyle/>
          <a:p>
            <a:pPr algn="l"/>
            <a:r>
              <a:rPr lang="en-GB" sz="2800" dirty="0"/>
              <a:t>0.9</a:t>
            </a:r>
          </a:p>
        </p:txBody>
      </p:sp>
      <p:sp>
        <p:nvSpPr>
          <p:cNvPr id="24" name="TextBox 23">
            <a:extLst>
              <a:ext uri="{FF2B5EF4-FFF2-40B4-BE49-F238E27FC236}">
                <a16:creationId xmlns:a16="http://schemas.microsoft.com/office/drawing/2014/main" id="{7CA24BF9-EA97-8494-EA36-FE8E985E2315}"/>
              </a:ext>
            </a:extLst>
          </p:cNvPr>
          <p:cNvSpPr txBox="1"/>
          <p:nvPr/>
        </p:nvSpPr>
        <p:spPr>
          <a:xfrm>
            <a:off x="3367549" y="1132219"/>
            <a:ext cx="684803" cy="523220"/>
          </a:xfrm>
          <a:prstGeom prst="rect">
            <a:avLst/>
          </a:prstGeom>
          <a:noFill/>
        </p:spPr>
        <p:txBody>
          <a:bodyPr wrap="none" rtlCol="0">
            <a:spAutoFit/>
          </a:bodyPr>
          <a:lstStyle/>
          <a:p>
            <a:pPr algn="l"/>
            <a:r>
              <a:rPr lang="en-GB" sz="2800" dirty="0"/>
              <a:t>1.2</a:t>
            </a:r>
          </a:p>
        </p:txBody>
      </p:sp>
      <p:sp>
        <p:nvSpPr>
          <p:cNvPr id="25" name="TextBox 24">
            <a:extLst>
              <a:ext uri="{FF2B5EF4-FFF2-40B4-BE49-F238E27FC236}">
                <a16:creationId xmlns:a16="http://schemas.microsoft.com/office/drawing/2014/main" id="{AE15909A-A8AA-6271-DA69-D299D0C0CE1A}"/>
              </a:ext>
            </a:extLst>
          </p:cNvPr>
          <p:cNvSpPr txBox="1"/>
          <p:nvPr/>
        </p:nvSpPr>
        <p:spPr>
          <a:xfrm>
            <a:off x="4764481" y="5788735"/>
            <a:ext cx="540533" cy="400110"/>
          </a:xfrm>
          <a:prstGeom prst="rect">
            <a:avLst/>
          </a:prstGeom>
          <a:noFill/>
        </p:spPr>
        <p:txBody>
          <a:bodyPr wrap="none" rtlCol="0">
            <a:spAutoFit/>
          </a:bodyPr>
          <a:lstStyle/>
          <a:p>
            <a:pPr algn="l"/>
            <a:r>
              <a:rPr lang="en-GB" sz="2000" dirty="0"/>
              <a:t>0.1</a:t>
            </a:r>
          </a:p>
        </p:txBody>
      </p:sp>
      <p:sp>
        <p:nvSpPr>
          <p:cNvPr id="26" name="TextBox 25">
            <a:extLst>
              <a:ext uri="{FF2B5EF4-FFF2-40B4-BE49-F238E27FC236}">
                <a16:creationId xmlns:a16="http://schemas.microsoft.com/office/drawing/2014/main" id="{FB7869C6-EC13-CDAF-F67A-0F9A51488D95}"/>
              </a:ext>
            </a:extLst>
          </p:cNvPr>
          <p:cNvSpPr txBox="1"/>
          <p:nvPr/>
        </p:nvSpPr>
        <p:spPr>
          <a:xfrm>
            <a:off x="5918974" y="5811595"/>
            <a:ext cx="540533" cy="400110"/>
          </a:xfrm>
          <a:prstGeom prst="rect">
            <a:avLst/>
          </a:prstGeom>
          <a:noFill/>
        </p:spPr>
        <p:txBody>
          <a:bodyPr wrap="none" rtlCol="0">
            <a:spAutoFit/>
          </a:bodyPr>
          <a:lstStyle/>
          <a:p>
            <a:pPr algn="l"/>
            <a:r>
              <a:rPr lang="en-GB" sz="2000" dirty="0"/>
              <a:t>0.2</a:t>
            </a:r>
          </a:p>
        </p:txBody>
      </p:sp>
      <p:sp>
        <p:nvSpPr>
          <p:cNvPr id="8" name="TextBox 7">
            <a:extLst>
              <a:ext uri="{FF2B5EF4-FFF2-40B4-BE49-F238E27FC236}">
                <a16:creationId xmlns:a16="http://schemas.microsoft.com/office/drawing/2014/main" id="{D5B8B0E8-F369-2270-891E-A1250E232160}"/>
              </a:ext>
            </a:extLst>
          </p:cNvPr>
          <p:cNvSpPr txBox="1"/>
          <p:nvPr/>
        </p:nvSpPr>
        <p:spPr>
          <a:xfrm>
            <a:off x="4643239" y="298871"/>
            <a:ext cx="1859776" cy="1815882"/>
          </a:xfrm>
          <a:prstGeom prst="rect">
            <a:avLst/>
          </a:prstGeom>
          <a:solidFill>
            <a:schemeClr val="bg1"/>
          </a:solidFill>
        </p:spPr>
        <p:txBody>
          <a:bodyPr wrap="square" rtlCol="0">
            <a:spAutoFit/>
          </a:bodyPr>
          <a:lstStyle/>
          <a:p>
            <a:pPr algn="l"/>
            <a:r>
              <a:rPr lang="en-GB" sz="2800" b="1" dirty="0"/>
              <a:t>What is wrong with this scale?</a:t>
            </a:r>
          </a:p>
        </p:txBody>
      </p:sp>
      <p:cxnSp>
        <p:nvCxnSpPr>
          <p:cNvPr id="12" name="Straight Arrow Connector 11">
            <a:extLst>
              <a:ext uri="{FF2B5EF4-FFF2-40B4-BE49-F238E27FC236}">
                <a16:creationId xmlns:a16="http://schemas.microsoft.com/office/drawing/2014/main" id="{195A9665-A092-FD13-5179-C112259783B0}"/>
              </a:ext>
            </a:extLst>
          </p:cNvPr>
          <p:cNvCxnSpPr>
            <a:cxnSpLocks/>
          </p:cNvCxnSpPr>
          <p:nvPr/>
        </p:nvCxnSpPr>
        <p:spPr>
          <a:xfrm flipH="1">
            <a:off x="4270814" y="2053630"/>
            <a:ext cx="750591" cy="6893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16CE062-E60D-5A0F-170A-D7C2B66C9272}"/>
              </a:ext>
            </a:extLst>
          </p:cNvPr>
          <p:cNvSpPr txBox="1"/>
          <p:nvPr/>
        </p:nvSpPr>
        <p:spPr>
          <a:xfrm>
            <a:off x="5876553" y="2596524"/>
            <a:ext cx="1859776" cy="2246769"/>
          </a:xfrm>
          <a:prstGeom prst="rect">
            <a:avLst/>
          </a:prstGeom>
          <a:solidFill>
            <a:schemeClr val="bg1"/>
          </a:solidFill>
        </p:spPr>
        <p:txBody>
          <a:bodyPr wrap="square" rtlCol="0">
            <a:spAutoFit/>
          </a:bodyPr>
          <a:lstStyle/>
          <a:p>
            <a:pPr algn="l"/>
            <a:r>
              <a:rPr lang="en-GB" sz="2800" dirty="0"/>
              <a:t>Difficult to use, e.g. 0.8 or 1.0 are not on the lines</a:t>
            </a:r>
          </a:p>
        </p:txBody>
      </p:sp>
      <p:sp>
        <p:nvSpPr>
          <p:cNvPr id="33" name="TextBox 32">
            <a:extLst>
              <a:ext uri="{FF2B5EF4-FFF2-40B4-BE49-F238E27FC236}">
                <a16:creationId xmlns:a16="http://schemas.microsoft.com/office/drawing/2014/main" id="{8EF42AE1-7E58-8694-E8AF-E43B7A6E2862}"/>
              </a:ext>
            </a:extLst>
          </p:cNvPr>
          <p:cNvSpPr txBox="1"/>
          <p:nvPr/>
        </p:nvSpPr>
        <p:spPr>
          <a:xfrm>
            <a:off x="6908841" y="5788735"/>
            <a:ext cx="540533" cy="400110"/>
          </a:xfrm>
          <a:prstGeom prst="rect">
            <a:avLst/>
          </a:prstGeom>
          <a:noFill/>
        </p:spPr>
        <p:txBody>
          <a:bodyPr wrap="none" rtlCol="0">
            <a:spAutoFit/>
          </a:bodyPr>
          <a:lstStyle/>
          <a:p>
            <a:pPr algn="l"/>
            <a:r>
              <a:rPr lang="en-GB" sz="2000" dirty="0"/>
              <a:t>0.3</a:t>
            </a:r>
          </a:p>
        </p:txBody>
      </p:sp>
    </p:spTree>
    <p:extLst>
      <p:ext uri="{BB962C8B-B14F-4D97-AF65-F5344CB8AC3E}">
        <p14:creationId xmlns:p14="http://schemas.microsoft.com/office/powerpoint/2010/main" val="232308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63A99EE-5BC5-8E81-13C4-CF52FC6A6022}"/>
              </a:ext>
            </a:extLst>
          </p:cNvPr>
          <p:cNvPicPr>
            <a:picLocks noChangeAspect="1"/>
          </p:cNvPicPr>
          <p:nvPr/>
        </p:nvPicPr>
        <p:blipFill>
          <a:blip r:embed="rId2"/>
          <a:srcRect l="54948" t="38001" b="-1"/>
          <a:stretch/>
        </p:blipFill>
        <p:spPr>
          <a:xfrm>
            <a:off x="1200521" y="884969"/>
            <a:ext cx="7550616" cy="5819582"/>
          </a:xfrm>
          <a:prstGeom prst="rect">
            <a:avLst/>
          </a:prstGeom>
        </p:spPr>
      </p:pic>
      <p:sp>
        <p:nvSpPr>
          <p:cNvPr id="2" name="TextBox 1">
            <a:extLst>
              <a:ext uri="{FF2B5EF4-FFF2-40B4-BE49-F238E27FC236}">
                <a16:creationId xmlns:a16="http://schemas.microsoft.com/office/drawing/2014/main" id="{A82353A4-8115-6C58-B5B0-D678E00DBD9F}"/>
              </a:ext>
            </a:extLst>
          </p:cNvPr>
          <p:cNvSpPr txBox="1"/>
          <p:nvPr/>
        </p:nvSpPr>
        <p:spPr>
          <a:xfrm>
            <a:off x="355698" y="884969"/>
            <a:ext cx="684803" cy="523220"/>
          </a:xfrm>
          <a:prstGeom prst="rect">
            <a:avLst/>
          </a:prstGeom>
          <a:noFill/>
        </p:spPr>
        <p:txBody>
          <a:bodyPr wrap="none" rtlCol="0">
            <a:spAutoFit/>
          </a:bodyPr>
          <a:lstStyle/>
          <a:p>
            <a:pPr algn="l"/>
            <a:r>
              <a:rPr lang="en-GB" sz="2800" dirty="0"/>
              <a:t>0.9</a:t>
            </a:r>
          </a:p>
        </p:txBody>
      </p:sp>
      <p:sp>
        <p:nvSpPr>
          <p:cNvPr id="3" name="TextBox 2">
            <a:extLst>
              <a:ext uri="{FF2B5EF4-FFF2-40B4-BE49-F238E27FC236}">
                <a16:creationId xmlns:a16="http://schemas.microsoft.com/office/drawing/2014/main" id="{29B4D1B6-2322-62DD-2A48-EED359E47E1E}"/>
              </a:ext>
            </a:extLst>
          </p:cNvPr>
          <p:cNvSpPr txBox="1"/>
          <p:nvPr/>
        </p:nvSpPr>
        <p:spPr>
          <a:xfrm>
            <a:off x="355698" y="4526280"/>
            <a:ext cx="684803" cy="523220"/>
          </a:xfrm>
          <a:prstGeom prst="rect">
            <a:avLst/>
          </a:prstGeom>
          <a:noFill/>
        </p:spPr>
        <p:txBody>
          <a:bodyPr wrap="none" rtlCol="0">
            <a:spAutoFit/>
          </a:bodyPr>
          <a:lstStyle/>
          <a:p>
            <a:pPr algn="l"/>
            <a:r>
              <a:rPr lang="en-GB" sz="2800" dirty="0"/>
              <a:t>0.6</a:t>
            </a:r>
          </a:p>
        </p:txBody>
      </p:sp>
      <p:sp>
        <p:nvSpPr>
          <p:cNvPr id="4" name="TextBox 3">
            <a:extLst>
              <a:ext uri="{FF2B5EF4-FFF2-40B4-BE49-F238E27FC236}">
                <a16:creationId xmlns:a16="http://schemas.microsoft.com/office/drawing/2014/main" id="{38DFFC44-5936-01C8-1831-86EF5805334C}"/>
              </a:ext>
            </a:extLst>
          </p:cNvPr>
          <p:cNvSpPr txBox="1"/>
          <p:nvPr/>
        </p:nvSpPr>
        <p:spPr>
          <a:xfrm>
            <a:off x="3091278" y="1262290"/>
            <a:ext cx="4237057" cy="523220"/>
          </a:xfrm>
          <a:prstGeom prst="rect">
            <a:avLst/>
          </a:prstGeom>
          <a:solidFill>
            <a:schemeClr val="bg1"/>
          </a:solidFill>
        </p:spPr>
        <p:txBody>
          <a:bodyPr wrap="none" rtlCol="0">
            <a:spAutoFit/>
          </a:bodyPr>
          <a:lstStyle/>
          <a:p>
            <a:pPr algn="l"/>
            <a:r>
              <a:rPr lang="en-GB" sz="2800" b="1" dirty="0"/>
              <a:t>Where do you put 0.8  ?</a:t>
            </a:r>
          </a:p>
        </p:txBody>
      </p:sp>
      <p:cxnSp>
        <p:nvCxnSpPr>
          <p:cNvPr id="6" name="Straight Connector 5">
            <a:extLst>
              <a:ext uri="{FF2B5EF4-FFF2-40B4-BE49-F238E27FC236}">
                <a16:creationId xmlns:a16="http://schemas.microsoft.com/office/drawing/2014/main" id="{0A1547EE-0692-6019-34B1-90010BA790CD}"/>
              </a:ext>
            </a:extLst>
          </p:cNvPr>
          <p:cNvCxnSpPr/>
          <p:nvPr/>
        </p:nvCxnSpPr>
        <p:spPr>
          <a:xfrm>
            <a:off x="698099" y="2320290"/>
            <a:ext cx="1393591"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E989A52-DE71-CD98-5E18-E4F9ECE4E4AD}"/>
              </a:ext>
            </a:extLst>
          </p:cNvPr>
          <p:cNvSpPr txBox="1"/>
          <p:nvPr/>
        </p:nvSpPr>
        <p:spPr>
          <a:xfrm>
            <a:off x="2971801" y="2686050"/>
            <a:ext cx="3623310" cy="1815882"/>
          </a:xfrm>
          <a:prstGeom prst="rect">
            <a:avLst/>
          </a:prstGeom>
          <a:solidFill>
            <a:schemeClr val="bg1"/>
          </a:solidFill>
        </p:spPr>
        <p:txBody>
          <a:bodyPr wrap="square" rtlCol="0">
            <a:spAutoFit/>
          </a:bodyPr>
          <a:lstStyle/>
          <a:p>
            <a:pPr algn="l"/>
            <a:r>
              <a:rPr lang="en-GB" sz="2800" dirty="0"/>
              <a:t>0.8 is between two lines and not even mid-way between them.</a:t>
            </a:r>
          </a:p>
        </p:txBody>
      </p:sp>
      <p:cxnSp>
        <p:nvCxnSpPr>
          <p:cNvPr id="8" name="Straight Arrow Connector 7">
            <a:extLst>
              <a:ext uri="{FF2B5EF4-FFF2-40B4-BE49-F238E27FC236}">
                <a16:creationId xmlns:a16="http://schemas.microsoft.com/office/drawing/2014/main" id="{ED0E40A0-5E3B-AC9E-9D35-1C19CCDD37D3}"/>
              </a:ext>
            </a:extLst>
          </p:cNvPr>
          <p:cNvCxnSpPr>
            <a:cxnSpLocks/>
          </p:cNvCxnSpPr>
          <p:nvPr/>
        </p:nvCxnSpPr>
        <p:spPr>
          <a:xfrm flipH="1" flipV="1">
            <a:off x="2217420" y="2400300"/>
            <a:ext cx="754381" cy="38862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93322C-EDA2-44CB-9594-AF9781A29E2C}"/>
              </a:ext>
            </a:extLst>
          </p:cNvPr>
          <p:cNvSpPr txBox="1"/>
          <p:nvPr/>
        </p:nvSpPr>
        <p:spPr>
          <a:xfrm>
            <a:off x="474779" y="144449"/>
            <a:ext cx="5628309" cy="584775"/>
          </a:xfrm>
          <a:prstGeom prst="rect">
            <a:avLst/>
          </a:prstGeom>
          <a:noFill/>
        </p:spPr>
        <p:txBody>
          <a:bodyPr wrap="square" rtlCol="0">
            <a:spAutoFit/>
          </a:bodyPr>
          <a:lstStyle/>
          <a:p>
            <a:pPr algn="l"/>
            <a:r>
              <a:rPr lang="en-GB" sz="3200" b="1" dirty="0"/>
              <a:t>Why is this scale difficult?</a:t>
            </a:r>
          </a:p>
        </p:txBody>
      </p:sp>
    </p:spTree>
    <p:extLst>
      <p:ext uri="{BB962C8B-B14F-4D97-AF65-F5344CB8AC3E}">
        <p14:creationId xmlns:p14="http://schemas.microsoft.com/office/powerpoint/2010/main" val="40769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D27F4-70AB-3FE6-D2CA-737C7BA240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6C3988-FCFE-037D-CAC8-A2144273346F}"/>
              </a:ext>
            </a:extLst>
          </p:cNvPr>
          <p:cNvSpPr txBox="1"/>
          <p:nvPr/>
        </p:nvSpPr>
        <p:spPr bwMode="auto">
          <a:xfrm>
            <a:off x="142767" y="156901"/>
            <a:ext cx="3377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IE" sz="2800" b="1" dirty="0"/>
              <a:t>Another bad scale</a:t>
            </a:r>
          </a:p>
        </p:txBody>
      </p:sp>
      <p:pic>
        <p:nvPicPr>
          <p:cNvPr id="3" name="Picture 2">
            <a:extLst>
              <a:ext uri="{FF2B5EF4-FFF2-40B4-BE49-F238E27FC236}">
                <a16:creationId xmlns:a16="http://schemas.microsoft.com/office/drawing/2014/main" id="{B6787665-C710-FE51-7BE8-C2C2D2D6AEFE}"/>
              </a:ext>
            </a:extLst>
          </p:cNvPr>
          <p:cNvPicPr>
            <a:picLocks noChangeAspect="1"/>
          </p:cNvPicPr>
          <p:nvPr/>
        </p:nvPicPr>
        <p:blipFill>
          <a:blip r:embed="rId3"/>
          <a:stretch>
            <a:fillRect/>
          </a:stretch>
        </p:blipFill>
        <p:spPr>
          <a:xfrm>
            <a:off x="3419872" y="3539822"/>
            <a:ext cx="4978800" cy="2788480"/>
          </a:xfrm>
          <a:prstGeom prst="rect">
            <a:avLst/>
          </a:prstGeom>
        </p:spPr>
      </p:pic>
      <p:pic>
        <p:nvPicPr>
          <p:cNvPr id="4" name="Picture 3">
            <a:extLst>
              <a:ext uri="{FF2B5EF4-FFF2-40B4-BE49-F238E27FC236}">
                <a16:creationId xmlns:a16="http://schemas.microsoft.com/office/drawing/2014/main" id="{68D19A77-6B4F-01A7-557A-C6F72D3AC045}"/>
              </a:ext>
            </a:extLst>
          </p:cNvPr>
          <p:cNvPicPr>
            <a:picLocks noChangeAspect="1"/>
          </p:cNvPicPr>
          <p:nvPr/>
        </p:nvPicPr>
        <p:blipFill>
          <a:blip r:embed="rId3"/>
          <a:stretch>
            <a:fillRect/>
          </a:stretch>
        </p:blipFill>
        <p:spPr>
          <a:xfrm>
            <a:off x="3419872" y="836712"/>
            <a:ext cx="4978800" cy="2788480"/>
          </a:xfrm>
          <a:prstGeom prst="rect">
            <a:avLst/>
          </a:prstGeom>
        </p:spPr>
      </p:pic>
      <p:pic>
        <p:nvPicPr>
          <p:cNvPr id="5" name="Picture 4">
            <a:extLst>
              <a:ext uri="{FF2B5EF4-FFF2-40B4-BE49-F238E27FC236}">
                <a16:creationId xmlns:a16="http://schemas.microsoft.com/office/drawing/2014/main" id="{233E0785-A632-7345-C029-19DFD31BAC64}"/>
              </a:ext>
            </a:extLst>
          </p:cNvPr>
          <p:cNvPicPr>
            <a:picLocks noChangeAspect="1"/>
          </p:cNvPicPr>
          <p:nvPr/>
        </p:nvPicPr>
        <p:blipFill>
          <a:blip r:embed="rId3"/>
          <a:stretch>
            <a:fillRect/>
          </a:stretch>
        </p:blipFill>
        <p:spPr>
          <a:xfrm>
            <a:off x="3419872" y="280480"/>
            <a:ext cx="4978800" cy="2788480"/>
          </a:xfrm>
          <a:prstGeom prst="rect">
            <a:avLst/>
          </a:prstGeom>
        </p:spPr>
      </p:pic>
      <p:sp>
        <p:nvSpPr>
          <p:cNvPr id="6" name="TextBox 5">
            <a:extLst>
              <a:ext uri="{FF2B5EF4-FFF2-40B4-BE49-F238E27FC236}">
                <a16:creationId xmlns:a16="http://schemas.microsoft.com/office/drawing/2014/main" id="{E55C2AB5-7FC8-D277-2E5A-BEF244DFC735}"/>
              </a:ext>
            </a:extLst>
          </p:cNvPr>
          <p:cNvSpPr txBox="1"/>
          <p:nvPr/>
        </p:nvSpPr>
        <p:spPr bwMode="auto">
          <a:xfrm>
            <a:off x="335373" y="1448491"/>
            <a:ext cx="20521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eaLnBrk="1" hangingPunct="1"/>
            <a:r>
              <a:rPr lang="en-IE" sz="2800" dirty="0"/>
              <a:t>Max s = 1.2</a:t>
            </a:r>
          </a:p>
          <a:p>
            <a:pPr algn="l" eaLnBrk="1" hangingPunct="1"/>
            <a:endParaRPr lang="en-IE" sz="2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71A5E0-55B1-78CE-C2BD-9403F90FDDD6}"/>
                  </a:ext>
                </a:extLst>
              </p:cNvPr>
              <p:cNvSpPr txBox="1"/>
              <p:nvPr/>
            </p:nvSpPr>
            <p:spPr bwMode="auto">
              <a:xfrm>
                <a:off x="335373" y="2114853"/>
                <a:ext cx="2401427"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rtlCol="0">
                <a:spAutoFit/>
              </a:bodyPr>
              <a:lstStyle/>
              <a:p>
                <a:pPr algn="l" eaLnBrk="1" hangingPunct="1"/>
                <a:r>
                  <a:rPr lang="en-IE" sz="2800" dirty="0"/>
                  <a:t>Max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𝑡</m:t>
                        </m:r>
                      </m:e>
                      <m:sup>
                        <m:r>
                          <a:rPr lang="en-GB" sz="2800" b="0" i="1" smtClean="0">
                            <a:latin typeface="Cambria Math" panose="02040503050406030204" pitchFamily="18" charset="0"/>
                          </a:rPr>
                          <m:t>2</m:t>
                        </m:r>
                      </m:sup>
                    </m:sSup>
                  </m:oMath>
                </a14:m>
                <a:r>
                  <a:rPr lang="en-IE" sz="2800" dirty="0"/>
                  <a:t> = 0.24</a:t>
                </a:r>
              </a:p>
              <a:p>
                <a:pPr algn="l" eaLnBrk="1" hangingPunct="1"/>
                <a:endParaRPr lang="en-IE" sz="2800" dirty="0"/>
              </a:p>
            </p:txBody>
          </p:sp>
        </mc:Choice>
        <mc:Fallback xmlns="">
          <p:sp>
            <p:nvSpPr>
              <p:cNvPr id="7" name="TextBox 6">
                <a:extLst>
                  <a:ext uri="{FF2B5EF4-FFF2-40B4-BE49-F238E27FC236}">
                    <a16:creationId xmlns:a16="http://schemas.microsoft.com/office/drawing/2014/main" id="{8471A5E0-55B1-78CE-C2BD-9403F90FDDD6}"/>
                  </a:ext>
                </a:extLst>
              </p:cNvPr>
              <p:cNvSpPr txBox="1">
                <a:spLocks noRot="1" noChangeAspect="1" noMove="1" noResize="1" noEditPoints="1" noAdjustHandles="1" noChangeArrowheads="1" noChangeShapeType="1" noTextEdit="1"/>
              </p:cNvSpPr>
              <p:nvPr/>
            </p:nvSpPr>
            <p:spPr bwMode="auto">
              <a:xfrm>
                <a:off x="335373" y="2114853"/>
                <a:ext cx="2401427" cy="954107"/>
              </a:xfrm>
              <a:prstGeom prst="rect">
                <a:avLst/>
              </a:prstGeom>
              <a:blipFill>
                <a:blip r:embed="rId4"/>
                <a:stretch>
                  <a:fillRect l="-5076" t="-7051" r="-38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380FF53F-A271-CDA5-C752-95B5EE6A1954}"/>
              </a:ext>
            </a:extLst>
          </p:cNvPr>
          <p:cNvCxnSpPr>
            <a:cxnSpLocks/>
          </p:cNvCxnSpPr>
          <p:nvPr/>
        </p:nvCxnSpPr>
        <p:spPr>
          <a:xfrm>
            <a:off x="3989070" y="836712"/>
            <a:ext cx="0" cy="4901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FF6114-E385-DAB1-1781-24A844B6E018}"/>
              </a:ext>
            </a:extLst>
          </p:cNvPr>
          <p:cNvCxnSpPr>
            <a:cxnSpLocks/>
          </p:cNvCxnSpPr>
          <p:nvPr/>
        </p:nvCxnSpPr>
        <p:spPr>
          <a:xfrm flipH="1">
            <a:off x="3989070" y="5737860"/>
            <a:ext cx="4309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51373A2-B507-FFF8-AD2F-36B74FFB07F0}"/>
              </a:ext>
            </a:extLst>
          </p:cNvPr>
          <p:cNvSpPr txBox="1"/>
          <p:nvPr/>
        </p:nvSpPr>
        <p:spPr>
          <a:xfrm>
            <a:off x="3379955" y="5476250"/>
            <a:ext cx="684803" cy="523220"/>
          </a:xfrm>
          <a:prstGeom prst="rect">
            <a:avLst/>
          </a:prstGeom>
          <a:noFill/>
        </p:spPr>
        <p:txBody>
          <a:bodyPr wrap="none" rtlCol="0">
            <a:spAutoFit/>
          </a:bodyPr>
          <a:lstStyle/>
          <a:p>
            <a:pPr algn="l"/>
            <a:r>
              <a:rPr lang="en-GB" sz="2800" dirty="0"/>
              <a:t>0.4</a:t>
            </a:r>
          </a:p>
        </p:txBody>
      </p:sp>
      <p:sp>
        <p:nvSpPr>
          <p:cNvPr id="16" name="TextBox 15">
            <a:extLst>
              <a:ext uri="{FF2B5EF4-FFF2-40B4-BE49-F238E27FC236}">
                <a16:creationId xmlns:a16="http://schemas.microsoft.com/office/drawing/2014/main" id="{D34AE674-0E66-1D06-9EBC-519E58DD5EDF}"/>
              </a:ext>
            </a:extLst>
          </p:cNvPr>
          <p:cNvSpPr txBox="1"/>
          <p:nvPr/>
        </p:nvSpPr>
        <p:spPr>
          <a:xfrm>
            <a:off x="3322724" y="3319737"/>
            <a:ext cx="684803" cy="523220"/>
          </a:xfrm>
          <a:prstGeom prst="rect">
            <a:avLst/>
          </a:prstGeom>
          <a:noFill/>
        </p:spPr>
        <p:txBody>
          <a:bodyPr wrap="none" rtlCol="0">
            <a:spAutoFit/>
          </a:bodyPr>
          <a:lstStyle/>
          <a:p>
            <a:pPr algn="l"/>
            <a:r>
              <a:rPr lang="en-GB" sz="2800" dirty="0"/>
              <a:t>0.8</a:t>
            </a:r>
          </a:p>
        </p:txBody>
      </p:sp>
      <p:sp>
        <p:nvSpPr>
          <p:cNvPr id="17" name="TextBox 16">
            <a:extLst>
              <a:ext uri="{FF2B5EF4-FFF2-40B4-BE49-F238E27FC236}">
                <a16:creationId xmlns:a16="http://schemas.microsoft.com/office/drawing/2014/main" id="{8DC736A3-A926-99E8-A700-5A21233C0509}"/>
              </a:ext>
            </a:extLst>
          </p:cNvPr>
          <p:cNvSpPr txBox="1"/>
          <p:nvPr/>
        </p:nvSpPr>
        <p:spPr>
          <a:xfrm>
            <a:off x="3520359" y="322446"/>
            <a:ext cx="1003801" cy="523220"/>
          </a:xfrm>
          <a:prstGeom prst="rect">
            <a:avLst/>
          </a:prstGeom>
          <a:noFill/>
        </p:spPr>
        <p:txBody>
          <a:bodyPr wrap="none" rtlCol="0">
            <a:spAutoFit/>
          </a:bodyPr>
          <a:lstStyle/>
          <a:p>
            <a:pPr algn="l"/>
            <a:r>
              <a:rPr lang="en-GB" sz="2800" dirty="0"/>
              <a:t>s (m)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DCDB14A-2767-B51B-258A-F72631628980}"/>
                  </a:ext>
                </a:extLst>
              </p:cNvPr>
              <p:cNvSpPr txBox="1"/>
              <p:nvPr/>
            </p:nvSpPr>
            <p:spPr>
              <a:xfrm>
                <a:off x="5674666" y="6021288"/>
                <a:ext cx="285174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𝑡</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𝑖𝑛</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𝑠𝑒𝑐𝑜𝑛𝑑𝑠</m:t>
                      </m:r>
                      <m:r>
                        <a:rPr lang="en-GB" sz="2800" b="0" i="1" dirty="0" smtClean="0">
                          <a:latin typeface="Cambria Math" panose="02040503050406030204" pitchFamily="18" charset="0"/>
                        </a:rPr>
                        <m:t>)</m:t>
                      </m:r>
                    </m:oMath>
                  </m:oMathPara>
                </a14:m>
                <a:endParaRPr lang="en-GB" sz="2800" dirty="0"/>
              </a:p>
            </p:txBody>
          </p:sp>
        </mc:Choice>
        <mc:Fallback xmlns="">
          <p:sp>
            <p:nvSpPr>
              <p:cNvPr id="19" name="TextBox 18">
                <a:extLst>
                  <a:ext uri="{FF2B5EF4-FFF2-40B4-BE49-F238E27FC236}">
                    <a16:creationId xmlns:a16="http://schemas.microsoft.com/office/drawing/2014/main" id="{2DCDB14A-2767-B51B-258A-F72631628980}"/>
                  </a:ext>
                </a:extLst>
              </p:cNvPr>
              <p:cNvSpPr txBox="1">
                <a:spLocks noRot="1" noChangeAspect="1" noMove="1" noResize="1" noEditPoints="1" noAdjustHandles="1" noChangeArrowheads="1" noChangeShapeType="1" noTextEdit="1"/>
              </p:cNvSpPr>
              <p:nvPr/>
            </p:nvSpPr>
            <p:spPr>
              <a:xfrm>
                <a:off x="5674666" y="6021288"/>
                <a:ext cx="2851743" cy="523220"/>
              </a:xfrm>
              <a:prstGeom prst="rect">
                <a:avLst/>
              </a:prstGeom>
              <a:blipFill>
                <a:blip r:embed="rId5"/>
                <a:stretch>
                  <a:fillRect/>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FEBFE7EB-2421-6E37-FFCE-468CFA4AC801}"/>
              </a:ext>
            </a:extLst>
          </p:cNvPr>
          <p:cNvSpPr txBox="1"/>
          <p:nvPr/>
        </p:nvSpPr>
        <p:spPr>
          <a:xfrm>
            <a:off x="3367548" y="4404901"/>
            <a:ext cx="684803" cy="523220"/>
          </a:xfrm>
          <a:prstGeom prst="rect">
            <a:avLst/>
          </a:prstGeom>
          <a:noFill/>
        </p:spPr>
        <p:txBody>
          <a:bodyPr wrap="none" rtlCol="0">
            <a:spAutoFit/>
          </a:bodyPr>
          <a:lstStyle/>
          <a:p>
            <a:pPr algn="l"/>
            <a:r>
              <a:rPr lang="en-GB" sz="2800" dirty="0"/>
              <a:t>0.6</a:t>
            </a:r>
          </a:p>
        </p:txBody>
      </p:sp>
      <p:sp>
        <p:nvSpPr>
          <p:cNvPr id="21" name="TextBox 20">
            <a:extLst>
              <a:ext uri="{FF2B5EF4-FFF2-40B4-BE49-F238E27FC236}">
                <a16:creationId xmlns:a16="http://schemas.microsoft.com/office/drawing/2014/main" id="{7CD8E794-DBF8-629C-75B4-2A680FD70D7A}"/>
              </a:ext>
            </a:extLst>
          </p:cNvPr>
          <p:cNvSpPr txBox="1"/>
          <p:nvPr/>
        </p:nvSpPr>
        <p:spPr>
          <a:xfrm>
            <a:off x="3371535" y="2221081"/>
            <a:ext cx="699059" cy="523220"/>
          </a:xfrm>
          <a:prstGeom prst="rect">
            <a:avLst/>
          </a:prstGeom>
          <a:noFill/>
        </p:spPr>
        <p:txBody>
          <a:bodyPr wrap="square" rtlCol="0">
            <a:spAutoFit/>
          </a:bodyPr>
          <a:lstStyle/>
          <a:p>
            <a:pPr algn="l"/>
            <a:r>
              <a:rPr lang="en-GB" sz="2800" dirty="0"/>
              <a:t>1.0</a:t>
            </a:r>
          </a:p>
        </p:txBody>
      </p:sp>
      <p:sp>
        <p:nvSpPr>
          <p:cNvPr id="24" name="TextBox 23">
            <a:extLst>
              <a:ext uri="{FF2B5EF4-FFF2-40B4-BE49-F238E27FC236}">
                <a16:creationId xmlns:a16="http://schemas.microsoft.com/office/drawing/2014/main" id="{20676A0F-7EE9-688F-7701-99022C216142}"/>
              </a:ext>
            </a:extLst>
          </p:cNvPr>
          <p:cNvSpPr txBox="1"/>
          <p:nvPr/>
        </p:nvSpPr>
        <p:spPr>
          <a:xfrm>
            <a:off x="3367549" y="1132219"/>
            <a:ext cx="684803" cy="523220"/>
          </a:xfrm>
          <a:prstGeom prst="rect">
            <a:avLst/>
          </a:prstGeom>
          <a:noFill/>
        </p:spPr>
        <p:txBody>
          <a:bodyPr wrap="none" rtlCol="0">
            <a:spAutoFit/>
          </a:bodyPr>
          <a:lstStyle/>
          <a:p>
            <a:pPr algn="l"/>
            <a:r>
              <a:rPr lang="en-GB" sz="2800" dirty="0"/>
              <a:t>1.2</a:t>
            </a:r>
          </a:p>
        </p:txBody>
      </p:sp>
      <p:sp>
        <p:nvSpPr>
          <p:cNvPr id="25" name="TextBox 24">
            <a:extLst>
              <a:ext uri="{FF2B5EF4-FFF2-40B4-BE49-F238E27FC236}">
                <a16:creationId xmlns:a16="http://schemas.microsoft.com/office/drawing/2014/main" id="{91C14700-9C4E-C0F3-02EC-A83C82E08536}"/>
              </a:ext>
            </a:extLst>
          </p:cNvPr>
          <p:cNvSpPr txBox="1"/>
          <p:nvPr/>
        </p:nvSpPr>
        <p:spPr>
          <a:xfrm>
            <a:off x="3679857" y="5879574"/>
            <a:ext cx="684803" cy="523220"/>
          </a:xfrm>
          <a:prstGeom prst="rect">
            <a:avLst/>
          </a:prstGeom>
          <a:noFill/>
        </p:spPr>
        <p:txBody>
          <a:bodyPr wrap="none" rtlCol="0">
            <a:spAutoFit/>
          </a:bodyPr>
          <a:lstStyle/>
          <a:p>
            <a:pPr algn="l"/>
            <a:r>
              <a:rPr lang="en-GB" sz="2800" dirty="0"/>
              <a:t>0.1</a:t>
            </a:r>
          </a:p>
        </p:txBody>
      </p:sp>
      <p:sp>
        <p:nvSpPr>
          <p:cNvPr id="26" name="TextBox 25">
            <a:extLst>
              <a:ext uri="{FF2B5EF4-FFF2-40B4-BE49-F238E27FC236}">
                <a16:creationId xmlns:a16="http://schemas.microsoft.com/office/drawing/2014/main" id="{FB9CA2F6-CAB1-7E0D-B0C4-DD2B4FD5AEEF}"/>
              </a:ext>
            </a:extLst>
          </p:cNvPr>
          <p:cNvSpPr txBox="1"/>
          <p:nvPr/>
        </p:nvSpPr>
        <p:spPr>
          <a:xfrm>
            <a:off x="5918974" y="5674435"/>
            <a:ext cx="684803" cy="523220"/>
          </a:xfrm>
          <a:prstGeom prst="rect">
            <a:avLst/>
          </a:prstGeom>
          <a:noFill/>
        </p:spPr>
        <p:txBody>
          <a:bodyPr wrap="none" rtlCol="0">
            <a:spAutoFit/>
          </a:bodyPr>
          <a:lstStyle/>
          <a:p>
            <a:pPr algn="l"/>
            <a:r>
              <a:rPr lang="en-GB" sz="2800" dirty="0"/>
              <a:t>0.2</a:t>
            </a:r>
          </a:p>
        </p:txBody>
      </p:sp>
      <p:sp>
        <p:nvSpPr>
          <p:cNvPr id="8" name="TextBox 7">
            <a:extLst>
              <a:ext uri="{FF2B5EF4-FFF2-40B4-BE49-F238E27FC236}">
                <a16:creationId xmlns:a16="http://schemas.microsoft.com/office/drawing/2014/main" id="{590B6B87-C08B-22DA-46E8-81DCEDC2C0D6}"/>
              </a:ext>
            </a:extLst>
          </p:cNvPr>
          <p:cNvSpPr txBox="1"/>
          <p:nvPr/>
        </p:nvSpPr>
        <p:spPr>
          <a:xfrm>
            <a:off x="4643239" y="298871"/>
            <a:ext cx="1859776" cy="1815882"/>
          </a:xfrm>
          <a:prstGeom prst="rect">
            <a:avLst/>
          </a:prstGeom>
          <a:solidFill>
            <a:schemeClr val="bg1"/>
          </a:solidFill>
        </p:spPr>
        <p:txBody>
          <a:bodyPr wrap="square" rtlCol="0">
            <a:spAutoFit/>
          </a:bodyPr>
          <a:lstStyle/>
          <a:p>
            <a:pPr algn="l"/>
            <a:r>
              <a:rPr lang="en-GB" sz="2800" b="1" dirty="0"/>
              <a:t>What is wrong with this scale?</a:t>
            </a:r>
          </a:p>
        </p:txBody>
      </p:sp>
      <p:cxnSp>
        <p:nvCxnSpPr>
          <p:cNvPr id="12" name="Straight Arrow Connector 11">
            <a:extLst>
              <a:ext uri="{FF2B5EF4-FFF2-40B4-BE49-F238E27FC236}">
                <a16:creationId xmlns:a16="http://schemas.microsoft.com/office/drawing/2014/main" id="{CB96FE88-6192-CE6F-4CD7-01240A921AE6}"/>
              </a:ext>
            </a:extLst>
          </p:cNvPr>
          <p:cNvCxnSpPr>
            <a:cxnSpLocks/>
          </p:cNvCxnSpPr>
          <p:nvPr/>
        </p:nvCxnSpPr>
        <p:spPr>
          <a:xfrm flipH="1">
            <a:off x="4270814" y="2053630"/>
            <a:ext cx="750591" cy="6893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E06A426-2220-FFC0-8DE2-CD54494952CE}"/>
              </a:ext>
            </a:extLst>
          </p:cNvPr>
          <p:cNvSpPr txBox="1"/>
          <p:nvPr/>
        </p:nvSpPr>
        <p:spPr>
          <a:xfrm>
            <a:off x="5019624" y="3112132"/>
            <a:ext cx="1859776" cy="1384995"/>
          </a:xfrm>
          <a:prstGeom prst="rect">
            <a:avLst/>
          </a:prstGeom>
          <a:solidFill>
            <a:schemeClr val="bg1"/>
          </a:solidFill>
        </p:spPr>
        <p:txBody>
          <a:bodyPr wrap="square" rtlCol="0">
            <a:spAutoFit/>
          </a:bodyPr>
          <a:lstStyle/>
          <a:p>
            <a:pPr algn="l"/>
            <a:r>
              <a:rPr lang="en-GB" sz="2800" dirty="0"/>
              <a:t>Doesn’t include (0,0)</a:t>
            </a:r>
          </a:p>
        </p:txBody>
      </p:sp>
      <p:sp>
        <p:nvSpPr>
          <p:cNvPr id="33" name="TextBox 32">
            <a:extLst>
              <a:ext uri="{FF2B5EF4-FFF2-40B4-BE49-F238E27FC236}">
                <a16:creationId xmlns:a16="http://schemas.microsoft.com/office/drawing/2014/main" id="{9E5247DD-2340-1B7A-E8B0-4127C4F93538}"/>
              </a:ext>
            </a:extLst>
          </p:cNvPr>
          <p:cNvSpPr txBox="1"/>
          <p:nvPr/>
        </p:nvSpPr>
        <p:spPr>
          <a:xfrm>
            <a:off x="7958177" y="5737860"/>
            <a:ext cx="684803" cy="523220"/>
          </a:xfrm>
          <a:prstGeom prst="rect">
            <a:avLst/>
          </a:prstGeom>
          <a:noFill/>
        </p:spPr>
        <p:txBody>
          <a:bodyPr wrap="none" rtlCol="0">
            <a:spAutoFit/>
          </a:bodyPr>
          <a:lstStyle/>
          <a:p>
            <a:pPr algn="l"/>
            <a:r>
              <a:rPr lang="en-GB" sz="2800" dirty="0"/>
              <a:t>0.3</a:t>
            </a:r>
          </a:p>
        </p:txBody>
      </p:sp>
    </p:spTree>
    <p:extLst>
      <p:ext uri="{BB962C8B-B14F-4D97-AF65-F5344CB8AC3E}">
        <p14:creationId xmlns:p14="http://schemas.microsoft.com/office/powerpoint/2010/main" val="3453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FCD9-104B-AA30-A865-096DB8287E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651622-F3C3-F2E1-DC42-8EE0103B4E3B}"/>
              </a:ext>
            </a:extLst>
          </p:cNvPr>
          <p:cNvSpPr txBox="1"/>
          <p:nvPr/>
        </p:nvSpPr>
        <p:spPr bwMode="auto">
          <a:xfrm>
            <a:off x="106326" y="156901"/>
            <a:ext cx="3476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IE" sz="2800" b="1" dirty="0"/>
              <a:t>Plotting the graph</a:t>
            </a:r>
          </a:p>
        </p:txBody>
      </p:sp>
      <p:pic>
        <p:nvPicPr>
          <p:cNvPr id="11" name="Picture 10">
            <a:extLst>
              <a:ext uri="{FF2B5EF4-FFF2-40B4-BE49-F238E27FC236}">
                <a16:creationId xmlns:a16="http://schemas.microsoft.com/office/drawing/2014/main" id="{176C2232-754E-0C9E-0AAA-3192D7D10354}"/>
              </a:ext>
            </a:extLst>
          </p:cNvPr>
          <p:cNvPicPr>
            <a:picLocks noChangeAspect="1"/>
          </p:cNvPicPr>
          <p:nvPr/>
        </p:nvPicPr>
        <p:blipFill>
          <a:blip r:embed="rId3"/>
          <a:stretch>
            <a:fillRect/>
          </a:stretch>
        </p:blipFill>
        <p:spPr>
          <a:xfrm>
            <a:off x="3419872" y="3539822"/>
            <a:ext cx="4978800" cy="2788480"/>
          </a:xfrm>
          <a:prstGeom prst="rect">
            <a:avLst/>
          </a:prstGeom>
        </p:spPr>
      </p:pic>
      <p:pic>
        <p:nvPicPr>
          <p:cNvPr id="13" name="Picture 12">
            <a:extLst>
              <a:ext uri="{FF2B5EF4-FFF2-40B4-BE49-F238E27FC236}">
                <a16:creationId xmlns:a16="http://schemas.microsoft.com/office/drawing/2014/main" id="{17512D7D-0706-2CCB-3A36-43E234B96C76}"/>
              </a:ext>
            </a:extLst>
          </p:cNvPr>
          <p:cNvPicPr>
            <a:picLocks noChangeAspect="1"/>
          </p:cNvPicPr>
          <p:nvPr/>
        </p:nvPicPr>
        <p:blipFill>
          <a:blip r:embed="rId3"/>
          <a:stretch>
            <a:fillRect/>
          </a:stretch>
        </p:blipFill>
        <p:spPr>
          <a:xfrm>
            <a:off x="3419872" y="836712"/>
            <a:ext cx="4978800" cy="2788480"/>
          </a:xfrm>
          <a:prstGeom prst="rect">
            <a:avLst/>
          </a:prstGeom>
        </p:spPr>
      </p:pic>
      <p:pic>
        <p:nvPicPr>
          <p:cNvPr id="15" name="Picture 14">
            <a:extLst>
              <a:ext uri="{FF2B5EF4-FFF2-40B4-BE49-F238E27FC236}">
                <a16:creationId xmlns:a16="http://schemas.microsoft.com/office/drawing/2014/main" id="{BE139CF2-C1B2-B58A-73CC-C062F5DA0185}"/>
              </a:ext>
            </a:extLst>
          </p:cNvPr>
          <p:cNvPicPr>
            <a:picLocks noChangeAspect="1"/>
          </p:cNvPicPr>
          <p:nvPr/>
        </p:nvPicPr>
        <p:blipFill>
          <a:blip r:embed="rId3"/>
          <a:stretch>
            <a:fillRect/>
          </a:stretch>
        </p:blipFill>
        <p:spPr>
          <a:xfrm>
            <a:off x="3419872" y="280480"/>
            <a:ext cx="4978800" cy="2788480"/>
          </a:xfrm>
          <a:prstGeom prst="rect">
            <a:avLst/>
          </a:prstGeom>
        </p:spPr>
      </p:pic>
      <p:cxnSp>
        <p:nvCxnSpPr>
          <p:cNvPr id="18" name="Straight Connector 17">
            <a:extLst>
              <a:ext uri="{FF2B5EF4-FFF2-40B4-BE49-F238E27FC236}">
                <a16:creationId xmlns:a16="http://schemas.microsoft.com/office/drawing/2014/main" id="{A7BBEF32-21C6-A740-425E-2108A6DDCACA}"/>
              </a:ext>
            </a:extLst>
          </p:cNvPr>
          <p:cNvCxnSpPr>
            <a:cxnSpLocks/>
          </p:cNvCxnSpPr>
          <p:nvPr/>
        </p:nvCxnSpPr>
        <p:spPr>
          <a:xfrm>
            <a:off x="3989070" y="836712"/>
            <a:ext cx="0" cy="4901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480904-9006-1FE6-0300-A06076C23B0D}"/>
              </a:ext>
            </a:extLst>
          </p:cNvPr>
          <p:cNvCxnSpPr>
            <a:cxnSpLocks/>
          </p:cNvCxnSpPr>
          <p:nvPr/>
        </p:nvCxnSpPr>
        <p:spPr>
          <a:xfrm flipH="1">
            <a:off x="3989070" y="5737860"/>
            <a:ext cx="4309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55C5EB5-180F-57AD-96F6-C898FDB3E459}"/>
              </a:ext>
            </a:extLst>
          </p:cNvPr>
          <p:cNvSpPr txBox="1"/>
          <p:nvPr/>
        </p:nvSpPr>
        <p:spPr>
          <a:xfrm>
            <a:off x="3528545" y="5476250"/>
            <a:ext cx="385042" cy="523220"/>
          </a:xfrm>
          <a:prstGeom prst="rect">
            <a:avLst/>
          </a:prstGeom>
          <a:noFill/>
        </p:spPr>
        <p:txBody>
          <a:bodyPr wrap="none" rtlCol="0">
            <a:spAutoFit/>
          </a:bodyPr>
          <a:lstStyle/>
          <a:p>
            <a:pPr algn="l"/>
            <a:r>
              <a:rPr lang="en-GB" sz="2800" dirty="0"/>
              <a:t>0</a:t>
            </a:r>
          </a:p>
        </p:txBody>
      </p:sp>
      <p:sp>
        <p:nvSpPr>
          <p:cNvPr id="27" name="TextBox 26">
            <a:extLst>
              <a:ext uri="{FF2B5EF4-FFF2-40B4-BE49-F238E27FC236}">
                <a16:creationId xmlns:a16="http://schemas.microsoft.com/office/drawing/2014/main" id="{D787A5DA-B2D1-8845-6CF1-FA93F82140BE}"/>
              </a:ext>
            </a:extLst>
          </p:cNvPr>
          <p:cNvSpPr txBox="1"/>
          <p:nvPr/>
        </p:nvSpPr>
        <p:spPr>
          <a:xfrm>
            <a:off x="3829739" y="5838692"/>
            <a:ext cx="385042" cy="523220"/>
          </a:xfrm>
          <a:prstGeom prst="rect">
            <a:avLst/>
          </a:prstGeom>
          <a:noFill/>
        </p:spPr>
        <p:txBody>
          <a:bodyPr wrap="none" rtlCol="0">
            <a:spAutoFit/>
          </a:bodyPr>
          <a:lstStyle/>
          <a:p>
            <a:pPr algn="l"/>
            <a:r>
              <a:rPr lang="en-GB" sz="2800" dirty="0"/>
              <a:t>0</a:t>
            </a:r>
          </a:p>
        </p:txBody>
      </p:sp>
      <p:sp>
        <p:nvSpPr>
          <p:cNvPr id="28" name="TextBox 27">
            <a:extLst>
              <a:ext uri="{FF2B5EF4-FFF2-40B4-BE49-F238E27FC236}">
                <a16:creationId xmlns:a16="http://schemas.microsoft.com/office/drawing/2014/main" id="{8D4997DF-4D9C-BC0A-96C1-8A6DD77C2E20}"/>
              </a:ext>
            </a:extLst>
          </p:cNvPr>
          <p:cNvSpPr txBox="1"/>
          <p:nvPr/>
        </p:nvSpPr>
        <p:spPr>
          <a:xfrm>
            <a:off x="3378664" y="4944759"/>
            <a:ext cx="684803" cy="523220"/>
          </a:xfrm>
          <a:prstGeom prst="rect">
            <a:avLst/>
          </a:prstGeom>
          <a:noFill/>
        </p:spPr>
        <p:txBody>
          <a:bodyPr wrap="none" rtlCol="0">
            <a:spAutoFit/>
          </a:bodyPr>
          <a:lstStyle/>
          <a:p>
            <a:pPr algn="l"/>
            <a:r>
              <a:rPr lang="en-GB" sz="2800" dirty="0"/>
              <a:t>0.2</a:t>
            </a:r>
          </a:p>
        </p:txBody>
      </p:sp>
      <p:sp>
        <p:nvSpPr>
          <p:cNvPr id="29" name="TextBox 28">
            <a:extLst>
              <a:ext uri="{FF2B5EF4-FFF2-40B4-BE49-F238E27FC236}">
                <a16:creationId xmlns:a16="http://schemas.microsoft.com/office/drawing/2014/main" id="{DE435932-81D6-12A3-AB61-194E692DA465}"/>
              </a:ext>
            </a:extLst>
          </p:cNvPr>
          <p:cNvSpPr txBox="1"/>
          <p:nvPr/>
        </p:nvSpPr>
        <p:spPr>
          <a:xfrm>
            <a:off x="3520359" y="322446"/>
            <a:ext cx="1003801" cy="523220"/>
          </a:xfrm>
          <a:prstGeom prst="rect">
            <a:avLst/>
          </a:prstGeom>
          <a:noFill/>
        </p:spPr>
        <p:txBody>
          <a:bodyPr wrap="none" rtlCol="0">
            <a:spAutoFit/>
          </a:bodyPr>
          <a:lstStyle/>
          <a:p>
            <a:pPr algn="l"/>
            <a:r>
              <a:rPr lang="en-GB" sz="2800" dirty="0"/>
              <a:t>s (m)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4BE5F91-0B8D-A3FD-46E8-71C94F89E8F6}"/>
                  </a:ext>
                </a:extLst>
              </p:cNvPr>
              <p:cNvSpPr txBox="1"/>
              <p:nvPr/>
            </p:nvSpPr>
            <p:spPr>
              <a:xfrm>
                <a:off x="5674666" y="6021288"/>
                <a:ext cx="285174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𝑡</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𝑖𝑛</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𝑠𝑒𝑐𝑜𝑛𝑑𝑠</m:t>
                      </m:r>
                      <m:r>
                        <a:rPr lang="en-GB" sz="2800" b="0" i="1" dirty="0" smtClean="0">
                          <a:latin typeface="Cambria Math" panose="02040503050406030204" pitchFamily="18" charset="0"/>
                        </a:rPr>
                        <m:t>)</m:t>
                      </m:r>
                    </m:oMath>
                  </m:oMathPara>
                </a14:m>
                <a:endParaRPr lang="en-GB" sz="2800" dirty="0"/>
              </a:p>
            </p:txBody>
          </p:sp>
        </mc:Choice>
        <mc:Fallback xmlns="">
          <p:sp>
            <p:nvSpPr>
              <p:cNvPr id="31" name="TextBox 30">
                <a:extLst>
                  <a:ext uri="{FF2B5EF4-FFF2-40B4-BE49-F238E27FC236}">
                    <a16:creationId xmlns:a16="http://schemas.microsoft.com/office/drawing/2014/main" id="{04BE5F91-0B8D-A3FD-46E8-71C94F89E8F6}"/>
                  </a:ext>
                </a:extLst>
              </p:cNvPr>
              <p:cNvSpPr txBox="1">
                <a:spLocks noRot="1" noChangeAspect="1" noMove="1" noResize="1" noEditPoints="1" noAdjustHandles="1" noChangeArrowheads="1" noChangeShapeType="1" noTextEdit="1"/>
              </p:cNvSpPr>
              <p:nvPr/>
            </p:nvSpPr>
            <p:spPr>
              <a:xfrm>
                <a:off x="5674666" y="6021288"/>
                <a:ext cx="2851743" cy="523220"/>
              </a:xfrm>
              <a:prstGeom prst="rect">
                <a:avLst/>
              </a:prstGeom>
              <a:blipFill>
                <a:blip r:embed="rId4"/>
                <a:stretch>
                  <a:fillRect/>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22BA968F-2FAB-B1C9-5C63-EBF8F2264EF8}"/>
              </a:ext>
            </a:extLst>
          </p:cNvPr>
          <p:cNvSpPr txBox="1"/>
          <p:nvPr/>
        </p:nvSpPr>
        <p:spPr>
          <a:xfrm>
            <a:off x="3408027" y="4399722"/>
            <a:ext cx="684803" cy="523220"/>
          </a:xfrm>
          <a:prstGeom prst="rect">
            <a:avLst/>
          </a:prstGeom>
          <a:noFill/>
        </p:spPr>
        <p:txBody>
          <a:bodyPr wrap="none" rtlCol="0">
            <a:spAutoFit/>
          </a:bodyPr>
          <a:lstStyle/>
          <a:p>
            <a:pPr algn="l"/>
            <a:r>
              <a:rPr lang="en-GB" sz="2800" dirty="0"/>
              <a:t>0.4</a:t>
            </a:r>
          </a:p>
        </p:txBody>
      </p:sp>
      <p:sp>
        <p:nvSpPr>
          <p:cNvPr id="34" name="TextBox 33">
            <a:extLst>
              <a:ext uri="{FF2B5EF4-FFF2-40B4-BE49-F238E27FC236}">
                <a16:creationId xmlns:a16="http://schemas.microsoft.com/office/drawing/2014/main" id="{02F05EE9-9D11-7D20-A2EB-1E4E50C7B552}"/>
              </a:ext>
            </a:extLst>
          </p:cNvPr>
          <p:cNvSpPr txBox="1"/>
          <p:nvPr/>
        </p:nvSpPr>
        <p:spPr>
          <a:xfrm>
            <a:off x="3378663" y="3842892"/>
            <a:ext cx="684803" cy="523220"/>
          </a:xfrm>
          <a:prstGeom prst="rect">
            <a:avLst/>
          </a:prstGeom>
          <a:noFill/>
        </p:spPr>
        <p:txBody>
          <a:bodyPr wrap="none" rtlCol="0">
            <a:spAutoFit/>
          </a:bodyPr>
          <a:lstStyle/>
          <a:p>
            <a:pPr algn="l"/>
            <a:r>
              <a:rPr lang="en-GB" sz="2800" dirty="0"/>
              <a:t>0.6</a:t>
            </a:r>
          </a:p>
        </p:txBody>
      </p:sp>
      <p:sp>
        <p:nvSpPr>
          <p:cNvPr id="35" name="TextBox 34">
            <a:extLst>
              <a:ext uri="{FF2B5EF4-FFF2-40B4-BE49-F238E27FC236}">
                <a16:creationId xmlns:a16="http://schemas.microsoft.com/office/drawing/2014/main" id="{767AFFA9-D08D-A28B-8824-C815780282B4}"/>
              </a:ext>
            </a:extLst>
          </p:cNvPr>
          <p:cNvSpPr txBox="1"/>
          <p:nvPr/>
        </p:nvSpPr>
        <p:spPr>
          <a:xfrm>
            <a:off x="3401857" y="3348740"/>
            <a:ext cx="684803" cy="523220"/>
          </a:xfrm>
          <a:prstGeom prst="rect">
            <a:avLst/>
          </a:prstGeom>
          <a:noFill/>
        </p:spPr>
        <p:txBody>
          <a:bodyPr wrap="none" rtlCol="0">
            <a:spAutoFit/>
          </a:bodyPr>
          <a:lstStyle/>
          <a:p>
            <a:pPr algn="l"/>
            <a:r>
              <a:rPr lang="en-GB" sz="2800" dirty="0"/>
              <a:t>0.8</a:t>
            </a:r>
          </a:p>
        </p:txBody>
      </p:sp>
      <p:sp>
        <p:nvSpPr>
          <p:cNvPr id="36" name="TextBox 35">
            <a:extLst>
              <a:ext uri="{FF2B5EF4-FFF2-40B4-BE49-F238E27FC236}">
                <a16:creationId xmlns:a16="http://schemas.microsoft.com/office/drawing/2014/main" id="{5B47B383-EB7E-9025-EC94-506831C277DA}"/>
              </a:ext>
            </a:extLst>
          </p:cNvPr>
          <p:cNvSpPr txBox="1"/>
          <p:nvPr/>
        </p:nvSpPr>
        <p:spPr>
          <a:xfrm>
            <a:off x="3364843" y="2765292"/>
            <a:ext cx="684803" cy="523220"/>
          </a:xfrm>
          <a:prstGeom prst="rect">
            <a:avLst/>
          </a:prstGeom>
          <a:noFill/>
        </p:spPr>
        <p:txBody>
          <a:bodyPr wrap="none" rtlCol="0">
            <a:spAutoFit/>
          </a:bodyPr>
          <a:lstStyle/>
          <a:p>
            <a:pPr algn="l"/>
            <a:r>
              <a:rPr lang="en-GB" sz="2800" dirty="0"/>
              <a:t>1.0</a:t>
            </a:r>
          </a:p>
        </p:txBody>
      </p:sp>
      <p:sp>
        <p:nvSpPr>
          <p:cNvPr id="37" name="TextBox 36">
            <a:extLst>
              <a:ext uri="{FF2B5EF4-FFF2-40B4-BE49-F238E27FC236}">
                <a16:creationId xmlns:a16="http://schemas.microsoft.com/office/drawing/2014/main" id="{B06B2875-AACA-3552-60EC-5878C37BCAA3}"/>
              </a:ext>
            </a:extLst>
          </p:cNvPr>
          <p:cNvSpPr txBox="1"/>
          <p:nvPr/>
        </p:nvSpPr>
        <p:spPr>
          <a:xfrm>
            <a:off x="3364843" y="2226807"/>
            <a:ext cx="684803" cy="523220"/>
          </a:xfrm>
          <a:prstGeom prst="rect">
            <a:avLst/>
          </a:prstGeom>
          <a:noFill/>
        </p:spPr>
        <p:txBody>
          <a:bodyPr wrap="none" rtlCol="0">
            <a:spAutoFit/>
          </a:bodyPr>
          <a:lstStyle/>
          <a:p>
            <a:pPr algn="l"/>
            <a:r>
              <a:rPr lang="en-GB" sz="2800" dirty="0"/>
              <a:t>1.2</a:t>
            </a:r>
          </a:p>
        </p:txBody>
      </p:sp>
      <p:sp>
        <p:nvSpPr>
          <p:cNvPr id="38" name="TextBox 37">
            <a:extLst>
              <a:ext uri="{FF2B5EF4-FFF2-40B4-BE49-F238E27FC236}">
                <a16:creationId xmlns:a16="http://schemas.microsoft.com/office/drawing/2014/main" id="{F1248525-1F71-9278-8ABF-711D668E680B}"/>
              </a:ext>
            </a:extLst>
          </p:cNvPr>
          <p:cNvSpPr txBox="1"/>
          <p:nvPr/>
        </p:nvSpPr>
        <p:spPr>
          <a:xfrm>
            <a:off x="4764153" y="5651575"/>
            <a:ext cx="684803" cy="523220"/>
          </a:xfrm>
          <a:prstGeom prst="rect">
            <a:avLst/>
          </a:prstGeom>
          <a:noFill/>
        </p:spPr>
        <p:txBody>
          <a:bodyPr wrap="none" rtlCol="0">
            <a:spAutoFit/>
          </a:bodyPr>
          <a:lstStyle/>
          <a:p>
            <a:pPr algn="l"/>
            <a:r>
              <a:rPr lang="en-GB" sz="2800" dirty="0"/>
              <a:t>0.1</a:t>
            </a:r>
          </a:p>
        </p:txBody>
      </p:sp>
      <p:sp>
        <p:nvSpPr>
          <p:cNvPr id="39" name="TextBox 38">
            <a:extLst>
              <a:ext uri="{FF2B5EF4-FFF2-40B4-BE49-F238E27FC236}">
                <a16:creationId xmlns:a16="http://schemas.microsoft.com/office/drawing/2014/main" id="{38095DA7-378A-D06A-897B-62C4FC53E93D}"/>
              </a:ext>
            </a:extLst>
          </p:cNvPr>
          <p:cNvSpPr txBox="1"/>
          <p:nvPr/>
        </p:nvSpPr>
        <p:spPr>
          <a:xfrm>
            <a:off x="5801223" y="5651575"/>
            <a:ext cx="684803" cy="523220"/>
          </a:xfrm>
          <a:prstGeom prst="rect">
            <a:avLst/>
          </a:prstGeom>
          <a:noFill/>
        </p:spPr>
        <p:txBody>
          <a:bodyPr wrap="none" rtlCol="0">
            <a:spAutoFit/>
          </a:bodyPr>
          <a:lstStyle/>
          <a:p>
            <a:pPr algn="l"/>
            <a:r>
              <a:rPr lang="en-GB" sz="2800" dirty="0"/>
              <a:t>0.2</a:t>
            </a:r>
          </a:p>
        </p:txBody>
      </p:sp>
      <p:sp>
        <p:nvSpPr>
          <p:cNvPr id="40" name="TextBox 39">
            <a:extLst>
              <a:ext uri="{FF2B5EF4-FFF2-40B4-BE49-F238E27FC236}">
                <a16:creationId xmlns:a16="http://schemas.microsoft.com/office/drawing/2014/main" id="{51C55885-3B85-A45C-8B54-BBC373A20EC6}"/>
              </a:ext>
            </a:extLst>
          </p:cNvPr>
          <p:cNvSpPr txBox="1"/>
          <p:nvPr/>
        </p:nvSpPr>
        <p:spPr>
          <a:xfrm>
            <a:off x="6908841" y="5651575"/>
            <a:ext cx="684803" cy="523220"/>
          </a:xfrm>
          <a:prstGeom prst="rect">
            <a:avLst/>
          </a:prstGeom>
          <a:noFill/>
        </p:spPr>
        <p:txBody>
          <a:bodyPr wrap="none" rtlCol="0">
            <a:spAutoFit/>
          </a:bodyPr>
          <a:lstStyle/>
          <a:p>
            <a:pPr algn="l"/>
            <a:r>
              <a:rPr lang="en-GB" sz="2800" dirty="0"/>
              <a:t>0.3</a:t>
            </a:r>
          </a:p>
        </p:txBody>
      </p:sp>
      <p:grpSp>
        <p:nvGrpSpPr>
          <p:cNvPr id="50" name="Group 49">
            <a:extLst>
              <a:ext uri="{FF2B5EF4-FFF2-40B4-BE49-F238E27FC236}">
                <a16:creationId xmlns:a16="http://schemas.microsoft.com/office/drawing/2014/main" id="{9EEF04A2-2CF4-6D53-8232-4D684A94E284}"/>
              </a:ext>
            </a:extLst>
          </p:cNvPr>
          <p:cNvGrpSpPr/>
          <p:nvPr/>
        </p:nvGrpSpPr>
        <p:grpSpPr>
          <a:xfrm>
            <a:off x="5761823" y="3143270"/>
            <a:ext cx="288032" cy="288032"/>
            <a:chOff x="3349451" y="3432937"/>
            <a:chExt cx="288032" cy="288032"/>
          </a:xfrm>
          <a:noFill/>
        </p:grpSpPr>
        <p:sp>
          <p:nvSpPr>
            <p:cNvPr id="51" name="Oval 50">
              <a:extLst>
                <a:ext uri="{FF2B5EF4-FFF2-40B4-BE49-F238E27FC236}">
                  <a16:creationId xmlns:a16="http://schemas.microsoft.com/office/drawing/2014/main" id="{E30D09AF-6B66-C137-3BA2-E2FAAC7CB751}"/>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Oval 51">
              <a:extLst>
                <a:ext uri="{FF2B5EF4-FFF2-40B4-BE49-F238E27FC236}">
                  <a16:creationId xmlns:a16="http://schemas.microsoft.com/office/drawing/2014/main" id="{F9AAB32B-CBC7-8ABF-5FB5-34332791E4B1}"/>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3" name="Group 52">
            <a:extLst>
              <a:ext uri="{FF2B5EF4-FFF2-40B4-BE49-F238E27FC236}">
                <a16:creationId xmlns:a16="http://schemas.microsoft.com/office/drawing/2014/main" id="{C4414537-B17F-58BA-9A6C-9295D4349764}"/>
              </a:ext>
            </a:extLst>
          </p:cNvPr>
          <p:cNvGrpSpPr/>
          <p:nvPr/>
        </p:nvGrpSpPr>
        <p:grpSpPr>
          <a:xfrm>
            <a:off x="5386634" y="3909066"/>
            <a:ext cx="288032" cy="288032"/>
            <a:chOff x="3349451" y="3432937"/>
            <a:chExt cx="288032" cy="288032"/>
          </a:xfrm>
          <a:noFill/>
        </p:grpSpPr>
        <p:sp>
          <p:nvSpPr>
            <p:cNvPr id="54" name="Oval 53">
              <a:extLst>
                <a:ext uri="{FF2B5EF4-FFF2-40B4-BE49-F238E27FC236}">
                  <a16:creationId xmlns:a16="http://schemas.microsoft.com/office/drawing/2014/main" id="{711288D8-64C6-25DE-26AB-D826BEE59067}"/>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a:extLst>
                <a:ext uri="{FF2B5EF4-FFF2-40B4-BE49-F238E27FC236}">
                  <a16:creationId xmlns:a16="http://schemas.microsoft.com/office/drawing/2014/main" id="{C5B58012-B05F-41D8-215B-AC7644E57D4F}"/>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6" name="Group 55">
            <a:extLst>
              <a:ext uri="{FF2B5EF4-FFF2-40B4-BE49-F238E27FC236}">
                <a16:creationId xmlns:a16="http://schemas.microsoft.com/office/drawing/2014/main" id="{DAC3E71B-5D10-C59A-D83A-D3FF73FB0AA2}"/>
              </a:ext>
            </a:extLst>
          </p:cNvPr>
          <p:cNvGrpSpPr/>
          <p:nvPr/>
        </p:nvGrpSpPr>
        <p:grpSpPr>
          <a:xfrm>
            <a:off x="4705208" y="4399722"/>
            <a:ext cx="288032" cy="288032"/>
            <a:chOff x="3349451" y="3432937"/>
            <a:chExt cx="288032" cy="288032"/>
          </a:xfrm>
          <a:noFill/>
        </p:grpSpPr>
        <p:sp>
          <p:nvSpPr>
            <p:cNvPr id="57" name="Oval 56">
              <a:extLst>
                <a:ext uri="{FF2B5EF4-FFF2-40B4-BE49-F238E27FC236}">
                  <a16:creationId xmlns:a16="http://schemas.microsoft.com/office/drawing/2014/main" id="{EBBC8334-BA7B-5525-099A-8B1F3D0352FC}"/>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a:extLst>
                <a:ext uri="{FF2B5EF4-FFF2-40B4-BE49-F238E27FC236}">
                  <a16:creationId xmlns:a16="http://schemas.microsoft.com/office/drawing/2014/main" id="{BF01DECF-9FCE-FCF5-0F66-0CC36DBE3B29}"/>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59" name="TextBox 58">
            <a:extLst>
              <a:ext uri="{FF2B5EF4-FFF2-40B4-BE49-F238E27FC236}">
                <a16:creationId xmlns:a16="http://schemas.microsoft.com/office/drawing/2014/main" id="{6333099B-384E-D7F1-D540-C3D459F95332}"/>
              </a:ext>
            </a:extLst>
          </p:cNvPr>
          <p:cNvSpPr txBox="1"/>
          <p:nvPr/>
        </p:nvSpPr>
        <p:spPr>
          <a:xfrm>
            <a:off x="395717" y="1005372"/>
            <a:ext cx="2789800" cy="3693319"/>
          </a:xfrm>
          <a:prstGeom prst="rect">
            <a:avLst/>
          </a:prstGeom>
          <a:solidFill>
            <a:schemeClr val="bg1"/>
          </a:solidFill>
        </p:spPr>
        <p:txBody>
          <a:bodyPr wrap="square" rtlCol="0">
            <a:spAutoFit/>
          </a:bodyPr>
          <a:lstStyle/>
          <a:p>
            <a:pPr algn="l">
              <a:spcBef>
                <a:spcPts val="0"/>
              </a:spcBef>
              <a:spcAft>
                <a:spcPts val="1200"/>
              </a:spcAft>
            </a:pPr>
            <a:r>
              <a:rPr lang="en-GB" sz="2800" dirty="0"/>
              <a:t>Mark the points accurately.</a:t>
            </a:r>
          </a:p>
          <a:p>
            <a:pPr algn="l">
              <a:spcBef>
                <a:spcPts val="0"/>
              </a:spcBef>
              <a:spcAft>
                <a:spcPts val="1200"/>
              </a:spcAft>
            </a:pPr>
            <a:r>
              <a:rPr lang="en-GB" sz="2800" dirty="0"/>
              <a:t>Carefully with a long transparent ruler, draw a straight line with points on either side.</a:t>
            </a:r>
          </a:p>
        </p:txBody>
      </p:sp>
      <p:grpSp>
        <p:nvGrpSpPr>
          <p:cNvPr id="3" name="Group 2">
            <a:extLst>
              <a:ext uri="{FF2B5EF4-FFF2-40B4-BE49-F238E27FC236}">
                <a16:creationId xmlns:a16="http://schemas.microsoft.com/office/drawing/2014/main" id="{8BA708CC-E55B-338B-FFEE-0FB92C845606}"/>
              </a:ext>
            </a:extLst>
          </p:cNvPr>
          <p:cNvGrpSpPr/>
          <p:nvPr/>
        </p:nvGrpSpPr>
        <p:grpSpPr>
          <a:xfrm>
            <a:off x="6661649" y="2376300"/>
            <a:ext cx="288032" cy="288032"/>
            <a:chOff x="3349451" y="3432937"/>
            <a:chExt cx="288032" cy="288032"/>
          </a:xfrm>
          <a:noFill/>
        </p:grpSpPr>
        <p:sp>
          <p:nvSpPr>
            <p:cNvPr id="4" name="Oval 3">
              <a:extLst>
                <a:ext uri="{FF2B5EF4-FFF2-40B4-BE49-F238E27FC236}">
                  <a16:creationId xmlns:a16="http://schemas.microsoft.com/office/drawing/2014/main" id="{1910C6B5-3EAA-5C18-752B-4340E9837B1F}"/>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A16F876E-573C-32DE-3B3B-3ED9798D9F72}"/>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6" name="Straight Connector 5">
            <a:extLst>
              <a:ext uri="{FF2B5EF4-FFF2-40B4-BE49-F238E27FC236}">
                <a16:creationId xmlns:a16="http://schemas.microsoft.com/office/drawing/2014/main" id="{53A7DCF8-83E1-0D99-8B35-B71B4D2A7DE3}"/>
              </a:ext>
            </a:extLst>
          </p:cNvPr>
          <p:cNvCxnSpPr>
            <a:cxnSpLocks/>
          </p:cNvCxnSpPr>
          <p:nvPr/>
        </p:nvCxnSpPr>
        <p:spPr>
          <a:xfrm flipV="1">
            <a:off x="4000916" y="2344401"/>
            <a:ext cx="2884966" cy="3393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BA5AC85-86EE-5C57-7E14-FACCFD84A302}"/>
              </a:ext>
            </a:extLst>
          </p:cNvPr>
          <p:cNvSpPr txBox="1"/>
          <p:nvPr/>
        </p:nvSpPr>
        <p:spPr>
          <a:xfrm>
            <a:off x="406820" y="4884585"/>
            <a:ext cx="2789800" cy="954107"/>
          </a:xfrm>
          <a:prstGeom prst="rect">
            <a:avLst/>
          </a:prstGeom>
          <a:solidFill>
            <a:srgbClr val="FFFF99"/>
          </a:solidFill>
        </p:spPr>
        <p:txBody>
          <a:bodyPr wrap="square" rtlCol="0">
            <a:spAutoFit/>
          </a:bodyPr>
          <a:lstStyle/>
          <a:p>
            <a:pPr algn="l">
              <a:spcBef>
                <a:spcPts val="0"/>
              </a:spcBef>
              <a:spcAft>
                <a:spcPts val="1200"/>
              </a:spcAft>
            </a:pPr>
            <a:r>
              <a:rPr lang="en-GB" sz="2800" dirty="0"/>
              <a:t>This is the </a:t>
            </a:r>
            <a:r>
              <a:rPr lang="en-GB" sz="2800" b="1" dirty="0"/>
              <a:t>line of best fit</a:t>
            </a:r>
            <a:r>
              <a:rPr lang="en-GB" sz="2800" dirty="0"/>
              <a:t>.</a:t>
            </a:r>
          </a:p>
        </p:txBody>
      </p:sp>
    </p:spTree>
    <p:extLst>
      <p:ext uri="{BB962C8B-B14F-4D97-AF65-F5344CB8AC3E}">
        <p14:creationId xmlns:p14="http://schemas.microsoft.com/office/powerpoint/2010/main" val="1107240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4A2E-5486-B6D8-0E85-E6AF5321CC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AB6669-E63B-5634-1ABF-5DF1FF7769FA}"/>
              </a:ext>
            </a:extLst>
          </p:cNvPr>
          <p:cNvSpPr txBox="1"/>
          <p:nvPr/>
        </p:nvSpPr>
        <p:spPr bwMode="auto">
          <a:xfrm>
            <a:off x="106326" y="156901"/>
            <a:ext cx="3476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IE" sz="2800" b="1" dirty="0"/>
              <a:t>Find the slope</a:t>
            </a:r>
          </a:p>
        </p:txBody>
      </p:sp>
      <p:pic>
        <p:nvPicPr>
          <p:cNvPr id="11" name="Picture 10">
            <a:extLst>
              <a:ext uri="{FF2B5EF4-FFF2-40B4-BE49-F238E27FC236}">
                <a16:creationId xmlns:a16="http://schemas.microsoft.com/office/drawing/2014/main" id="{07F7627B-CDA6-5F2B-3916-10F07525C02F}"/>
              </a:ext>
            </a:extLst>
          </p:cNvPr>
          <p:cNvPicPr>
            <a:picLocks noChangeAspect="1"/>
          </p:cNvPicPr>
          <p:nvPr/>
        </p:nvPicPr>
        <p:blipFill>
          <a:blip r:embed="rId3"/>
          <a:stretch>
            <a:fillRect/>
          </a:stretch>
        </p:blipFill>
        <p:spPr>
          <a:xfrm>
            <a:off x="3419872" y="3539822"/>
            <a:ext cx="4978800" cy="2788480"/>
          </a:xfrm>
          <a:prstGeom prst="rect">
            <a:avLst/>
          </a:prstGeom>
        </p:spPr>
      </p:pic>
      <p:pic>
        <p:nvPicPr>
          <p:cNvPr id="13" name="Picture 12">
            <a:extLst>
              <a:ext uri="{FF2B5EF4-FFF2-40B4-BE49-F238E27FC236}">
                <a16:creationId xmlns:a16="http://schemas.microsoft.com/office/drawing/2014/main" id="{7F9F8604-0C5D-8FA3-C6C9-CB38BA6D6C05}"/>
              </a:ext>
            </a:extLst>
          </p:cNvPr>
          <p:cNvPicPr>
            <a:picLocks noChangeAspect="1"/>
          </p:cNvPicPr>
          <p:nvPr/>
        </p:nvPicPr>
        <p:blipFill>
          <a:blip r:embed="rId3"/>
          <a:stretch>
            <a:fillRect/>
          </a:stretch>
        </p:blipFill>
        <p:spPr>
          <a:xfrm>
            <a:off x="3419872" y="836712"/>
            <a:ext cx="4978800" cy="2788480"/>
          </a:xfrm>
          <a:prstGeom prst="rect">
            <a:avLst/>
          </a:prstGeom>
        </p:spPr>
      </p:pic>
      <p:pic>
        <p:nvPicPr>
          <p:cNvPr id="15" name="Picture 14">
            <a:extLst>
              <a:ext uri="{FF2B5EF4-FFF2-40B4-BE49-F238E27FC236}">
                <a16:creationId xmlns:a16="http://schemas.microsoft.com/office/drawing/2014/main" id="{6C0DC594-1A17-3C8E-4A87-131395BA83CB}"/>
              </a:ext>
            </a:extLst>
          </p:cNvPr>
          <p:cNvPicPr>
            <a:picLocks noChangeAspect="1"/>
          </p:cNvPicPr>
          <p:nvPr/>
        </p:nvPicPr>
        <p:blipFill>
          <a:blip r:embed="rId3"/>
          <a:stretch>
            <a:fillRect/>
          </a:stretch>
        </p:blipFill>
        <p:spPr>
          <a:xfrm>
            <a:off x="3419872" y="280480"/>
            <a:ext cx="4978800" cy="2788480"/>
          </a:xfrm>
          <a:prstGeom prst="rect">
            <a:avLst/>
          </a:prstGeom>
        </p:spPr>
      </p:pic>
      <p:cxnSp>
        <p:nvCxnSpPr>
          <p:cNvPr id="18" name="Straight Connector 17">
            <a:extLst>
              <a:ext uri="{FF2B5EF4-FFF2-40B4-BE49-F238E27FC236}">
                <a16:creationId xmlns:a16="http://schemas.microsoft.com/office/drawing/2014/main" id="{B1DEDB6A-CCE8-87D9-FA01-7F89313D58F2}"/>
              </a:ext>
            </a:extLst>
          </p:cNvPr>
          <p:cNvCxnSpPr>
            <a:cxnSpLocks/>
          </p:cNvCxnSpPr>
          <p:nvPr/>
        </p:nvCxnSpPr>
        <p:spPr>
          <a:xfrm>
            <a:off x="3989070" y="836712"/>
            <a:ext cx="0" cy="4901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C3954E-185C-06F6-81DC-583A4C2DEF9B}"/>
              </a:ext>
            </a:extLst>
          </p:cNvPr>
          <p:cNvCxnSpPr>
            <a:cxnSpLocks/>
          </p:cNvCxnSpPr>
          <p:nvPr/>
        </p:nvCxnSpPr>
        <p:spPr>
          <a:xfrm flipH="1">
            <a:off x="3989070" y="5737860"/>
            <a:ext cx="4309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BB9F9E-D448-FF4D-7524-7CBD73555428}"/>
              </a:ext>
            </a:extLst>
          </p:cNvPr>
          <p:cNvSpPr txBox="1"/>
          <p:nvPr/>
        </p:nvSpPr>
        <p:spPr>
          <a:xfrm>
            <a:off x="3528545" y="5476250"/>
            <a:ext cx="385042" cy="523220"/>
          </a:xfrm>
          <a:prstGeom prst="rect">
            <a:avLst/>
          </a:prstGeom>
          <a:noFill/>
        </p:spPr>
        <p:txBody>
          <a:bodyPr wrap="none" rtlCol="0">
            <a:spAutoFit/>
          </a:bodyPr>
          <a:lstStyle/>
          <a:p>
            <a:pPr algn="l"/>
            <a:r>
              <a:rPr lang="en-GB" sz="2800" dirty="0"/>
              <a:t>0</a:t>
            </a:r>
          </a:p>
        </p:txBody>
      </p:sp>
      <p:sp>
        <p:nvSpPr>
          <p:cNvPr id="27" name="TextBox 26">
            <a:extLst>
              <a:ext uri="{FF2B5EF4-FFF2-40B4-BE49-F238E27FC236}">
                <a16:creationId xmlns:a16="http://schemas.microsoft.com/office/drawing/2014/main" id="{56E0812C-5074-85FF-0A57-F03F26ECFE38}"/>
              </a:ext>
            </a:extLst>
          </p:cNvPr>
          <p:cNvSpPr txBox="1"/>
          <p:nvPr/>
        </p:nvSpPr>
        <p:spPr>
          <a:xfrm>
            <a:off x="3829739" y="5838692"/>
            <a:ext cx="385042" cy="523220"/>
          </a:xfrm>
          <a:prstGeom prst="rect">
            <a:avLst/>
          </a:prstGeom>
          <a:noFill/>
        </p:spPr>
        <p:txBody>
          <a:bodyPr wrap="none" rtlCol="0">
            <a:spAutoFit/>
          </a:bodyPr>
          <a:lstStyle/>
          <a:p>
            <a:pPr algn="l"/>
            <a:r>
              <a:rPr lang="en-GB" sz="2800" dirty="0"/>
              <a:t>0</a:t>
            </a:r>
          </a:p>
        </p:txBody>
      </p:sp>
      <p:sp>
        <p:nvSpPr>
          <p:cNvPr id="28" name="TextBox 27">
            <a:extLst>
              <a:ext uri="{FF2B5EF4-FFF2-40B4-BE49-F238E27FC236}">
                <a16:creationId xmlns:a16="http://schemas.microsoft.com/office/drawing/2014/main" id="{1891B303-5E9A-BFC7-7E5D-86DC79EDC158}"/>
              </a:ext>
            </a:extLst>
          </p:cNvPr>
          <p:cNvSpPr txBox="1"/>
          <p:nvPr/>
        </p:nvSpPr>
        <p:spPr>
          <a:xfrm>
            <a:off x="3378664" y="4944759"/>
            <a:ext cx="684803" cy="523220"/>
          </a:xfrm>
          <a:prstGeom prst="rect">
            <a:avLst/>
          </a:prstGeom>
          <a:noFill/>
        </p:spPr>
        <p:txBody>
          <a:bodyPr wrap="none" rtlCol="0">
            <a:spAutoFit/>
          </a:bodyPr>
          <a:lstStyle/>
          <a:p>
            <a:pPr algn="l"/>
            <a:r>
              <a:rPr lang="en-GB" sz="2800" dirty="0"/>
              <a:t>0.2</a:t>
            </a:r>
          </a:p>
        </p:txBody>
      </p:sp>
      <p:sp>
        <p:nvSpPr>
          <p:cNvPr id="29" name="TextBox 28">
            <a:extLst>
              <a:ext uri="{FF2B5EF4-FFF2-40B4-BE49-F238E27FC236}">
                <a16:creationId xmlns:a16="http://schemas.microsoft.com/office/drawing/2014/main" id="{94F9C35E-D65E-A35D-C003-B2929222AD89}"/>
              </a:ext>
            </a:extLst>
          </p:cNvPr>
          <p:cNvSpPr txBox="1"/>
          <p:nvPr/>
        </p:nvSpPr>
        <p:spPr>
          <a:xfrm>
            <a:off x="3520359" y="322446"/>
            <a:ext cx="1003801" cy="523220"/>
          </a:xfrm>
          <a:prstGeom prst="rect">
            <a:avLst/>
          </a:prstGeom>
          <a:noFill/>
        </p:spPr>
        <p:txBody>
          <a:bodyPr wrap="none" rtlCol="0">
            <a:spAutoFit/>
          </a:bodyPr>
          <a:lstStyle/>
          <a:p>
            <a:pPr algn="l"/>
            <a:r>
              <a:rPr lang="en-GB" sz="2800" dirty="0"/>
              <a:t>s (m)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2B541FB-75D3-CE26-8911-164261403AE5}"/>
                  </a:ext>
                </a:extLst>
              </p:cNvPr>
              <p:cNvSpPr txBox="1"/>
              <p:nvPr/>
            </p:nvSpPr>
            <p:spPr>
              <a:xfrm>
                <a:off x="5674666" y="6021288"/>
                <a:ext cx="285174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𝑡</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𝑖𝑛</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𝑠𝑒𝑐𝑜𝑛𝑑𝑠</m:t>
                      </m:r>
                      <m:r>
                        <a:rPr lang="en-GB" sz="2800" b="0" i="1" dirty="0" smtClean="0">
                          <a:latin typeface="Cambria Math" panose="02040503050406030204" pitchFamily="18" charset="0"/>
                        </a:rPr>
                        <m:t>)</m:t>
                      </m:r>
                    </m:oMath>
                  </m:oMathPara>
                </a14:m>
                <a:endParaRPr lang="en-GB" sz="2800" dirty="0"/>
              </a:p>
            </p:txBody>
          </p:sp>
        </mc:Choice>
        <mc:Fallback xmlns="">
          <p:sp>
            <p:nvSpPr>
              <p:cNvPr id="31" name="TextBox 30">
                <a:extLst>
                  <a:ext uri="{FF2B5EF4-FFF2-40B4-BE49-F238E27FC236}">
                    <a16:creationId xmlns:a16="http://schemas.microsoft.com/office/drawing/2014/main" id="{C2B541FB-75D3-CE26-8911-164261403AE5}"/>
                  </a:ext>
                </a:extLst>
              </p:cNvPr>
              <p:cNvSpPr txBox="1">
                <a:spLocks noRot="1" noChangeAspect="1" noMove="1" noResize="1" noEditPoints="1" noAdjustHandles="1" noChangeArrowheads="1" noChangeShapeType="1" noTextEdit="1"/>
              </p:cNvSpPr>
              <p:nvPr/>
            </p:nvSpPr>
            <p:spPr>
              <a:xfrm>
                <a:off x="5674666" y="6021288"/>
                <a:ext cx="2851743" cy="523220"/>
              </a:xfrm>
              <a:prstGeom prst="rect">
                <a:avLst/>
              </a:prstGeom>
              <a:blipFill>
                <a:blip r:embed="rId4"/>
                <a:stretch>
                  <a:fillRect/>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C3824C3F-DDE7-2C15-BAAC-7E90043B6BB7}"/>
              </a:ext>
            </a:extLst>
          </p:cNvPr>
          <p:cNvSpPr txBox="1"/>
          <p:nvPr/>
        </p:nvSpPr>
        <p:spPr>
          <a:xfrm>
            <a:off x="3408027" y="4399722"/>
            <a:ext cx="684803" cy="523220"/>
          </a:xfrm>
          <a:prstGeom prst="rect">
            <a:avLst/>
          </a:prstGeom>
          <a:noFill/>
        </p:spPr>
        <p:txBody>
          <a:bodyPr wrap="none" rtlCol="0">
            <a:spAutoFit/>
          </a:bodyPr>
          <a:lstStyle/>
          <a:p>
            <a:pPr algn="l"/>
            <a:r>
              <a:rPr lang="en-GB" sz="2800" dirty="0"/>
              <a:t>0.4</a:t>
            </a:r>
          </a:p>
        </p:txBody>
      </p:sp>
      <p:sp>
        <p:nvSpPr>
          <p:cNvPr id="34" name="TextBox 33">
            <a:extLst>
              <a:ext uri="{FF2B5EF4-FFF2-40B4-BE49-F238E27FC236}">
                <a16:creationId xmlns:a16="http://schemas.microsoft.com/office/drawing/2014/main" id="{7F9DA460-C56F-8A06-3250-BF22D0229078}"/>
              </a:ext>
            </a:extLst>
          </p:cNvPr>
          <p:cNvSpPr txBox="1"/>
          <p:nvPr/>
        </p:nvSpPr>
        <p:spPr>
          <a:xfrm>
            <a:off x="3378663" y="3842892"/>
            <a:ext cx="684803" cy="523220"/>
          </a:xfrm>
          <a:prstGeom prst="rect">
            <a:avLst/>
          </a:prstGeom>
          <a:noFill/>
        </p:spPr>
        <p:txBody>
          <a:bodyPr wrap="none" rtlCol="0">
            <a:spAutoFit/>
          </a:bodyPr>
          <a:lstStyle/>
          <a:p>
            <a:pPr algn="l"/>
            <a:r>
              <a:rPr lang="en-GB" sz="2800" dirty="0"/>
              <a:t>0.6</a:t>
            </a:r>
          </a:p>
        </p:txBody>
      </p:sp>
      <p:sp>
        <p:nvSpPr>
          <p:cNvPr id="35" name="TextBox 34">
            <a:extLst>
              <a:ext uri="{FF2B5EF4-FFF2-40B4-BE49-F238E27FC236}">
                <a16:creationId xmlns:a16="http://schemas.microsoft.com/office/drawing/2014/main" id="{4471DA6A-1861-BF1F-7C80-8F7C1BB2097B}"/>
              </a:ext>
            </a:extLst>
          </p:cNvPr>
          <p:cNvSpPr txBox="1"/>
          <p:nvPr/>
        </p:nvSpPr>
        <p:spPr>
          <a:xfrm>
            <a:off x="3401857" y="3348740"/>
            <a:ext cx="684803" cy="523220"/>
          </a:xfrm>
          <a:prstGeom prst="rect">
            <a:avLst/>
          </a:prstGeom>
          <a:noFill/>
        </p:spPr>
        <p:txBody>
          <a:bodyPr wrap="none" rtlCol="0">
            <a:spAutoFit/>
          </a:bodyPr>
          <a:lstStyle/>
          <a:p>
            <a:pPr algn="l"/>
            <a:r>
              <a:rPr lang="en-GB" sz="2800" dirty="0"/>
              <a:t>0.8</a:t>
            </a:r>
          </a:p>
        </p:txBody>
      </p:sp>
      <p:sp>
        <p:nvSpPr>
          <p:cNvPr id="36" name="TextBox 35">
            <a:extLst>
              <a:ext uri="{FF2B5EF4-FFF2-40B4-BE49-F238E27FC236}">
                <a16:creationId xmlns:a16="http://schemas.microsoft.com/office/drawing/2014/main" id="{6A09DB39-2671-3A12-9671-4AA8503F59BD}"/>
              </a:ext>
            </a:extLst>
          </p:cNvPr>
          <p:cNvSpPr txBox="1"/>
          <p:nvPr/>
        </p:nvSpPr>
        <p:spPr>
          <a:xfrm>
            <a:off x="3364843" y="2765292"/>
            <a:ext cx="684803" cy="523220"/>
          </a:xfrm>
          <a:prstGeom prst="rect">
            <a:avLst/>
          </a:prstGeom>
          <a:noFill/>
        </p:spPr>
        <p:txBody>
          <a:bodyPr wrap="none" rtlCol="0">
            <a:spAutoFit/>
          </a:bodyPr>
          <a:lstStyle/>
          <a:p>
            <a:pPr algn="l"/>
            <a:r>
              <a:rPr lang="en-GB" sz="2800" dirty="0"/>
              <a:t>1.0</a:t>
            </a:r>
          </a:p>
        </p:txBody>
      </p:sp>
      <p:sp>
        <p:nvSpPr>
          <p:cNvPr id="37" name="TextBox 36">
            <a:extLst>
              <a:ext uri="{FF2B5EF4-FFF2-40B4-BE49-F238E27FC236}">
                <a16:creationId xmlns:a16="http://schemas.microsoft.com/office/drawing/2014/main" id="{693F4E63-4E36-62CB-FE77-81371EF3AD77}"/>
              </a:ext>
            </a:extLst>
          </p:cNvPr>
          <p:cNvSpPr txBox="1"/>
          <p:nvPr/>
        </p:nvSpPr>
        <p:spPr>
          <a:xfrm>
            <a:off x="3364843" y="2226807"/>
            <a:ext cx="684803" cy="523220"/>
          </a:xfrm>
          <a:prstGeom prst="rect">
            <a:avLst/>
          </a:prstGeom>
          <a:noFill/>
        </p:spPr>
        <p:txBody>
          <a:bodyPr wrap="none" rtlCol="0">
            <a:spAutoFit/>
          </a:bodyPr>
          <a:lstStyle/>
          <a:p>
            <a:pPr algn="l"/>
            <a:r>
              <a:rPr lang="en-GB" sz="2800" dirty="0"/>
              <a:t>1.2</a:t>
            </a:r>
          </a:p>
        </p:txBody>
      </p:sp>
      <p:sp>
        <p:nvSpPr>
          <p:cNvPr id="38" name="TextBox 37">
            <a:extLst>
              <a:ext uri="{FF2B5EF4-FFF2-40B4-BE49-F238E27FC236}">
                <a16:creationId xmlns:a16="http://schemas.microsoft.com/office/drawing/2014/main" id="{AA279B92-5B9F-FE83-36AA-5B168E6F8FD2}"/>
              </a:ext>
            </a:extLst>
          </p:cNvPr>
          <p:cNvSpPr txBox="1"/>
          <p:nvPr/>
        </p:nvSpPr>
        <p:spPr>
          <a:xfrm>
            <a:off x="4764153" y="5651575"/>
            <a:ext cx="684803" cy="523220"/>
          </a:xfrm>
          <a:prstGeom prst="rect">
            <a:avLst/>
          </a:prstGeom>
          <a:noFill/>
        </p:spPr>
        <p:txBody>
          <a:bodyPr wrap="none" rtlCol="0">
            <a:spAutoFit/>
          </a:bodyPr>
          <a:lstStyle/>
          <a:p>
            <a:pPr algn="l"/>
            <a:r>
              <a:rPr lang="en-GB" sz="2800" dirty="0"/>
              <a:t>0.1</a:t>
            </a:r>
          </a:p>
        </p:txBody>
      </p:sp>
      <p:sp>
        <p:nvSpPr>
          <p:cNvPr id="39" name="TextBox 38">
            <a:extLst>
              <a:ext uri="{FF2B5EF4-FFF2-40B4-BE49-F238E27FC236}">
                <a16:creationId xmlns:a16="http://schemas.microsoft.com/office/drawing/2014/main" id="{1029CAD1-ECC6-A0C5-58EF-4E0D31F7483A}"/>
              </a:ext>
            </a:extLst>
          </p:cNvPr>
          <p:cNvSpPr txBox="1"/>
          <p:nvPr/>
        </p:nvSpPr>
        <p:spPr>
          <a:xfrm>
            <a:off x="5801223" y="5651575"/>
            <a:ext cx="684803" cy="523220"/>
          </a:xfrm>
          <a:prstGeom prst="rect">
            <a:avLst/>
          </a:prstGeom>
          <a:noFill/>
        </p:spPr>
        <p:txBody>
          <a:bodyPr wrap="none" rtlCol="0">
            <a:spAutoFit/>
          </a:bodyPr>
          <a:lstStyle/>
          <a:p>
            <a:pPr algn="l"/>
            <a:r>
              <a:rPr lang="en-GB" sz="2800" dirty="0"/>
              <a:t>0.2</a:t>
            </a:r>
          </a:p>
        </p:txBody>
      </p:sp>
      <p:sp>
        <p:nvSpPr>
          <p:cNvPr id="40" name="TextBox 39">
            <a:extLst>
              <a:ext uri="{FF2B5EF4-FFF2-40B4-BE49-F238E27FC236}">
                <a16:creationId xmlns:a16="http://schemas.microsoft.com/office/drawing/2014/main" id="{E14BE61D-9C54-38A8-6604-E9FFEE37F90A}"/>
              </a:ext>
            </a:extLst>
          </p:cNvPr>
          <p:cNvSpPr txBox="1"/>
          <p:nvPr/>
        </p:nvSpPr>
        <p:spPr>
          <a:xfrm>
            <a:off x="6908841" y="5651575"/>
            <a:ext cx="684803" cy="523220"/>
          </a:xfrm>
          <a:prstGeom prst="rect">
            <a:avLst/>
          </a:prstGeom>
          <a:noFill/>
        </p:spPr>
        <p:txBody>
          <a:bodyPr wrap="none" rtlCol="0">
            <a:spAutoFit/>
          </a:bodyPr>
          <a:lstStyle/>
          <a:p>
            <a:pPr algn="l"/>
            <a:r>
              <a:rPr lang="en-GB" sz="2800" dirty="0"/>
              <a:t>0.3</a:t>
            </a:r>
          </a:p>
        </p:txBody>
      </p:sp>
      <p:grpSp>
        <p:nvGrpSpPr>
          <p:cNvPr id="42" name="Group 41">
            <a:extLst>
              <a:ext uri="{FF2B5EF4-FFF2-40B4-BE49-F238E27FC236}">
                <a16:creationId xmlns:a16="http://schemas.microsoft.com/office/drawing/2014/main" id="{819D3E53-8A24-05FD-158F-FF6AFDA1491A}"/>
              </a:ext>
            </a:extLst>
          </p:cNvPr>
          <p:cNvGrpSpPr/>
          <p:nvPr/>
        </p:nvGrpSpPr>
        <p:grpSpPr>
          <a:xfrm>
            <a:off x="6661649" y="2376300"/>
            <a:ext cx="288032" cy="288032"/>
            <a:chOff x="3349451" y="3432937"/>
            <a:chExt cx="288032" cy="288032"/>
          </a:xfrm>
          <a:noFill/>
        </p:grpSpPr>
        <p:sp>
          <p:nvSpPr>
            <p:cNvPr id="43" name="Oval 42">
              <a:extLst>
                <a:ext uri="{FF2B5EF4-FFF2-40B4-BE49-F238E27FC236}">
                  <a16:creationId xmlns:a16="http://schemas.microsoft.com/office/drawing/2014/main" id="{71AAA97B-4607-B303-C683-3AD97539FDCC}"/>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a:extLst>
                <a:ext uri="{FF2B5EF4-FFF2-40B4-BE49-F238E27FC236}">
                  <a16:creationId xmlns:a16="http://schemas.microsoft.com/office/drawing/2014/main" id="{8516B3A2-F045-18E5-3974-1B2A0B7525D9}"/>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46" name="Straight Connector 45">
            <a:extLst>
              <a:ext uri="{FF2B5EF4-FFF2-40B4-BE49-F238E27FC236}">
                <a16:creationId xmlns:a16="http://schemas.microsoft.com/office/drawing/2014/main" id="{815AA3C9-2CA9-8CA9-4076-19B196CE6304}"/>
              </a:ext>
            </a:extLst>
          </p:cNvPr>
          <p:cNvCxnSpPr>
            <a:cxnSpLocks/>
          </p:cNvCxnSpPr>
          <p:nvPr/>
        </p:nvCxnSpPr>
        <p:spPr>
          <a:xfrm flipV="1">
            <a:off x="4000916" y="2344401"/>
            <a:ext cx="2884966" cy="3393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1535769-E1C0-F1B7-A8DD-AAE3069EA5CE}"/>
              </a:ext>
            </a:extLst>
          </p:cNvPr>
          <p:cNvGrpSpPr/>
          <p:nvPr/>
        </p:nvGrpSpPr>
        <p:grpSpPr>
          <a:xfrm>
            <a:off x="5761823" y="3143270"/>
            <a:ext cx="288032" cy="288032"/>
            <a:chOff x="3349451" y="3432937"/>
            <a:chExt cx="288032" cy="288032"/>
          </a:xfrm>
          <a:noFill/>
        </p:grpSpPr>
        <p:sp>
          <p:nvSpPr>
            <p:cNvPr id="51" name="Oval 50">
              <a:extLst>
                <a:ext uri="{FF2B5EF4-FFF2-40B4-BE49-F238E27FC236}">
                  <a16:creationId xmlns:a16="http://schemas.microsoft.com/office/drawing/2014/main" id="{19853390-808E-2CF1-670A-89E3309651C4}"/>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Oval 51">
              <a:extLst>
                <a:ext uri="{FF2B5EF4-FFF2-40B4-BE49-F238E27FC236}">
                  <a16:creationId xmlns:a16="http://schemas.microsoft.com/office/drawing/2014/main" id="{4AF81410-3A5A-CC64-510F-E92F86569765}"/>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3" name="Group 52">
            <a:extLst>
              <a:ext uri="{FF2B5EF4-FFF2-40B4-BE49-F238E27FC236}">
                <a16:creationId xmlns:a16="http://schemas.microsoft.com/office/drawing/2014/main" id="{925D5287-C086-9B5B-0681-2A0F803DF6D4}"/>
              </a:ext>
            </a:extLst>
          </p:cNvPr>
          <p:cNvGrpSpPr/>
          <p:nvPr/>
        </p:nvGrpSpPr>
        <p:grpSpPr>
          <a:xfrm>
            <a:off x="5386634" y="3909066"/>
            <a:ext cx="288032" cy="288032"/>
            <a:chOff x="3349451" y="3432937"/>
            <a:chExt cx="288032" cy="288032"/>
          </a:xfrm>
          <a:noFill/>
        </p:grpSpPr>
        <p:sp>
          <p:nvSpPr>
            <p:cNvPr id="54" name="Oval 53">
              <a:extLst>
                <a:ext uri="{FF2B5EF4-FFF2-40B4-BE49-F238E27FC236}">
                  <a16:creationId xmlns:a16="http://schemas.microsoft.com/office/drawing/2014/main" id="{B9F73E9F-ACD8-E14C-4B06-C8EE10D02260}"/>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a:extLst>
                <a:ext uri="{FF2B5EF4-FFF2-40B4-BE49-F238E27FC236}">
                  <a16:creationId xmlns:a16="http://schemas.microsoft.com/office/drawing/2014/main" id="{402042C0-FC1A-7836-6E4A-9F1EE8968B25}"/>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6" name="Group 55">
            <a:extLst>
              <a:ext uri="{FF2B5EF4-FFF2-40B4-BE49-F238E27FC236}">
                <a16:creationId xmlns:a16="http://schemas.microsoft.com/office/drawing/2014/main" id="{9CFA682D-3E5E-BB3F-4761-14059E940EA3}"/>
              </a:ext>
            </a:extLst>
          </p:cNvPr>
          <p:cNvGrpSpPr/>
          <p:nvPr/>
        </p:nvGrpSpPr>
        <p:grpSpPr>
          <a:xfrm>
            <a:off x="4705208" y="4399722"/>
            <a:ext cx="288032" cy="288032"/>
            <a:chOff x="3349451" y="3432937"/>
            <a:chExt cx="288032" cy="288032"/>
          </a:xfrm>
          <a:noFill/>
        </p:grpSpPr>
        <p:sp>
          <p:nvSpPr>
            <p:cNvPr id="57" name="Oval 56">
              <a:extLst>
                <a:ext uri="{FF2B5EF4-FFF2-40B4-BE49-F238E27FC236}">
                  <a16:creationId xmlns:a16="http://schemas.microsoft.com/office/drawing/2014/main" id="{733E4F39-F9C7-DA20-C1E4-BF057487FEA1}"/>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a:extLst>
                <a:ext uri="{FF2B5EF4-FFF2-40B4-BE49-F238E27FC236}">
                  <a16:creationId xmlns:a16="http://schemas.microsoft.com/office/drawing/2014/main" id="{20D17465-F27F-F68C-6435-B2FD84FA5E02}"/>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 name="TextBox 2">
            <a:extLst>
              <a:ext uri="{FF2B5EF4-FFF2-40B4-BE49-F238E27FC236}">
                <a16:creationId xmlns:a16="http://schemas.microsoft.com/office/drawing/2014/main" id="{5D626F80-9C89-2F3F-7979-7FB6F3F8CAD4}"/>
              </a:ext>
            </a:extLst>
          </p:cNvPr>
          <p:cNvSpPr txBox="1"/>
          <p:nvPr/>
        </p:nvSpPr>
        <p:spPr>
          <a:xfrm>
            <a:off x="390375" y="770788"/>
            <a:ext cx="3050953" cy="2831544"/>
          </a:xfrm>
          <a:prstGeom prst="rect">
            <a:avLst/>
          </a:prstGeom>
          <a:noFill/>
        </p:spPr>
        <p:txBody>
          <a:bodyPr wrap="square" rtlCol="0">
            <a:spAutoFit/>
          </a:bodyPr>
          <a:lstStyle/>
          <a:p>
            <a:pPr algn="l">
              <a:spcAft>
                <a:spcPts val="1200"/>
              </a:spcAft>
            </a:pPr>
            <a:r>
              <a:rPr lang="en-GB" sz="2800" dirty="0"/>
              <a:t>Pick points that you did not measure and far apart.</a:t>
            </a:r>
          </a:p>
          <a:p>
            <a:pPr algn="l">
              <a:spcAft>
                <a:spcPts val="1200"/>
              </a:spcAft>
            </a:pPr>
            <a:r>
              <a:rPr lang="en-GB" sz="2800" dirty="0"/>
              <a:t>e.g. (0, 0) and (0.2, 0.97)</a:t>
            </a:r>
          </a:p>
        </p:txBody>
      </p:sp>
      <p:sp>
        <p:nvSpPr>
          <p:cNvPr id="6" name="Arrow: Right 5">
            <a:extLst>
              <a:ext uri="{FF2B5EF4-FFF2-40B4-BE49-F238E27FC236}">
                <a16:creationId xmlns:a16="http://schemas.microsoft.com/office/drawing/2014/main" id="{6D4A8F4D-DCCD-5D46-C443-AD15428C3CD4}"/>
              </a:ext>
            </a:extLst>
          </p:cNvPr>
          <p:cNvSpPr/>
          <p:nvPr/>
        </p:nvSpPr>
        <p:spPr>
          <a:xfrm rot="12863305">
            <a:off x="6206105" y="3297868"/>
            <a:ext cx="592553" cy="2430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C1B436A-9756-F4B4-6E75-8A03E254769C}"/>
              </a:ext>
            </a:extLst>
          </p:cNvPr>
          <p:cNvSpPr txBox="1"/>
          <p:nvPr/>
        </p:nvSpPr>
        <p:spPr>
          <a:xfrm>
            <a:off x="6885882" y="3395481"/>
            <a:ext cx="1973179" cy="523220"/>
          </a:xfrm>
          <a:prstGeom prst="rect">
            <a:avLst/>
          </a:prstGeom>
          <a:solidFill>
            <a:schemeClr val="bg1"/>
          </a:solidFill>
          <a:ln>
            <a:solidFill>
              <a:schemeClr val="bg1"/>
            </a:solidFill>
          </a:ln>
        </p:spPr>
        <p:txBody>
          <a:bodyPr wrap="square" rtlCol="0">
            <a:spAutoFit/>
          </a:bodyPr>
          <a:lstStyle/>
          <a:p>
            <a:pPr algn="l"/>
            <a:r>
              <a:rPr lang="en-GB" sz="2800" dirty="0"/>
              <a:t>(0.2, 0.97)</a:t>
            </a:r>
          </a:p>
        </p:txBody>
      </p:sp>
      <p:sp>
        <p:nvSpPr>
          <p:cNvPr id="8" name="Arrow: Right 7">
            <a:extLst>
              <a:ext uri="{FF2B5EF4-FFF2-40B4-BE49-F238E27FC236}">
                <a16:creationId xmlns:a16="http://schemas.microsoft.com/office/drawing/2014/main" id="{081E9D1E-D5E6-22D5-297D-FE6E09FEE171}"/>
              </a:ext>
            </a:extLst>
          </p:cNvPr>
          <p:cNvSpPr/>
          <p:nvPr/>
        </p:nvSpPr>
        <p:spPr>
          <a:xfrm rot="10341734">
            <a:off x="4307957" y="5394694"/>
            <a:ext cx="592553" cy="2430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71DDA83-D0CB-E975-C229-256B28C08DC5}"/>
              </a:ext>
            </a:extLst>
          </p:cNvPr>
          <p:cNvSpPr txBox="1"/>
          <p:nvPr/>
        </p:nvSpPr>
        <p:spPr>
          <a:xfrm>
            <a:off x="4979546" y="4974466"/>
            <a:ext cx="1209703" cy="523220"/>
          </a:xfrm>
          <a:prstGeom prst="rect">
            <a:avLst/>
          </a:prstGeom>
          <a:solidFill>
            <a:schemeClr val="bg1"/>
          </a:solidFill>
          <a:ln>
            <a:solidFill>
              <a:schemeClr val="bg1"/>
            </a:solidFill>
          </a:ln>
        </p:spPr>
        <p:txBody>
          <a:bodyPr wrap="square" rtlCol="0">
            <a:spAutoFit/>
          </a:bodyPr>
          <a:lstStyle/>
          <a:p>
            <a:pPr algn="l"/>
            <a:r>
              <a:rPr lang="en-GB" sz="2800" dirty="0"/>
              <a:t>(0, 0)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C6B8FE4-D8B5-0EC3-EEDA-7EB8199ABAEF}"/>
                  </a:ext>
                </a:extLst>
              </p:cNvPr>
              <p:cNvSpPr txBox="1"/>
              <p:nvPr/>
            </p:nvSpPr>
            <p:spPr>
              <a:xfrm>
                <a:off x="357322" y="3647178"/>
                <a:ext cx="3050953" cy="809773"/>
              </a:xfrm>
              <a:prstGeom prst="rect">
                <a:avLst/>
              </a:prstGeom>
              <a:noFill/>
            </p:spPr>
            <p:txBody>
              <a:bodyPr wrap="square" rtlCol="0">
                <a:spAutoFit/>
              </a:bodyPr>
              <a:lstStyle/>
              <a:p>
                <a:pPr algn="l">
                  <a:spcAft>
                    <a:spcPts val="1200"/>
                  </a:spcAft>
                </a:pPr>
                <a:r>
                  <a:rPr lang="en-GB" sz="2800" dirty="0"/>
                  <a:t>Write </a:t>
                </a:r>
                <a14:m>
                  <m:oMath xmlns:m="http://schemas.openxmlformats.org/officeDocument/2006/math">
                    <m:r>
                      <a:rPr lang="en-GB" sz="3200" b="0" i="1" smtClean="0">
                        <a:latin typeface="Cambria Math" panose="02040503050406030204" pitchFamily="18" charset="0"/>
                      </a:rPr>
                      <m:t>𝑚</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𝑦</m:t>
                            </m:r>
                          </m:e>
                          <m:sub>
                            <m:r>
                              <a:rPr lang="en-GB" sz="3200" b="0" i="1" smtClean="0">
                                <a:latin typeface="Cambria Math" panose="02040503050406030204" pitchFamily="18" charset="0"/>
                              </a:rPr>
                              <m:t>2</m:t>
                            </m:r>
                          </m:sub>
                        </m:sSub>
                        <m:r>
                          <a:rPr lang="en-GB" sz="3200" b="0" i="1" smtClean="0">
                            <a:latin typeface="Cambria Math" panose="02040503050406030204" pitchFamily="18" charset="0"/>
                          </a:rPr>
                          <m:t>−</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𝑦</m:t>
                            </m:r>
                          </m:e>
                          <m:sub>
                            <m:r>
                              <a:rPr lang="en-GB" sz="3200" b="0" i="1" smtClean="0">
                                <a:latin typeface="Cambria Math" panose="02040503050406030204" pitchFamily="18" charset="0"/>
                              </a:rPr>
                              <m:t>1</m:t>
                            </m:r>
                          </m:sub>
                        </m:sSub>
                      </m:num>
                      <m:den>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𝑥</m:t>
                            </m:r>
                          </m:e>
                          <m:sub>
                            <m:r>
                              <a:rPr lang="en-GB" sz="3200" b="0" i="1" smtClean="0">
                                <a:latin typeface="Cambria Math" panose="02040503050406030204" pitchFamily="18" charset="0"/>
                              </a:rPr>
                              <m:t>2</m:t>
                            </m:r>
                          </m:sub>
                        </m:sSub>
                        <m:r>
                          <a:rPr lang="en-GB" sz="3200" b="0" i="1" smtClean="0">
                            <a:latin typeface="Cambria Math" panose="02040503050406030204" pitchFamily="18" charset="0"/>
                          </a:rPr>
                          <m:t>−</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𝑥</m:t>
                            </m:r>
                          </m:e>
                          <m:sub>
                            <m:r>
                              <a:rPr lang="en-GB" sz="3200" b="0" i="1" smtClean="0">
                                <a:latin typeface="Cambria Math" panose="02040503050406030204" pitchFamily="18" charset="0"/>
                              </a:rPr>
                              <m:t>1</m:t>
                            </m:r>
                          </m:sub>
                        </m:sSub>
                      </m:den>
                    </m:f>
                  </m:oMath>
                </a14:m>
                <a:endParaRPr lang="en-GB" sz="2800" dirty="0"/>
              </a:p>
            </p:txBody>
          </p:sp>
        </mc:Choice>
        <mc:Fallback xmlns="">
          <p:sp>
            <p:nvSpPr>
              <p:cNvPr id="4" name="TextBox 3">
                <a:extLst>
                  <a:ext uri="{FF2B5EF4-FFF2-40B4-BE49-F238E27FC236}">
                    <a16:creationId xmlns:a16="http://schemas.microsoft.com/office/drawing/2014/main" id="{2C6B8FE4-D8B5-0EC3-EEDA-7EB8199ABAEF}"/>
                  </a:ext>
                </a:extLst>
              </p:cNvPr>
              <p:cNvSpPr txBox="1">
                <a:spLocks noRot="1" noChangeAspect="1" noMove="1" noResize="1" noEditPoints="1" noAdjustHandles="1" noChangeArrowheads="1" noChangeShapeType="1" noTextEdit="1"/>
              </p:cNvSpPr>
              <p:nvPr/>
            </p:nvSpPr>
            <p:spPr>
              <a:xfrm>
                <a:off x="357322" y="3647178"/>
                <a:ext cx="3050953" cy="809773"/>
              </a:xfrm>
              <a:prstGeom prst="rect">
                <a:avLst/>
              </a:prstGeom>
              <a:blipFill>
                <a:blip r:embed="rId5"/>
                <a:stretch>
                  <a:fillRect l="-4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7563D2-1578-794A-6CAB-B4677C101F0F}"/>
                  </a:ext>
                </a:extLst>
              </p:cNvPr>
              <p:cNvSpPr txBox="1"/>
              <p:nvPr/>
            </p:nvSpPr>
            <p:spPr>
              <a:xfrm>
                <a:off x="281590" y="4617066"/>
                <a:ext cx="3050953" cy="1486561"/>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𝑚</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0.97−0</m:t>
                          </m:r>
                        </m:num>
                        <m:den>
                          <m:r>
                            <a:rPr lang="en-GB" sz="2800" b="0" i="1" smtClean="0">
                              <a:latin typeface="Cambria Math" panose="02040503050406030204" pitchFamily="18" charset="0"/>
                            </a:rPr>
                            <m:t>0.2−0</m:t>
                          </m:r>
                        </m:den>
                      </m:f>
                    </m:oMath>
                  </m:oMathPara>
                </a14:m>
                <a:endParaRPr lang="en-GB" sz="2800" dirty="0"/>
              </a:p>
              <a:p>
                <a:pPr algn="l">
                  <a:spcAft>
                    <a:spcPts val="1200"/>
                  </a:spcAft>
                </a:pPr>
                <a:r>
                  <a:rPr lang="en-GB" sz="2800" dirty="0"/>
                  <a:t>  slope =4.85</a:t>
                </a:r>
              </a:p>
            </p:txBody>
          </p:sp>
        </mc:Choice>
        <mc:Fallback xmlns="">
          <p:sp>
            <p:nvSpPr>
              <p:cNvPr id="5" name="TextBox 4">
                <a:extLst>
                  <a:ext uri="{FF2B5EF4-FFF2-40B4-BE49-F238E27FC236}">
                    <a16:creationId xmlns:a16="http://schemas.microsoft.com/office/drawing/2014/main" id="{217563D2-1578-794A-6CAB-B4677C101F0F}"/>
                  </a:ext>
                </a:extLst>
              </p:cNvPr>
              <p:cNvSpPr txBox="1">
                <a:spLocks noRot="1" noChangeAspect="1" noMove="1" noResize="1" noEditPoints="1" noAdjustHandles="1" noChangeArrowheads="1" noChangeShapeType="1" noTextEdit="1"/>
              </p:cNvSpPr>
              <p:nvPr/>
            </p:nvSpPr>
            <p:spPr>
              <a:xfrm>
                <a:off x="281590" y="4617066"/>
                <a:ext cx="3050953" cy="1486561"/>
              </a:xfrm>
              <a:prstGeom prst="rect">
                <a:avLst/>
              </a:prstGeom>
              <a:blipFill>
                <a:blip r:embed="rId6"/>
                <a:stretch>
                  <a:fillRect b="-10246"/>
                </a:stretch>
              </a:blipFill>
            </p:spPr>
            <p:txBody>
              <a:bodyPr/>
              <a:lstStyle/>
              <a:p>
                <a:r>
                  <a:rPr lang="en-GB">
                    <a:noFill/>
                  </a:rPr>
                  <a:t> </a:t>
                </a:r>
              </a:p>
            </p:txBody>
          </p:sp>
        </mc:Fallback>
      </mc:AlternateContent>
    </p:spTree>
    <p:extLst>
      <p:ext uri="{BB962C8B-B14F-4D97-AF65-F5344CB8AC3E}">
        <p14:creationId xmlns:p14="http://schemas.microsoft.com/office/powerpoint/2010/main" val="12939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5BC56-90F3-ECBF-BE3B-D8D3369FFC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E2A8FC-ED9C-987A-166B-2A3C4DAA8467}"/>
              </a:ext>
            </a:extLst>
          </p:cNvPr>
          <p:cNvSpPr txBox="1"/>
          <p:nvPr/>
        </p:nvSpPr>
        <p:spPr bwMode="auto">
          <a:xfrm>
            <a:off x="106326" y="156901"/>
            <a:ext cx="3476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IE" sz="2800" b="1" dirty="0"/>
              <a:t>Get g from slope</a:t>
            </a:r>
          </a:p>
        </p:txBody>
      </p:sp>
      <p:pic>
        <p:nvPicPr>
          <p:cNvPr id="11" name="Picture 10">
            <a:extLst>
              <a:ext uri="{FF2B5EF4-FFF2-40B4-BE49-F238E27FC236}">
                <a16:creationId xmlns:a16="http://schemas.microsoft.com/office/drawing/2014/main" id="{ED1B13DF-B7A0-ED39-16BF-7B0FEFA62C0A}"/>
              </a:ext>
            </a:extLst>
          </p:cNvPr>
          <p:cNvPicPr>
            <a:picLocks noChangeAspect="1"/>
          </p:cNvPicPr>
          <p:nvPr/>
        </p:nvPicPr>
        <p:blipFill>
          <a:blip r:embed="rId3"/>
          <a:stretch>
            <a:fillRect/>
          </a:stretch>
        </p:blipFill>
        <p:spPr>
          <a:xfrm>
            <a:off x="3419872" y="3539822"/>
            <a:ext cx="4978800" cy="2788480"/>
          </a:xfrm>
          <a:prstGeom prst="rect">
            <a:avLst/>
          </a:prstGeom>
        </p:spPr>
      </p:pic>
      <p:pic>
        <p:nvPicPr>
          <p:cNvPr id="13" name="Picture 12">
            <a:extLst>
              <a:ext uri="{FF2B5EF4-FFF2-40B4-BE49-F238E27FC236}">
                <a16:creationId xmlns:a16="http://schemas.microsoft.com/office/drawing/2014/main" id="{01C1BDF4-28C4-7B83-D0AE-879B49316C55}"/>
              </a:ext>
            </a:extLst>
          </p:cNvPr>
          <p:cNvPicPr>
            <a:picLocks noChangeAspect="1"/>
          </p:cNvPicPr>
          <p:nvPr/>
        </p:nvPicPr>
        <p:blipFill>
          <a:blip r:embed="rId3"/>
          <a:stretch>
            <a:fillRect/>
          </a:stretch>
        </p:blipFill>
        <p:spPr>
          <a:xfrm>
            <a:off x="3419872" y="836712"/>
            <a:ext cx="4978800" cy="2788480"/>
          </a:xfrm>
          <a:prstGeom prst="rect">
            <a:avLst/>
          </a:prstGeom>
        </p:spPr>
      </p:pic>
      <p:pic>
        <p:nvPicPr>
          <p:cNvPr id="15" name="Picture 14">
            <a:extLst>
              <a:ext uri="{FF2B5EF4-FFF2-40B4-BE49-F238E27FC236}">
                <a16:creationId xmlns:a16="http://schemas.microsoft.com/office/drawing/2014/main" id="{EC64893C-DCA8-68C8-82FC-96EE2F4EDEF5}"/>
              </a:ext>
            </a:extLst>
          </p:cNvPr>
          <p:cNvPicPr>
            <a:picLocks noChangeAspect="1"/>
          </p:cNvPicPr>
          <p:nvPr/>
        </p:nvPicPr>
        <p:blipFill>
          <a:blip r:embed="rId3"/>
          <a:stretch>
            <a:fillRect/>
          </a:stretch>
        </p:blipFill>
        <p:spPr>
          <a:xfrm>
            <a:off x="3419872" y="280480"/>
            <a:ext cx="4978800" cy="2788480"/>
          </a:xfrm>
          <a:prstGeom prst="rect">
            <a:avLst/>
          </a:prstGeom>
        </p:spPr>
      </p:pic>
      <p:cxnSp>
        <p:nvCxnSpPr>
          <p:cNvPr id="18" name="Straight Connector 17">
            <a:extLst>
              <a:ext uri="{FF2B5EF4-FFF2-40B4-BE49-F238E27FC236}">
                <a16:creationId xmlns:a16="http://schemas.microsoft.com/office/drawing/2014/main" id="{C39219FA-F619-772E-08BF-5A7E1325D36F}"/>
              </a:ext>
            </a:extLst>
          </p:cNvPr>
          <p:cNvCxnSpPr>
            <a:cxnSpLocks/>
          </p:cNvCxnSpPr>
          <p:nvPr/>
        </p:nvCxnSpPr>
        <p:spPr>
          <a:xfrm>
            <a:off x="3989070" y="836712"/>
            <a:ext cx="0" cy="4901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B05CE9-0E2F-C118-D83B-1AB89542EA1A}"/>
              </a:ext>
            </a:extLst>
          </p:cNvPr>
          <p:cNvCxnSpPr>
            <a:cxnSpLocks/>
          </p:cNvCxnSpPr>
          <p:nvPr/>
        </p:nvCxnSpPr>
        <p:spPr>
          <a:xfrm flipH="1">
            <a:off x="3989070" y="5737860"/>
            <a:ext cx="4309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72147B-E604-C7DD-2FE2-6D12D44F2D7E}"/>
              </a:ext>
            </a:extLst>
          </p:cNvPr>
          <p:cNvSpPr txBox="1"/>
          <p:nvPr/>
        </p:nvSpPr>
        <p:spPr>
          <a:xfrm>
            <a:off x="3528545" y="5476250"/>
            <a:ext cx="385042" cy="523220"/>
          </a:xfrm>
          <a:prstGeom prst="rect">
            <a:avLst/>
          </a:prstGeom>
          <a:noFill/>
        </p:spPr>
        <p:txBody>
          <a:bodyPr wrap="none" rtlCol="0">
            <a:spAutoFit/>
          </a:bodyPr>
          <a:lstStyle/>
          <a:p>
            <a:pPr algn="l"/>
            <a:r>
              <a:rPr lang="en-GB" sz="2800" dirty="0"/>
              <a:t>0</a:t>
            </a:r>
          </a:p>
        </p:txBody>
      </p:sp>
      <p:sp>
        <p:nvSpPr>
          <p:cNvPr id="27" name="TextBox 26">
            <a:extLst>
              <a:ext uri="{FF2B5EF4-FFF2-40B4-BE49-F238E27FC236}">
                <a16:creationId xmlns:a16="http://schemas.microsoft.com/office/drawing/2014/main" id="{73FEB0B9-07D5-DA0D-4545-573CC04E6272}"/>
              </a:ext>
            </a:extLst>
          </p:cNvPr>
          <p:cNvSpPr txBox="1"/>
          <p:nvPr/>
        </p:nvSpPr>
        <p:spPr>
          <a:xfrm>
            <a:off x="3829739" y="5838692"/>
            <a:ext cx="385042" cy="523220"/>
          </a:xfrm>
          <a:prstGeom prst="rect">
            <a:avLst/>
          </a:prstGeom>
          <a:noFill/>
        </p:spPr>
        <p:txBody>
          <a:bodyPr wrap="none" rtlCol="0">
            <a:spAutoFit/>
          </a:bodyPr>
          <a:lstStyle/>
          <a:p>
            <a:pPr algn="l"/>
            <a:r>
              <a:rPr lang="en-GB" sz="2800" dirty="0"/>
              <a:t>0</a:t>
            </a:r>
          </a:p>
        </p:txBody>
      </p:sp>
      <p:sp>
        <p:nvSpPr>
          <p:cNvPr id="28" name="TextBox 27">
            <a:extLst>
              <a:ext uri="{FF2B5EF4-FFF2-40B4-BE49-F238E27FC236}">
                <a16:creationId xmlns:a16="http://schemas.microsoft.com/office/drawing/2014/main" id="{A7362D59-3C39-47E9-29B5-9CD0991E0129}"/>
              </a:ext>
            </a:extLst>
          </p:cNvPr>
          <p:cNvSpPr txBox="1"/>
          <p:nvPr/>
        </p:nvSpPr>
        <p:spPr>
          <a:xfrm>
            <a:off x="3378664" y="4944759"/>
            <a:ext cx="684803" cy="523220"/>
          </a:xfrm>
          <a:prstGeom prst="rect">
            <a:avLst/>
          </a:prstGeom>
          <a:noFill/>
        </p:spPr>
        <p:txBody>
          <a:bodyPr wrap="none" rtlCol="0">
            <a:spAutoFit/>
          </a:bodyPr>
          <a:lstStyle/>
          <a:p>
            <a:pPr algn="l"/>
            <a:r>
              <a:rPr lang="en-GB" sz="2800" dirty="0"/>
              <a:t>0.2</a:t>
            </a:r>
          </a:p>
        </p:txBody>
      </p:sp>
      <p:sp>
        <p:nvSpPr>
          <p:cNvPr id="29" name="TextBox 28">
            <a:extLst>
              <a:ext uri="{FF2B5EF4-FFF2-40B4-BE49-F238E27FC236}">
                <a16:creationId xmlns:a16="http://schemas.microsoft.com/office/drawing/2014/main" id="{9FE5B122-AE54-6E03-B705-8C9C66B484D2}"/>
              </a:ext>
            </a:extLst>
          </p:cNvPr>
          <p:cNvSpPr txBox="1"/>
          <p:nvPr/>
        </p:nvSpPr>
        <p:spPr>
          <a:xfrm>
            <a:off x="3520359" y="322446"/>
            <a:ext cx="1003801" cy="523220"/>
          </a:xfrm>
          <a:prstGeom prst="rect">
            <a:avLst/>
          </a:prstGeom>
          <a:noFill/>
        </p:spPr>
        <p:txBody>
          <a:bodyPr wrap="none" rtlCol="0">
            <a:spAutoFit/>
          </a:bodyPr>
          <a:lstStyle/>
          <a:p>
            <a:pPr algn="l"/>
            <a:r>
              <a:rPr lang="en-GB" sz="2800" dirty="0"/>
              <a:t>s (m)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FF799CA-122A-F254-BC09-2DD40006FB83}"/>
                  </a:ext>
                </a:extLst>
              </p:cNvPr>
              <p:cNvSpPr txBox="1"/>
              <p:nvPr/>
            </p:nvSpPr>
            <p:spPr>
              <a:xfrm>
                <a:off x="5674666" y="6021288"/>
                <a:ext cx="285174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rPr>
                          </m:ctrlPr>
                        </m:sSupPr>
                        <m:e>
                          <m:r>
                            <a:rPr lang="en-GB" sz="2800" b="0" i="1" dirty="0" smtClean="0">
                              <a:latin typeface="Cambria Math" panose="02040503050406030204" pitchFamily="18" charset="0"/>
                            </a:rPr>
                            <m:t>𝑡</m:t>
                          </m:r>
                        </m:e>
                        <m:sup>
                          <m:r>
                            <a:rPr lang="en-GB" sz="2800" b="0" i="1" dirty="0" smtClean="0">
                              <a:latin typeface="Cambria Math" panose="02040503050406030204" pitchFamily="18" charset="0"/>
                            </a:rPr>
                            <m:t>2</m:t>
                          </m:r>
                        </m:sup>
                      </m:sSup>
                      <m:r>
                        <a:rPr lang="en-GB" sz="2800" b="0" i="1" dirty="0" smtClean="0">
                          <a:latin typeface="Cambria Math" panose="02040503050406030204" pitchFamily="18" charset="0"/>
                        </a:rPr>
                        <m:t>(</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𝑖𝑛</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𝑠𝑒𝑐𝑜𝑛𝑑𝑠</m:t>
                      </m:r>
                      <m:r>
                        <a:rPr lang="en-GB" sz="2800" b="0" i="1" dirty="0" smtClean="0">
                          <a:latin typeface="Cambria Math" panose="02040503050406030204" pitchFamily="18" charset="0"/>
                        </a:rPr>
                        <m:t>)</m:t>
                      </m:r>
                    </m:oMath>
                  </m:oMathPara>
                </a14:m>
                <a:endParaRPr lang="en-GB" sz="2800" dirty="0"/>
              </a:p>
            </p:txBody>
          </p:sp>
        </mc:Choice>
        <mc:Fallback xmlns="">
          <p:sp>
            <p:nvSpPr>
              <p:cNvPr id="31" name="TextBox 30">
                <a:extLst>
                  <a:ext uri="{FF2B5EF4-FFF2-40B4-BE49-F238E27FC236}">
                    <a16:creationId xmlns:a16="http://schemas.microsoft.com/office/drawing/2014/main" id="{8FF799CA-122A-F254-BC09-2DD40006FB83}"/>
                  </a:ext>
                </a:extLst>
              </p:cNvPr>
              <p:cNvSpPr txBox="1">
                <a:spLocks noRot="1" noChangeAspect="1" noMove="1" noResize="1" noEditPoints="1" noAdjustHandles="1" noChangeArrowheads="1" noChangeShapeType="1" noTextEdit="1"/>
              </p:cNvSpPr>
              <p:nvPr/>
            </p:nvSpPr>
            <p:spPr>
              <a:xfrm>
                <a:off x="5674666" y="6021288"/>
                <a:ext cx="2851743" cy="523220"/>
              </a:xfrm>
              <a:prstGeom prst="rect">
                <a:avLst/>
              </a:prstGeom>
              <a:blipFill>
                <a:blip r:embed="rId4"/>
                <a:stretch>
                  <a:fillRect/>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B2781E9C-DC47-8D46-4EC8-2A413E56B82B}"/>
              </a:ext>
            </a:extLst>
          </p:cNvPr>
          <p:cNvSpPr txBox="1"/>
          <p:nvPr/>
        </p:nvSpPr>
        <p:spPr>
          <a:xfrm>
            <a:off x="3408027" y="4399722"/>
            <a:ext cx="684803" cy="523220"/>
          </a:xfrm>
          <a:prstGeom prst="rect">
            <a:avLst/>
          </a:prstGeom>
          <a:noFill/>
        </p:spPr>
        <p:txBody>
          <a:bodyPr wrap="none" rtlCol="0">
            <a:spAutoFit/>
          </a:bodyPr>
          <a:lstStyle/>
          <a:p>
            <a:pPr algn="l"/>
            <a:r>
              <a:rPr lang="en-GB" sz="2800" dirty="0"/>
              <a:t>0.4</a:t>
            </a:r>
          </a:p>
        </p:txBody>
      </p:sp>
      <p:sp>
        <p:nvSpPr>
          <p:cNvPr id="34" name="TextBox 33">
            <a:extLst>
              <a:ext uri="{FF2B5EF4-FFF2-40B4-BE49-F238E27FC236}">
                <a16:creationId xmlns:a16="http://schemas.microsoft.com/office/drawing/2014/main" id="{DF15E335-B48F-C6EB-7863-6FF58EE7CB48}"/>
              </a:ext>
            </a:extLst>
          </p:cNvPr>
          <p:cNvSpPr txBox="1"/>
          <p:nvPr/>
        </p:nvSpPr>
        <p:spPr>
          <a:xfrm>
            <a:off x="3378663" y="3842892"/>
            <a:ext cx="684803" cy="523220"/>
          </a:xfrm>
          <a:prstGeom prst="rect">
            <a:avLst/>
          </a:prstGeom>
          <a:noFill/>
        </p:spPr>
        <p:txBody>
          <a:bodyPr wrap="none" rtlCol="0">
            <a:spAutoFit/>
          </a:bodyPr>
          <a:lstStyle/>
          <a:p>
            <a:pPr algn="l"/>
            <a:r>
              <a:rPr lang="en-GB" sz="2800" dirty="0"/>
              <a:t>0.6</a:t>
            </a:r>
          </a:p>
        </p:txBody>
      </p:sp>
      <p:sp>
        <p:nvSpPr>
          <p:cNvPr id="35" name="TextBox 34">
            <a:extLst>
              <a:ext uri="{FF2B5EF4-FFF2-40B4-BE49-F238E27FC236}">
                <a16:creationId xmlns:a16="http://schemas.microsoft.com/office/drawing/2014/main" id="{DE3FEE26-4FD7-7B6C-733E-3509A44DCACB}"/>
              </a:ext>
            </a:extLst>
          </p:cNvPr>
          <p:cNvSpPr txBox="1"/>
          <p:nvPr/>
        </p:nvSpPr>
        <p:spPr>
          <a:xfrm>
            <a:off x="3401857" y="3348740"/>
            <a:ext cx="684803" cy="523220"/>
          </a:xfrm>
          <a:prstGeom prst="rect">
            <a:avLst/>
          </a:prstGeom>
          <a:noFill/>
        </p:spPr>
        <p:txBody>
          <a:bodyPr wrap="none" rtlCol="0">
            <a:spAutoFit/>
          </a:bodyPr>
          <a:lstStyle/>
          <a:p>
            <a:pPr algn="l"/>
            <a:r>
              <a:rPr lang="en-GB" sz="2800" dirty="0"/>
              <a:t>0.8</a:t>
            </a:r>
          </a:p>
        </p:txBody>
      </p:sp>
      <p:sp>
        <p:nvSpPr>
          <p:cNvPr id="36" name="TextBox 35">
            <a:extLst>
              <a:ext uri="{FF2B5EF4-FFF2-40B4-BE49-F238E27FC236}">
                <a16:creationId xmlns:a16="http://schemas.microsoft.com/office/drawing/2014/main" id="{2F2B043A-7422-F694-44E0-874FA25192A7}"/>
              </a:ext>
            </a:extLst>
          </p:cNvPr>
          <p:cNvSpPr txBox="1"/>
          <p:nvPr/>
        </p:nvSpPr>
        <p:spPr>
          <a:xfrm>
            <a:off x="3364843" y="2765292"/>
            <a:ext cx="684803" cy="523220"/>
          </a:xfrm>
          <a:prstGeom prst="rect">
            <a:avLst/>
          </a:prstGeom>
          <a:noFill/>
        </p:spPr>
        <p:txBody>
          <a:bodyPr wrap="none" rtlCol="0">
            <a:spAutoFit/>
          </a:bodyPr>
          <a:lstStyle/>
          <a:p>
            <a:pPr algn="l"/>
            <a:r>
              <a:rPr lang="en-GB" sz="2800" dirty="0"/>
              <a:t>1.0</a:t>
            </a:r>
          </a:p>
        </p:txBody>
      </p:sp>
      <p:sp>
        <p:nvSpPr>
          <p:cNvPr id="37" name="TextBox 36">
            <a:extLst>
              <a:ext uri="{FF2B5EF4-FFF2-40B4-BE49-F238E27FC236}">
                <a16:creationId xmlns:a16="http://schemas.microsoft.com/office/drawing/2014/main" id="{3A390622-6954-0F89-22B4-7542D6C2C6FE}"/>
              </a:ext>
            </a:extLst>
          </p:cNvPr>
          <p:cNvSpPr txBox="1"/>
          <p:nvPr/>
        </p:nvSpPr>
        <p:spPr>
          <a:xfrm>
            <a:off x="3364843" y="2226807"/>
            <a:ext cx="684803" cy="523220"/>
          </a:xfrm>
          <a:prstGeom prst="rect">
            <a:avLst/>
          </a:prstGeom>
          <a:noFill/>
        </p:spPr>
        <p:txBody>
          <a:bodyPr wrap="none" rtlCol="0">
            <a:spAutoFit/>
          </a:bodyPr>
          <a:lstStyle/>
          <a:p>
            <a:pPr algn="l"/>
            <a:r>
              <a:rPr lang="en-GB" sz="2800" dirty="0"/>
              <a:t>1.2</a:t>
            </a:r>
          </a:p>
        </p:txBody>
      </p:sp>
      <p:sp>
        <p:nvSpPr>
          <p:cNvPr id="38" name="TextBox 37">
            <a:extLst>
              <a:ext uri="{FF2B5EF4-FFF2-40B4-BE49-F238E27FC236}">
                <a16:creationId xmlns:a16="http://schemas.microsoft.com/office/drawing/2014/main" id="{3672915A-1677-5A4F-5AB7-079959BC5949}"/>
              </a:ext>
            </a:extLst>
          </p:cNvPr>
          <p:cNvSpPr txBox="1"/>
          <p:nvPr/>
        </p:nvSpPr>
        <p:spPr>
          <a:xfrm>
            <a:off x="4764153" y="5651575"/>
            <a:ext cx="684803" cy="523220"/>
          </a:xfrm>
          <a:prstGeom prst="rect">
            <a:avLst/>
          </a:prstGeom>
          <a:noFill/>
        </p:spPr>
        <p:txBody>
          <a:bodyPr wrap="none" rtlCol="0">
            <a:spAutoFit/>
          </a:bodyPr>
          <a:lstStyle/>
          <a:p>
            <a:pPr algn="l"/>
            <a:r>
              <a:rPr lang="en-GB" sz="2800" dirty="0"/>
              <a:t>0.1</a:t>
            </a:r>
          </a:p>
        </p:txBody>
      </p:sp>
      <p:sp>
        <p:nvSpPr>
          <p:cNvPr id="39" name="TextBox 38">
            <a:extLst>
              <a:ext uri="{FF2B5EF4-FFF2-40B4-BE49-F238E27FC236}">
                <a16:creationId xmlns:a16="http://schemas.microsoft.com/office/drawing/2014/main" id="{9EF01E86-C8C4-37A7-9970-B08BAE4434E7}"/>
              </a:ext>
            </a:extLst>
          </p:cNvPr>
          <p:cNvSpPr txBox="1"/>
          <p:nvPr/>
        </p:nvSpPr>
        <p:spPr>
          <a:xfrm>
            <a:off x="5801223" y="5651575"/>
            <a:ext cx="684803" cy="523220"/>
          </a:xfrm>
          <a:prstGeom prst="rect">
            <a:avLst/>
          </a:prstGeom>
          <a:noFill/>
        </p:spPr>
        <p:txBody>
          <a:bodyPr wrap="none" rtlCol="0">
            <a:spAutoFit/>
          </a:bodyPr>
          <a:lstStyle/>
          <a:p>
            <a:pPr algn="l"/>
            <a:r>
              <a:rPr lang="en-GB" sz="2800" dirty="0"/>
              <a:t>0.2</a:t>
            </a:r>
          </a:p>
        </p:txBody>
      </p:sp>
      <p:sp>
        <p:nvSpPr>
          <p:cNvPr id="40" name="TextBox 39">
            <a:extLst>
              <a:ext uri="{FF2B5EF4-FFF2-40B4-BE49-F238E27FC236}">
                <a16:creationId xmlns:a16="http://schemas.microsoft.com/office/drawing/2014/main" id="{1AC996A0-BEA9-1106-986D-D35C8DA0DD4E}"/>
              </a:ext>
            </a:extLst>
          </p:cNvPr>
          <p:cNvSpPr txBox="1"/>
          <p:nvPr/>
        </p:nvSpPr>
        <p:spPr>
          <a:xfrm>
            <a:off x="6908841" y="5651575"/>
            <a:ext cx="684803" cy="523220"/>
          </a:xfrm>
          <a:prstGeom prst="rect">
            <a:avLst/>
          </a:prstGeom>
          <a:noFill/>
        </p:spPr>
        <p:txBody>
          <a:bodyPr wrap="none" rtlCol="0">
            <a:spAutoFit/>
          </a:bodyPr>
          <a:lstStyle/>
          <a:p>
            <a:pPr algn="l"/>
            <a:r>
              <a:rPr lang="en-GB" sz="2800" dirty="0"/>
              <a:t>0.3</a:t>
            </a:r>
          </a:p>
        </p:txBody>
      </p:sp>
      <p:grpSp>
        <p:nvGrpSpPr>
          <p:cNvPr id="42" name="Group 41">
            <a:extLst>
              <a:ext uri="{FF2B5EF4-FFF2-40B4-BE49-F238E27FC236}">
                <a16:creationId xmlns:a16="http://schemas.microsoft.com/office/drawing/2014/main" id="{52BF5DB5-99F1-2A10-7A57-D67F61988579}"/>
              </a:ext>
            </a:extLst>
          </p:cNvPr>
          <p:cNvGrpSpPr/>
          <p:nvPr/>
        </p:nvGrpSpPr>
        <p:grpSpPr>
          <a:xfrm>
            <a:off x="6661649" y="2376300"/>
            <a:ext cx="288032" cy="288032"/>
            <a:chOff x="3349451" y="3432937"/>
            <a:chExt cx="288032" cy="288032"/>
          </a:xfrm>
          <a:noFill/>
        </p:grpSpPr>
        <p:sp>
          <p:nvSpPr>
            <p:cNvPr id="43" name="Oval 42">
              <a:extLst>
                <a:ext uri="{FF2B5EF4-FFF2-40B4-BE49-F238E27FC236}">
                  <a16:creationId xmlns:a16="http://schemas.microsoft.com/office/drawing/2014/main" id="{16852EF5-577E-1DB5-CD21-33B059736C04}"/>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a:extLst>
                <a:ext uri="{FF2B5EF4-FFF2-40B4-BE49-F238E27FC236}">
                  <a16:creationId xmlns:a16="http://schemas.microsoft.com/office/drawing/2014/main" id="{F8E815EA-2491-B9FE-FE6F-A51166FEE1BB}"/>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46" name="Straight Connector 45">
            <a:extLst>
              <a:ext uri="{FF2B5EF4-FFF2-40B4-BE49-F238E27FC236}">
                <a16:creationId xmlns:a16="http://schemas.microsoft.com/office/drawing/2014/main" id="{BF345925-5948-2C23-8795-9E740616246C}"/>
              </a:ext>
            </a:extLst>
          </p:cNvPr>
          <p:cNvCxnSpPr>
            <a:cxnSpLocks/>
          </p:cNvCxnSpPr>
          <p:nvPr/>
        </p:nvCxnSpPr>
        <p:spPr>
          <a:xfrm flipV="1">
            <a:off x="4000916" y="2344401"/>
            <a:ext cx="2884966" cy="3393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E1754265-AB15-3C4E-CFB2-66F7E82C369C}"/>
              </a:ext>
            </a:extLst>
          </p:cNvPr>
          <p:cNvGrpSpPr/>
          <p:nvPr/>
        </p:nvGrpSpPr>
        <p:grpSpPr>
          <a:xfrm>
            <a:off x="5761823" y="3143270"/>
            <a:ext cx="288032" cy="288032"/>
            <a:chOff x="3349451" y="3432937"/>
            <a:chExt cx="288032" cy="288032"/>
          </a:xfrm>
          <a:noFill/>
        </p:grpSpPr>
        <p:sp>
          <p:nvSpPr>
            <p:cNvPr id="51" name="Oval 50">
              <a:extLst>
                <a:ext uri="{FF2B5EF4-FFF2-40B4-BE49-F238E27FC236}">
                  <a16:creationId xmlns:a16="http://schemas.microsoft.com/office/drawing/2014/main" id="{46979DC2-22E8-35C6-DA50-E451188FC4AB}"/>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Oval 51">
              <a:extLst>
                <a:ext uri="{FF2B5EF4-FFF2-40B4-BE49-F238E27FC236}">
                  <a16:creationId xmlns:a16="http://schemas.microsoft.com/office/drawing/2014/main" id="{3B839832-2A63-7BCF-DA5A-1D6DB985A89E}"/>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3" name="Group 52">
            <a:extLst>
              <a:ext uri="{FF2B5EF4-FFF2-40B4-BE49-F238E27FC236}">
                <a16:creationId xmlns:a16="http://schemas.microsoft.com/office/drawing/2014/main" id="{B5F1A82C-1E0C-B9DD-09B2-35E1B8283474}"/>
              </a:ext>
            </a:extLst>
          </p:cNvPr>
          <p:cNvGrpSpPr/>
          <p:nvPr/>
        </p:nvGrpSpPr>
        <p:grpSpPr>
          <a:xfrm>
            <a:off x="5386634" y="3909066"/>
            <a:ext cx="288032" cy="288032"/>
            <a:chOff x="3349451" y="3432937"/>
            <a:chExt cx="288032" cy="288032"/>
          </a:xfrm>
          <a:noFill/>
        </p:grpSpPr>
        <p:sp>
          <p:nvSpPr>
            <p:cNvPr id="54" name="Oval 53">
              <a:extLst>
                <a:ext uri="{FF2B5EF4-FFF2-40B4-BE49-F238E27FC236}">
                  <a16:creationId xmlns:a16="http://schemas.microsoft.com/office/drawing/2014/main" id="{22B96E99-936D-C50B-9F53-1EE1DC28DAEA}"/>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a:extLst>
                <a:ext uri="{FF2B5EF4-FFF2-40B4-BE49-F238E27FC236}">
                  <a16:creationId xmlns:a16="http://schemas.microsoft.com/office/drawing/2014/main" id="{F555396F-1339-179E-2FB2-46C8E0397E52}"/>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6" name="Group 55">
            <a:extLst>
              <a:ext uri="{FF2B5EF4-FFF2-40B4-BE49-F238E27FC236}">
                <a16:creationId xmlns:a16="http://schemas.microsoft.com/office/drawing/2014/main" id="{A64C19BA-318B-43F8-BC19-ECD2F336A586}"/>
              </a:ext>
            </a:extLst>
          </p:cNvPr>
          <p:cNvGrpSpPr/>
          <p:nvPr/>
        </p:nvGrpSpPr>
        <p:grpSpPr>
          <a:xfrm>
            <a:off x="4705208" y="4399722"/>
            <a:ext cx="288032" cy="288032"/>
            <a:chOff x="3349451" y="3432937"/>
            <a:chExt cx="288032" cy="288032"/>
          </a:xfrm>
          <a:noFill/>
        </p:grpSpPr>
        <p:sp>
          <p:nvSpPr>
            <p:cNvPr id="57" name="Oval 56">
              <a:extLst>
                <a:ext uri="{FF2B5EF4-FFF2-40B4-BE49-F238E27FC236}">
                  <a16:creationId xmlns:a16="http://schemas.microsoft.com/office/drawing/2014/main" id="{B36AF24A-0C88-1830-8706-5E01A7A229DC}"/>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a:extLst>
                <a:ext uri="{FF2B5EF4-FFF2-40B4-BE49-F238E27FC236}">
                  <a16:creationId xmlns:a16="http://schemas.microsoft.com/office/drawing/2014/main" id="{DC592595-2243-35D9-2427-B2B300DF1D14}"/>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 name="TextBox 2">
            <a:extLst>
              <a:ext uri="{FF2B5EF4-FFF2-40B4-BE49-F238E27FC236}">
                <a16:creationId xmlns:a16="http://schemas.microsoft.com/office/drawing/2014/main" id="{5DE21281-77D2-5A43-0ED0-77FFE54C930A}"/>
              </a:ext>
            </a:extLst>
          </p:cNvPr>
          <p:cNvSpPr txBox="1"/>
          <p:nvPr/>
        </p:nvSpPr>
        <p:spPr>
          <a:xfrm>
            <a:off x="5575061" y="1334337"/>
            <a:ext cx="2159240" cy="523220"/>
          </a:xfrm>
          <a:prstGeom prst="rect">
            <a:avLst/>
          </a:prstGeom>
          <a:noFill/>
        </p:spPr>
        <p:txBody>
          <a:bodyPr wrap="square" rtlCol="0">
            <a:spAutoFit/>
          </a:bodyPr>
          <a:lstStyle/>
          <a:p>
            <a:pPr algn="l">
              <a:spcAft>
                <a:spcPts val="1200"/>
              </a:spcAft>
            </a:pPr>
            <a:r>
              <a:rPr lang="en-GB" sz="2800" dirty="0"/>
              <a:t>slope =4.85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30420A-2C06-53F2-E647-0F334AA0F713}"/>
                  </a:ext>
                </a:extLst>
              </p:cNvPr>
              <p:cNvSpPr txBox="1"/>
              <p:nvPr/>
            </p:nvSpPr>
            <p:spPr>
              <a:xfrm>
                <a:off x="-131167" y="1439056"/>
                <a:ext cx="326644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600" i="1" dirty="0" smtClean="0">
                          <a:latin typeface="Cambria Math" panose="02040503050406030204" pitchFamily="18" charset="0"/>
                        </a:rPr>
                        <m:t>𝑠</m:t>
                      </m:r>
                      <m:r>
                        <a:rPr lang="en-IE" sz="3600" i="1" dirty="0" smtClean="0">
                          <a:latin typeface="Cambria Math" panose="02040503050406030204" pitchFamily="18" charset="0"/>
                        </a:rPr>
                        <m:t>= ½</m:t>
                      </m:r>
                      <m:r>
                        <a:rPr lang="en-GB" sz="3600" b="0" i="1" dirty="0" smtClean="0">
                          <a:latin typeface="Cambria Math" panose="02040503050406030204" pitchFamily="18" charset="0"/>
                        </a:rPr>
                        <m:t>𝑔</m:t>
                      </m:r>
                      <m:r>
                        <a:rPr lang="en-IE" sz="3600" i="1" dirty="0" smtClean="0">
                          <a:latin typeface="Cambria Math" panose="02040503050406030204" pitchFamily="18" charset="0"/>
                        </a:rPr>
                        <m:t>𝑡</m:t>
                      </m:r>
                      <m:r>
                        <a:rPr lang="en-IE" sz="3600" i="1" dirty="0" smtClean="0">
                          <a:latin typeface="Cambria Math" panose="02040503050406030204" pitchFamily="18" charset="0"/>
                        </a:rPr>
                        <m:t>²</m:t>
                      </m:r>
                    </m:oMath>
                  </m:oMathPara>
                </a14:m>
                <a:endParaRPr lang="en-IE" sz="3600" dirty="0"/>
              </a:p>
            </p:txBody>
          </p:sp>
        </mc:Choice>
        <mc:Fallback xmlns="">
          <p:sp>
            <p:nvSpPr>
              <p:cNvPr id="4" name="TextBox 3">
                <a:extLst>
                  <a:ext uri="{FF2B5EF4-FFF2-40B4-BE49-F238E27FC236}">
                    <a16:creationId xmlns:a16="http://schemas.microsoft.com/office/drawing/2014/main" id="{A030420A-2C06-53F2-E647-0F334AA0F713}"/>
                  </a:ext>
                </a:extLst>
              </p:cNvPr>
              <p:cNvSpPr txBox="1">
                <a:spLocks noRot="1" noChangeAspect="1" noMove="1" noResize="1" noEditPoints="1" noAdjustHandles="1" noChangeArrowheads="1" noChangeShapeType="1" noTextEdit="1"/>
              </p:cNvSpPr>
              <p:nvPr/>
            </p:nvSpPr>
            <p:spPr>
              <a:xfrm>
                <a:off x="-131167" y="1439056"/>
                <a:ext cx="3266440" cy="646331"/>
              </a:xfrm>
              <a:prstGeom prst="rect">
                <a:avLst/>
              </a:prstGeom>
              <a:blipFill>
                <a:blip r:embed="rId5"/>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D6DB8E9B-5EFB-D41C-12DD-485FCB6EA1FC}"/>
              </a:ext>
            </a:extLst>
          </p:cNvPr>
          <p:cNvSpPr txBox="1"/>
          <p:nvPr/>
        </p:nvSpPr>
        <p:spPr>
          <a:xfrm>
            <a:off x="235050" y="790539"/>
            <a:ext cx="3050953" cy="523220"/>
          </a:xfrm>
          <a:prstGeom prst="rect">
            <a:avLst/>
          </a:prstGeom>
          <a:noFill/>
        </p:spPr>
        <p:txBody>
          <a:bodyPr wrap="square" rtlCol="0">
            <a:spAutoFit/>
          </a:bodyPr>
          <a:lstStyle/>
          <a:p>
            <a:pPr algn="l">
              <a:spcAft>
                <a:spcPts val="1200"/>
              </a:spcAft>
            </a:pPr>
            <a:r>
              <a:rPr lang="en-GB" sz="2800" dirty="0"/>
              <a:t>The equation 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A0FC64-F38E-8C17-105C-3D37FCB2A64C}"/>
                  </a:ext>
                </a:extLst>
              </p:cNvPr>
              <p:cNvSpPr txBox="1"/>
              <p:nvPr/>
            </p:nvSpPr>
            <p:spPr>
              <a:xfrm>
                <a:off x="-160625" y="3137560"/>
                <a:ext cx="3569018" cy="2677656"/>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3200" b="0" i="1" dirty="0" smtClean="0">
                          <a:latin typeface="Cambria Math" panose="02040503050406030204" pitchFamily="18" charset="0"/>
                        </a:rPr>
                        <m:t>⇒</m:t>
                      </m:r>
                      <m:r>
                        <a:rPr lang="en-GB" sz="3200" b="0" i="1" dirty="0" smtClean="0">
                          <a:latin typeface="Cambria Math" panose="02040503050406030204" pitchFamily="18" charset="0"/>
                        </a:rPr>
                        <m:t>𝑠𝑙𝑜𝑝𝑒</m:t>
                      </m:r>
                      <m:r>
                        <a:rPr lang="en-GB" sz="3200" b="0" i="1" dirty="0" smtClean="0">
                          <a:latin typeface="Cambria Math" panose="02040503050406030204" pitchFamily="18" charset="0"/>
                        </a:rPr>
                        <m:t>=½</m:t>
                      </m:r>
                      <m:r>
                        <a:rPr lang="en-GB" sz="3200" b="0" i="1" dirty="0" smtClean="0">
                          <a:latin typeface="Cambria Math" panose="02040503050406030204" pitchFamily="18" charset="0"/>
                        </a:rPr>
                        <m:t>𝑔</m:t>
                      </m:r>
                    </m:oMath>
                  </m:oMathPara>
                </a14:m>
                <a:endParaRPr lang="en-IE" sz="3200" dirty="0"/>
              </a:p>
              <a:p>
                <a:pPr>
                  <a:spcAft>
                    <a:spcPts val="1200"/>
                  </a:spcAft>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rPr>
                        <m:t>⇒</m:t>
                      </m:r>
                      <m:r>
                        <a:rPr lang="en-GB" sz="3200" b="1" i="1" smtClean="0">
                          <a:latin typeface="Cambria Math" panose="02040503050406030204" pitchFamily="18" charset="0"/>
                        </a:rPr>
                        <m:t>𝒈</m:t>
                      </m:r>
                      <m:r>
                        <a:rPr lang="en-GB" sz="3200" b="1" i="1" smtClean="0">
                          <a:latin typeface="Cambria Math" panose="02040503050406030204" pitchFamily="18" charset="0"/>
                        </a:rPr>
                        <m:t>=</m:t>
                      </m:r>
                      <m:r>
                        <a:rPr lang="en-GB" sz="3200" b="1" i="1" smtClean="0">
                          <a:latin typeface="Cambria Math" panose="02040503050406030204" pitchFamily="18" charset="0"/>
                        </a:rPr>
                        <m:t>𝟐</m:t>
                      </m:r>
                      <m:r>
                        <a:rPr lang="en-GB" sz="3200" b="1" i="1" smtClean="0">
                          <a:latin typeface="Cambria Math" panose="02040503050406030204" pitchFamily="18" charset="0"/>
                        </a:rPr>
                        <m:t>×</m:t>
                      </m:r>
                      <m:r>
                        <a:rPr lang="en-GB" sz="3200" b="1" i="1" smtClean="0">
                          <a:latin typeface="Cambria Math" panose="02040503050406030204" pitchFamily="18" charset="0"/>
                        </a:rPr>
                        <m:t>𝒔𝒍𝒐𝒑𝒆</m:t>
                      </m:r>
                    </m:oMath>
                  </m:oMathPara>
                </a14:m>
                <a:endParaRPr lang="en-IE" sz="3200" b="1" dirty="0"/>
              </a:p>
              <a:p>
                <a:pPr>
                  <a:spcAft>
                    <a:spcPts val="1200"/>
                  </a:spcAft>
                </a:pPr>
                <a14:m>
                  <m:oMathPara xmlns:m="http://schemas.openxmlformats.org/officeDocument/2006/math">
                    <m:oMathParaPr>
                      <m:jc m:val="centerGroup"/>
                    </m:oMathParaPr>
                    <m:oMath xmlns:m="http://schemas.openxmlformats.org/officeDocument/2006/math">
                      <m:r>
                        <a:rPr lang="en-GB" sz="3200" i="1">
                          <a:latin typeface="Cambria Math" panose="02040503050406030204" pitchFamily="18" charset="0"/>
                        </a:rPr>
                        <m:t>⇒</m:t>
                      </m:r>
                      <m:r>
                        <a:rPr lang="en-GB" sz="3200" i="1">
                          <a:latin typeface="Cambria Math" panose="02040503050406030204" pitchFamily="18" charset="0"/>
                        </a:rPr>
                        <m:t>𝑔</m:t>
                      </m:r>
                      <m:r>
                        <a:rPr lang="en-GB" sz="3200" i="1">
                          <a:latin typeface="Cambria Math" panose="02040503050406030204" pitchFamily="18" charset="0"/>
                        </a:rPr>
                        <m:t>=2×4.85</m:t>
                      </m:r>
                    </m:oMath>
                  </m:oMathPara>
                </a14:m>
                <a:endParaRPr lang="en-GB" sz="3200" b="0" dirty="0"/>
              </a:p>
              <a:p>
                <a:pPr>
                  <a:spcAft>
                    <a:spcPts val="1200"/>
                  </a:spcAft>
                </a:pPr>
                <a14:m>
                  <m:oMathPara xmlns:m="http://schemas.openxmlformats.org/officeDocument/2006/math">
                    <m:oMathParaPr>
                      <m:jc m:val="centerGroup"/>
                    </m:oMathParaPr>
                    <m:oMath xmlns:m="http://schemas.openxmlformats.org/officeDocument/2006/math">
                      <m:r>
                        <a:rPr lang="en-GB" sz="3200" i="1">
                          <a:latin typeface="Cambria Math" panose="02040503050406030204" pitchFamily="18" charset="0"/>
                        </a:rPr>
                        <m:t>⇒</m:t>
                      </m:r>
                      <m:r>
                        <a:rPr lang="en-GB" sz="3200" i="1">
                          <a:latin typeface="Cambria Math" panose="02040503050406030204" pitchFamily="18" charset="0"/>
                        </a:rPr>
                        <m:t>𝑔</m:t>
                      </m:r>
                      <m:r>
                        <a:rPr lang="en-GB" sz="3200" i="1">
                          <a:latin typeface="Cambria Math" panose="02040503050406030204" pitchFamily="18" charset="0"/>
                        </a:rPr>
                        <m:t>=9.7 </m:t>
                      </m:r>
                      <m:r>
                        <a:rPr lang="en-GB" sz="3200" b="0" i="1" smtClean="0">
                          <a:latin typeface="Cambria Math" panose="02040503050406030204" pitchFamily="18" charset="0"/>
                        </a:rPr>
                        <m:t>𝑚</m:t>
                      </m:r>
                      <m:r>
                        <a:rPr lang="en-GB" sz="3200" b="0" i="1" smtClean="0">
                          <a:latin typeface="Cambria Math" panose="02040503050406030204" pitchFamily="18" charset="0"/>
                        </a:rPr>
                        <m:t>  </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𝑠</m:t>
                          </m:r>
                        </m:e>
                        <m:sup>
                          <m:r>
                            <a:rPr lang="en-GB" sz="3200" b="0" i="1" smtClean="0">
                              <a:latin typeface="Cambria Math" panose="02040503050406030204" pitchFamily="18" charset="0"/>
                            </a:rPr>
                            <m:t>−2</m:t>
                          </m:r>
                        </m:sup>
                      </m:sSup>
                    </m:oMath>
                  </m:oMathPara>
                </a14:m>
                <a:endParaRPr lang="en-IE" sz="3200" dirty="0"/>
              </a:p>
            </p:txBody>
          </p:sp>
        </mc:Choice>
        <mc:Fallback xmlns="">
          <p:sp>
            <p:nvSpPr>
              <p:cNvPr id="6" name="TextBox 5">
                <a:extLst>
                  <a:ext uri="{FF2B5EF4-FFF2-40B4-BE49-F238E27FC236}">
                    <a16:creationId xmlns:a16="http://schemas.microsoft.com/office/drawing/2014/main" id="{5FA0FC64-F38E-8C17-105C-3D37FCB2A64C}"/>
                  </a:ext>
                </a:extLst>
              </p:cNvPr>
              <p:cNvSpPr txBox="1">
                <a:spLocks noRot="1" noChangeAspect="1" noMove="1" noResize="1" noEditPoints="1" noAdjustHandles="1" noChangeArrowheads="1" noChangeShapeType="1" noTextEdit="1"/>
              </p:cNvSpPr>
              <p:nvPr/>
            </p:nvSpPr>
            <p:spPr>
              <a:xfrm>
                <a:off x="-160625" y="3137560"/>
                <a:ext cx="3569018" cy="267765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9771AE0-AB7E-9325-EAF5-A6945FEF7F22}"/>
                  </a:ext>
                </a:extLst>
              </p:cNvPr>
              <p:cNvSpPr txBox="1"/>
              <p:nvPr/>
            </p:nvSpPr>
            <p:spPr>
              <a:xfrm>
                <a:off x="235050" y="2109728"/>
                <a:ext cx="2687028" cy="892552"/>
              </a:xfrm>
              <a:prstGeom prst="rect">
                <a:avLst/>
              </a:prstGeom>
              <a:noFill/>
            </p:spPr>
            <p:txBody>
              <a:bodyPr wrap="square" rtlCol="0">
                <a:spAutoFit/>
              </a:bodyPr>
              <a:lstStyle/>
              <a:p>
                <a:pPr/>
                <a:r>
                  <a:rPr lang="en-GB" sz="2400" b="0" dirty="0"/>
                  <a:t>Is in the form </a:t>
                </a:r>
                <a:br>
                  <a:rPr lang="en-GB" sz="2400" b="0" dirty="0"/>
                </a:b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𝑦</m:t>
                      </m:r>
                      <m:r>
                        <a:rPr lang="en-GB" sz="2800" b="0" i="1" dirty="0" smtClean="0">
                          <a:latin typeface="Cambria Math" panose="02040503050406030204" pitchFamily="18" charset="0"/>
                        </a:rPr>
                        <m:t>=</m:t>
                      </m:r>
                      <m:r>
                        <a:rPr lang="en-GB" sz="2800" b="0" i="1" dirty="0" smtClean="0">
                          <a:latin typeface="Cambria Math" panose="02040503050406030204" pitchFamily="18" charset="0"/>
                        </a:rPr>
                        <m:t>𝑚𝑥</m:t>
                      </m:r>
                      <m:r>
                        <a:rPr lang="en-GB" sz="2800" b="0" i="1" dirty="0" smtClean="0">
                          <a:latin typeface="Cambria Math" panose="02040503050406030204" pitchFamily="18" charset="0"/>
                        </a:rPr>
                        <m:t>+</m:t>
                      </m:r>
                      <m:r>
                        <a:rPr lang="en-GB" sz="2800" b="0" i="1" dirty="0" smtClean="0">
                          <a:latin typeface="Cambria Math" panose="02040503050406030204" pitchFamily="18" charset="0"/>
                        </a:rPr>
                        <m:t>𝑐</m:t>
                      </m:r>
                    </m:oMath>
                  </m:oMathPara>
                </a14:m>
                <a:endParaRPr lang="en-IE" sz="2800" dirty="0"/>
              </a:p>
            </p:txBody>
          </p:sp>
        </mc:Choice>
        <mc:Fallback xmlns="">
          <p:sp>
            <p:nvSpPr>
              <p:cNvPr id="7" name="TextBox 6">
                <a:extLst>
                  <a:ext uri="{FF2B5EF4-FFF2-40B4-BE49-F238E27FC236}">
                    <a16:creationId xmlns:a16="http://schemas.microsoft.com/office/drawing/2014/main" id="{79771AE0-AB7E-9325-EAF5-A6945FEF7F22}"/>
                  </a:ext>
                </a:extLst>
              </p:cNvPr>
              <p:cNvSpPr txBox="1">
                <a:spLocks noRot="1" noChangeAspect="1" noMove="1" noResize="1" noEditPoints="1" noAdjustHandles="1" noChangeArrowheads="1" noChangeShapeType="1" noTextEdit="1"/>
              </p:cNvSpPr>
              <p:nvPr/>
            </p:nvSpPr>
            <p:spPr>
              <a:xfrm>
                <a:off x="235050" y="2109728"/>
                <a:ext cx="2687028" cy="892552"/>
              </a:xfrm>
              <a:prstGeom prst="rect">
                <a:avLst/>
              </a:prstGeom>
              <a:blipFill>
                <a:blip r:embed="rId7"/>
                <a:stretch>
                  <a:fillRect l="-3636" t="-4762"/>
                </a:stretch>
              </a:blipFill>
            </p:spPr>
            <p:txBody>
              <a:bodyPr/>
              <a:lstStyle/>
              <a:p>
                <a:r>
                  <a:rPr lang="en-GB">
                    <a:noFill/>
                  </a:rPr>
                  <a:t> </a:t>
                </a:r>
              </a:p>
            </p:txBody>
          </p:sp>
        </mc:Fallback>
      </mc:AlternateContent>
      <p:sp>
        <p:nvSpPr>
          <p:cNvPr id="8" name="Freeform: Shape 7">
            <a:extLst>
              <a:ext uri="{FF2B5EF4-FFF2-40B4-BE49-F238E27FC236}">
                <a16:creationId xmlns:a16="http://schemas.microsoft.com/office/drawing/2014/main" id="{7723DBB3-609B-B02F-EEAF-14C20B6EE0F3}"/>
              </a:ext>
            </a:extLst>
          </p:cNvPr>
          <p:cNvSpPr/>
          <p:nvPr/>
        </p:nvSpPr>
        <p:spPr>
          <a:xfrm>
            <a:off x="2121833" y="2057957"/>
            <a:ext cx="914400" cy="1155032"/>
          </a:xfrm>
          <a:custGeom>
            <a:avLst/>
            <a:gdLst>
              <a:gd name="connsiteX0" fmla="*/ 471638 w 914400"/>
              <a:gd name="connsiteY0" fmla="*/ 1155032 h 1155032"/>
              <a:gd name="connsiteX1" fmla="*/ 914400 w 914400"/>
              <a:gd name="connsiteY1" fmla="*/ 490889 h 1155032"/>
              <a:gd name="connsiteX2" fmla="*/ 0 w 914400"/>
              <a:gd name="connsiteY2" fmla="*/ 0 h 1155032"/>
            </a:gdLst>
            <a:ahLst/>
            <a:cxnLst>
              <a:cxn ang="0">
                <a:pos x="connsiteX0" y="connsiteY0"/>
              </a:cxn>
              <a:cxn ang="0">
                <a:pos x="connsiteX1" y="connsiteY1"/>
              </a:cxn>
              <a:cxn ang="0">
                <a:pos x="connsiteX2" y="connsiteY2"/>
              </a:cxn>
            </a:cxnLst>
            <a:rect l="l" t="t" r="r" b="b"/>
            <a:pathLst>
              <a:path w="914400" h="1155032">
                <a:moveTo>
                  <a:pt x="471638" y="1155032"/>
                </a:moveTo>
                <a:lnTo>
                  <a:pt x="914400" y="490889"/>
                </a:lnTo>
                <a:lnTo>
                  <a:pt x="0" y="0"/>
                </a:ln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74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BEDD-8DBE-638C-C43A-645E1B1FF650}"/>
              </a:ext>
            </a:extLst>
          </p:cNvPr>
          <p:cNvSpPr>
            <a:spLocks noGrp="1"/>
          </p:cNvSpPr>
          <p:nvPr>
            <p:ph type="title"/>
          </p:nvPr>
        </p:nvSpPr>
        <p:spPr/>
        <p:txBody>
          <a:bodyPr/>
          <a:lstStyle/>
          <a:p>
            <a:r>
              <a:rPr lang="en-GB" dirty="0"/>
              <a:t>How does the graph verify the model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7FCE71-8C69-E34E-D5E7-F5843AA7EF89}"/>
                  </a:ext>
                </a:extLst>
              </p:cNvPr>
              <p:cNvSpPr txBox="1"/>
              <p:nvPr/>
            </p:nvSpPr>
            <p:spPr>
              <a:xfrm>
                <a:off x="514350" y="1143000"/>
                <a:ext cx="8195311" cy="2690545"/>
              </a:xfrm>
              <a:prstGeom prst="rect">
                <a:avLst/>
              </a:prstGeom>
              <a:noFill/>
            </p:spPr>
            <p:txBody>
              <a:bodyPr wrap="square" rtlCol="0">
                <a:spAutoFit/>
              </a:bodyPr>
              <a:lstStyle/>
              <a:p>
                <a:pPr algn="l">
                  <a:spcAft>
                    <a:spcPts val="1200"/>
                  </a:spcAft>
                </a:pPr>
                <a:r>
                  <a:rPr lang="en-GB" sz="3600" i="1" dirty="0">
                    <a:latin typeface="Arial" panose="020B0604020202020204" pitchFamily="34" charset="0"/>
                    <a:cs typeface="Arial" panose="020B0604020202020204" pitchFamily="34" charset="0"/>
                  </a:rPr>
                  <a:t>We have graphed s vs </a:t>
                </a:r>
                <a14:m>
                  <m:oMath xmlns:m="http://schemas.openxmlformats.org/officeDocument/2006/math">
                    <m:sSup>
                      <m:sSupPr>
                        <m:ctrlPr>
                          <a:rPr lang="en-GB" sz="3600" b="0" i="1" smtClean="0">
                            <a:latin typeface="Cambria Math" panose="02040503050406030204" pitchFamily="18" charset="0"/>
                            <a:cs typeface="Arial" panose="020B0604020202020204" pitchFamily="34" charset="0"/>
                          </a:rPr>
                        </m:ctrlPr>
                      </m:sSupPr>
                      <m:e>
                        <m:r>
                          <a:rPr lang="en-GB" sz="3600" b="0" i="1" smtClean="0">
                            <a:latin typeface="Cambria Math" panose="02040503050406030204" pitchFamily="18" charset="0"/>
                            <a:cs typeface="Arial" panose="020B0604020202020204" pitchFamily="34" charset="0"/>
                          </a:rPr>
                          <m:t>𝑡</m:t>
                        </m:r>
                      </m:e>
                      <m:sup>
                        <m:r>
                          <a:rPr lang="en-GB" sz="3600" b="0" i="1" smtClean="0">
                            <a:latin typeface="Cambria Math" panose="02040503050406030204" pitchFamily="18" charset="0"/>
                            <a:cs typeface="Arial" panose="020B0604020202020204" pitchFamily="34" charset="0"/>
                          </a:rPr>
                          <m:t>2</m:t>
                        </m:r>
                      </m:sup>
                    </m:sSup>
                  </m:oMath>
                </a14:m>
                <a:r>
                  <a:rPr lang="en-GB" sz="3600" i="1" dirty="0">
                    <a:latin typeface="Arial" panose="020B0604020202020204" pitchFamily="34" charset="0"/>
                    <a:cs typeface="Arial" panose="020B0604020202020204" pitchFamily="34" charset="0"/>
                  </a:rPr>
                  <a:t> and our graph is a straight line through the origin with a slope approximately = </a:t>
                </a:r>
                <a14:m>
                  <m:oMath xmlns:m="http://schemas.openxmlformats.org/officeDocument/2006/math">
                    <m:f>
                      <m:fPr>
                        <m:ctrlPr>
                          <a:rPr lang="en-GB" sz="3600" b="0" i="1" smtClean="0">
                            <a:latin typeface="Cambria Math" panose="02040503050406030204" pitchFamily="18" charset="0"/>
                            <a:cs typeface="Arial" panose="020B0604020202020204" pitchFamily="34" charset="0"/>
                          </a:rPr>
                        </m:ctrlPr>
                      </m:fPr>
                      <m:num>
                        <m:r>
                          <a:rPr lang="en-GB" sz="3600" b="0" i="1" smtClean="0">
                            <a:latin typeface="Cambria Math" panose="02040503050406030204" pitchFamily="18" charset="0"/>
                            <a:cs typeface="Arial" panose="020B0604020202020204" pitchFamily="34" charset="0"/>
                          </a:rPr>
                          <m:t>1</m:t>
                        </m:r>
                      </m:num>
                      <m:den>
                        <m:r>
                          <a:rPr lang="en-GB" sz="3600" b="0" i="1" smtClean="0">
                            <a:latin typeface="Cambria Math" panose="02040503050406030204" pitchFamily="18" charset="0"/>
                            <a:cs typeface="Arial" panose="020B0604020202020204" pitchFamily="34" charset="0"/>
                          </a:rPr>
                          <m:t>2</m:t>
                        </m:r>
                      </m:den>
                    </m:f>
                    <m:r>
                      <a:rPr lang="en-GB" sz="3600" b="0" i="1" smtClean="0">
                        <a:latin typeface="Cambria Math" panose="02040503050406030204" pitchFamily="18" charset="0"/>
                        <a:cs typeface="Arial" panose="020B0604020202020204" pitchFamily="34" charset="0"/>
                      </a:rPr>
                      <m:t>𝑔</m:t>
                    </m:r>
                  </m:oMath>
                </a14:m>
                <a:endParaRPr lang="en-GB" sz="3600" i="1" dirty="0">
                  <a:latin typeface="Arial" panose="020B0604020202020204" pitchFamily="34" charset="0"/>
                  <a:cs typeface="Arial" panose="020B0604020202020204" pitchFamily="34" charset="0"/>
                </a:endParaRPr>
              </a:p>
              <a:p>
                <a:pPr>
                  <a:spcAft>
                    <a:spcPts val="1200"/>
                  </a:spcAft>
                </a:pPr>
                <a:r>
                  <a:rPr lang="en-GB" sz="3600" i="1" dirty="0">
                    <a:latin typeface="Arial" panose="020B0604020202020204" pitchFamily="34" charset="0"/>
                    <a:cs typeface="Arial" panose="020B0604020202020204" pitchFamily="34" charset="0"/>
                  </a:rPr>
                  <a:t>This verifies the model </a:t>
                </a:r>
                <a14:m>
                  <m:oMath xmlns:m="http://schemas.openxmlformats.org/officeDocument/2006/math">
                    <m:r>
                      <a:rPr lang="en-IE" sz="3600" i="1" dirty="0">
                        <a:latin typeface="Cambria Math" panose="02040503050406030204" pitchFamily="18" charset="0"/>
                      </a:rPr>
                      <m:t>𝑠</m:t>
                    </m:r>
                    <m:r>
                      <a:rPr lang="en-IE" sz="3600" i="1" dirty="0">
                        <a:latin typeface="Cambria Math" panose="02040503050406030204" pitchFamily="18" charset="0"/>
                      </a:rPr>
                      <m:t>= ½</m:t>
                    </m:r>
                    <m:r>
                      <a:rPr lang="en-GB" sz="3600" i="1" dirty="0">
                        <a:latin typeface="Cambria Math" panose="02040503050406030204" pitchFamily="18" charset="0"/>
                      </a:rPr>
                      <m:t>𝑔</m:t>
                    </m:r>
                    <m:r>
                      <a:rPr lang="en-IE" sz="3600" i="1" dirty="0">
                        <a:latin typeface="Cambria Math" panose="02040503050406030204" pitchFamily="18" charset="0"/>
                      </a:rPr>
                      <m:t>𝑡</m:t>
                    </m:r>
                    <m:r>
                      <a:rPr lang="en-IE" sz="3600" i="1" dirty="0">
                        <a:latin typeface="Cambria Math" panose="02040503050406030204" pitchFamily="18" charset="0"/>
                      </a:rPr>
                      <m:t>²</m:t>
                    </m:r>
                  </m:oMath>
                </a14:m>
                <a:endParaRPr lang="en-IE" sz="3600" i="1" dirty="0"/>
              </a:p>
            </p:txBody>
          </p:sp>
        </mc:Choice>
        <mc:Fallback xmlns="">
          <p:sp>
            <p:nvSpPr>
              <p:cNvPr id="4" name="TextBox 3">
                <a:extLst>
                  <a:ext uri="{FF2B5EF4-FFF2-40B4-BE49-F238E27FC236}">
                    <a16:creationId xmlns:a16="http://schemas.microsoft.com/office/drawing/2014/main" id="{947FCE71-8C69-E34E-D5E7-F5843AA7EF89}"/>
                  </a:ext>
                </a:extLst>
              </p:cNvPr>
              <p:cNvSpPr txBox="1">
                <a:spLocks noRot="1" noChangeAspect="1" noMove="1" noResize="1" noEditPoints="1" noAdjustHandles="1" noChangeArrowheads="1" noChangeShapeType="1" noTextEdit="1"/>
              </p:cNvSpPr>
              <p:nvPr/>
            </p:nvSpPr>
            <p:spPr>
              <a:xfrm>
                <a:off x="514350" y="1143000"/>
                <a:ext cx="8195311" cy="2690545"/>
              </a:xfrm>
              <a:prstGeom prst="rect">
                <a:avLst/>
              </a:prstGeom>
              <a:blipFill>
                <a:blip r:embed="rId2"/>
                <a:stretch>
                  <a:fillRect l="-2230" t="-3628" b="-7483"/>
                </a:stretch>
              </a:blipFill>
            </p:spPr>
            <p:txBody>
              <a:bodyPr/>
              <a:lstStyle/>
              <a:p>
                <a:r>
                  <a:rPr lang="en-GB">
                    <a:noFill/>
                  </a:rPr>
                  <a:t> </a:t>
                </a:r>
              </a:p>
            </p:txBody>
          </p:sp>
        </mc:Fallback>
      </mc:AlternateContent>
    </p:spTree>
    <p:extLst>
      <p:ext uri="{BB962C8B-B14F-4D97-AF65-F5344CB8AC3E}">
        <p14:creationId xmlns:p14="http://schemas.microsoft.com/office/powerpoint/2010/main" val="34894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64A1E-BA0E-E193-8E09-9EDBAF728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A7F01-9BFF-21F1-41FF-1CD24479FA81}"/>
              </a:ext>
            </a:extLst>
          </p:cNvPr>
          <p:cNvSpPr>
            <a:spLocks noGrp="1"/>
          </p:cNvSpPr>
          <p:nvPr>
            <p:ph type="title"/>
          </p:nvPr>
        </p:nvSpPr>
        <p:spPr>
          <a:xfrm>
            <a:off x="241300" y="155246"/>
            <a:ext cx="8724900" cy="590931"/>
          </a:xfrm>
        </p:spPr>
        <p:txBody>
          <a:bodyPr/>
          <a:lstStyle/>
          <a:p>
            <a:r>
              <a:rPr lang="en-GB" dirty="0"/>
              <a:t>continued</a:t>
            </a:r>
          </a:p>
        </p:txBody>
      </p:sp>
      <p:pic>
        <p:nvPicPr>
          <p:cNvPr id="6" name="Picture 5">
            <a:extLst>
              <a:ext uri="{FF2B5EF4-FFF2-40B4-BE49-F238E27FC236}">
                <a16:creationId xmlns:a16="http://schemas.microsoft.com/office/drawing/2014/main" id="{CD7EBE88-2BEF-9B82-9E59-6DF4C7BA40EF}"/>
              </a:ext>
            </a:extLst>
          </p:cNvPr>
          <p:cNvPicPr>
            <a:picLocks noChangeAspect="1"/>
          </p:cNvPicPr>
          <p:nvPr/>
        </p:nvPicPr>
        <p:blipFill>
          <a:blip r:embed="rId2"/>
          <a:srcRect t="76427" r="55556" b="2666"/>
          <a:stretch>
            <a:fillRect/>
          </a:stretch>
        </p:blipFill>
        <p:spPr>
          <a:xfrm>
            <a:off x="256418" y="1543493"/>
            <a:ext cx="8333621" cy="1519747"/>
          </a:xfrm>
          <a:prstGeom prst="rect">
            <a:avLst/>
          </a:prstGeom>
        </p:spPr>
      </p:pic>
      <p:sp>
        <p:nvSpPr>
          <p:cNvPr id="7" name="TextBox 6">
            <a:extLst>
              <a:ext uri="{FF2B5EF4-FFF2-40B4-BE49-F238E27FC236}">
                <a16:creationId xmlns:a16="http://schemas.microsoft.com/office/drawing/2014/main" id="{06EECF86-46D4-5AF4-8476-6F084FE971B2}"/>
              </a:ext>
            </a:extLst>
          </p:cNvPr>
          <p:cNvSpPr txBox="1"/>
          <p:nvPr/>
        </p:nvSpPr>
        <p:spPr>
          <a:xfrm>
            <a:off x="241300" y="4067966"/>
            <a:ext cx="8556112" cy="523220"/>
          </a:xfrm>
          <a:prstGeom prst="rect">
            <a:avLst/>
          </a:prstGeom>
          <a:solidFill>
            <a:srgbClr val="F0F0F0"/>
          </a:solidFill>
        </p:spPr>
        <p:txBody>
          <a:bodyPr wrap="square" rtlCol="0">
            <a:spAutoFit/>
          </a:bodyPr>
          <a:lstStyle/>
          <a:p>
            <a:pPr algn="l">
              <a:spcAft>
                <a:spcPts val="1200"/>
              </a:spcAft>
            </a:pPr>
            <a:r>
              <a:rPr lang="en-GB" sz="2800" b="1" dirty="0">
                <a:solidFill>
                  <a:srgbClr val="FF0000"/>
                </a:solidFill>
                <a:latin typeface="Arial" panose="020B0604020202020204" pitchFamily="34" charset="0"/>
                <a:cs typeface="Arial" panose="020B0604020202020204" pitchFamily="34" charset="0"/>
              </a:rPr>
              <a:t>3.</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calculate escape velocity from celestial bodies</a:t>
            </a:r>
          </a:p>
        </p:txBody>
      </p:sp>
      <p:pic>
        <p:nvPicPr>
          <p:cNvPr id="5" name="Picture 4">
            <a:extLst>
              <a:ext uri="{FF2B5EF4-FFF2-40B4-BE49-F238E27FC236}">
                <a16:creationId xmlns:a16="http://schemas.microsoft.com/office/drawing/2014/main" id="{C90961E4-B9D7-3CB4-85FE-C7EA5989D27F}"/>
              </a:ext>
            </a:extLst>
          </p:cNvPr>
          <p:cNvPicPr>
            <a:picLocks noChangeAspect="1"/>
          </p:cNvPicPr>
          <p:nvPr/>
        </p:nvPicPr>
        <p:blipFill>
          <a:blip r:embed="rId3"/>
          <a:srcRect t="-1" r="57594" b="40826"/>
          <a:stretch>
            <a:fillRect/>
          </a:stretch>
        </p:blipFill>
        <p:spPr>
          <a:xfrm>
            <a:off x="248859" y="1047995"/>
            <a:ext cx="6673850" cy="415045"/>
          </a:xfrm>
          <a:prstGeom prst="rect">
            <a:avLst/>
          </a:prstGeom>
        </p:spPr>
      </p:pic>
      <p:pic>
        <p:nvPicPr>
          <p:cNvPr id="8" name="Picture 7">
            <a:extLst>
              <a:ext uri="{FF2B5EF4-FFF2-40B4-BE49-F238E27FC236}">
                <a16:creationId xmlns:a16="http://schemas.microsoft.com/office/drawing/2014/main" id="{D4480554-0164-03C1-7D6D-9E4C3FB59B6F}"/>
              </a:ext>
            </a:extLst>
          </p:cNvPr>
          <p:cNvPicPr>
            <a:picLocks noChangeAspect="1"/>
          </p:cNvPicPr>
          <p:nvPr/>
        </p:nvPicPr>
        <p:blipFill>
          <a:blip r:embed="rId3"/>
          <a:srcRect l="48045" t="-6309" r="10863" b="30293"/>
          <a:stretch>
            <a:fillRect/>
          </a:stretch>
        </p:blipFill>
        <p:spPr>
          <a:xfrm>
            <a:off x="256418" y="3495148"/>
            <a:ext cx="6346071" cy="523220"/>
          </a:xfrm>
          <a:prstGeom prst="rect">
            <a:avLst/>
          </a:prstGeom>
        </p:spPr>
      </p:pic>
    </p:spTree>
    <p:extLst>
      <p:ext uri="{BB962C8B-B14F-4D97-AF65-F5344CB8AC3E}">
        <p14:creationId xmlns:p14="http://schemas.microsoft.com/office/powerpoint/2010/main" val="3865040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DDAD0-BAF5-C636-4BDD-BD2AFB09DC6C}"/>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AE31986B-94DC-5930-CC12-32A0E0928AFC}"/>
              </a:ext>
            </a:extLst>
          </p:cNvPr>
          <p:cNvSpPr/>
          <p:nvPr/>
        </p:nvSpPr>
        <p:spPr>
          <a:xfrm>
            <a:off x="6404400" y="1525024"/>
            <a:ext cx="2519680" cy="521423"/>
          </a:xfrm>
          <a:prstGeom prst="rect">
            <a:avLst/>
          </a:prstGeom>
          <a:solidFill>
            <a:srgbClr val="FFFF9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00286A3-C811-3319-BFE8-408BF2221992}"/>
              </a:ext>
            </a:extLst>
          </p:cNvPr>
          <p:cNvSpPr>
            <a:spLocks noGrp="1"/>
          </p:cNvSpPr>
          <p:nvPr>
            <p:ph type="title"/>
          </p:nvPr>
        </p:nvSpPr>
        <p:spPr/>
        <p:txBody>
          <a:bodyPr/>
          <a:lstStyle/>
          <a:p>
            <a:r>
              <a:rPr lang="en-GB" dirty="0"/>
              <a:t>Summary of a good graph</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EA73E5-D016-0FE1-B30D-AAF9B8288CC1}"/>
                  </a:ext>
                </a:extLst>
              </p:cNvPr>
              <p:cNvSpPr txBox="1"/>
              <p:nvPr/>
            </p:nvSpPr>
            <p:spPr>
              <a:xfrm>
                <a:off x="325929" y="1126573"/>
                <a:ext cx="6123305" cy="5675143"/>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Calculations (e.g. </a:t>
                </a:r>
                <a14:m>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oMath>
                </a14:m>
                <a:r>
                  <a:rPr lang="en-GB" sz="2800" dirty="0">
                    <a:latin typeface="Arial" panose="020B0604020202020204" pitchFamily="34" charset="0"/>
                    <a:cs typeface="Arial" panose="020B0604020202020204" pitchFamily="34" charset="0"/>
                  </a:rPr>
                  <a:t>)</a:t>
                </a:r>
              </a:p>
              <a:p>
                <a:pPr algn="l">
                  <a:spcAft>
                    <a:spcPts val="1200"/>
                  </a:spcAft>
                </a:pPr>
                <a:endParaRPr lang="en-GB" sz="280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Labels e.g. </a:t>
                </a:r>
                <a14:m>
                  <m:oMath xmlns:m="http://schemas.openxmlformats.org/officeDocument/2006/math">
                    <m:r>
                      <a:rPr lang="en-GB" sz="2800" b="0" i="1" smtClean="0">
                        <a:latin typeface="Cambria Math" panose="02040503050406030204" pitchFamily="18" charset="0"/>
                        <a:cs typeface="Arial" panose="020B0604020202020204" pitchFamily="34" charset="0"/>
                      </a:rPr>
                      <m:t>𝑠</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𝑚𝑒𝑡𝑟𝑒𝑠</m:t>
                    </m:r>
                    <m:r>
                      <a:rPr lang="en-GB" sz="2800" b="0" i="1"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a:t>
                </a:r>
              </a:p>
              <a:p>
                <a:pPr algn="l">
                  <a:spcAft>
                    <a:spcPts val="1200"/>
                  </a:spcAft>
                </a:pPr>
                <a:endParaRPr lang="en-GB" sz="280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Use a scale that is easy to use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(never go up in 3’s)</a:t>
                </a:r>
              </a:p>
              <a:p>
                <a:pPr algn="l">
                  <a:spcAft>
                    <a:spcPts val="1200"/>
                  </a:spcAft>
                </a:pPr>
                <a:r>
                  <a:rPr lang="en-GB" sz="2800" dirty="0">
                    <a:latin typeface="Arial" panose="020B0604020202020204" pitchFamily="34" charset="0"/>
                    <a:cs typeface="Arial" panose="020B0604020202020204" pitchFamily="34" charset="0"/>
                  </a:rPr>
                  <a:t>Make your graph big</a:t>
                </a:r>
              </a:p>
              <a:p>
                <a:pPr algn="l">
                  <a:spcAft>
                    <a:spcPts val="1200"/>
                  </a:spcAft>
                </a:pPr>
                <a:r>
                  <a:rPr lang="en-GB" sz="2800" dirty="0">
                    <a:latin typeface="Arial" panose="020B0604020202020204" pitchFamily="34" charset="0"/>
                    <a:cs typeface="Arial" panose="020B0604020202020204" pitchFamily="34" charset="0"/>
                  </a:rPr>
                  <a:t>Line of best fit,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points above and below</a:t>
                </a:r>
              </a:p>
              <a:p>
                <a:pPr algn="l">
                  <a:spcAft>
                    <a:spcPts val="1200"/>
                  </a:spcAft>
                </a:pPr>
                <a:r>
                  <a:rPr lang="en-GB" sz="2800" dirty="0">
                    <a:latin typeface="Arial" panose="020B0604020202020204" pitchFamily="34" charset="0"/>
                    <a:cs typeface="Arial" panose="020B0604020202020204" pitchFamily="34" charset="0"/>
                  </a:rPr>
                  <a:t>Slope </a:t>
                </a:r>
                <a14:m>
                  <m:oMath xmlns:m="http://schemas.openxmlformats.org/officeDocument/2006/math">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𝑦</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𝑦</m:t>
                            </m:r>
                          </m:e>
                          <m:sub>
                            <m:r>
                              <a:rPr lang="en-GB" sz="2800" b="0" i="1" smtClean="0">
                                <a:latin typeface="Cambria Math" panose="02040503050406030204" pitchFamily="18" charset="0"/>
                                <a:cs typeface="Arial" panose="020B0604020202020204" pitchFamily="34" charset="0"/>
                              </a:rPr>
                              <m:t>1</m:t>
                            </m:r>
                          </m:sub>
                        </m:sSub>
                      </m:num>
                      <m:den>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𝑥</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𝑥</m:t>
                            </m:r>
                          </m:e>
                          <m:sub>
                            <m:r>
                              <a:rPr lang="en-GB" sz="2800" b="0" i="1" smtClean="0">
                                <a:latin typeface="Cambria Math" panose="02040503050406030204" pitchFamily="18" charset="0"/>
                                <a:cs typeface="Arial" panose="020B0604020202020204" pitchFamily="34" charset="0"/>
                              </a:rPr>
                              <m:t>1</m:t>
                            </m:r>
                          </m:sub>
                        </m:sSub>
                      </m:den>
                    </m:f>
                  </m:oMath>
                </a14:m>
                <a:r>
                  <a:rPr lang="en-GB" sz="2800" dirty="0">
                    <a:latin typeface="Arial" panose="020B0604020202020204" pitchFamily="34" charset="0"/>
                    <a:cs typeface="Arial" panose="020B0604020202020204" pitchFamily="34" charset="0"/>
                  </a:rPr>
                  <a:t> (points not in the table)</a:t>
                </a:r>
              </a:p>
            </p:txBody>
          </p:sp>
        </mc:Choice>
        <mc:Fallback xmlns="">
          <p:sp>
            <p:nvSpPr>
              <p:cNvPr id="4" name="TextBox 3">
                <a:extLst>
                  <a:ext uri="{FF2B5EF4-FFF2-40B4-BE49-F238E27FC236}">
                    <a16:creationId xmlns:a16="http://schemas.microsoft.com/office/drawing/2014/main" id="{2AEA73E5-D016-0FE1-B30D-AAF9B8288CC1}"/>
                  </a:ext>
                </a:extLst>
              </p:cNvPr>
              <p:cNvSpPr txBox="1">
                <a:spLocks noRot="1" noChangeAspect="1" noMove="1" noResize="1" noEditPoints="1" noAdjustHandles="1" noChangeArrowheads="1" noChangeShapeType="1" noTextEdit="1"/>
              </p:cNvSpPr>
              <p:nvPr/>
            </p:nvSpPr>
            <p:spPr>
              <a:xfrm>
                <a:off x="325929" y="1126573"/>
                <a:ext cx="6123305" cy="5675143"/>
              </a:xfrm>
              <a:prstGeom prst="rect">
                <a:avLst/>
              </a:prstGeom>
              <a:blipFill>
                <a:blip r:embed="rId2"/>
                <a:stretch>
                  <a:fillRect l="-1990" t="-1182" r="-597"/>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5FECEBF5-F94D-882F-149A-6145D26C45F6}"/>
              </a:ext>
            </a:extLst>
          </p:cNvPr>
          <p:cNvSpPr/>
          <p:nvPr/>
        </p:nvSpPr>
        <p:spPr>
          <a:xfrm>
            <a:off x="6400800" y="749384"/>
            <a:ext cx="2519680" cy="7745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82EE601E-C6E6-B611-0EF3-C5E58E676497}"/>
              </a:ext>
            </a:extLst>
          </p:cNvPr>
          <p:cNvCxnSpPr/>
          <p:nvPr/>
        </p:nvCxnSpPr>
        <p:spPr>
          <a:xfrm>
            <a:off x="6400800" y="1126573"/>
            <a:ext cx="251968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553189-2B85-E0B4-B5D3-27D17532EF38}"/>
                  </a:ext>
                </a:extLst>
              </p:cNvPr>
              <p:cNvSpPr txBox="1"/>
              <p:nvPr/>
            </p:nvSpPr>
            <p:spPr>
              <a:xfrm>
                <a:off x="6400800" y="639965"/>
                <a:ext cx="45653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𝑠</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CC553189-2B85-E0B4-B5D3-27D17532EF38}"/>
                  </a:ext>
                </a:extLst>
              </p:cNvPr>
              <p:cNvSpPr txBox="1">
                <a:spLocks noRot="1" noChangeAspect="1" noMove="1" noResize="1" noEditPoints="1" noAdjustHandles="1" noChangeArrowheads="1" noChangeShapeType="1" noTextEdit="1"/>
              </p:cNvSpPr>
              <p:nvPr/>
            </p:nvSpPr>
            <p:spPr>
              <a:xfrm>
                <a:off x="6400800" y="639965"/>
                <a:ext cx="456535" cy="67710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65753E-F8C8-6EB7-2F2C-9C2BCFE594FE}"/>
                  </a:ext>
                </a:extLst>
              </p:cNvPr>
              <p:cNvSpPr txBox="1"/>
              <p:nvPr/>
            </p:nvSpPr>
            <p:spPr>
              <a:xfrm>
                <a:off x="6400800" y="1049358"/>
                <a:ext cx="43390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𝑡</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FE65753E-F8C8-6EB7-2F2C-9C2BCFE594FE}"/>
                  </a:ext>
                </a:extLst>
              </p:cNvPr>
              <p:cNvSpPr txBox="1">
                <a:spLocks noRot="1" noChangeAspect="1" noMove="1" noResize="1" noEditPoints="1" noAdjustHandles="1" noChangeArrowheads="1" noChangeShapeType="1" noTextEdit="1"/>
              </p:cNvSpPr>
              <p:nvPr/>
            </p:nvSpPr>
            <p:spPr>
              <a:xfrm>
                <a:off x="6400800" y="1049358"/>
                <a:ext cx="433900"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26EECB-04E9-9A72-1638-C329D6056AB6}"/>
                  </a:ext>
                </a:extLst>
              </p:cNvPr>
              <p:cNvSpPr txBox="1"/>
              <p:nvPr/>
            </p:nvSpPr>
            <p:spPr>
              <a:xfrm>
                <a:off x="6449234" y="1545891"/>
                <a:ext cx="572165"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2E26EECB-04E9-9A72-1638-C329D6056AB6}"/>
                  </a:ext>
                </a:extLst>
              </p:cNvPr>
              <p:cNvSpPr txBox="1">
                <a:spLocks noRot="1" noChangeAspect="1" noMove="1" noResize="1" noEditPoints="1" noAdjustHandles="1" noChangeArrowheads="1" noChangeShapeType="1" noTextEdit="1"/>
              </p:cNvSpPr>
              <p:nvPr/>
            </p:nvSpPr>
            <p:spPr>
              <a:xfrm>
                <a:off x="6449234" y="1545891"/>
                <a:ext cx="572165" cy="6771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58A3E96-4EEC-C6FB-3421-D888F5B728C2}"/>
                  </a:ext>
                </a:extLst>
              </p:cNvPr>
              <p:cNvSpPr txBox="1"/>
              <p:nvPr/>
            </p:nvSpPr>
            <p:spPr>
              <a:xfrm>
                <a:off x="5882440" y="2979006"/>
                <a:ext cx="908590" cy="677108"/>
              </a:xfrm>
              <a:prstGeom prst="rect">
                <a:avLst/>
              </a:prstGeom>
              <a:solidFill>
                <a:srgbClr val="FFFF99"/>
              </a:solid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𝑠</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158A3E96-4EEC-C6FB-3421-D888F5B728C2}"/>
                  </a:ext>
                </a:extLst>
              </p:cNvPr>
              <p:cNvSpPr txBox="1">
                <a:spLocks noRot="1" noChangeAspect="1" noMove="1" noResize="1" noEditPoints="1" noAdjustHandles="1" noChangeArrowheads="1" noChangeShapeType="1" noTextEdit="1"/>
              </p:cNvSpPr>
              <p:nvPr/>
            </p:nvSpPr>
            <p:spPr>
              <a:xfrm>
                <a:off x="5882440" y="2979006"/>
                <a:ext cx="908590" cy="67710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F526C18-194E-D8C3-D2D0-8D8C1FD4B22B}"/>
                  </a:ext>
                </a:extLst>
              </p:cNvPr>
              <p:cNvSpPr txBox="1"/>
              <p:nvPr/>
            </p:nvSpPr>
            <p:spPr>
              <a:xfrm>
                <a:off x="7660584" y="5175191"/>
                <a:ext cx="1259896" cy="677108"/>
              </a:xfrm>
              <a:prstGeom prst="rect">
                <a:avLst/>
              </a:prstGeom>
              <a:solidFill>
                <a:srgbClr val="FFFF99"/>
              </a:solid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4F526C18-194E-D8C3-D2D0-8D8C1FD4B22B}"/>
                  </a:ext>
                </a:extLst>
              </p:cNvPr>
              <p:cNvSpPr txBox="1">
                <a:spLocks noRot="1" noChangeAspect="1" noMove="1" noResize="1" noEditPoints="1" noAdjustHandles="1" noChangeArrowheads="1" noChangeShapeType="1" noTextEdit="1"/>
              </p:cNvSpPr>
              <p:nvPr/>
            </p:nvSpPr>
            <p:spPr>
              <a:xfrm>
                <a:off x="7660584" y="5175191"/>
                <a:ext cx="1259896" cy="677108"/>
              </a:xfrm>
              <a:prstGeom prst="rect">
                <a:avLst/>
              </a:prstGeom>
              <a:blipFill>
                <a:blip r:embed="rId7"/>
                <a:stretch>
                  <a:fillRect/>
                </a:stretch>
              </a:blipFill>
            </p:spPr>
            <p:txBody>
              <a:bodyPr/>
              <a:lstStyle/>
              <a:p>
                <a:r>
                  <a:rPr lang="en-GB">
                    <a:noFill/>
                  </a:rPr>
                  <a:t> </a:t>
                </a:r>
              </a:p>
            </p:txBody>
          </p:sp>
        </mc:Fallback>
      </mc:AlternateContent>
      <p:sp>
        <p:nvSpPr>
          <p:cNvPr id="19" name="Rectangle 15">
            <a:extLst>
              <a:ext uri="{FF2B5EF4-FFF2-40B4-BE49-F238E27FC236}">
                <a16:creationId xmlns:a16="http://schemas.microsoft.com/office/drawing/2014/main" id="{131B216F-2973-B88D-B8B8-5B633E79AA59}"/>
              </a:ext>
            </a:extLst>
          </p:cNvPr>
          <p:cNvSpPr/>
          <p:nvPr/>
        </p:nvSpPr>
        <p:spPr>
          <a:xfrm flipH="1" flipV="1">
            <a:off x="6754172" y="3568399"/>
            <a:ext cx="2168635" cy="1528882"/>
          </a:xfrm>
          <a:custGeom>
            <a:avLst/>
            <a:gdLst>
              <a:gd name="connsiteX0" fmla="*/ 0 w 2497043"/>
              <a:gd name="connsiteY0" fmla="*/ 0 h 2034540"/>
              <a:gd name="connsiteX1" fmla="*/ 2497043 w 2497043"/>
              <a:gd name="connsiteY1" fmla="*/ 0 h 2034540"/>
              <a:gd name="connsiteX2" fmla="*/ 2497043 w 2497043"/>
              <a:gd name="connsiteY2" fmla="*/ 2034540 h 2034540"/>
              <a:gd name="connsiteX3" fmla="*/ 0 w 2497043"/>
              <a:gd name="connsiteY3" fmla="*/ 2034540 h 2034540"/>
              <a:gd name="connsiteX4" fmla="*/ 0 w 2497043"/>
              <a:gd name="connsiteY4" fmla="*/ 0 h 2034540"/>
              <a:gd name="connsiteX0" fmla="*/ 0 w 2497043"/>
              <a:gd name="connsiteY0" fmla="*/ 0 h 2034540"/>
              <a:gd name="connsiteX1" fmla="*/ 2497043 w 2497043"/>
              <a:gd name="connsiteY1" fmla="*/ 0 h 2034540"/>
              <a:gd name="connsiteX2" fmla="*/ 2497043 w 2497043"/>
              <a:gd name="connsiteY2" fmla="*/ 2034540 h 2034540"/>
              <a:gd name="connsiteX3" fmla="*/ 0 w 2497043"/>
              <a:gd name="connsiteY3" fmla="*/ 2034540 h 2034540"/>
              <a:gd name="connsiteX4" fmla="*/ 91440 w 2497043"/>
              <a:gd name="connsiteY4" fmla="*/ 91440 h 2034540"/>
              <a:gd name="connsiteX0" fmla="*/ 0 w 2497043"/>
              <a:gd name="connsiteY0" fmla="*/ 0 h 2034540"/>
              <a:gd name="connsiteX1" fmla="*/ 2497043 w 2497043"/>
              <a:gd name="connsiteY1" fmla="*/ 0 h 2034540"/>
              <a:gd name="connsiteX2" fmla="*/ 2497043 w 2497043"/>
              <a:gd name="connsiteY2" fmla="*/ 2034540 h 2034540"/>
              <a:gd name="connsiteX3" fmla="*/ 0 w 2497043"/>
              <a:gd name="connsiteY3" fmla="*/ 2034540 h 2034540"/>
              <a:gd name="connsiteX0" fmla="*/ 0 w 2497043"/>
              <a:gd name="connsiteY0" fmla="*/ 0 h 2034540"/>
              <a:gd name="connsiteX1" fmla="*/ 2497043 w 2497043"/>
              <a:gd name="connsiteY1" fmla="*/ 0 h 2034540"/>
              <a:gd name="connsiteX2" fmla="*/ 2497043 w 2497043"/>
              <a:gd name="connsiteY2" fmla="*/ 2034540 h 2034540"/>
            </a:gdLst>
            <a:ahLst/>
            <a:cxnLst>
              <a:cxn ang="0">
                <a:pos x="connsiteX0" y="connsiteY0"/>
              </a:cxn>
              <a:cxn ang="0">
                <a:pos x="connsiteX1" y="connsiteY1"/>
              </a:cxn>
              <a:cxn ang="0">
                <a:pos x="connsiteX2" y="connsiteY2"/>
              </a:cxn>
            </a:cxnLst>
            <a:rect l="l" t="t" r="r" b="b"/>
            <a:pathLst>
              <a:path w="2497043" h="2034540">
                <a:moveTo>
                  <a:pt x="0" y="0"/>
                </a:moveTo>
                <a:lnTo>
                  <a:pt x="2497043" y="0"/>
                </a:lnTo>
                <a:lnTo>
                  <a:pt x="2497043" y="203454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2ABEBEBD-9A38-24F2-DD54-E4FA05BD8C3B}"/>
              </a:ext>
            </a:extLst>
          </p:cNvPr>
          <p:cNvGrpSpPr/>
          <p:nvPr/>
        </p:nvGrpSpPr>
        <p:grpSpPr>
          <a:xfrm>
            <a:off x="7694474" y="3589903"/>
            <a:ext cx="288032" cy="288032"/>
            <a:chOff x="3349451" y="3432937"/>
            <a:chExt cx="288032" cy="288032"/>
          </a:xfrm>
          <a:noFill/>
        </p:grpSpPr>
        <p:sp>
          <p:nvSpPr>
            <p:cNvPr id="21" name="Oval 20">
              <a:extLst>
                <a:ext uri="{FF2B5EF4-FFF2-40B4-BE49-F238E27FC236}">
                  <a16:creationId xmlns:a16="http://schemas.microsoft.com/office/drawing/2014/main" id="{A502B78D-BC9D-8B8E-81EC-DBF7840535D7}"/>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A7E9D2A1-8206-57C5-3640-A421339426E8}"/>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 name="Group 22">
            <a:extLst>
              <a:ext uri="{FF2B5EF4-FFF2-40B4-BE49-F238E27FC236}">
                <a16:creationId xmlns:a16="http://schemas.microsoft.com/office/drawing/2014/main" id="{1AF6C681-DF4F-1D06-1B7C-DEB73FFBDFCF}"/>
              </a:ext>
            </a:extLst>
          </p:cNvPr>
          <p:cNvGrpSpPr/>
          <p:nvPr/>
        </p:nvGrpSpPr>
        <p:grpSpPr>
          <a:xfrm>
            <a:off x="7561846" y="4211683"/>
            <a:ext cx="288032" cy="288032"/>
            <a:chOff x="3349451" y="3432937"/>
            <a:chExt cx="288032" cy="288032"/>
          </a:xfrm>
          <a:noFill/>
        </p:grpSpPr>
        <p:sp>
          <p:nvSpPr>
            <p:cNvPr id="24" name="Oval 23">
              <a:extLst>
                <a:ext uri="{FF2B5EF4-FFF2-40B4-BE49-F238E27FC236}">
                  <a16:creationId xmlns:a16="http://schemas.microsoft.com/office/drawing/2014/main" id="{B4A8947A-B332-665C-B0C7-13F27713A1A7}"/>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1C741646-BE4C-7BCE-7ABE-24060B068321}"/>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6" name="Group 25">
            <a:extLst>
              <a:ext uri="{FF2B5EF4-FFF2-40B4-BE49-F238E27FC236}">
                <a16:creationId xmlns:a16="http://schemas.microsoft.com/office/drawing/2014/main" id="{B56762F8-9E8C-7542-28A4-D27B032C1596}"/>
              </a:ext>
            </a:extLst>
          </p:cNvPr>
          <p:cNvGrpSpPr/>
          <p:nvPr/>
        </p:nvGrpSpPr>
        <p:grpSpPr>
          <a:xfrm>
            <a:off x="6880420" y="4702339"/>
            <a:ext cx="288032" cy="288032"/>
            <a:chOff x="3349451" y="3432937"/>
            <a:chExt cx="288032" cy="288032"/>
          </a:xfrm>
          <a:noFill/>
        </p:grpSpPr>
        <p:sp>
          <p:nvSpPr>
            <p:cNvPr id="27" name="Oval 26">
              <a:extLst>
                <a:ext uri="{FF2B5EF4-FFF2-40B4-BE49-F238E27FC236}">
                  <a16:creationId xmlns:a16="http://schemas.microsoft.com/office/drawing/2014/main" id="{3EAB264A-E3CD-C7CB-59FA-7ECE5BB7C143}"/>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a:extLst>
                <a:ext uri="{FF2B5EF4-FFF2-40B4-BE49-F238E27FC236}">
                  <a16:creationId xmlns:a16="http://schemas.microsoft.com/office/drawing/2014/main" id="{C95DF9CB-37E2-2285-5FFB-476B33B1E493}"/>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9" name="Group 28">
            <a:extLst>
              <a:ext uri="{FF2B5EF4-FFF2-40B4-BE49-F238E27FC236}">
                <a16:creationId xmlns:a16="http://schemas.microsoft.com/office/drawing/2014/main" id="{208FA86F-22E0-C4F3-C477-F769BB6BCA29}"/>
              </a:ext>
            </a:extLst>
          </p:cNvPr>
          <p:cNvGrpSpPr/>
          <p:nvPr/>
        </p:nvGrpSpPr>
        <p:grpSpPr>
          <a:xfrm>
            <a:off x="8208058" y="3525152"/>
            <a:ext cx="288032" cy="288032"/>
            <a:chOff x="3349451" y="3432937"/>
            <a:chExt cx="288032" cy="288032"/>
          </a:xfrm>
          <a:noFill/>
        </p:grpSpPr>
        <p:sp>
          <p:nvSpPr>
            <p:cNvPr id="30" name="Oval 29">
              <a:extLst>
                <a:ext uri="{FF2B5EF4-FFF2-40B4-BE49-F238E27FC236}">
                  <a16:creationId xmlns:a16="http://schemas.microsoft.com/office/drawing/2014/main" id="{2E2B5AD0-78D4-5679-5D95-9FEE70E9EA7C}"/>
                </a:ext>
              </a:extLst>
            </p:cNvPr>
            <p:cNvSpPr/>
            <p:nvPr/>
          </p:nvSpPr>
          <p:spPr>
            <a:xfrm>
              <a:off x="3349451" y="3432937"/>
              <a:ext cx="288032" cy="288032"/>
            </a:xfrm>
            <a:prstGeom prst="ellips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a:extLst>
                <a:ext uri="{FF2B5EF4-FFF2-40B4-BE49-F238E27FC236}">
                  <a16:creationId xmlns:a16="http://schemas.microsoft.com/office/drawing/2014/main" id="{90E69AC9-6F3A-519D-BE9B-40DEBCC9A5EF}"/>
                </a:ext>
              </a:extLst>
            </p:cNvPr>
            <p:cNvSpPr/>
            <p:nvPr/>
          </p:nvSpPr>
          <p:spPr>
            <a:xfrm>
              <a:off x="3470608" y="3554094"/>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33" name="Straight Connector 32">
            <a:extLst>
              <a:ext uri="{FF2B5EF4-FFF2-40B4-BE49-F238E27FC236}">
                <a16:creationId xmlns:a16="http://schemas.microsoft.com/office/drawing/2014/main" id="{F87E72E4-2D17-EBE1-82BB-31DC7124A2A5}"/>
              </a:ext>
            </a:extLst>
          </p:cNvPr>
          <p:cNvCxnSpPr>
            <a:cxnSpLocks/>
            <a:stCxn id="19" idx="1"/>
            <a:endCxn id="30" idx="0"/>
          </p:cNvCxnSpPr>
          <p:nvPr/>
        </p:nvCxnSpPr>
        <p:spPr>
          <a:xfrm flipV="1">
            <a:off x="6754172" y="3525152"/>
            <a:ext cx="1597902" cy="157212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D2E0942-BA3E-FBD8-F0CD-8C072DE036A2}"/>
              </a:ext>
            </a:extLst>
          </p:cNvPr>
          <p:cNvCxnSpPr>
            <a:cxnSpLocks/>
          </p:cNvCxnSpPr>
          <p:nvPr/>
        </p:nvCxnSpPr>
        <p:spPr>
          <a:xfrm>
            <a:off x="4321396" y="2655232"/>
            <a:ext cx="1421607" cy="44356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6A91577-9AF5-1C57-6B1B-C504FF6ADD65}"/>
              </a:ext>
            </a:extLst>
          </p:cNvPr>
          <p:cNvCxnSpPr>
            <a:cxnSpLocks/>
          </p:cNvCxnSpPr>
          <p:nvPr/>
        </p:nvCxnSpPr>
        <p:spPr>
          <a:xfrm flipV="1">
            <a:off x="3006090" y="4499715"/>
            <a:ext cx="4263390" cy="83326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9ADBAC3-105E-8120-6F08-2A868B4C3341}"/>
              </a:ext>
            </a:extLst>
          </p:cNvPr>
          <p:cNvCxnSpPr>
            <a:cxnSpLocks/>
          </p:cNvCxnSpPr>
          <p:nvPr/>
        </p:nvCxnSpPr>
        <p:spPr>
          <a:xfrm>
            <a:off x="3954780" y="1331043"/>
            <a:ext cx="2286000" cy="39542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5461EC0-57F4-678F-253A-CC833CE5321D}"/>
              </a:ext>
            </a:extLst>
          </p:cNvPr>
          <p:cNvSpPr txBox="1"/>
          <p:nvPr/>
        </p:nvSpPr>
        <p:spPr>
          <a:xfrm>
            <a:off x="6405673" y="4291246"/>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F80A4397-A9CA-DF9F-2340-CC8B5D98E7F0}"/>
              </a:ext>
            </a:extLst>
          </p:cNvPr>
          <p:cNvSpPr txBox="1"/>
          <p:nvPr/>
        </p:nvSpPr>
        <p:spPr>
          <a:xfrm>
            <a:off x="6425229" y="3632326"/>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4</a:t>
            </a:r>
          </a:p>
        </p:txBody>
      </p:sp>
      <p:sp>
        <p:nvSpPr>
          <p:cNvPr id="9" name="TextBox 8">
            <a:extLst>
              <a:ext uri="{FF2B5EF4-FFF2-40B4-BE49-F238E27FC236}">
                <a16:creationId xmlns:a16="http://schemas.microsoft.com/office/drawing/2014/main" id="{E3C1C305-1DBD-0A50-6E06-11939999C17B}"/>
              </a:ext>
            </a:extLst>
          </p:cNvPr>
          <p:cNvSpPr txBox="1"/>
          <p:nvPr/>
        </p:nvSpPr>
        <p:spPr>
          <a:xfrm>
            <a:off x="6380659" y="4824900"/>
            <a:ext cx="38504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0</a:t>
            </a:r>
          </a:p>
        </p:txBody>
      </p:sp>
      <p:cxnSp>
        <p:nvCxnSpPr>
          <p:cNvPr id="12" name="Straight Arrow Connector 11">
            <a:extLst>
              <a:ext uri="{FF2B5EF4-FFF2-40B4-BE49-F238E27FC236}">
                <a16:creationId xmlns:a16="http://schemas.microsoft.com/office/drawing/2014/main" id="{2816B0DA-605C-7AC9-48AF-F7151E5E729F}"/>
              </a:ext>
            </a:extLst>
          </p:cNvPr>
          <p:cNvCxnSpPr>
            <a:cxnSpLocks/>
          </p:cNvCxnSpPr>
          <p:nvPr/>
        </p:nvCxnSpPr>
        <p:spPr>
          <a:xfrm flipV="1">
            <a:off x="3807688" y="3932834"/>
            <a:ext cx="2572971" cy="12678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314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60C41-C8E2-83E9-E673-07DE156FA32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4ADFDE-BF9C-8E55-C5AE-F7D06E55A9A4}"/>
                  </a:ext>
                </a:extLst>
              </p:cNvPr>
              <p:cNvSpPr txBox="1"/>
              <p:nvPr/>
            </p:nvSpPr>
            <p:spPr>
              <a:xfrm>
                <a:off x="838200" y="1284710"/>
                <a:ext cx="7950200" cy="1384995"/>
              </a:xfrm>
              <a:prstGeom prst="rect">
                <a:avLst/>
              </a:prstGeom>
              <a:solidFill>
                <a:srgbClr val="FFFF99"/>
              </a:solid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We graphed </a:t>
                </a:r>
                <a14:m>
                  <m:oMath xmlns:m="http://schemas.openxmlformats.org/officeDocument/2006/math">
                    <m:r>
                      <a:rPr lang="en-GB" sz="2800" b="0" i="1" smtClean="0">
                        <a:latin typeface="Cambria Math" panose="02040503050406030204" pitchFamily="18" charset="0"/>
                        <a:cs typeface="Arial" panose="020B0604020202020204" pitchFamily="34" charset="0"/>
                      </a:rPr>
                      <m:t>𝑠</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𝑣𝑠</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oMath>
                </a14:m>
                <a:r>
                  <a:rPr lang="en-GB" sz="2800" dirty="0">
                    <a:latin typeface="Arial" panose="020B0604020202020204" pitchFamily="34" charset="0"/>
                    <a:cs typeface="Arial" panose="020B0604020202020204" pitchFamily="34" charset="0"/>
                  </a:rPr>
                  <a:t> and obtained a straight line through the origin. This verifies that </a:t>
                </a:r>
                <a14:m>
                  <m:oMath xmlns:m="http://schemas.openxmlformats.org/officeDocument/2006/math">
                    <m:r>
                      <a:rPr lang="en-GB" sz="2800" b="0" i="1" smtClean="0">
                        <a:latin typeface="Cambria Math" panose="02040503050406030204" pitchFamily="18" charset="0"/>
                        <a:cs typeface="Arial" panose="020B0604020202020204" pitchFamily="34" charset="0"/>
                      </a:rPr>
                      <m:t>𝑠</m:t>
                    </m:r>
                  </m:oMath>
                </a14:m>
                <a:r>
                  <a:rPr lang="en-GB" sz="2800" dirty="0">
                    <a:latin typeface="Arial" panose="020B0604020202020204" pitchFamily="34" charset="0"/>
                    <a:cs typeface="Arial" panose="020B0604020202020204" pitchFamily="34" charset="0"/>
                  </a:rPr>
                  <a:t> is proportional to </a:t>
                </a:r>
                <a14:m>
                  <m:oMath xmlns:m="http://schemas.openxmlformats.org/officeDocument/2006/math">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𝑡</m:t>
                        </m:r>
                      </m:e>
                      <m:sup>
                        <m:r>
                          <a:rPr lang="en-GB" sz="2800" i="1">
                            <a:latin typeface="Cambria Math" panose="02040503050406030204" pitchFamily="18" charset="0"/>
                            <a:cs typeface="Arial" panose="020B0604020202020204" pitchFamily="34" charset="0"/>
                          </a:rPr>
                          <m:t>2</m:t>
                        </m:r>
                      </m:sup>
                    </m:sSup>
                  </m:oMath>
                </a14:m>
                <a:r>
                  <a:rPr lang="en-GB" sz="2800" dirty="0">
                    <a:latin typeface="Arial" panose="020B0604020202020204" pitchFamily="34" charset="0"/>
                    <a:cs typeface="Arial" panose="020B0604020202020204" pitchFamily="34" charset="0"/>
                  </a:rPr>
                  <a:t> (</a:t>
                </a:r>
                <a14:m>
                  <m:oMath xmlns:m="http://schemas.openxmlformats.org/officeDocument/2006/math">
                    <m:r>
                      <a:rPr lang="en-GB" sz="2800" b="0" i="1" dirty="0" smtClean="0">
                        <a:latin typeface="Cambria Math" panose="02040503050406030204" pitchFamily="18" charset="0"/>
                        <a:cs typeface="Arial" panose="020B0604020202020204" pitchFamily="34" charset="0"/>
                      </a:rPr>
                      <m:t>𝑠</m:t>
                    </m:r>
                    <m:r>
                      <a:rPr lang="en-GB" sz="2800" b="0" i="1" dirty="0" smtClean="0">
                        <a:latin typeface="Cambria Math" panose="02040503050406030204" pitchFamily="18" charset="0"/>
                        <a:cs typeface="Arial" panose="020B0604020202020204" pitchFamily="34" charset="0"/>
                      </a:rPr>
                      <m:t>∝</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𝑡</m:t>
                        </m:r>
                      </m:e>
                      <m:sup>
                        <m:r>
                          <a:rPr lang="en-GB" sz="2800" b="0" i="1" dirty="0" smtClean="0">
                            <a:latin typeface="Cambria Math" panose="02040503050406030204" pitchFamily="18" charset="0"/>
                            <a:cs typeface="Arial" panose="020B0604020202020204" pitchFamily="34" charset="0"/>
                          </a:rPr>
                          <m:t>2</m:t>
                        </m:r>
                      </m:sup>
                    </m:sSup>
                  </m:oMath>
                </a14:m>
                <a:r>
                  <a:rPr lang="en-GB" sz="2800" dirty="0">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3C4ADFDE-BF9C-8E55-C5AE-F7D06E55A9A4}"/>
                  </a:ext>
                </a:extLst>
              </p:cNvPr>
              <p:cNvSpPr txBox="1">
                <a:spLocks noRot="1" noChangeAspect="1" noMove="1" noResize="1" noEditPoints="1" noAdjustHandles="1" noChangeArrowheads="1" noChangeShapeType="1" noTextEdit="1"/>
              </p:cNvSpPr>
              <p:nvPr/>
            </p:nvSpPr>
            <p:spPr>
              <a:xfrm>
                <a:off x="838200" y="1284710"/>
                <a:ext cx="7950200" cy="1384995"/>
              </a:xfrm>
              <a:prstGeom prst="rect">
                <a:avLst/>
              </a:prstGeom>
              <a:blipFill>
                <a:blip r:embed="rId3"/>
                <a:stretch>
                  <a:fillRect l="-1610" t="-4846" b="-114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EE49AAB-50F8-0547-AC34-D3C8B57A42F5}"/>
                  </a:ext>
                </a:extLst>
              </p:cNvPr>
              <p:cNvSpPr txBox="1"/>
              <p:nvPr/>
            </p:nvSpPr>
            <p:spPr>
              <a:xfrm>
                <a:off x="838200" y="3004603"/>
                <a:ext cx="7950200" cy="666529"/>
              </a:xfrm>
              <a:prstGeom prst="rect">
                <a:avLst/>
              </a:prstGeom>
              <a:solidFill>
                <a:srgbClr val="FFFF99"/>
              </a:solid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The slope of our graph </a:t>
                </a:r>
                <a14:m>
                  <m:oMath xmlns:m="http://schemas.openxmlformats.org/officeDocument/2006/math">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𝑔</m:t>
                        </m:r>
                      </m:num>
                      <m:den>
                        <m:r>
                          <a:rPr lang="en-GB" sz="2800" b="0" i="1" smtClean="0">
                            <a:latin typeface="Cambria Math" panose="02040503050406030204" pitchFamily="18" charset="0"/>
                            <a:cs typeface="Arial" panose="020B0604020202020204" pitchFamily="34" charset="0"/>
                          </a:rPr>
                          <m:t>2</m:t>
                        </m:r>
                      </m:den>
                    </m:f>
                  </m:oMath>
                </a14:m>
                <a:r>
                  <a:rPr lang="en-GB" sz="2800" dirty="0">
                    <a:latin typeface="Arial" panose="020B0604020202020204" pitchFamily="34" charset="0"/>
                    <a:cs typeface="Arial" panose="020B0604020202020204" pitchFamily="34" charset="0"/>
                  </a:rPr>
                  <a:t>  </a:t>
                </a:r>
              </a:p>
            </p:txBody>
          </p:sp>
        </mc:Choice>
        <mc:Fallback xmlns="">
          <p:sp>
            <p:nvSpPr>
              <p:cNvPr id="12" name="TextBox 11">
                <a:extLst>
                  <a:ext uri="{FF2B5EF4-FFF2-40B4-BE49-F238E27FC236}">
                    <a16:creationId xmlns:a16="http://schemas.microsoft.com/office/drawing/2014/main" id="{8EE49AAB-50F8-0547-AC34-D3C8B57A42F5}"/>
                  </a:ext>
                </a:extLst>
              </p:cNvPr>
              <p:cNvSpPr txBox="1">
                <a:spLocks noRot="1" noChangeAspect="1" noMove="1" noResize="1" noEditPoints="1" noAdjustHandles="1" noChangeArrowheads="1" noChangeShapeType="1" noTextEdit="1"/>
              </p:cNvSpPr>
              <p:nvPr/>
            </p:nvSpPr>
            <p:spPr>
              <a:xfrm>
                <a:off x="838200" y="3004603"/>
                <a:ext cx="7950200" cy="666529"/>
              </a:xfrm>
              <a:prstGeom prst="rect">
                <a:avLst/>
              </a:prstGeom>
              <a:blipFill>
                <a:blip r:embed="rId4"/>
                <a:stretch>
                  <a:fillRect l="-1610" t="-3670" b="-100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C171C8-E1EE-A39E-D4CD-074E604F6505}"/>
                  </a:ext>
                </a:extLst>
              </p:cNvPr>
              <p:cNvSpPr txBox="1"/>
              <p:nvPr/>
            </p:nvSpPr>
            <p:spPr>
              <a:xfrm>
                <a:off x="838200" y="3804703"/>
                <a:ext cx="7950200" cy="1134798"/>
              </a:xfrm>
              <a:prstGeom prst="rect">
                <a:avLst/>
              </a:prstGeom>
              <a:solidFill>
                <a:srgbClr val="FFFF99"/>
              </a:solidFill>
            </p:spPr>
            <p:txBody>
              <a:bodyPr wrap="square" rtlCol="0">
                <a:spAutoFit/>
              </a:bodyPr>
              <a:lstStyle/>
              <a:p>
                <a:pPr>
                  <a:spcAft>
                    <a:spcPts val="1200"/>
                  </a:spcAft>
                </a:pPr>
                <a:r>
                  <a:rPr lang="en-GB" sz="2800" dirty="0">
                    <a:cs typeface="Arial" panose="020B0604020202020204" pitchFamily="34" charset="0"/>
                  </a:rPr>
                  <a:t>combining these observations verifies the model  </a:t>
                </a:r>
                <a14:m>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𝑠</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den>
                    </m:f>
                  </m:oMath>
                </a14:m>
                <a:r>
                  <a:rPr lang="en-GB" sz="2800" dirty="0">
                    <a:latin typeface="Arial" panose="020B0604020202020204" pitchFamily="34" charset="0"/>
                    <a:cs typeface="Arial" panose="020B0604020202020204" pitchFamily="34" charset="0"/>
                  </a:rPr>
                  <a:t>  </a:t>
                </a:r>
              </a:p>
            </p:txBody>
          </p:sp>
        </mc:Choice>
        <mc:Fallback xmlns="">
          <p:sp>
            <p:nvSpPr>
              <p:cNvPr id="14" name="TextBox 13">
                <a:extLst>
                  <a:ext uri="{FF2B5EF4-FFF2-40B4-BE49-F238E27FC236}">
                    <a16:creationId xmlns:a16="http://schemas.microsoft.com/office/drawing/2014/main" id="{1BC171C8-E1EE-A39E-D4CD-074E604F6505}"/>
                  </a:ext>
                </a:extLst>
              </p:cNvPr>
              <p:cNvSpPr txBox="1">
                <a:spLocks noRot="1" noChangeAspect="1" noMove="1" noResize="1" noEditPoints="1" noAdjustHandles="1" noChangeArrowheads="1" noChangeShapeType="1" noTextEdit="1"/>
              </p:cNvSpPr>
              <p:nvPr/>
            </p:nvSpPr>
            <p:spPr>
              <a:xfrm>
                <a:off x="838200" y="3804703"/>
                <a:ext cx="7950200" cy="1134798"/>
              </a:xfrm>
              <a:prstGeom prst="rect">
                <a:avLst/>
              </a:prstGeom>
              <a:blipFill>
                <a:blip r:embed="rId5"/>
                <a:stretch>
                  <a:fillRect l="-1610" t="-5376" r="-1994"/>
                </a:stretch>
              </a:blipFill>
            </p:spPr>
            <p:txBody>
              <a:bodyPr/>
              <a:lstStyle/>
              <a:p>
                <a:r>
                  <a:rPr lang="en-GB">
                    <a:noFill/>
                  </a:rPr>
                  <a:t> </a:t>
                </a:r>
              </a:p>
            </p:txBody>
          </p:sp>
        </mc:Fallback>
      </mc:AlternateContent>
      <p:sp>
        <p:nvSpPr>
          <p:cNvPr id="16" name="Title 15">
            <a:extLst>
              <a:ext uri="{FF2B5EF4-FFF2-40B4-BE49-F238E27FC236}">
                <a16:creationId xmlns:a16="http://schemas.microsoft.com/office/drawing/2014/main" id="{3B97459F-8310-0A06-DFDC-7DDCD27910A5}"/>
              </a:ext>
            </a:extLst>
          </p:cNvPr>
          <p:cNvSpPr>
            <a:spLocks noGrp="1"/>
          </p:cNvSpPr>
          <p:nvPr>
            <p:ph type="title"/>
          </p:nvPr>
        </p:nvSpPr>
        <p:spPr/>
        <p:txBody>
          <a:bodyPr>
            <a:normAutofit/>
          </a:bodyPr>
          <a:lstStyle/>
          <a:p>
            <a:r>
              <a:rPr lang="en-GB" sz="2800" dirty="0"/>
              <a:t>conclusion</a:t>
            </a:r>
          </a:p>
        </p:txBody>
      </p:sp>
      <mc:AlternateContent xmlns:mc="http://schemas.openxmlformats.org/markup-compatibility/2006" xmlns:a14="http://schemas.microsoft.com/office/drawing/2010/main">
        <mc:Choice Requires="a14">
          <p:sp>
            <p:nvSpPr>
              <p:cNvPr id="17" name="Text Placeholder 16">
                <a:extLst>
                  <a:ext uri="{FF2B5EF4-FFF2-40B4-BE49-F238E27FC236}">
                    <a16:creationId xmlns:a16="http://schemas.microsoft.com/office/drawing/2014/main" id="{C9AC6337-338C-99AB-BE99-DFCABDF447BA}"/>
                  </a:ext>
                </a:extLst>
              </p:cNvPr>
              <p:cNvSpPr>
                <a:spLocks noGrp="1"/>
              </p:cNvSpPr>
              <p:nvPr>
                <p:ph type="body" sz="quarter" idx="10"/>
              </p:nvPr>
            </p:nvSpPr>
            <p:spPr>
              <a:xfrm>
                <a:off x="122292" y="461664"/>
                <a:ext cx="8899415" cy="667940"/>
              </a:xfrm>
            </p:spPr>
            <p:txBody>
              <a:bodyPr/>
              <a:lstStyle/>
              <a:p>
                <a:r>
                  <a:rPr lang="en-IE" dirty="0"/>
                  <a:t>How does your graph verify the model </a:t>
                </a:r>
                <a14:m>
                  <m:oMath xmlns:m="http://schemas.openxmlformats.org/officeDocument/2006/math">
                    <m:r>
                      <a:rPr lang="en-GB" i="1">
                        <a:latin typeface="Cambria Math" panose="02040503050406030204" pitchFamily="18" charset="0"/>
                      </a:rPr>
                      <m:t>𝒈</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𝟐</m:t>
                        </m:r>
                        <m:r>
                          <a:rPr lang="en-GB" i="1">
                            <a:latin typeface="Cambria Math" panose="02040503050406030204" pitchFamily="18" charset="0"/>
                          </a:rPr>
                          <m:t>𝒔</m:t>
                        </m:r>
                      </m:num>
                      <m:den>
                        <m:sSup>
                          <m:sSupPr>
                            <m:ctrlPr>
                              <a:rPr lang="en-GB" i="1">
                                <a:latin typeface="Cambria Math" panose="02040503050406030204" pitchFamily="18" charset="0"/>
                              </a:rPr>
                            </m:ctrlPr>
                          </m:sSupPr>
                          <m:e>
                            <m:r>
                              <a:rPr lang="en-GB" i="1">
                                <a:latin typeface="Cambria Math" panose="02040503050406030204" pitchFamily="18" charset="0"/>
                              </a:rPr>
                              <m:t>𝒕</m:t>
                            </m:r>
                          </m:e>
                          <m:sup>
                            <m:r>
                              <a:rPr lang="en-GB" i="1">
                                <a:latin typeface="Cambria Math" panose="02040503050406030204" pitchFamily="18" charset="0"/>
                              </a:rPr>
                              <m:t>𝟐</m:t>
                            </m:r>
                          </m:sup>
                        </m:sSup>
                      </m:den>
                    </m:f>
                  </m:oMath>
                </a14:m>
                <a:endParaRPr lang="en-GB" dirty="0"/>
              </a:p>
            </p:txBody>
          </p:sp>
        </mc:Choice>
        <mc:Fallback xmlns="">
          <p:sp>
            <p:nvSpPr>
              <p:cNvPr id="17" name="Text Placeholder 16">
                <a:extLst>
                  <a:ext uri="{FF2B5EF4-FFF2-40B4-BE49-F238E27FC236}">
                    <a16:creationId xmlns:a16="http://schemas.microsoft.com/office/drawing/2014/main" id="{C9AC6337-338C-99AB-BE99-DFCABDF447BA}"/>
                  </a:ext>
                </a:extLst>
              </p:cNvPr>
              <p:cNvSpPr>
                <a:spLocks noGrp="1" noRot="1" noChangeAspect="1" noMove="1" noResize="1" noEditPoints="1" noAdjustHandles="1" noChangeArrowheads="1" noChangeShapeType="1" noTextEdit="1"/>
              </p:cNvSpPr>
              <p:nvPr>
                <p:ph type="body" sz="quarter" idx="10"/>
              </p:nvPr>
            </p:nvSpPr>
            <p:spPr>
              <a:xfrm>
                <a:off x="122292" y="461664"/>
                <a:ext cx="8899415" cy="667940"/>
              </a:xfrm>
              <a:blipFill>
                <a:blip r:embed="rId6"/>
                <a:stretch>
                  <a:fillRect l="-1370" t="-3670" b="-10092"/>
                </a:stretch>
              </a:blipFill>
            </p:spPr>
            <p:txBody>
              <a:bodyPr/>
              <a:lstStyle/>
              <a:p>
                <a:r>
                  <a:rPr lang="en-GB">
                    <a:noFill/>
                  </a:rPr>
                  <a:t> </a:t>
                </a:r>
              </a:p>
            </p:txBody>
          </p:sp>
        </mc:Fallback>
      </mc:AlternateContent>
    </p:spTree>
    <p:extLst>
      <p:ext uri="{BB962C8B-B14F-4D97-AF65-F5344CB8AC3E}">
        <p14:creationId xmlns:p14="http://schemas.microsoft.com/office/powerpoint/2010/main" val="217099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2C993E9-120C-CA6F-FDFE-78C6EBB9E068}"/>
                  </a:ext>
                </a:extLst>
              </p:cNvPr>
              <p:cNvSpPr>
                <a:spLocks noGrp="1"/>
              </p:cNvSpPr>
              <p:nvPr>
                <p:ph type="title"/>
              </p:nvPr>
            </p:nvSpPr>
            <p:spPr>
              <a:xfrm>
                <a:off x="254000" y="197771"/>
                <a:ext cx="8712200" cy="893258"/>
              </a:xfrm>
            </p:spPr>
            <p:txBody>
              <a:bodyPr/>
              <a:lstStyle/>
              <a:p>
                <a:r>
                  <a:rPr lang="en-GB" dirty="0"/>
                  <a:t>Verify </a:t>
                </a:r>
                <a14:m>
                  <m:oMath xmlns:m="http://schemas.openxmlformats.org/officeDocument/2006/math">
                    <m:r>
                      <a:rPr lang="en-GB" b="1" i="1">
                        <a:latin typeface="Cambria Math" panose="02040503050406030204" pitchFamily="18" charset="0"/>
                      </a:rPr>
                      <m:t>𝒈</m:t>
                    </m:r>
                    <m:r>
                      <a:rPr lang="en-GB" b="1" i="1">
                        <a:latin typeface="Cambria Math" panose="02040503050406030204" pitchFamily="18" charset="0"/>
                      </a:rPr>
                      <m:t>=</m:t>
                    </m:r>
                    <m:f>
                      <m:fPr>
                        <m:ctrlPr>
                          <a:rPr lang="en-GB" i="1">
                            <a:latin typeface="Cambria Math" panose="02040503050406030204" pitchFamily="18" charset="0"/>
                          </a:rPr>
                        </m:ctrlPr>
                      </m:fPr>
                      <m:num>
                        <m:r>
                          <a:rPr lang="en-GB" b="1" i="1">
                            <a:latin typeface="Cambria Math" panose="02040503050406030204" pitchFamily="18" charset="0"/>
                          </a:rPr>
                          <m:t>𝑷</m:t>
                        </m:r>
                      </m:num>
                      <m:den>
                        <m:r>
                          <a:rPr lang="en-GB" b="1" i="1">
                            <a:latin typeface="Cambria Math" panose="02040503050406030204" pitchFamily="18" charset="0"/>
                          </a:rPr>
                          <m:t>𝝆</m:t>
                        </m:r>
                        <m:r>
                          <a:rPr lang="en-GB" b="1" i="1">
                            <a:latin typeface="Cambria Math" panose="02040503050406030204" pitchFamily="18" charset="0"/>
                          </a:rPr>
                          <m:t>𝒉</m:t>
                        </m:r>
                      </m:den>
                    </m:f>
                  </m:oMath>
                </a14:m>
                <a:endParaRPr lang="en-GB" dirty="0"/>
              </a:p>
            </p:txBody>
          </p:sp>
        </mc:Choice>
        <mc:Fallback xmlns="">
          <p:sp>
            <p:nvSpPr>
              <p:cNvPr id="2" name="Title 1">
                <a:extLst>
                  <a:ext uri="{FF2B5EF4-FFF2-40B4-BE49-F238E27FC236}">
                    <a16:creationId xmlns:a16="http://schemas.microsoft.com/office/drawing/2014/main" id="{22C993E9-120C-CA6F-FDFE-78C6EBB9E068}"/>
                  </a:ext>
                </a:extLst>
              </p:cNvPr>
              <p:cNvSpPr>
                <a:spLocks noGrp="1" noRot="1" noChangeAspect="1" noMove="1" noResize="1" noEditPoints="1" noAdjustHandles="1" noChangeArrowheads="1" noChangeShapeType="1" noTextEdit="1"/>
              </p:cNvSpPr>
              <p:nvPr>
                <p:ph type="title"/>
              </p:nvPr>
            </p:nvSpPr>
            <p:spPr>
              <a:xfrm>
                <a:off x="254000" y="197771"/>
                <a:ext cx="8712200" cy="893258"/>
              </a:xfrm>
              <a:blipFill>
                <a:blip r:embed="rId2"/>
                <a:stretch>
                  <a:fillRect l="-2169" t="-4762" b="-2721"/>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2C6D992C-2ECA-C94D-ECDA-F76948649888}"/>
              </a:ext>
            </a:extLst>
          </p:cNvPr>
          <p:cNvSpPr txBox="1"/>
          <p:nvPr/>
        </p:nvSpPr>
        <p:spPr>
          <a:xfrm>
            <a:off x="571500" y="1226655"/>
            <a:ext cx="1623060" cy="523220"/>
          </a:xfrm>
          <a:prstGeom prst="rect">
            <a:avLst/>
          </a:prstGeom>
          <a:noFill/>
        </p:spPr>
        <p:txBody>
          <a:bodyPr wrap="square" rtlCol="0">
            <a:spAutoFit/>
          </a:bodyPr>
          <a:lstStyle/>
          <a:p>
            <a:pPr algn="l">
              <a:spcAft>
                <a:spcPts val="1200"/>
              </a:spcAft>
            </a:pPr>
            <a:r>
              <a:rPr lang="en-GB" sz="2800" b="1" dirty="0">
                <a:latin typeface="Arial" panose="020B0604020202020204" pitchFamily="34" charset="0"/>
                <a:cs typeface="Arial" panose="020B0604020202020204" pitchFamily="34" charset="0"/>
              </a:rPr>
              <a:t>Theory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DA69D5-64CA-E39D-6640-F04A3FAB8443}"/>
                  </a:ext>
                </a:extLst>
              </p:cNvPr>
              <p:cNvSpPr txBox="1"/>
              <p:nvPr/>
            </p:nvSpPr>
            <p:spPr>
              <a:xfrm>
                <a:off x="2457450" y="1226655"/>
                <a:ext cx="160941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𝑔h</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ADA69D5-64CA-E39D-6640-F04A3FAB8443}"/>
                  </a:ext>
                </a:extLst>
              </p:cNvPr>
              <p:cNvSpPr txBox="1">
                <a:spLocks noRot="1" noChangeAspect="1" noMove="1" noResize="1" noEditPoints="1" noAdjustHandles="1" noChangeArrowheads="1" noChangeShapeType="1" noTextEdit="1"/>
              </p:cNvSpPr>
              <p:nvPr/>
            </p:nvSpPr>
            <p:spPr>
              <a:xfrm>
                <a:off x="2457450" y="1226655"/>
                <a:ext cx="1609415" cy="677108"/>
              </a:xfrm>
              <a:prstGeom prst="rect">
                <a:avLst/>
              </a:prstGeom>
              <a:blipFill>
                <a:blip r:embed="rId3"/>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87C3DADC-158E-37B1-BE7D-0435C92A691B}"/>
              </a:ext>
            </a:extLst>
          </p:cNvPr>
          <p:cNvSpPr txBox="1"/>
          <p:nvPr/>
        </p:nvSpPr>
        <p:spPr>
          <a:xfrm>
            <a:off x="649305" y="1883871"/>
            <a:ext cx="556434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This applies to fluids including air </a:t>
            </a:r>
            <a:endParaRPr lang="en-GB" sz="2800" b="0" i="1" dirty="0">
              <a:latin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D2516D8-DA23-6DF0-62B5-69A60B4248FF}"/>
                  </a:ext>
                </a:extLst>
              </p:cNvPr>
              <p:cNvSpPr txBox="1"/>
              <p:nvPr/>
            </p:nvSpPr>
            <p:spPr>
              <a:xfrm>
                <a:off x="7181244" y="4310599"/>
                <a:ext cx="515654"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8D2516D8-DA23-6DF0-62B5-69A60B4248FF}"/>
                  </a:ext>
                </a:extLst>
              </p:cNvPr>
              <p:cNvSpPr txBox="1">
                <a:spLocks noRot="1" noChangeAspect="1" noMove="1" noResize="1" noEditPoints="1" noAdjustHandles="1" noChangeArrowheads="1" noChangeShapeType="1" noTextEdit="1"/>
              </p:cNvSpPr>
              <p:nvPr/>
            </p:nvSpPr>
            <p:spPr>
              <a:xfrm>
                <a:off x="7181244" y="4310599"/>
                <a:ext cx="515654"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085D04-7607-F3BF-433F-BE8462D4F7AD}"/>
                  </a:ext>
                </a:extLst>
              </p:cNvPr>
              <p:cNvSpPr txBox="1"/>
              <p:nvPr/>
            </p:nvSpPr>
            <p:spPr>
              <a:xfrm>
                <a:off x="7010165" y="3015901"/>
                <a:ext cx="63543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0</m:t>
                          </m:r>
                        </m:sub>
                      </m:sSub>
                    </m:oMath>
                  </m:oMathPara>
                </a14:m>
                <a:endParaRPr lang="en-GB" sz="2800" dirty="0" err="1">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9D085D04-7607-F3BF-433F-BE8462D4F7AD}"/>
                  </a:ext>
                </a:extLst>
              </p:cNvPr>
              <p:cNvSpPr txBox="1">
                <a:spLocks noRot="1" noChangeAspect="1" noMove="1" noResize="1" noEditPoints="1" noAdjustHandles="1" noChangeArrowheads="1" noChangeShapeType="1" noTextEdit="1"/>
              </p:cNvSpPr>
              <p:nvPr/>
            </p:nvSpPr>
            <p:spPr>
              <a:xfrm>
                <a:off x="7010165" y="3015901"/>
                <a:ext cx="635430" cy="6771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270B252-0FB9-3375-0A39-41C18674C6DE}"/>
                  </a:ext>
                </a:extLst>
              </p:cNvPr>
              <p:cNvSpPr txBox="1"/>
              <p:nvPr/>
            </p:nvSpPr>
            <p:spPr>
              <a:xfrm>
                <a:off x="6359488" y="3708244"/>
                <a:ext cx="48898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B270B252-0FB9-3375-0A39-41C18674C6DE}"/>
                  </a:ext>
                </a:extLst>
              </p:cNvPr>
              <p:cNvSpPr txBox="1">
                <a:spLocks noRot="1" noChangeAspect="1" noMove="1" noResize="1" noEditPoints="1" noAdjustHandles="1" noChangeArrowheads="1" noChangeShapeType="1" noTextEdit="1"/>
              </p:cNvSpPr>
              <p:nvPr/>
            </p:nvSpPr>
            <p:spPr>
              <a:xfrm>
                <a:off x="6359488" y="3708244"/>
                <a:ext cx="488980" cy="677108"/>
              </a:xfrm>
              <a:prstGeom prst="rect">
                <a:avLst/>
              </a:prstGeom>
              <a:blipFill>
                <a:blip r:embed="rId6"/>
                <a:stretch>
                  <a:fillRect/>
                </a:stretch>
              </a:blipFill>
            </p:spPr>
            <p:txBody>
              <a:bodyPr/>
              <a:lstStyle/>
              <a:p>
                <a:r>
                  <a:rPr lang="en-GB">
                    <a:noFill/>
                  </a:rPr>
                  <a:t> </a:t>
                </a:r>
              </a:p>
            </p:txBody>
          </p:sp>
        </mc:Fallback>
      </mc:AlternateContent>
      <p:cxnSp>
        <p:nvCxnSpPr>
          <p:cNvPr id="24" name="Straight Arrow Connector 23">
            <a:extLst>
              <a:ext uri="{FF2B5EF4-FFF2-40B4-BE49-F238E27FC236}">
                <a16:creationId xmlns:a16="http://schemas.microsoft.com/office/drawing/2014/main" id="{55DFAC3F-DE8A-F14A-5D86-4A6387B1F07F}"/>
              </a:ext>
            </a:extLst>
          </p:cNvPr>
          <p:cNvCxnSpPr>
            <a:cxnSpLocks/>
          </p:cNvCxnSpPr>
          <p:nvPr/>
        </p:nvCxnSpPr>
        <p:spPr>
          <a:xfrm>
            <a:off x="6955273" y="3369690"/>
            <a:ext cx="0" cy="1419683"/>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873FEA7-AA62-DA09-AD5D-A5C2B462E0B8}"/>
                  </a:ext>
                </a:extLst>
              </p:cNvPr>
              <p:cNvSpPr txBox="1"/>
              <p:nvPr/>
            </p:nvSpPr>
            <p:spPr>
              <a:xfrm>
                <a:off x="2068144" y="3180283"/>
                <a:ext cx="238802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0</m:t>
                          </m:r>
                        </m:sub>
                      </m:sSub>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𝑔h</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5873FEA7-AA62-DA09-AD5D-A5C2B462E0B8}"/>
                  </a:ext>
                </a:extLst>
              </p:cNvPr>
              <p:cNvSpPr txBox="1">
                <a:spLocks noRot="1" noChangeAspect="1" noMove="1" noResize="1" noEditPoints="1" noAdjustHandles="1" noChangeArrowheads="1" noChangeShapeType="1" noTextEdit="1"/>
              </p:cNvSpPr>
              <p:nvPr/>
            </p:nvSpPr>
            <p:spPr>
              <a:xfrm>
                <a:off x="2068144" y="3180283"/>
                <a:ext cx="2388026" cy="67710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4A7015C-1165-956C-6EC9-3E6378E5B79F}"/>
                  </a:ext>
                </a:extLst>
              </p:cNvPr>
              <p:cNvSpPr txBox="1"/>
              <p:nvPr/>
            </p:nvSpPr>
            <p:spPr>
              <a:xfrm>
                <a:off x="114400" y="5338143"/>
                <a:ext cx="9029600" cy="1384995"/>
              </a:xfrm>
              <a:prstGeom prst="rect">
                <a:avLst/>
              </a:prstGeom>
              <a:noFill/>
            </p:spPr>
            <p:txBody>
              <a:bodyPr wrap="squar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𝜌</m:t>
                    </m:r>
                  </m:oMath>
                </a14:m>
                <a:r>
                  <a:rPr lang="en-GB" sz="2800" dirty="0">
                    <a:latin typeface="Arial" panose="020B0604020202020204" pitchFamily="34" charset="0"/>
                    <a:cs typeface="Arial" panose="020B0604020202020204" pitchFamily="34" charset="0"/>
                  </a:rPr>
                  <a:t> is the density of the atmosphere. It varies from day to day. We can use a typical value of </a:t>
                </a:r>
                <a14:m>
                  <m:oMath xmlns:m="http://schemas.openxmlformats.org/officeDocument/2006/math">
                    <m:r>
                      <a:rPr lang="en-GB" sz="2800" b="0" i="1" smtClean="0">
                        <a:latin typeface="Cambria Math" panose="02040503050406030204" pitchFamily="18" charset="0"/>
                        <a:cs typeface="Arial" panose="020B0604020202020204" pitchFamily="34" charset="0"/>
                      </a:rPr>
                      <m:t>1.2 </m:t>
                    </m:r>
                    <m:r>
                      <a:rPr lang="en-GB" sz="2800" b="0" i="1" smtClean="0">
                        <a:latin typeface="Cambria Math" panose="02040503050406030204" pitchFamily="18" charset="0"/>
                        <a:cs typeface="Arial" panose="020B0604020202020204" pitchFamily="34" charset="0"/>
                      </a:rPr>
                      <m:t>𝑘𝑔</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𝑚</m:t>
                        </m:r>
                      </m:e>
                      <m:sup>
                        <m:r>
                          <a:rPr lang="en-GB" sz="2800" b="0" i="1" smtClean="0">
                            <a:latin typeface="Cambria Math" panose="02040503050406030204" pitchFamily="18" charset="0"/>
                            <a:cs typeface="Arial" panose="020B0604020202020204" pitchFamily="34" charset="0"/>
                          </a:rPr>
                          <m:t>−3</m:t>
                        </m:r>
                      </m:sup>
                    </m:sSup>
                  </m:oMath>
                </a14:m>
                <a:r>
                  <a:rPr lang="en-GB" sz="2800" dirty="0">
                    <a:latin typeface="Arial" panose="020B0604020202020204" pitchFamily="34" charset="0"/>
                    <a:cs typeface="Arial" panose="020B0604020202020204" pitchFamily="34" charset="0"/>
                  </a:rPr>
                  <a:t> or read a more accurate value from a pressure / density graph.</a:t>
                </a:r>
              </a:p>
            </p:txBody>
          </p:sp>
        </mc:Choice>
        <mc:Fallback xmlns="">
          <p:sp>
            <p:nvSpPr>
              <p:cNvPr id="27" name="TextBox 26">
                <a:extLst>
                  <a:ext uri="{FF2B5EF4-FFF2-40B4-BE49-F238E27FC236}">
                    <a16:creationId xmlns:a16="http://schemas.microsoft.com/office/drawing/2014/main" id="{34A7015C-1165-956C-6EC9-3E6378E5B79F}"/>
                  </a:ext>
                </a:extLst>
              </p:cNvPr>
              <p:cNvSpPr txBox="1">
                <a:spLocks noRot="1" noChangeAspect="1" noMove="1" noResize="1" noEditPoints="1" noAdjustHandles="1" noChangeArrowheads="1" noChangeShapeType="1" noTextEdit="1"/>
              </p:cNvSpPr>
              <p:nvPr/>
            </p:nvSpPr>
            <p:spPr>
              <a:xfrm>
                <a:off x="114400" y="5338143"/>
                <a:ext cx="9029600" cy="1384995"/>
              </a:xfrm>
              <a:prstGeom prst="rect">
                <a:avLst/>
              </a:prstGeom>
              <a:blipFill>
                <a:blip r:embed="rId8"/>
                <a:stretch>
                  <a:fillRect l="-1418" t="-4846" r="-743" b="-114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29DB6E-C594-74E7-1F36-240F7CBA869A}"/>
                  </a:ext>
                </a:extLst>
              </p:cNvPr>
              <p:cNvSpPr txBox="1"/>
              <p:nvPr/>
            </p:nvSpPr>
            <p:spPr>
              <a:xfrm>
                <a:off x="2105584" y="3898533"/>
                <a:ext cx="2498633" cy="1125629"/>
              </a:xfrm>
              <a:prstGeom prst="rect">
                <a:avLst/>
              </a:prstGeom>
              <a:solidFill>
                <a:srgbClr val="FFFF99"/>
              </a:solid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1" i="1" smtClean="0">
                          <a:latin typeface="Cambria Math" panose="02040503050406030204" pitchFamily="18" charset="0"/>
                          <a:cs typeface="Arial" panose="020B0604020202020204" pitchFamily="34" charset="0"/>
                        </a:rPr>
                        <m:t>𝒈</m:t>
                      </m:r>
                      <m:r>
                        <a:rPr lang="en-GB" sz="2800" b="1" i="1" smtClean="0">
                          <a:latin typeface="Cambria Math" panose="02040503050406030204" pitchFamily="18" charset="0"/>
                          <a:cs typeface="Arial" panose="020B0604020202020204" pitchFamily="34" charset="0"/>
                        </a:rPr>
                        <m:t>=</m:t>
                      </m:r>
                      <m:f>
                        <m:fPr>
                          <m:ctrlPr>
                            <a:rPr lang="en-GB" sz="2800" b="1" i="1" smtClean="0">
                              <a:latin typeface="Cambria Math" panose="02040503050406030204" pitchFamily="18" charset="0"/>
                              <a:cs typeface="Arial" panose="020B0604020202020204" pitchFamily="34" charset="0"/>
                            </a:rPr>
                          </m:ctrlPr>
                        </m:fPr>
                        <m:num>
                          <m:sSub>
                            <m:sSubPr>
                              <m:ctrlPr>
                                <a:rPr lang="en-GB" sz="2800" b="1" i="1" smtClean="0">
                                  <a:latin typeface="Cambria Math" panose="02040503050406030204" pitchFamily="18" charset="0"/>
                                  <a:cs typeface="Arial" panose="020B0604020202020204" pitchFamily="34" charset="0"/>
                                </a:rPr>
                              </m:ctrlPr>
                            </m:sSubPr>
                            <m:e>
                              <m:r>
                                <a:rPr lang="en-GB" sz="2800" b="1" i="1">
                                  <a:latin typeface="Cambria Math" panose="02040503050406030204" pitchFamily="18" charset="0"/>
                                  <a:cs typeface="Arial" panose="020B0604020202020204" pitchFamily="34" charset="0"/>
                                </a:rPr>
                                <m:t>𝑷</m:t>
                              </m:r>
                              <m:r>
                                <a:rPr lang="en-GB" sz="2800" b="1" i="1" smtClean="0">
                                  <a:latin typeface="Cambria Math" panose="02040503050406030204" pitchFamily="18" charset="0"/>
                                  <a:cs typeface="Arial" panose="020B0604020202020204" pitchFamily="34" charset="0"/>
                                </a:rPr>
                                <m:t>−</m:t>
                              </m:r>
                              <m:r>
                                <a:rPr lang="en-GB" sz="2800" b="1" i="1">
                                  <a:latin typeface="Cambria Math" panose="02040503050406030204" pitchFamily="18" charset="0"/>
                                  <a:cs typeface="Arial" panose="020B0604020202020204" pitchFamily="34" charset="0"/>
                                </a:rPr>
                                <m:t>𝑷</m:t>
                              </m:r>
                            </m:e>
                            <m:sub>
                              <m:r>
                                <a:rPr lang="en-GB" sz="2800" b="1" i="1">
                                  <a:latin typeface="Cambria Math" panose="02040503050406030204" pitchFamily="18" charset="0"/>
                                  <a:cs typeface="Arial" panose="020B0604020202020204" pitchFamily="34" charset="0"/>
                                </a:rPr>
                                <m:t>𝟎</m:t>
                              </m:r>
                            </m:sub>
                          </m:sSub>
                        </m:num>
                        <m:den>
                          <m:r>
                            <a:rPr lang="en-GB" sz="2800" b="1" i="1" smtClean="0">
                              <a:latin typeface="Cambria Math" panose="02040503050406030204" pitchFamily="18" charset="0"/>
                              <a:cs typeface="Arial" panose="020B0604020202020204" pitchFamily="34" charset="0"/>
                            </a:rPr>
                            <m:t>𝝆</m:t>
                          </m:r>
                          <m:r>
                            <a:rPr lang="en-GB" sz="2800" b="1" i="1" smtClean="0">
                              <a:latin typeface="Cambria Math" panose="02040503050406030204" pitchFamily="18" charset="0"/>
                              <a:cs typeface="Arial" panose="020B0604020202020204" pitchFamily="34" charset="0"/>
                            </a:rPr>
                            <m:t>𝒉</m:t>
                          </m:r>
                        </m:den>
                      </m:f>
                    </m:oMath>
                  </m:oMathPara>
                </a14:m>
                <a:endParaRPr lang="en-GB" sz="2800" b="1"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1729DB6E-C594-74E7-1F36-240F7CBA869A}"/>
                  </a:ext>
                </a:extLst>
              </p:cNvPr>
              <p:cNvSpPr txBox="1">
                <a:spLocks noRot="1" noChangeAspect="1" noMove="1" noResize="1" noEditPoints="1" noAdjustHandles="1" noChangeArrowheads="1" noChangeShapeType="1" noTextEdit="1"/>
              </p:cNvSpPr>
              <p:nvPr/>
            </p:nvSpPr>
            <p:spPr>
              <a:xfrm>
                <a:off x="2105584" y="3898533"/>
                <a:ext cx="2498633" cy="1125629"/>
              </a:xfrm>
              <a:prstGeom prst="rect">
                <a:avLst/>
              </a:prstGeom>
              <a:blipFill>
                <a:blip r:embed="rId9"/>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B6D946C3-58BE-23F3-587D-96A751E9AD40}"/>
              </a:ext>
            </a:extLst>
          </p:cNvPr>
          <p:cNvSpPr txBox="1"/>
          <p:nvPr/>
        </p:nvSpPr>
        <p:spPr>
          <a:xfrm>
            <a:off x="649305" y="2501574"/>
            <a:ext cx="6383479" cy="523220"/>
          </a:xfrm>
          <a:prstGeom prst="rect">
            <a:avLst/>
          </a:prstGeom>
          <a:noFill/>
        </p:spPr>
        <p:txBody>
          <a:bodyPr wrap="none" rtlCol="0">
            <a:spAutoFit/>
          </a:bodyPr>
          <a:lstStyle/>
          <a:p>
            <a:pPr algn="l">
              <a:spcAft>
                <a:spcPts val="1200"/>
              </a:spcAft>
            </a:pPr>
            <a:r>
              <a:rPr lang="en-GB" sz="2800" b="0" dirty="0">
                <a:latin typeface="Arial" panose="020B0604020202020204" pitchFamily="34" charset="0"/>
                <a:cs typeface="Arial" panose="020B0604020202020204" pitchFamily="34" charset="0"/>
              </a:rPr>
              <a:t>Air pressure increases as you go down</a:t>
            </a:r>
            <a:endParaRPr lang="en-GB" sz="2800" b="0" dirty="0">
              <a:latin typeface="Cambria Math" panose="02040503050406030204" pitchFamily="18" charset="0"/>
              <a:cs typeface="Arial" panose="020B0604020202020204" pitchFamily="34" charset="0"/>
            </a:endParaRPr>
          </a:p>
        </p:txBody>
      </p:sp>
      <p:cxnSp>
        <p:nvCxnSpPr>
          <p:cNvPr id="18" name="Straight Connector 17">
            <a:extLst>
              <a:ext uri="{FF2B5EF4-FFF2-40B4-BE49-F238E27FC236}">
                <a16:creationId xmlns:a16="http://schemas.microsoft.com/office/drawing/2014/main" id="{4CC741A3-32B3-2A90-ACE5-E25F09A59809}"/>
              </a:ext>
            </a:extLst>
          </p:cNvPr>
          <p:cNvCxnSpPr/>
          <p:nvPr/>
        </p:nvCxnSpPr>
        <p:spPr>
          <a:xfrm>
            <a:off x="6213649" y="4789373"/>
            <a:ext cx="2228462"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834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65DE3-081B-E460-A904-361E54142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88217-8A86-02CF-E526-E2E25DF43589}"/>
              </a:ext>
            </a:extLst>
          </p:cNvPr>
          <p:cNvSpPr>
            <a:spLocks noGrp="1"/>
          </p:cNvSpPr>
          <p:nvPr>
            <p:ph type="title"/>
          </p:nvPr>
        </p:nvSpPr>
        <p:spPr/>
        <p:txBody>
          <a:bodyPr/>
          <a:lstStyle/>
          <a:p>
            <a:r>
              <a:rPr lang="en-GB" dirty="0"/>
              <a:t>Method</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19ED060-636A-AF0D-7D8C-A981DD6FD7C7}"/>
                  </a:ext>
                </a:extLst>
              </p:cNvPr>
              <p:cNvSpPr txBox="1"/>
              <p:nvPr/>
            </p:nvSpPr>
            <p:spPr>
              <a:xfrm>
                <a:off x="6611560" y="3436346"/>
                <a:ext cx="48898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19ED060-636A-AF0D-7D8C-A981DD6FD7C7}"/>
                  </a:ext>
                </a:extLst>
              </p:cNvPr>
              <p:cNvSpPr txBox="1">
                <a:spLocks noRot="1" noChangeAspect="1" noMove="1" noResize="1" noEditPoints="1" noAdjustHandles="1" noChangeArrowheads="1" noChangeShapeType="1" noTextEdit="1"/>
              </p:cNvSpPr>
              <p:nvPr/>
            </p:nvSpPr>
            <p:spPr>
              <a:xfrm>
                <a:off x="6611560" y="3436346"/>
                <a:ext cx="488980" cy="677108"/>
              </a:xfrm>
              <a:prstGeom prst="rect">
                <a:avLst/>
              </a:prstGeom>
              <a:blipFill>
                <a:blip r:embed="rId2"/>
                <a:stretch>
                  <a:fillRect/>
                </a:stretch>
              </a:blipFill>
            </p:spPr>
            <p:txBody>
              <a:bodyPr/>
              <a:lstStyle/>
              <a:p>
                <a:r>
                  <a:rPr lang="en-GB">
                    <a:noFill/>
                  </a:rPr>
                  <a:t> </a:t>
                </a:r>
              </a:p>
            </p:txBody>
          </p:sp>
        </mc:Fallback>
      </mc:AlternateContent>
      <p:cxnSp>
        <p:nvCxnSpPr>
          <p:cNvPr id="24" name="Straight Arrow Connector 23">
            <a:extLst>
              <a:ext uri="{FF2B5EF4-FFF2-40B4-BE49-F238E27FC236}">
                <a16:creationId xmlns:a16="http://schemas.microsoft.com/office/drawing/2014/main" id="{83896EF0-C7F3-0D52-0741-B2AB4E5AD2AA}"/>
              </a:ext>
            </a:extLst>
          </p:cNvPr>
          <p:cNvCxnSpPr>
            <a:cxnSpLocks/>
          </p:cNvCxnSpPr>
          <p:nvPr/>
        </p:nvCxnSpPr>
        <p:spPr>
          <a:xfrm>
            <a:off x="7252214" y="2993664"/>
            <a:ext cx="0" cy="1419683"/>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6993EB9-C0EC-6439-6A66-493A7C1AB502}"/>
              </a:ext>
            </a:extLst>
          </p:cNvPr>
          <p:cNvSpPr txBox="1"/>
          <p:nvPr/>
        </p:nvSpPr>
        <p:spPr>
          <a:xfrm>
            <a:off x="7509515" y="572997"/>
            <a:ext cx="1713986" cy="1815882"/>
          </a:xfrm>
          <a:prstGeom prst="rect">
            <a:avLst/>
          </a:prstGeom>
          <a:noFill/>
        </p:spPr>
        <p:txBody>
          <a:bodyPr wrap="square" rtlCol="0">
            <a:spAutoFit/>
          </a:bodyPr>
          <a:lstStyle/>
          <a:p>
            <a:pPr algn="l">
              <a:spcAft>
                <a:spcPts val="1200"/>
              </a:spcAft>
            </a:pPr>
            <a:r>
              <a:rPr lang="en-GB" sz="2800" dirty="0" err="1">
                <a:latin typeface="Arial" panose="020B0604020202020204" pitchFamily="34" charset="0"/>
                <a:cs typeface="Arial" panose="020B0604020202020204" pitchFamily="34" charset="0"/>
              </a:rPr>
              <a:t>Phyphox</a:t>
            </a:r>
            <a:r>
              <a:rPr lang="en-GB" sz="2800" dirty="0">
                <a:latin typeface="Arial" panose="020B0604020202020204" pitchFamily="34" charset="0"/>
                <a:cs typeface="Arial" panose="020B0604020202020204" pitchFamily="34" charset="0"/>
              </a:rPr>
              <a:t> app to measure pressure</a:t>
            </a:r>
          </a:p>
        </p:txBody>
      </p:sp>
      <p:sp>
        <p:nvSpPr>
          <p:cNvPr id="17" name="Rectangle: Rounded Corners 16">
            <a:extLst>
              <a:ext uri="{FF2B5EF4-FFF2-40B4-BE49-F238E27FC236}">
                <a16:creationId xmlns:a16="http://schemas.microsoft.com/office/drawing/2014/main" id="{800CFB7A-9142-02FE-9C53-AC21F153E554}"/>
              </a:ext>
            </a:extLst>
          </p:cNvPr>
          <p:cNvSpPr/>
          <p:nvPr/>
        </p:nvSpPr>
        <p:spPr>
          <a:xfrm>
            <a:off x="7452360" y="2747414"/>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5EB2CF9-FF42-A878-9507-76A260B3B198}"/>
              </a:ext>
            </a:extLst>
          </p:cNvPr>
          <p:cNvSpPr/>
          <p:nvPr/>
        </p:nvSpPr>
        <p:spPr>
          <a:xfrm>
            <a:off x="7403889" y="4107735"/>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503B2269-6A17-A10C-480B-820546732692}"/>
              </a:ext>
            </a:extLst>
          </p:cNvPr>
          <p:cNvCxnSpPr/>
          <p:nvPr/>
        </p:nvCxnSpPr>
        <p:spPr>
          <a:xfrm flipH="1">
            <a:off x="7715250" y="2454371"/>
            <a:ext cx="434340" cy="39169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F45CC439-8C5B-882D-88CA-F60614E372AD}"/>
              </a:ext>
            </a:extLst>
          </p:cNvPr>
          <p:cNvCxnSpPr>
            <a:cxnSpLocks/>
          </p:cNvCxnSpPr>
          <p:nvPr/>
        </p:nvCxnSpPr>
        <p:spPr>
          <a:xfrm flipH="1">
            <a:off x="7715250" y="2454371"/>
            <a:ext cx="594103" cy="164038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0A089A55-4C09-7371-D2CD-81CE6861E588}"/>
              </a:ext>
            </a:extLst>
          </p:cNvPr>
          <p:cNvSpPr txBox="1"/>
          <p:nvPr/>
        </p:nvSpPr>
        <p:spPr>
          <a:xfrm>
            <a:off x="575092" y="1040825"/>
            <a:ext cx="6162521" cy="2400657"/>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Use the </a:t>
            </a:r>
            <a:r>
              <a:rPr lang="en-GB" sz="2800" dirty="0" err="1">
                <a:latin typeface="Arial" panose="020B0604020202020204" pitchFamily="34" charset="0"/>
                <a:cs typeface="Arial" panose="020B0604020202020204" pitchFamily="34" charset="0"/>
              </a:rPr>
              <a:t>phyphox</a:t>
            </a:r>
            <a:r>
              <a:rPr lang="en-GB" sz="2800" dirty="0">
                <a:latin typeface="Arial" panose="020B0604020202020204" pitchFamily="34" charset="0"/>
                <a:cs typeface="Arial" panose="020B0604020202020204" pitchFamily="34" charset="0"/>
              </a:rPr>
              <a:t> app on a phone or tablet to measure air pressure.</a:t>
            </a:r>
          </a:p>
          <a:p>
            <a:pPr>
              <a:spcAft>
                <a:spcPts val="1200"/>
              </a:spcAft>
            </a:pPr>
            <a:r>
              <a:rPr lang="en-GB" sz="2800" dirty="0">
                <a:latin typeface="Arial" panose="020B0604020202020204" pitchFamily="34" charset="0"/>
                <a:cs typeface="Arial" panose="020B0604020202020204" pitchFamily="34" charset="0"/>
              </a:rPr>
              <a:t>Measure height and air pressure at different heights (e.g. going down the stairs).</a:t>
            </a:r>
          </a:p>
        </p:txBody>
      </p:sp>
      <p:sp>
        <p:nvSpPr>
          <p:cNvPr id="6" name="TextBox 5">
            <a:extLst>
              <a:ext uri="{FF2B5EF4-FFF2-40B4-BE49-F238E27FC236}">
                <a16:creationId xmlns:a16="http://schemas.microsoft.com/office/drawing/2014/main" id="{3D330BB1-4456-01E1-4784-E8EFC6BFD367}"/>
              </a:ext>
            </a:extLst>
          </p:cNvPr>
          <p:cNvSpPr txBox="1"/>
          <p:nvPr/>
        </p:nvSpPr>
        <p:spPr>
          <a:xfrm>
            <a:off x="889314" y="5227652"/>
            <a:ext cx="7260276" cy="954107"/>
          </a:xfrm>
          <a:prstGeom prst="rect">
            <a:avLst/>
          </a:prstGeom>
          <a:noFill/>
        </p:spPr>
        <p:txBody>
          <a:bodyPr wrap="square">
            <a:spAutoFit/>
          </a:bodyPr>
          <a:lstStyle/>
          <a:p>
            <a:pPr>
              <a:spcAft>
                <a:spcPts val="1200"/>
              </a:spcAft>
            </a:pPr>
            <a:r>
              <a:rPr lang="en-GB" sz="2800" dirty="0">
                <a:latin typeface="Arial" panose="020B0604020202020204" pitchFamily="34" charset="0"/>
                <a:cs typeface="Arial" panose="020B0604020202020204" pitchFamily="34" charset="0"/>
              </a:rPr>
              <a:t>Note that </a:t>
            </a:r>
            <a:r>
              <a:rPr lang="en-GB" sz="2800" dirty="0" err="1">
                <a:latin typeface="Arial" panose="020B0604020202020204" pitchFamily="34" charset="0"/>
                <a:cs typeface="Arial" panose="020B0604020202020204" pitchFamily="34" charset="0"/>
              </a:rPr>
              <a:t>phyphox</a:t>
            </a:r>
            <a:r>
              <a:rPr lang="en-GB" sz="2800" dirty="0">
                <a:latin typeface="Arial" panose="020B0604020202020204" pitchFamily="34" charset="0"/>
                <a:cs typeface="Arial" panose="020B0604020202020204" pitchFamily="34" charset="0"/>
              </a:rPr>
              <a:t> gives readings in </a:t>
            </a:r>
            <a:r>
              <a:rPr lang="en-GB" sz="2800" dirty="0" err="1">
                <a:latin typeface="Arial" panose="020B0604020202020204" pitchFamily="34" charset="0"/>
                <a:cs typeface="Arial" panose="020B0604020202020204" pitchFamily="34" charset="0"/>
              </a:rPr>
              <a:t>hPa</a:t>
            </a:r>
            <a:r>
              <a:rPr lang="en-GB" sz="2800" dirty="0">
                <a:latin typeface="Arial" panose="020B0604020202020204" pitchFamily="34" charset="0"/>
                <a:cs typeface="Arial" panose="020B0604020202020204" pitchFamily="34" charset="0"/>
              </a:rPr>
              <a:t>. Multiply this by 100 to get SI units of Pa.</a:t>
            </a:r>
          </a:p>
        </p:txBody>
      </p:sp>
    </p:spTree>
    <p:extLst>
      <p:ext uri="{BB962C8B-B14F-4D97-AF65-F5344CB8AC3E}">
        <p14:creationId xmlns:p14="http://schemas.microsoft.com/office/powerpoint/2010/main" val="606048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C7DCD-4FA6-03EE-30D6-6A0627736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16E4F-2DF1-585F-E662-5611A0B6FE4E}"/>
              </a:ext>
            </a:extLst>
          </p:cNvPr>
          <p:cNvSpPr>
            <a:spLocks noGrp="1"/>
          </p:cNvSpPr>
          <p:nvPr>
            <p:ph type="title"/>
          </p:nvPr>
        </p:nvSpPr>
        <p:spPr/>
        <p:txBody>
          <a:bodyPr/>
          <a:lstStyle/>
          <a:p>
            <a:r>
              <a:rPr lang="en-GB" dirty="0"/>
              <a:t>Method</a:t>
            </a:r>
          </a:p>
        </p:txBody>
      </p:sp>
      <p:sp>
        <p:nvSpPr>
          <p:cNvPr id="18" name="Rectangle: Rounded Corners 17">
            <a:extLst>
              <a:ext uri="{FF2B5EF4-FFF2-40B4-BE49-F238E27FC236}">
                <a16:creationId xmlns:a16="http://schemas.microsoft.com/office/drawing/2014/main" id="{624C8538-E900-5F6A-B02E-6C327DBF3A32}"/>
              </a:ext>
            </a:extLst>
          </p:cNvPr>
          <p:cNvSpPr/>
          <p:nvPr/>
        </p:nvSpPr>
        <p:spPr>
          <a:xfrm>
            <a:off x="7226089" y="4084732"/>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936A9576-17DB-01EC-BA86-E3E33AA2B268}"/>
              </a:ext>
            </a:extLst>
          </p:cNvPr>
          <p:cNvSpPr/>
          <p:nvPr/>
        </p:nvSpPr>
        <p:spPr>
          <a:xfrm>
            <a:off x="2197100" y="2057400"/>
            <a:ext cx="5664200" cy="2514600"/>
          </a:xfrm>
          <a:custGeom>
            <a:avLst/>
            <a:gdLst>
              <a:gd name="connsiteX0" fmla="*/ 0 w 5664200"/>
              <a:gd name="connsiteY0" fmla="*/ 0 h 2514600"/>
              <a:gd name="connsiteX1" fmla="*/ 1854200 w 5664200"/>
              <a:gd name="connsiteY1" fmla="*/ 0 h 2514600"/>
              <a:gd name="connsiteX2" fmla="*/ 1854200 w 5664200"/>
              <a:gd name="connsiteY2" fmla="*/ 292100 h 2514600"/>
              <a:gd name="connsiteX3" fmla="*/ 2197100 w 5664200"/>
              <a:gd name="connsiteY3" fmla="*/ 292100 h 2514600"/>
              <a:gd name="connsiteX4" fmla="*/ 2197100 w 5664200"/>
              <a:gd name="connsiteY4" fmla="*/ 622300 h 2514600"/>
              <a:gd name="connsiteX5" fmla="*/ 2565400 w 5664200"/>
              <a:gd name="connsiteY5" fmla="*/ 622300 h 2514600"/>
              <a:gd name="connsiteX6" fmla="*/ 2565400 w 5664200"/>
              <a:gd name="connsiteY6" fmla="*/ 914400 h 2514600"/>
              <a:gd name="connsiteX7" fmla="*/ 2908300 w 5664200"/>
              <a:gd name="connsiteY7" fmla="*/ 914400 h 2514600"/>
              <a:gd name="connsiteX8" fmla="*/ 2908300 w 5664200"/>
              <a:gd name="connsiteY8" fmla="*/ 1231900 h 2514600"/>
              <a:gd name="connsiteX9" fmla="*/ 3263900 w 5664200"/>
              <a:gd name="connsiteY9" fmla="*/ 1231900 h 2514600"/>
              <a:gd name="connsiteX10" fmla="*/ 3263900 w 5664200"/>
              <a:gd name="connsiteY10" fmla="*/ 1524000 h 2514600"/>
              <a:gd name="connsiteX11" fmla="*/ 3644900 w 5664200"/>
              <a:gd name="connsiteY11" fmla="*/ 1524000 h 2514600"/>
              <a:gd name="connsiteX12" fmla="*/ 3644900 w 5664200"/>
              <a:gd name="connsiteY12" fmla="*/ 1854200 h 2514600"/>
              <a:gd name="connsiteX13" fmla="*/ 4089400 w 5664200"/>
              <a:gd name="connsiteY13" fmla="*/ 1854200 h 2514600"/>
              <a:gd name="connsiteX14" fmla="*/ 4089400 w 5664200"/>
              <a:gd name="connsiteY14" fmla="*/ 2197100 h 2514600"/>
              <a:gd name="connsiteX15" fmla="*/ 4470400 w 5664200"/>
              <a:gd name="connsiteY15" fmla="*/ 2197100 h 2514600"/>
              <a:gd name="connsiteX16" fmla="*/ 4470400 w 5664200"/>
              <a:gd name="connsiteY16" fmla="*/ 2514600 h 2514600"/>
              <a:gd name="connsiteX17" fmla="*/ 5664200 w 5664200"/>
              <a:gd name="connsiteY1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4200" h="2514600">
                <a:moveTo>
                  <a:pt x="0" y="0"/>
                </a:moveTo>
                <a:lnTo>
                  <a:pt x="1854200" y="0"/>
                </a:lnTo>
                <a:lnTo>
                  <a:pt x="1854200" y="292100"/>
                </a:lnTo>
                <a:lnTo>
                  <a:pt x="2197100" y="292100"/>
                </a:lnTo>
                <a:lnTo>
                  <a:pt x="2197100" y="622300"/>
                </a:lnTo>
                <a:lnTo>
                  <a:pt x="2565400" y="622300"/>
                </a:lnTo>
                <a:lnTo>
                  <a:pt x="2565400" y="914400"/>
                </a:lnTo>
                <a:lnTo>
                  <a:pt x="2908300" y="914400"/>
                </a:lnTo>
                <a:lnTo>
                  <a:pt x="2908300" y="1231900"/>
                </a:lnTo>
                <a:lnTo>
                  <a:pt x="3263900" y="1231900"/>
                </a:lnTo>
                <a:lnTo>
                  <a:pt x="3263900" y="1524000"/>
                </a:lnTo>
                <a:lnTo>
                  <a:pt x="3644900" y="1524000"/>
                </a:lnTo>
                <a:lnTo>
                  <a:pt x="3644900" y="1854200"/>
                </a:lnTo>
                <a:lnTo>
                  <a:pt x="4089400" y="1854200"/>
                </a:lnTo>
                <a:lnTo>
                  <a:pt x="4089400" y="2197100"/>
                </a:lnTo>
                <a:lnTo>
                  <a:pt x="4470400" y="2197100"/>
                </a:lnTo>
                <a:lnTo>
                  <a:pt x="4470400" y="2514600"/>
                </a:lnTo>
                <a:lnTo>
                  <a:pt x="5664200" y="25146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0A2A47C-D5E4-C5EC-2D56-1D7C411D744B}"/>
              </a:ext>
            </a:extLst>
          </p:cNvPr>
          <p:cNvSpPr/>
          <p:nvPr/>
        </p:nvSpPr>
        <p:spPr>
          <a:xfrm>
            <a:off x="3555789" y="470412"/>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CAAC862-C1C1-ADEA-3F70-6B36409645ED}"/>
              </a:ext>
            </a:extLst>
          </p:cNvPr>
          <p:cNvSpPr/>
          <p:nvPr/>
        </p:nvSpPr>
        <p:spPr>
          <a:xfrm>
            <a:off x="3606589" y="929233"/>
            <a:ext cx="89111" cy="1114198"/>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D001C9E-FBBA-6911-A238-6040800A333F}"/>
              </a:ext>
            </a:extLst>
          </p:cNvPr>
          <p:cNvSpPr/>
          <p:nvPr/>
        </p:nvSpPr>
        <p:spPr>
          <a:xfrm>
            <a:off x="3818679" y="1598579"/>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DCD8352-79ED-8A9D-FBF5-4A35A2717FF7}"/>
              </a:ext>
            </a:extLst>
          </p:cNvPr>
          <p:cNvSpPr/>
          <p:nvPr/>
        </p:nvSpPr>
        <p:spPr>
          <a:xfrm>
            <a:off x="4817110" y="2523220"/>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AF86A540-5164-BF33-5922-838C4F5FE94F}"/>
              </a:ext>
            </a:extLst>
          </p:cNvPr>
          <p:cNvSpPr/>
          <p:nvPr/>
        </p:nvSpPr>
        <p:spPr>
          <a:xfrm>
            <a:off x="5929152" y="3459405"/>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594482-020E-F81A-EB54-0E8AE505B848}"/>
                  </a:ext>
                </a:extLst>
              </p:cNvPr>
              <p:cNvSpPr txBox="1"/>
              <p:nvPr/>
            </p:nvSpPr>
            <p:spPr>
              <a:xfrm>
                <a:off x="4059696" y="1584771"/>
                <a:ext cx="115499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r>
                        <a:rPr lang="en-GB" sz="2800" b="0" i="1" smtClean="0">
                          <a:latin typeface="Cambria Math" panose="02040503050406030204" pitchFamily="18" charset="0"/>
                          <a:cs typeface="Arial" panose="020B0604020202020204" pitchFamily="34" charset="0"/>
                        </a:rPr>
                        <m:t>=1</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02594482-020E-F81A-EB54-0E8AE505B848}"/>
                  </a:ext>
                </a:extLst>
              </p:cNvPr>
              <p:cNvSpPr txBox="1">
                <a:spLocks noRot="1" noChangeAspect="1" noMove="1" noResize="1" noEditPoints="1" noAdjustHandles="1" noChangeArrowheads="1" noChangeShapeType="1" noTextEdit="1"/>
              </p:cNvSpPr>
              <p:nvPr/>
            </p:nvSpPr>
            <p:spPr>
              <a:xfrm>
                <a:off x="4059696" y="1584771"/>
                <a:ext cx="1154996" cy="67710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A2D77F-AA8F-427D-09ED-1C2929BF2E83}"/>
                  </a:ext>
                </a:extLst>
              </p:cNvPr>
              <p:cNvSpPr txBox="1"/>
              <p:nvPr/>
            </p:nvSpPr>
            <p:spPr>
              <a:xfrm>
                <a:off x="5079082" y="2448520"/>
                <a:ext cx="115499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r>
                        <a:rPr lang="en-GB" sz="2800" b="0" i="1" smtClean="0">
                          <a:latin typeface="Cambria Math" panose="02040503050406030204" pitchFamily="18" charset="0"/>
                          <a:cs typeface="Arial" panose="020B0604020202020204" pitchFamily="34" charset="0"/>
                        </a:rPr>
                        <m:t>=2</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C9A2D77F-AA8F-427D-09ED-1C2929BF2E83}"/>
                  </a:ext>
                </a:extLst>
              </p:cNvPr>
              <p:cNvSpPr txBox="1">
                <a:spLocks noRot="1" noChangeAspect="1" noMove="1" noResize="1" noEditPoints="1" noAdjustHandles="1" noChangeArrowheads="1" noChangeShapeType="1" noTextEdit="1"/>
              </p:cNvSpPr>
              <p:nvPr/>
            </p:nvSpPr>
            <p:spPr>
              <a:xfrm>
                <a:off x="5079082" y="2448520"/>
                <a:ext cx="1154996" cy="67710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B6C9905-D00D-AA36-A2E4-216538E169BD}"/>
                  </a:ext>
                </a:extLst>
              </p:cNvPr>
              <p:cNvSpPr txBox="1"/>
              <p:nvPr/>
            </p:nvSpPr>
            <p:spPr>
              <a:xfrm>
                <a:off x="6157321" y="3400640"/>
                <a:ext cx="115499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r>
                        <a:rPr lang="en-GB" sz="2800" b="0" i="1" smtClean="0">
                          <a:latin typeface="Cambria Math" panose="02040503050406030204" pitchFamily="18" charset="0"/>
                          <a:cs typeface="Arial" panose="020B0604020202020204" pitchFamily="34" charset="0"/>
                        </a:rPr>
                        <m:t>=3</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AB6C9905-D00D-AA36-A2E4-216538E169BD}"/>
                  </a:ext>
                </a:extLst>
              </p:cNvPr>
              <p:cNvSpPr txBox="1">
                <a:spLocks noRot="1" noChangeAspect="1" noMove="1" noResize="1" noEditPoints="1" noAdjustHandles="1" noChangeArrowheads="1" noChangeShapeType="1" noTextEdit="1"/>
              </p:cNvSpPr>
              <p:nvPr/>
            </p:nvSpPr>
            <p:spPr>
              <a:xfrm>
                <a:off x="6157321" y="3400640"/>
                <a:ext cx="1154996"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3D2F2F8-E48F-BBE7-056B-E9696F4155EB}"/>
                  </a:ext>
                </a:extLst>
              </p:cNvPr>
              <p:cNvSpPr txBox="1"/>
              <p:nvPr/>
            </p:nvSpPr>
            <p:spPr>
              <a:xfrm>
                <a:off x="7575207" y="3968804"/>
                <a:ext cx="115499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r>
                        <a:rPr lang="en-GB" sz="2800" b="0" i="1" smtClean="0">
                          <a:latin typeface="Cambria Math" panose="02040503050406030204" pitchFamily="18" charset="0"/>
                          <a:cs typeface="Arial" panose="020B0604020202020204" pitchFamily="34" charset="0"/>
                        </a:rPr>
                        <m:t>=4</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73D2F2F8-E48F-BBE7-056B-E9696F4155EB}"/>
                  </a:ext>
                </a:extLst>
              </p:cNvPr>
              <p:cNvSpPr txBox="1">
                <a:spLocks noRot="1" noChangeAspect="1" noMove="1" noResize="1" noEditPoints="1" noAdjustHandles="1" noChangeArrowheads="1" noChangeShapeType="1" noTextEdit="1"/>
              </p:cNvSpPr>
              <p:nvPr/>
            </p:nvSpPr>
            <p:spPr>
              <a:xfrm>
                <a:off x="7575207" y="3968804"/>
                <a:ext cx="1154996" cy="6771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2AEFD26-E18A-0ED9-DF4C-007D61B12A56}"/>
                  </a:ext>
                </a:extLst>
              </p:cNvPr>
              <p:cNvSpPr txBox="1"/>
              <p:nvPr/>
            </p:nvSpPr>
            <p:spPr>
              <a:xfrm>
                <a:off x="3826934" y="391773"/>
                <a:ext cx="115499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r>
                        <a:rPr lang="en-GB" sz="2800" b="0" i="1" smtClean="0">
                          <a:latin typeface="Cambria Math" panose="02040503050406030204" pitchFamily="18" charset="0"/>
                          <a:cs typeface="Arial" panose="020B0604020202020204" pitchFamily="34" charset="0"/>
                        </a:rPr>
                        <m:t>=0</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42AEFD26-E18A-0ED9-DF4C-007D61B12A56}"/>
                  </a:ext>
                </a:extLst>
              </p:cNvPr>
              <p:cNvSpPr txBox="1">
                <a:spLocks noRot="1" noChangeAspect="1" noMove="1" noResize="1" noEditPoints="1" noAdjustHandles="1" noChangeArrowheads="1" noChangeShapeType="1" noTextEdit="1"/>
              </p:cNvSpPr>
              <p:nvPr/>
            </p:nvSpPr>
            <p:spPr>
              <a:xfrm>
                <a:off x="3826934" y="391773"/>
                <a:ext cx="1154996" cy="67710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8C6FEFE-3F18-0BB2-C98B-5A7EF3A7599E}"/>
                  </a:ext>
                </a:extLst>
              </p:cNvPr>
              <p:cNvSpPr txBox="1"/>
              <p:nvPr/>
            </p:nvSpPr>
            <p:spPr>
              <a:xfrm>
                <a:off x="0" y="3103523"/>
                <a:ext cx="484459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Measure </a:t>
                </a:r>
                <a14:m>
                  <m:oMath xmlns:m="http://schemas.openxmlformats.org/officeDocument/2006/math">
                    <m:r>
                      <a:rPr lang="en-GB" sz="2800" i="1" dirty="0" smtClean="0">
                        <a:latin typeface="Cambria Math" panose="02040503050406030204" pitchFamily="18" charset="0"/>
                        <a:cs typeface="Arial" panose="020B0604020202020204" pitchFamily="34" charset="0"/>
                      </a:rPr>
                      <m:t>h</m:t>
                    </m:r>
                  </m:oMath>
                </a14:m>
                <a:r>
                  <a:rPr lang="en-GB" sz="2800" dirty="0">
                    <a:latin typeface="Arial" panose="020B0604020202020204" pitchFamily="34" charset="0"/>
                    <a:cs typeface="Arial" panose="020B0604020202020204" pitchFamily="34" charset="0"/>
                  </a:rPr>
                  <a:t> from highest point</a:t>
                </a:r>
              </a:p>
            </p:txBody>
          </p:sp>
        </mc:Choice>
        <mc:Fallback xmlns="">
          <p:sp>
            <p:nvSpPr>
              <p:cNvPr id="19" name="TextBox 18">
                <a:extLst>
                  <a:ext uri="{FF2B5EF4-FFF2-40B4-BE49-F238E27FC236}">
                    <a16:creationId xmlns:a16="http://schemas.microsoft.com/office/drawing/2014/main" id="{E8C6FEFE-3F18-0BB2-C98B-5A7EF3A7599E}"/>
                  </a:ext>
                </a:extLst>
              </p:cNvPr>
              <p:cNvSpPr txBox="1">
                <a:spLocks noRot="1" noChangeAspect="1" noMove="1" noResize="1" noEditPoints="1" noAdjustHandles="1" noChangeArrowheads="1" noChangeShapeType="1" noTextEdit="1"/>
              </p:cNvSpPr>
              <p:nvPr/>
            </p:nvSpPr>
            <p:spPr>
              <a:xfrm>
                <a:off x="0" y="3103523"/>
                <a:ext cx="4844596" cy="523220"/>
              </a:xfrm>
              <a:prstGeom prst="rect">
                <a:avLst/>
              </a:prstGeom>
              <a:blipFill>
                <a:blip r:embed="rId7"/>
                <a:stretch>
                  <a:fillRect l="-2516" t="-11628" r="-1384"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FCE3CC7-084F-70E8-0EEC-79D39220DDCF}"/>
                  </a:ext>
                </a:extLst>
              </p:cNvPr>
              <p:cNvSpPr txBox="1"/>
              <p:nvPr/>
            </p:nvSpPr>
            <p:spPr>
              <a:xfrm>
                <a:off x="13653" y="4122692"/>
                <a:ext cx="407592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Measure </a:t>
                </a:r>
                <a14:m>
                  <m:oMath xmlns:m="http://schemas.openxmlformats.org/officeDocument/2006/math">
                    <m:r>
                      <a:rPr lang="en-GB" sz="2800" b="0" i="1" dirty="0" smtClean="0">
                        <a:latin typeface="Cambria Math" panose="02040503050406030204" pitchFamily="18" charset="0"/>
                        <a:cs typeface="Arial" panose="020B0604020202020204" pitchFamily="34" charset="0"/>
                      </a:rPr>
                      <m:t>𝑃</m:t>
                    </m:r>
                  </m:oMath>
                </a14:m>
                <a:r>
                  <a:rPr lang="en-GB" sz="2800" dirty="0">
                    <a:latin typeface="Arial" panose="020B0604020202020204" pitchFamily="34" charset="0"/>
                    <a:cs typeface="Arial" panose="020B0604020202020204" pitchFamily="34" charset="0"/>
                  </a:rPr>
                  <a:t> at each point</a:t>
                </a:r>
              </a:p>
            </p:txBody>
          </p:sp>
        </mc:Choice>
        <mc:Fallback xmlns="">
          <p:sp>
            <p:nvSpPr>
              <p:cNvPr id="22" name="TextBox 21">
                <a:extLst>
                  <a:ext uri="{FF2B5EF4-FFF2-40B4-BE49-F238E27FC236}">
                    <a16:creationId xmlns:a16="http://schemas.microsoft.com/office/drawing/2014/main" id="{CFCE3CC7-084F-70E8-0EEC-79D39220DDCF}"/>
                  </a:ext>
                </a:extLst>
              </p:cNvPr>
              <p:cNvSpPr txBox="1">
                <a:spLocks noRot="1" noChangeAspect="1" noMove="1" noResize="1" noEditPoints="1" noAdjustHandles="1" noChangeArrowheads="1" noChangeShapeType="1" noTextEdit="1"/>
              </p:cNvSpPr>
              <p:nvPr/>
            </p:nvSpPr>
            <p:spPr>
              <a:xfrm>
                <a:off x="13653" y="4122692"/>
                <a:ext cx="4075924" cy="523220"/>
              </a:xfrm>
              <a:prstGeom prst="rect">
                <a:avLst/>
              </a:prstGeom>
              <a:blipFill>
                <a:blip r:embed="rId8"/>
                <a:stretch>
                  <a:fillRect l="-2990" t="-11628" r="-1943" b="-31395"/>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5E9E9B03-C0C8-515B-6937-FB944446707B}"/>
              </a:ext>
            </a:extLst>
          </p:cNvPr>
          <p:cNvSpPr txBox="1"/>
          <p:nvPr/>
        </p:nvSpPr>
        <p:spPr>
          <a:xfrm>
            <a:off x="736600" y="1486332"/>
            <a:ext cx="192232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Metre stick</a:t>
            </a:r>
          </a:p>
        </p:txBody>
      </p:sp>
      <p:cxnSp>
        <p:nvCxnSpPr>
          <p:cNvPr id="27" name="Straight Arrow Connector 26">
            <a:extLst>
              <a:ext uri="{FF2B5EF4-FFF2-40B4-BE49-F238E27FC236}">
                <a16:creationId xmlns:a16="http://schemas.microsoft.com/office/drawing/2014/main" id="{11BFA817-D5D8-9458-E8CA-A4500550531C}"/>
              </a:ext>
            </a:extLst>
          </p:cNvPr>
          <p:cNvCxnSpPr>
            <a:stCxn id="25" idx="3"/>
          </p:cNvCxnSpPr>
          <p:nvPr/>
        </p:nvCxnSpPr>
        <p:spPr>
          <a:xfrm flipV="1">
            <a:off x="2658921" y="1358900"/>
            <a:ext cx="896868" cy="389042"/>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7C7653A-F31B-AC26-4FC8-456AEC4DD157}"/>
                  </a:ext>
                </a:extLst>
              </p:cNvPr>
              <p:cNvSpPr txBox="1"/>
              <p:nvPr/>
            </p:nvSpPr>
            <p:spPr>
              <a:xfrm>
                <a:off x="2869662" y="346873"/>
                <a:ext cx="63543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0</m:t>
                          </m:r>
                        </m:sub>
                      </m:sSub>
                    </m:oMath>
                  </m:oMathPara>
                </a14:m>
                <a:endParaRPr lang="en-GB" sz="2800" dirty="0" err="1">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17C7653A-F31B-AC26-4FC8-456AEC4DD157}"/>
                  </a:ext>
                </a:extLst>
              </p:cNvPr>
              <p:cNvSpPr txBox="1">
                <a:spLocks noRot="1" noChangeAspect="1" noMove="1" noResize="1" noEditPoints="1" noAdjustHandles="1" noChangeArrowheads="1" noChangeShapeType="1" noTextEdit="1"/>
              </p:cNvSpPr>
              <p:nvPr/>
            </p:nvSpPr>
            <p:spPr>
              <a:xfrm>
                <a:off x="2869662" y="346873"/>
                <a:ext cx="635430" cy="67710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DD53D0-5CB0-CB19-FDF7-8DE5438ADCE8}"/>
                  </a:ext>
                </a:extLst>
              </p:cNvPr>
              <p:cNvSpPr txBox="1"/>
              <p:nvPr/>
            </p:nvSpPr>
            <p:spPr>
              <a:xfrm>
                <a:off x="13653" y="5110058"/>
                <a:ext cx="495392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Calculate </a:t>
                </a:r>
                <a14:m>
                  <m:oMath xmlns:m="http://schemas.openxmlformats.org/officeDocument/2006/math">
                    <m:r>
                      <a:rPr lang="en-GB" sz="2800" b="0" i="1" dirty="0" smtClean="0">
                        <a:latin typeface="Cambria Math" panose="02040503050406030204" pitchFamily="18" charset="0"/>
                        <a:cs typeface="Arial" panose="020B0604020202020204" pitchFamily="34" charset="0"/>
                      </a:rPr>
                      <m:t>𝑃</m:t>
                    </m:r>
                    <m:r>
                      <a:rPr lang="en-GB" sz="2800" b="0" i="1" dirty="0" smtClean="0">
                        <a:latin typeface="Cambria Math" panose="02040503050406030204" pitchFamily="18" charset="0"/>
                        <a:cs typeface="Arial" panose="020B0604020202020204" pitchFamily="34" charset="0"/>
                      </a:rPr>
                      <m:t>−</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𝑃</m:t>
                        </m:r>
                      </m:e>
                      <m:sub>
                        <m:r>
                          <a:rPr lang="en-GB" sz="2800" b="0" i="1" dirty="0" smtClean="0">
                            <a:latin typeface="Cambria Math" panose="02040503050406030204" pitchFamily="18" charset="0"/>
                            <a:cs typeface="Arial" panose="020B0604020202020204" pitchFamily="34" charset="0"/>
                          </a:rPr>
                          <m:t>0</m:t>
                        </m:r>
                      </m:sub>
                    </m:sSub>
                  </m:oMath>
                </a14:m>
                <a:r>
                  <a:rPr lang="en-GB" sz="2800" dirty="0">
                    <a:latin typeface="Arial" panose="020B0604020202020204" pitchFamily="34" charset="0"/>
                    <a:cs typeface="Arial" panose="020B0604020202020204" pitchFamily="34" charset="0"/>
                  </a:rPr>
                  <a:t> at each point</a:t>
                </a:r>
              </a:p>
            </p:txBody>
          </p:sp>
        </mc:Choice>
        <mc:Fallback xmlns="">
          <p:sp>
            <p:nvSpPr>
              <p:cNvPr id="5" name="TextBox 4">
                <a:extLst>
                  <a:ext uri="{FF2B5EF4-FFF2-40B4-BE49-F238E27FC236}">
                    <a16:creationId xmlns:a16="http://schemas.microsoft.com/office/drawing/2014/main" id="{ACDD53D0-5CB0-CB19-FDF7-8DE5438ADCE8}"/>
                  </a:ext>
                </a:extLst>
              </p:cNvPr>
              <p:cNvSpPr txBox="1">
                <a:spLocks noRot="1" noChangeAspect="1" noMove="1" noResize="1" noEditPoints="1" noAdjustHandles="1" noChangeArrowheads="1" noChangeShapeType="1" noTextEdit="1"/>
              </p:cNvSpPr>
              <p:nvPr/>
            </p:nvSpPr>
            <p:spPr>
              <a:xfrm>
                <a:off x="13653" y="5110058"/>
                <a:ext cx="4953920" cy="523220"/>
              </a:xfrm>
              <a:prstGeom prst="rect">
                <a:avLst/>
              </a:prstGeom>
              <a:blipFill>
                <a:blip r:embed="rId10"/>
                <a:stretch>
                  <a:fillRect l="-2460" t="-11628" r="-1353" b="-31395"/>
                </a:stretch>
              </a:blipFill>
            </p:spPr>
            <p:txBody>
              <a:bodyPr/>
              <a:lstStyle/>
              <a:p>
                <a:r>
                  <a:rPr lang="en-GB">
                    <a:noFill/>
                  </a:rPr>
                  <a:t> </a:t>
                </a:r>
              </a:p>
            </p:txBody>
          </p:sp>
        </mc:Fallback>
      </mc:AlternateContent>
    </p:spTree>
    <p:extLst>
      <p:ext uri="{BB962C8B-B14F-4D97-AF65-F5344CB8AC3E}">
        <p14:creationId xmlns:p14="http://schemas.microsoft.com/office/powerpoint/2010/main" val="1851353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B1DF9-FEF9-9A6F-85DC-B107D3F71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7C86F-1255-55C6-936B-81E4EAED29D7}"/>
              </a:ext>
            </a:extLst>
          </p:cNvPr>
          <p:cNvSpPr>
            <a:spLocks noGrp="1"/>
          </p:cNvSpPr>
          <p:nvPr>
            <p:ph type="title"/>
          </p:nvPr>
        </p:nvSpPr>
        <p:spPr/>
        <p:txBody>
          <a:bodyPr/>
          <a:lstStyle/>
          <a:p>
            <a:r>
              <a:rPr lang="en-GB" dirty="0"/>
              <a:t>Data and calculations</a:t>
            </a:r>
          </a:p>
        </p:txBody>
      </p:sp>
      <p:sp>
        <p:nvSpPr>
          <p:cNvPr id="4" name="TextBox 3">
            <a:extLst>
              <a:ext uri="{FF2B5EF4-FFF2-40B4-BE49-F238E27FC236}">
                <a16:creationId xmlns:a16="http://schemas.microsoft.com/office/drawing/2014/main" id="{3E77FE51-83DE-3912-07DE-4E0C2493FF33}"/>
              </a:ext>
            </a:extLst>
          </p:cNvPr>
          <p:cNvSpPr txBox="1"/>
          <p:nvPr/>
        </p:nvSpPr>
        <p:spPr>
          <a:xfrm>
            <a:off x="453860" y="2382446"/>
            <a:ext cx="145915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Height (m)</a:t>
            </a:r>
          </a:p>
        </p:txBody>
      </p:sp>
      <p:sp>
        <p:nvSpPr>
          <p:cNvPr id="6" name="TextBox 5">
            <a:extLst>
              <a:ext uri="{FF2B5EF4-FFF2-40B4-BE49-F238E27FC236}">
                <a16:creationId xmlns:a16="http://schemas.microsoft.com/office/drawing/2014/main" id="{286E17D4-1D0C-CE06-8548-53DB38E250C1}"/>
              </a:ext>
            </a:extLst>
          </p:cNvPr>
          <p:cNvSpPr txBox="1"/>
          <p:nvPr/>
        </p:nvSpPr>
        <p:spPr>
          <a:xfrm>
            <a:off x="1830567" y="2388394"/>
            <a:ext cx="1770294"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Pressure (Pa)</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FC8ACA-48DD-64F7-CEB9-CAE572062642}"/>
                  </a:ext>
                </a:extLst>
              </p:cNvPr>
              <p:cNvSpPr txBox="1"/>
              <p:nvPr/>
            </p:nvSpPr>
            <p:spPr>
              <a:xfrm>
                <a:off x="3743041" y="2382446"/>
                <a:ext cx="1459150" cy="954107"/>
              </a:xfrm>
              <a:prstGeom prst="rect">
                <a:avLst/>
              </a:prstGeom>
              <a:noFill/>
            </p:spPr>
            <p:txBody>
              <a:bodyPr wrap="square" rtlCol="0">
                <a:spAutoFit/>
              </a:bodyPr>
              <a:lstStyle/>
              <a:p>
                <a:pPr>
                  <a:spcAft>
                    <a:spcPts val="1200"/>
                  </a:spcAft>
                </a:pPr>
                <a14:m>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𝑃</m:t>
                        </m:r>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𝑃</m:t>
                        </m:r>
                      </m:e>
                      <m:sub>
                        <m:r>
                          <a:rPr lang="en-GB" sz="2800" b="0" i="1" dirty="0" smtClean="0">
                            <a:latin typeface="Cambria Math" panose="02040503050406030204" pitchFamily="18" charset="0"/>
                            <a:cs typeface="Arial" panose="020B0604020202020204" pitchFamily="34" charset="0"/>
                          </a:rPr>
                          <m:t>0</m:t>
                        </m:r>
                      </m:sub>
                    </m:sSub>
                  </m:oMath>
                </a14:m>
                <a:r>
                  <a:rPr lang="en-GB" sz="2800" dirty="0">
                    <a:latin typeface="Arial" panose="020B0604020202020204" pitchFamily="34" charset="0"/>
                    <a:cs typeface="Arial" panose="020B0604020202020204" pitchFamily="34" charset="0"/>
                  </a:rPr>
                  <a:t> (Pa)</a:t>
                </a:r>
              </a:p>
            </p:txBody>
          </p:sp>
        </mc:Choice>
        <mc:Fallback xmlns="">
          <p:sp>
            <p:nvSpPr>
              <p:cNvPr id="7" name="TextBox 6">
                <a:extLst>
                  <a:ext uri="{FF2B5EF4-FFF2-40B4-BE49-F238E27FC236}">
                    <a16:creationId xmlns:a16="http://schemas.microsoft.com/office/drawing/2014/main" id="{38FC8ACA-48DD-64F7-CEB9-CAE572062642}"/>
                  </a:ext>
                </a:extLst>
              </p:cNvPr>
              <p:cNvSpPr txBox="1">
                <a:spLocks noRot="1" noChangeAspect="1" noMove="1" noResize="1" noEditPoints="1" noAdjustHandles="1" noChangeArrowheads="1" noChangeShapeType="1" noTextEdit="1"/>
              </p:cNvSpPr>
              <p:nvPr/>
            </p:nvSpPr>
            <p:spPr>
              <a:xfrm>
                <a:off x="3743041" y="2382446"/>
                <a:ext cx="1459150" cy="954107"/>
              </a:xfrm>
              <a:prstGeom prst="rect">
                <a:avLst/>
              </a:prstGeom>
              <a:blipFill>
                <a:blip r:embed="rId2"/>
                <a:stretch>
                  <a:fillRect l="-8368" b="-173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603487-4C49-0B88-5FB3-E2E7DFA48035}"/>
                  </a:ext>
                </a:extLst>
              </p:cNvPr>
              <p:cNvSpPr txBox="1"/>
              <p:nvPr/>
            </p:nvSpPr>
            <p:spPr>
              <a:xfrm>
                <a:off x="5224886" y="2382445"/>
                <a:ext cx="1919594" cy="1724575"/>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cs typeface="Arial" panose="020B0604020202020204" pitchFamily="34" charset="0"/>
                            </a:rPr>
                          </m:ctrlPr>
                        </m:fPr>
                        <m:num>
                          <m:sSub>
                            <m:sSubPr>
                              <m:ctrlPr>
                                <a:rPr lang="en-GB" sz="2800" i="1" dirty="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m:t>
                              </m:r>
                              <m:r>
                                <a:rPr lang="en-GB" sz="2800" i="1" dirty="0">
                                  <a:latin typeface="Cambria Math" panose="02040503050406030204" pitchFamily="18" charset="0"/>
                                  <a:cs typeface="Arial" panose="020B0604020202020204" pitchFamily="34" charset="0"/>
                                </a:rPr>
                                <m:t>𝑃</m:t>
                              </m:r>
                              <m:r>
                                <a:rPr lang="en-GB" sz="2800" i="1" dirty="0">
                                  <a:latin typeface="Cambria Math" panose="02040503050406030204" pitchFamily="18" charset="0"/>
                                  <a:cs typeface="Arial" panose="020B0604020202020204" pitchFamily="34" charset="0"/>
                                </a:rPr>
                                <m:t>−</m:t>
                              </m:r>
                              <m:r>
                                <a:rPr lang="en-GB" sz="2800" i="1" dirty="0">
                                  <a:latin typeface="Cambria Math" panose="02040503050406030204" pitchFamily="18" charset="0"/>
                                  <a:cs typeface="Arial" panose="020B0604020202020204" pitchFamily="34" charset="0"/>
                                </a:rPr>
                                <m:t>𝑃</m:t>
                              </m:r>
                            </m:e>
                            <m:sub>
                              <m:r>
                                <a:rPr lang="en-GB" sz="2800" i="1" dirty="0">
                                  <a:latin typeface="Cambria Math" panose="02040503050406030204" pitchFamily="18" charset="0"/>
                                  <a:cs typeface="Arial" panose="020B0604020202020204" pitchFamily="34" charset="0"/>
                                </a:rPr>
                                <m:t>0</m:t>
                              </m:r>
                            </m:sub>
                          </m:sSub>
                          <m:r>
                            <a:rPr lang="en-GB" sz="2800" dirty="0">
                              <a:latin typeface="Cambria Math" panose="02040503050406030204" pitchFamily="18" charset="0"/>
                              <a:cs typeface="Arial" panose="020B0604020202020204" pitchFamily="34" charset="0"/>
                            </a:rPr>
                            <m:t>)</m:t>
                          </m:r>
                        </m:num>
                        <m:den>
                          <m:r>
                            <a:rPr lang="en-GB" sz="2800" b="0" i="1" dirty="0" smtClean="0">
                              <a:latin typeface="Cambria Math" panose="02040503050406030204" pitchFamily="18" charset="0"/>
                              <a:cs typeface="Arial" panose="020B0604020202020204" pitchFamily="34" charset="0"/>
                            </a:rPr>
                            <m:t>𝜌</m:t>
                          </m:r>
                          <m:r>
                            <a:rPr lang="en-GB" sz="2800" b="0" i="1" dirty="0" smtClean="0">
                              <a:latin typeface="Cambria Math" panose="02040503050406030204" pitchFamily="18" charset="0"/>
                              <a:cs typeface="Arial" panose="020B0604020202020204" pitchFamily="34" charset="0"/>
                            </a:rPr>
                            <m:t>h</m:t>
                          </m:r>
                        </m:den>
                      </m:f>
                    </m:oMath>
                  </m:oMathPara>
                </a14:m>
                <a:endParaRPr lang="en-GB" sz="2800" b="0" i="0" dirty="0">
                  <a:latin typeface="Cambria Math" panose="02040503050406030204" pitchFamily="18" charset="0"/>
                  <a:cs typeface="Arial" panose="020B0604020202020204" pitchFamily="34" charset="0"/>
                </a:endParaRPr>
              </a:p>
              <a:p>
                <a:pPr algn="ctr">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𝑚</m:t>
                      </m:r>
                      <m:r>
                        <a:rPr lang="en-GB" sz="2800" b="0" i="1" dirty="0" smtClean="0">
                          <a:latin typeface="Cambria Math" panose="02040503050406030204" pitchFamily="18" charset="0"/>
                          <a:cs typeface="Arial" panose="020B0604020202020204" pitchFamily="34" charset="0"/>
                        </a:rPr>
                        <m:t> </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𝑠</m:t>
                          </m:r>
                        </m:e>
                        <m:sup>
                          <m:r>
                            <a:rPr lang="en-GB" sz="2800" b="0" i="1" dirty="0" smtClean="0">
                              <a:latin typeface="Cambria Math" panose="02040503050406030204" pitchFamily="18" charset="0"/>
                              <a:cs typeface="Arial" panose="020B0604020202020204" pitchFamily="34" charset="0"/>
                            </a:rPr>
                            <m:t>−2</m:t>
                          </m:r>
                        </m:sup>
                      </m:sSup>
                      <m:r>
                        <a:rPr lang="en-GB" sz="2800" b="0" i="1" dirty="0"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D603487-4C49-0B88-5FB3-E2E7DFA48035}"/>
                  </a:ext>
                </a:extLst>
              </p:cNvPr>
              <p:cNvSpPr txBox="1">
                <a:spLocks noRot="1" noChangeAspect="1" noMove="1" noResize="1" noEditPoints="1" noAdjustHandles="1" noChangeArrowheads="1" noChangeShapeType="1" noTextEdit="1"/>
              </p:cNvSpPr>
              <p:nvPr/>
            </p:nvSpPr>
            <p:spPr>
              <a:xfrm>
                <a:off x="5224886" y="2382445"/>
                <a:ext cx="1919594" cy="1724575"/>
              </a:xfrm>
              <a:prstGeom prst="rect">
                <a:avLst/>
              </a:prstGeom>
              <a:blipFill>
                <a:blip r:embed="rId3"/>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359B3E38-F5BA-2340-5144-8F9085FAAD51}"/>
              </a:ext>
            </a:extLst>
          </p:cNvPr>
          <p:cNvSpPr txBox="1"/>
          <p:nvPr/>
        </p:nvSpPr>
        <p:spPr>
          <a:xfrm>
            <a:off x="7158263" y="2382446"/>
            <a:ext cx="13644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 error</a:t>
            </a:r>
          </a:p>
        </p:txBody>
      </p:sp>
      <p:grpSp>
        <p:nvGrpSpPr>
          <p:cNvPr id="27" name="Group 26">
            <a:extLst>
              <a:ext uri="{FF2B5EF4-FFF2-40B4-BE49-F238E27FC236}">
                <a16:creationId xmlns:a16="http://schemas.microsoft.com/office/drawing/2014/main" id="{6021665F-8773-2FF7-71A3-CDC927887E09}"/>
              </a:ext>
            </a:extLst>
          </p:cNvPr>
          <p:cNvGrpSpPr/>
          <p:nvPr/>
        </p:nvGrpSpPr>
        <p:grpSpPr>
          <a:xfrm>
            <a:off x="453860" y="2382445"/>
            <a:ext cx="8165981" cy="3779484"/>
            <a:chOff x="453860" y="1823645"/>
            <a:chExt cx="8165981" cy="3779484"/>
          </a:xfrm>
        </p:grpSpPr>
        <p:cxnSp>
          <p:nvCxnSpPr>
            <p:cNvPr id="11" name="Straight Connector 10">
              <a:extLst>
                <a:ext uri="{FF2B5EF4-FFF2-40B4-BE49-F238E27FC236}">
                  <a16:creationId xmlns:a16="http://schemas.microsoft.com/office/drawing/2014/main" id="{B3A12120-6B3B-E704-26CB-F875C22C2169}"/>
                </a:ext>
              </a:extLst>
            </p:cNvPr>
            <p:cNvCxnSpPr>
              <a:cxnSpLocks/>
            </p:cNvCxnSpPr>
            <p:nvPr/>
          </p:nvCxnSpPr>
          <p:spPr>
            <a:xfrm>
              <a:off x="453860"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F82C013-EEE1-949D-02D3-6C2E5648C255}"/>
                </a:ext>
              </a:extLst>
            </p:cNvPr>
            <p:cNvCxnSpPr>
              <a:cxnSpLocks/>
            </p:cNvCxnSpPr>
            <p:nvPr/>
          </p:nvCxnSpPr>
          <p:spPr>
            <a:xfrm>
              <a:off x="1830567"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87F162-6AAE-E911-D134-BA5FF9A0D5CE}"/>
                </a:ext>
              </a:extLst>
            </p:cNvPr>
            <p:cNvCxnSpPr>
              <a:cxnSpLocks/>
            </p:cNvCxnSpPr>
            <p:nvPr/>
          </p:nvCxnSpPr>
          <p:spPr>
            <a:xfrm>
              <a:off x="3560475"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18EFFA1-5234-9BEA-4CDC-543B22FE57D5}"/>
                </a:ext>
              </a:extLst>
            </p:cNvPr>
            <p:cNvCxnSpPr>
              <a:cxnSpLocks/>
            </p:cNvCxnSpPr>
            <p:nvPr/>
          </p:nvCxnSpPr>
          <p:spPr>
            <a:xfrm>
              <a:off x="5202191"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58AC320-EC11-9FDA-D504-929047B17654}"/>
                </a:ext>
              </a:extLst>
            </p:cNvPr>
            <p:cNvCxnSpPr>
              <a:cxnSpLocks/>
            </p:cNvCxnSpPr>
            <p:nvPr/>
          </p:nvCxnSpPr>
          <p:spPr>
            <a:xfrm>
              <a:off x="7144480"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26D4475-E4B6-FBF7-FEC9-C8E28A299CD1}"/>
                </a:ext>
              </a:extLst>
            </p:cNvPr>
            <p:cNvCxnSpPr>
              <a:cxnSpLocks/>
            </p:cNvCxnSpPr>
            <p:nvPr/>
          </p:nvCxnSpPr>
          <p:spPr>
            <a:xfrm>
              <a:off x="8619841"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F60957-31A2-4D99-6E9C-2009352C3ECE}"/>
                  </a:ext>
                </a:extLst>
              </p:cNvPr>
              <p:cNvSpPr txBox="1"/>
              <p:nvPr/>
            </p:nvSpPr>
            <p:spPr>
              <a:xfrm>
                <a:off x="453860" y="990987"/>
                <a:ext cx="680750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Pressure at top level </a:t>
                </a:r>
                <a14:m>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0</m:t>
                        </m:r>
                      </m:sub>
                    </m:sSub>
                    <m:r>
                      <a:rPr lang="en-GB" sz="2800" b="0" i="0" smtClean="0">
                        <a:latin typeface="Cambria Math" panose="02040503050406030204" pitchFamily="18" charset="0"/>
                        <a:cs typeface="Arial" panose="020B0604020202020204" pitchFamily="34" charset="0"/>
                      </a:rPr>
                      <m:t>: ____________________</m:t>
                    </m:r>
                  </m:oMath>
                </a14:m>
                <a:endParaRPr lang="en-GB" sz="2800" dirty="0" err="1">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7F60957-31A2-4D99-6E9C-2009352C3ECE}"/>
                  </a:ext>
                </a:extLst>
              </p:cNvPr>
              <p:cNvSpPr txBox="1">
                <a:spLocks noRot="1" noChangeAspect="1" noMove="1" noResize="1" noEditPoints="1" noAdjustHandles="1" noChangeArrowheads="1" noChangeShapeType="1" noTextEdit="1"/>
              </p:cNvSpPr>
              <p:nvPr/>
            </p:nvSpPr>
            <p:spPr>
              <a:xfrm>
                <a:off x="453860" y="990987"/>
                <a:ext cx="6807505" cy="523220"/>
              </a:xfrm>
              <a:prstGeom prst="rect">
                <a:avLst/>
              </a:prstGeom>
              <a:blipFill>
                <a:blip r:embed="rId4"/>
                <a:stretch>
                  <a:fillRect l="-1791" t="-12941" b="-32941"/>
                </a:stretch>
              </a:blipFill>
            </p:spPr>
            <p:txBody>
              <a:bodyPr/>
              <a:lstStyle/>
              <a:p>
                <a:r>
                  <a:rPr lang="en-GB">
                    <a:noFill/>
                  </a:rPr>
                  <a:t> </a:t>
                </a:r>
              </a:p>
            </p:txBody>
          </p:sp>
        </mc:Fallback>
      </mc:AlternateContent>
      <p:cxnSp>
        <p:nvCxnSpPr>
          <p:cNvPr id="25" name="Straight Connector 24">
            <a:extLst>
              <a:ext uri="{FF2B5EF4-FFF2-40B4-BE49-F238E27FC236}">
                <a16:creationId xmlns:a16="http://schemas.microsoft.com/office/drawing/2014/main" id="{5F25784D-3E73-B6DD-8A5F-B5BF787C03F7}"/>
              </a:ext>
            </a:extLst>
          </p:cNvPr>
          <p:cNvCxnSpPr/>
          <p:nvPr/>
        </p:nvCxnSpPr>
        <p:spPr>
          <a:xfrm>
            <a:off x="453860" y="2382445"/>
            <a:ext cx="8165981"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F4B1AC5-9BDF-DFBF-28C5-A1CA5BDDCB3E}"/>
              </a:ext>
            </a:extLst>
          </p:cNvPr>
          <p:cNvCxnSpPr/>
          <p:nvPr/>
        </p:nvCxnSpPr>
        <p:spPr>
          <a:xfrm>
            <a:off x="453860" y="4007966"/>
            <a:ext cx="8165981"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4D8CA72-3906-8781-82DC-D7B862472347}"/>
                  </a:ext>
                </a:extLst>
              </p:cNvPr>
              <p:cNvSpPr txBox="1"/>
              <p:nvPr/>
            </p:nvSpPr>
            <p:spPr>
              <a:xfrm>
                <a:off x="453860" y="1594641"/>
                <a:ext cx="8371266" cy="523220"/>
              </a:xfrm>
              <a:prstGeom prst="rect">
                <a:avLst/>
              </a:prstGeom>
              <a:noFill/>
            </p:spPr>
            <p:txBody>
              <a:bodyPr wrap="none" rtlCol="0">
                <a:spAutoFit/>
              </a:bodyPr>
              <a:lstStyle/>
              <a:p>
                <a:pPr algn="l">
                  <a:spcAft>
                    <a:spcPts val="1200"/>
                  </a:spcAft>
                </a:pPr>
                <a:r>
                  <a:rPr lang="en-GB" sz="2800" b="0" dirty="0">
                    <a:cs typeface="Arial" panose="020B0604020202020204" pitchFamily="34" charset="0"/>
                  </a:rPr>
                  <a:t>Density of air (from air density graph) </a:t>
                </a:r>
                <a14:m>
                  <m:oMath xmlns:m="http://schemas.openxmlformats.org/officeDocument/2006/math">
                    <m:r>
                      <a:rPr lang="en-GB" sz="2800" b="0" i="1" smtClean="0">
                        <a:latin typeface="Cambria Math" panose="02040503050406030204" pitchFamily="18" charset="0"/>
                        <a:cs typeface="Arial" panose="020B0604020202020204" pitchFamily="34" charset="0"/>
                      </a:rPr>
                      <m:t>𝜌</m:t>
                    </m:r>
                    <m:r>
                      <a:rPr lang="en-GB" sz="2800" b="0" i="0" smtClean="0">
                        <a:latin typeface="Cambria Math" panose="02040503050406030204" pitchFamily="18" charset="0"/>
                        <a:cs typeface="Arial" panose="020B0604020202020204" pitchFamily="34" charset="0"/>
                      </a:rPr>
                      <m:t>: _____________</m:t>
                    </m:r>
                  </m:oMath>
                </a14:m>
                <a:endParaRPr lang="en-GB" sz="2800" dirty="0" err="1">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54D8CA72-3906-8781-82DC-D7B862472347}"/>
                  </a:ext>
                </a:extLst>
              </p:cNvPr>
              <p:cNvSpPr txBox="1">
                <a:spLocks noRot="1" noChangeAspect="1" noMove="1" noResize="1" noEditPoints="1" noAdjustHandles="1" noChangeArrowheads="1" noChangeShapeType="1" noTextEdit="1"/>
              </p:cNvSpPr>
              <p:nvPr/>
            </p:nvSpPr>
            <p:spPr>
              <a:xfrm>
                <a:off x="453860" y="1594641"/>
                <a:ext cx="8371266" cy="523220"/>
              </a:xfrm>
              <a:prstGeom prst="rect">
                <a:avLst/>
              </a:prstGeom>
              <a:blipFill>
                <a:blip r:embed="rId5"/>
                <a:stretch>
                  <a:fillRect l="-1456" t="-12941" b="-32941"/>
                </a:stretch>
              </a:blipFill>
            </p:spPr>
            <p:txBody>
              <a:bodyPr/>
              <a:lstStyle/>
              <a:p>
                <a:r>
                  <a:rPr lang="en-GB">
                    <a:noFill/>
                  </a:rPr>
                  <a:t> </a:t>
                </a:r>
              </a:p>
            </p:txBody>
          </p:sp>
        </mc:Fallback>
      </mc:AlternateContent>
    </p:spTree>
    <p:extLst>
      <p:ext uri="{BB962C8B-B14F-4D97-AF65-F5344CB8AC3E}">
        <p14:creationId xmlns:p14="http://schemas.microsoft.com/office/powerpoint/2010/main" val="386072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4EC2-9372-702D-9E97-85124854F197}"/>
              </a:ext>
            </a:extLst>
          </p:cNvPr>
          <p:cNvSpPr>
            <a:spLocks noGrp="1"/>
          </p:cNvSpPr>
          <p:nvPr>
            <p:ph type="title"/>
          </p:nvPr>
        </p:nvSpPr>
        <p:spPr/>
        <p:txBody>
          <a:bodyPr/>
          <a:lstStyle/>
          <a:p>
            <a:r>
              <a:rPr lang="en-GB" dirty="0"/>
              <a:t>Graph</a:t>
            </a:r>
          </a:p>
        </p:txBody>
      </p:sp>
      <p:sp>
        <p:nvSpPr>
          <p:cNvPr id="5" name="Freeform: Shape 4">
            <a:extLst>
              <a:ext uri="{FF2B5EF4-FFF2-40B4-BE49-F238E27FC236}">
                <a16:creationId xmlns:a16="http://schemas.microsoft.com/office/drawing/2014/main" id="{5F2E9524-0B0A-7CED-0D6A-4E86A7B66E1F}"/>
              </a:ext>
            </a:extLst>
          </p:cNvPr>
          <p:cNvSpPr/>
          <p:nvPr/>
        </p:nvSpPr>
        <p:spPr>
          <a:xfrm>
            <a:off x="3783249" y="913504"/>
            <a:ext cx="3599234" cy="3249039"/>
          </a:xfrm>
          <a:custGeom>
            <a:avLst/>
            <a:gdLst>
              <a:gd name="connsiteX0" fmla="*/ 0 w 3599234"/>
              <a:gd name="connsiteY0" fmla="*/ 0 h 3249039"/>
              <a:gd name="connsiteX1" fmla="*/ 0 w 3599234"/>
              <a:gd name="connsiteY1" fmla="*/ 3249039 h 3249039"/>
              <a:gd name="connsiteX2" fmla="*/ 3599234 w 3599234"/>
              <a:gd name="connsiteY2" fmla="*/ 3249039 h 3249039"/>
            </a:gdLst>
            <a:ahLst/>
            <a:cxnLst>
              <a:cxn ang="0">
                <a:pos x="connsiteX0" y="connsiteY0"/>
              </a:cxn>
              <a:cxn ang="0">
                <a:pos x="connsiteX1" y="connsiteY1"/>
              </a:cxn>
              <a:cxn ang="0">
                <a:pos x="connsiteX2" y="connsiteY2"/>
              </a:cxn>
            </a:cxnLst>
            <a:rect l="l" t="t" r="r" b="b"/>
            <a:pathLst>
              <a:path w="3599234" h="3249039">
                <a:moveTo>
                  <a:pt x="0" y="0"/>
                </a:moveTo>
                <a:lnTo>
                  <a:pt x="0" y="3249039"/>
                </a:lnTo>
                <a:lnTo>
                  <a:pt x="3599234" y="3249039"/>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818C08-00C7-2C37-5992-E3603F165BFB}"/>
                  </a:ext>
                </a:extLst>
              </p:cNvPr>
              <p:cNvSpPr txBox="1"/>
              <p:nvPr/>
            </p:nvSpPr>
            <p:spPr>
              <a:xfrm>
                <a:off x="2140085" y="913504"/>
                <a:ext cx="1524905" cy="1107996"/>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0</m:t>
                          </m:r>
                        </m:sub>
                      </m:sSub>
                    </m:oMath>
                  </m:oMathPara>
                </a14:m>
                <a:endParaRPr lang="en-GB" sz="280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(Pa)</a:t>
                </a:r>
              </a:p>
            </p:txBody>
          </p:sp>
        </mc:Choice>
        <mc:Fallback xmlns="">
          <p:sp>
            <p:nvSpPr>
              <p:cNvPr id="6" name="TextBox 5">
                <a:extLst>
                  <a:ext uri="{FF2B5EF4-FFF2-40B4-BE49-F238E27FC236}">
                    <a16:creationId xmlns:a16="http://schemas.microsoft.com/office/drawing/2014/main" id="{8A818C08-00C7-2C37-5992-E3603F165BFB}"/>
                  </a:ext>
                </a:extLst>
              </p:cNvPr>
              <p:cNvSpPr txBox="1">
                <a:spLocks noRot="1" noChangeAspect="1" noMove="1" noResize="1" noEditPoints="1" noAdjustHandles="1" noChangeArrowheads="1" noChangeShapeType="1" noTextEdit="1"/>
              </p:cNvSpPr>
              <p:nvPr/>
            </p:nvSpPr>
            <p:spPr>
              <a:xfrm>
                <a:off x="2140085" y="913504"/>
                <a:ext cx="1524905" cy="1107996"/>
              </a:xfrm>
              <a:prstGeom prst="rect">
                <a:avLst/>
              </a:prstGeom>
              <a:blipFill>
                <a:blip r:embed="rId2"/>
                <a:stretch>
                  <a:fillRect l="-8000" b="-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A98A55-837F-CFFD-0380-E3D699CA13CA}"/>
                  </a:ext>
                </a:extLst>
              </p:cNvPr>
              <p:cNvSpPr txBox="1"/>
              <p:nvPr/>
            </p:nvSpPr>
            <p:spPr>
              <a:xfrm>
                <a:off x="5582866" y="4159531"/>
                <a:ext cx="1829090"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h</m:t>
                    </m:r>
                  </m:oMath>
                </a14:m>
                <a:r>
                  <a:rPr lang="en-GB" sz="2800" dirty="0">
                    <a:latin typeface="Arial" panose="020B0604020202020204" pitchFamily="34" charset="0"/>
                    <a:cs typeface="Arial" panose="020B0604020202020204" pitchFamily="34" charset="0"/>
                  </a:rPr>
                  <a:t> (metres)</a:t>
                </a:r>
              </a:p>
            </p:txBody>
          </p:sp>
        </mc:Choice>
        <mc:Fallback xmlns="">
          <p:sp>
            <p:nvSpPr>
              <p:cNvPr id="7" name="TextBox 6">
                <a:extLst>
                  <a:ext uri="{FF2B5EF4-FFF2-40B4-BE49-F238E27FC236}">
                    <a16:creationId xmlns:a16="http://schemas.microsoft.com/office/drawing/2014/main" id="{08A98A55-837F-CFFD-0380-E3D699CA13CA}"/>
                  </a:ext>
                </a:extLst>
              </p:cNvPr>
              <p:cNvSpPr txBox="1">
                <a:spLocks noRot="1" noChangeAspect="1" noMove="1" noResize="1" noEditPoints="1" noAdjustHandles="1" noChangeArrowheads="1" noChangeShapeType="1" noTextEdit="1"/>
              </p:cNvSpPr>
              <p:nvPr/>
            </p:nvSpPr>
            <p:spPr>
              <a:xfrm>
                <a:off x="5582866" y="4159531"/>
                <a:ext cx="1829090" cy="523220"/>
              </a:xfrm>
              <a:prstGeom prst="rect">
                <a:avLst/>
              </a:prstGeom>
              <a:blipFill>
                <a:blip r:embed="rId3"/>
                <a:stretch>
                  <a:fillRect t="-11628" r="-4667"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D1E864-B3AE-DFFF-B33B-464206C9FCD1}"/>
                  </a:ext>
                </a:extLst>
              </p:cNvPr>
              <p:cNvSpPr txBox="1"/>
              <p:nvPr/>
            </p:nvSpPr>
            <p:spPr>
              <a:xfrm>
                <a:off x="379649" y="5605023"/>
                <a:ext cx="8112868"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If the graph is a straight line with </a:t>
                </a:r>
                <a14:m>
                  <m:oMath xmlns:m="http://schemas.openxmlformats.org/officeDocument/2006/math">
                    <m:r>
                      <a:rPr lang="en-GB" sz="2800" i="1" dirty="0" smtClean="0">
                        <a:latin typeface="Cambria Math" panose="02040503050406030204" pitchFamily="18" charset="0"/>
                        <a:cs typeface="Arial" panose="020B0604020202020204" pitchFamily="34" charset="0"/>
                      </a:rPr>
                      <m:t>𝑠𝑙𝑜𝑝𝑒</m:t>
                    </m:r>
                    <m:r>
                      <a:rPr lang="en-GB" sz="280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𝜌</m:t>
                    </m:r>
                    <m:r>
                      <a:rPr lang="en-GB" sz="2800" i="1" dirty="0" smtClean="0">
                        <a:latin typeface="Cambria Math" panose="02040503050406030204" pitchFamily="18" charset="0"/>
                        <a:cs typeface="Arial" panose="020B0604020202020204" pitchFamily="34" charset="0"/>
                      </a:rPr>
                      <m:t>𝑔</m:t>
                    </m:r>
                  </m:oMath>
                </a14:m>
                <a:r>
                  <a:rPr lang="en-GB" sz="2800" dirty="0">
                    <a:latin typeface="Arial" panose="020B0604020202020204" pitchFamily="34" charset="0"/>
                    <a:cs typeface="Arial" panose="020B0604020202020204" pitchFamily="34" charset="0"/>
                  </a:rPr>
                  <a:t>, you have verified the model</a:t>
                </a:r>
              </a:p>
            </p:txBody>
          </p:sp>
        </mc:Choice>
        <mc:Fallback xmlns="">
          <p:sp>
            <p:nvSpPr>
              <p:cNvPr id="8" name="TextBox 7">
                <a:extLst>
                  <a:ext uri="{FF2B5EF4-FFF2-40B4-BE49-F238E27FC236}">
                    <a16:creationId xmlns:a16="http://schemas.microsoft.com/office/drawing/2014/main" id="{3BD1E864-B3AE-DFFF-B33B-464206C9FCD1}"/>
                  </a:ext>
                </a:extLst>
              </p:cNvPr>
              <p:cNvSpPr txBox="1">
                <a:spLocks noRot="1" noChangeAspect="1" noMove="1" noResize="1" noEditPoints="1" noAdjustHandles="1" noChangeArrowheads="1" noChangeShapeType="1" noTextEdit="1"/>
              </p:cNvSpPr>
              <p:nvPr/>
            </p:nvSpPr>
            <p:spPr>
              <a:xfrm>
                <a:off x="379649" y="5605023"/>
                <a:ext cx="8112868" cy="954107"/>
              </a:xfrm>
              <a:prstGeom prst="rect">
                <a:avLst/>
              </a:prstGeom>
              <a:blipFill>
                <a:blip r:embed="rId4"/>
                <a:stretch>
                  <a:fillRect l="-1503" t="-6369" r="-1052" b="-16561"/>
                </a:stretch>
              </a:blipFill>
            </p:spPr>
            <p:txBody>
              <a:bodyPr/>
              <a:lstStyle/>
              <a:p>
                <a:r>
                  <a:rPr lang="en-GB">
                    <a:noFill/>
                  </a:rPr>
                  <a:t> </a:t>
                </a:r>
              </a:p>
            </p:txBody>
          </p:sp>
        </mc:Fallback>
      </mc:AlternateContent>
      <p:cxnSp>
        <p:nvCxnSpPr>
          <p:cNvPr id="10" name="Straight Connector 9">
            <a:extLst>
              <a:ext uri="{FF2B5EF4-FFF2-40B4-BE49-F238E27FC236}">
                <a16:creationId xmlns:a16="http://schemas.microsoft.com/office/drawing/2014/main" id="{A7F4F2D7-26FD-6336-884A-08B33B446598}"/>
              </a:ext>
            </a:extLst>
          </p:cNvPr>
          <p:cNvCxnSpPr/>
          <p:nvPr/>
        </p:nvCxnSpPr>
        <p:spPr>
          <a:xfrm flipV="1">
            <a:off x="3783249" y="1505231"/>
            <a:ext cx="2922351" cy="2654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131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55B93-6694-13EE-1FFF-BA406BDDD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2C1BB-51EB-1D4C-BD7C-CEBBF9A6F4F2}"/>
              </a:ext>
            </a:extLst>
          </p:cNvPr>
          <p:cNvSpPr>
            <a:spLocks noGrp="1"/>
          </p:cNvSpPr>
          <p:nvPr>
            <p:ph type="title"/>
          </p:nvPr>
        </p:nvSpPr>
        <p:spPr/>
        <p:txBody>
          <a:bodyPr/>
          <a:lstStyle/>
          <a:p>
            <a:r>
              <a:rPr lang="en-GB" dirty="0"/>
              <a:t>Sources of error</a:t>
            </a:r>
          </a:p>
        </p:txBody>
      </p:sp>
      <p:sp>
        <p:nvSpPr>
          <p:cNvPr id="3" name="TextBox 2">
            <a:extLst>
              <a:ext uri="{FF2B5EF4-FFF2-40B4-BE49-F238E27FC236}">
                <a16:creationId xmlns:a16="http://schemas.microsoft.com/office/drawing/2014/main" id="{EA7C5DE6-B876-B414-81C3-C819771E5EF0}"/>
              </a:ext>
            </a:extLst>
          </p:cNvPr>
          <p:cNvSpPr txBox="1"/>
          <p:nvPr/>
        </p:nvSpPr>
        <p:spPr>
          <a:xfrm>
            <a:off x="1322962" y="1459149"/>
            <a:ext cx="376417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Air pressure variations</a:t>
            </a:r>
          </a:p>
        </p:txBody>
      </p:sp>
      <p:sp>
        <p:nvSpPr>
          <p:cNvPr id="4" name="TextBox 3">
            <a:extLst>
              <a:ext uri="{FF2B5EF4-FFF2-40B4-BE49-F238E27FC236}">
                <a16:creationId xmlns:a16="http://schemas.microsoft.com/office/drawing/2014/main" id="{BA238CF0-C7E3-CF99-F664-A5E6D82AA579}"/>
              </a:ext>
            </a:extLst>
          </p:cNvPr>
          <p:cNvSpPr txBox="1"/>
          <p:nvPr/>
        </p:nvSpPr>
        <p:spPr>
          <a:xfrm>
            <a:off x="1322962" y="2388000"/>
            <a:ext cx="718337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Air density variations (see air density graph)</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E61D69-3910-B718-F2B2-3C1912FC58A0}"/>
                  </a:ext>
                </a:extLst>
              </p:cNvPr>
              <p:cNvSpPr txBox="1"/>
              <p:nvPr/>
            </p:nvSpPr>
            <p:spPr>
              <a:xfrm>
                <a:off x="1322962" y="3316851"/>
                <a:ext cx="2864887" cy="523220"/>
              </a:xfrm>
              <a:prstGeom prst="rect">
                <a:avLst/>
              </a:prstGeom>
              <a:noFill/>
            </p:spPr>
            <p:txBody>
              <a:bodyPr wrap="none" rtlCol="0">
                <a:spAutoFit/>
              </a:bodyPr>
              <a:lstStyle/>
              <a:p>
                <a:pPr algn="l">
                  <a:spcAft>
                    <a:spcPts val="1200"/>
                  </a:spcAft>
                </a:pPr>
                <a14:m>
                  <m:oMath xmlns:m="http://schemas.openxmlformats.org/officeDocument/2006/math">
                    <m:r>
                      <a:rPr lang="en-GB" sz="2800" i="1" dirty="0" smtClean="0">
                        <a:latin typeface="Cambria Math" panose="02040503050406030204" pitchFamily="18" charset="0"/>
                        <a:cs typeface="Arial" panose="020B0604020202020204" pitchFamily="34" charset="0"/>
                      </a:rPr>
                      <m:t>h</m:t>
                    </m:r>
                  </m:oMath>
                </a14:m>
                <a:r>
                  <a:rPr lang="en-GB" sz="2800" dirty="0">
                    <a:latin typeface="Arial" panose="020B0604020202020204" pitchFamily="34" charset="0"/>
                    <a:cs typeface="Arial" panose="020B0604020202020204" pitchFamily="34" charset="0"/>
                  </a:rPr>
                  <a:t> measurements</a:t>
                </a:r>
              </a:p>
            </p:txBody>
          </p:sp>
        </mc:Choice>
        <mc:Fallback xmlns="">
          <p:sp>
            <p:nvSpPr>
              <p:cNvPr id="9" name="TextBox 8">
                <a:extLst>
                  <a:ext uri="{FF2B5EF4-FFF2-40B4-BE49-F238E27FC236}">
                    <a16:creationId xmlns:a16="http://schemas.microsoft.com/office/drawing/2014/main" id="{38E61D69-3910-B718-F2B2-3C1912FC58A0}"/>
                  </a:ext>
                </a:extLst>
              </p:cNvPr>
              <p:cNvSpPr txBox="1">
                <a:spLocks noRot="1" noChangeAspect="1" noMove="1" noResize="1" noEditPoints="1" noAdjustHandles="1" noChangeArrowheads="1" noChangeShapeType="1" noTextEdit="1"/>
              </p:cNvSpPr>
              <p:nvPr/>
            </p:nvSpPr>
            <p:spPr>
              <a:xfrm>
                <a:off x="1322962" y="3316851"/>
                <a:ext cx="2864887" cy="523220"/>
              </a:xfrm>
              <a:prstGeom prst="rect">
                <a:avLst/>
              </a:prstGeom>
              <a:blipFill>
                <a:blip r:embed="rId2"/>
                <a:stretch>
                  <a:fillRect t="-11628" r="-2766" b="-31395"/>
                </a:stretch>
              </a:blipFill>
            </p:spPr>
            <p:txBody>
              <a:bodyPr/>
              <a:lstStyle/>
              <a:p>
                <a:r>
                  <a:rPr lang="en-GB">
                    <a:noFill/>
                  </a:rPr>
                  <a:t> </a:t>
                </a:r>
              </a:p>
            </p:txBody>
          </p:sp>
        </mc:Fallback>
      </mc:AlternateContent>
    </p:spTree>
    <p:extLst>
      <p:ext uri="{BB962C8B-B14F-4D97-AF65-F5344CB8AC3E}">
        <p14:creationId xmlns:p14="http://schemas.microsoft.com/office/powerpoint/2010/main" val="553534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89BA7-B9DF-7898-CC76-4BF243E52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33777-D84E-BA49-F210-F59A7F560334}"/>
              </a:ext>
            </a:extLst>
          </p:cNvPr>
          <p:cNvSpPr>
            <a:spLocks noGrp="1"/>
          </p:cNvSpPr>
          <p:nvPr>
            <p:ph type="title"/>
          </p:nvPr>
        </p:nvSpPr>
        <p:spPr/>
        <p:txBody>
          <a:bodyPr/>
          <a:lstStyle/>
          <a:p>
            <a:r>
              <a:rPr lang="en-GB" dirty="0"/>
              <a:t>Handling of variables</a:t>
            </a:r>
          </a:p>
        </p:txBody>
      </p:sp>
      <p:sp>
        <p:nvSpPr>
          <p:cNvPr id="6" name="Text Placeholder 5">
            <a:extLst>
              <a:ext uri="{FF2B5EF4-FFF2-40B4-BE49-F238E27FC236}">
                <a16:creationId xmlns:a16="http://schemas.microsoft.com/office/drawing/2014/main" id="{9D8878D0-88EB-926B-4D23-B8F9B479D9B0}"/>
              </a:ext>
            </a:extLst>
          </p:cNvPr>
          <p:cNvSpPr>
            <a:spLocks noGrp="1"/>
          </p:cNvSpPr>
          <p:nvPr>
            <p:ph type="body" sz="quarter" idx="10"/>
          </p:nvPr>
        </p:nvSpPr>
        <p:spPr/>
        <p:txBody>
          <a:bodyPr/>
          <a:lstStyle/>
          <a:p>
            <a:r>
              <a:rPr lang="en-GB" dirty="0"/>
              <a:t>Describe how variables were handled.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784953-6F8E-1FDD-B778-2E1FCE3A0C0B}"/>
                  </a:ext>
                </a:extLst>
              </p:cNvPr>
              <p:cNvSpPr txBox="1"/>
              <p:nvPr/>
            </p:nvSpPr>
            <p:spPr>
              <a:xfrm>
                <a:off x="400049" y="1092586"/>
                <a:ext cx="8115301" cy="1384995"/>
              </a:xfrm>
              <a:prstGeom prst="rect">
                <a:avLst/>
              </a:prstGeom>
              <a:solidFill>
                <a:srgbClr val="FFFF99"/>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Our independent variable was the height (</a:t>
                </a:r>
                <a14:m>
                  <m:oMath xmlns:m="http://schemas.openxmlformats.org/officeDocument/2006/math">
                    <m:r>
                      <a:rPr lang="en-GB" sz="2800" b="0" i="1" smtClean="0">
                        <a:latin typeface="Cambria Math" panose="02040503050406030204" pitchFamily="18" charset="0"/>
                        <a:cs typeface="Arial" panose="020B0604020202020204" pitchFamily="34" charset="0"/>
                      </a:rPr>
                      <m:t>h</m:t>
                    </m:r>
                  </m:oMath>
                </a14:m>
                <a:r>
                  <a:rPr lang="en-GB" sz="2800" dirty="0">
                    <a:latin typeface="Arial" panose="020B0604020202020204" pitchFamily="34" charset="0"/>
                    <a:cs typeface="Arial" panose="020B0604020202020204" pitchFamily="34" charset="0"/>
                  </a:rPr>
                  <a:t>) of air causing the pressure difference. </a:t>
                </a:r>
                <a14:m>
                  <m:oMath xmlns:m="http://schemas.openxmlformats.org/officeDocument/2006/math">
                    <m:r>
                      <a:rPr lang="en-GB" sz="2800" b="0" i="1" dirty="0" smtClean="0">
                        <a:latin typeface="Cambria Math" panose="02040503050406030204" pitchFamily="18" charset="0"/>
                        <a:cs typeface="Arial" panose="020B0604020202020204" pitchFamily="34" charset="0"/>
                      </a:rPr>
                      <m:t>h</m:t>
                    </m:r>
                  </m:oMath>
                </a14:m>
                <a:r>
                  <a:rPr lang="en-GB" sz="2800" dirty="0">
                    <a:latin typeface="Arial" panose="020B0604020202020204" pitchFamily="34" charset="0"/>
                    <a:cs typeface="Arial" panose="020B0604020202020204" pitchFamily="34" charset="0"/>
                  </a:rPr>
                  <a:t> was the vertical distances below the </a:t>
                </a:r>
                <a14:m>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0</m:t>
                        </m:r>
                      </m:sub>
                    </m:sSub>
                  </m:oMath>
                </a14:m>
                <a:r>
                  <a:rPr lang="en-GB" sz="2800" dirty="0">
                    <a:latin typeface="Arial" panose="020B0604020202020204" pitchFamily="34" charset="0"/>
                    <a:cs typeface="Arial" panose="020B0604020202020204" pitchFamily="34" charset="0"/>
                  </a:rPr>
                  <a:t> point.</a:t>
                </a:r>
              </a:p>
            </p:txBody>
          </p:sp>
        </mc:Choice>
        <mc:Fallback xmlns="">
          <p:sp>
            <p:nvSpPr>
              <p:cNvPr id="3" name="TextBox 2">
                <a:extLst>
                  <a:ext uri="{FF2B5EF4-FFF2-40B4-BE49-F238E27FC236}">
                    <a16:creationId xmlns:a16="http://schemas.microsoft.com/office/drawing/2014/main" id="{7A784953-6F8E-1FDD-B778-2E1FCE3A0C0B}"/>
                  </a:ext>
                </a:extLst>
              </p:cNvPr>
              <p:cNvSpPr txBox="1">
                <a:spLocks noRot="1" noChangeAspect="1" noMove="1" noResize="1" noEditPoints="1" noAdjustHandles="1" noChangeArrowheads="1" noChangeShapeType="1" noTextEdit="1"/>
              </p:cNvSpPr>
              <p:nvPr/>
            </p:nvSpPr>
            <p:spPr>
              <a:xfrm>
                <a:off x="400049" y="1092586"/>
                <a:ext cx="8115301" cy="1384995"/>
              </a:xfrm>
              <a:prstGeom prst="rect">
                <a:avLst/>
              </a:prstGeom>
              <a:blipFill>
                <a:blip r:embed="rId2"/>
                <a:stretch>
                  <a:fillRect l="-1578" t="-4405" r="-2554" b="-114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127595-D830-2CCA-5869-E70C4F617178}"/>
                  </a:ext>
                </a:extLst>
              </p:cNvPr>
              <p:cNvSpPr txBox="1"/>
              <p:nvPr/>
            </p:nvSpPr>
            <p:spPr>
              <a:xfrm>
                <a:off x="400048" y="2625870"/>
                <a:ext cx="8115301" cy="1384995"/>
              </a:xfrm>
              <a:prstGeom prst="rect">
                <a:avLst/>
              </a:prstGeom>
              <a:solidFill>
                <a:srgbClr val="FFFF99"/>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dependant variable is the pressure difference caused by this depth of air. This was calculated by subtracting </a:t>
                </a:r>
                <a14:m>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0</m:t>
                        </m:r>
                      </m:sub>
                    </m:sSub>
                  </m:oMath>
                </a14:m>
                <a:r>
                  <a:rPr lang="en-GB" sz="2800" dirty="0">
                    <a:latin typeface="Arial" panose="020B0604020202020204" pitchFamily="34" charset="0"/>
                    <a:cs typeface="Arial" panose="020B0604020202020204" pitchFamily="34" charset="0"/>
                  </a:rPr>
                  <a:t> from our measurement.</a:t>
                </a:r>
              </a:p>
            </p:txBody>
          </p:sp>
        </mc:Choice>
        <mc:Fallback xmlns="">
          <p:sp>
            <p:nvSpPr>
              <p:cNvPr id="4" name="TextBox 3">
                <a:extLst>
                  <a:ext uri="{FF2B5EF4-FFF2-40B4-BE49-F238E27FC236}">
                    <a16:creationId xmlns:a16="http://schemas.microsoft.com/office/drawing/2014/main" id="{97127595-D830-2CCA-5869-E70C4F617178}"/>
                  </a:ext>
                </a:extLst>
              </p:cNvPr>
              <p:cNvSpPr txBox="1">
                <a:spLocks noRot="1" noChangeAspect="1" noMove="1" noResize="1" noEditPoints="1" noAdjustHandles="1" noChangeArrowheads="1" noChangeShapeType="1" noTextEdit="1"/>
              </p:cNvSpPr>
              <p:nvPr/>
            </p:nvSpPr>
            <p:spPr>
              <a:xfrm>
                <a:off x="400048" y="2625870"/>
                <a:ext cx="8115301" cy="1384995"/>
              </a:xfrm>
              <a:prstGeom prst="rect">
                <a:avLst/>
              </a:prstGeom>
              <a:blipFill>
                <a:blip r:embed="rId3"/>
                <a:stretch>
                  <a:fillRect l="-1578" t="-4846" r="-2479" b="-11454"/>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4DED4AC-25F5-4893-519A-F49F30F3504F}"/>
              </a:ext>
            </a:extLst>
          </p:cNvPr>
          <p:cNvSpPr txBox="1"/>
          <p:nvPr/>
        </p:nvSpPr>
        <p:spPr>
          <a:xfrm>
            <a:off x="400048" y="4159154"/>
            <a:ext cx="8115301" cy="1815882"/>
          </a:xfrm>
          <a:prstGeom prst="rect">
            <a:avLst/>
          </a:prstGeom>
          <a:solidFill>
            <a:srgbClr val="FFFF99"/>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Air density and temperature should be kept constant for valid results. We did the experiment over a short period of time in order to minimise natural variations in air temperature and density.</a:t>
            </a:r>
          </a:p>
        </p:txBody>
      </p:sp>
    </p:spTree>
    <p:extLst>
      <p:ext uri="{BB962C8B-B14F-4D97-AF65-F5344CB8AC3E}">
        <p14:creationId xmlns:p14="http://schemas.microsoft.com/office/powerpoint/2010/main" val="3807882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4FC7-613B-2639-4A70-BA0108CC34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5D665F-C62F-5967-F303-6A4A0D84F9DC}"/>
              </a:ext>
            </a:extLst>
          </p:cNvPr>
          <p:cNvSpPr>
            <a:spLocks noGrp="1"/>
          </p:cNvSpPr>
          <p:nvPr>
            <p:ph type="title"/>
          </p:nvPr>
        </p:nvSpPr>
        <p:spPr/>
        <p:txBody>
          <a:bodyPr/>
          <a:lstStyle/>
          <a:p>
            <a:r>
              <a:rPr lang="en-GB" dirty="0"/>
              <a:t>Air density (</a:t>
            </a:r>
            <a:r>
              <a:rPr lang="el-GR" dirty="0"/>
              <a:t>ρ</a:t>
            </a:r>
            <a:r>
              <a:rPr lang="en-GB" dirty="0"/>
              <a:t>)</a:t>
            </a:r>
          </a:p>
        </p:txBody>
      </p:sp>
      <p:sp>
        <p:nvSpPr>
          <p:cNvPr id="41" name="TextBox 40">
            <a:extLst>
              <a:ext uri="{FF2B5EF4-FFF2-40B4-BE49-F238E27FC236}">
                <a16:creationId xmlns:a16="http://schemas.microsoft.com/office/drawing/2014/main" id="{B6BFFAB8-4BAD-A661-7DAE-BF164A830552}"/>
              </a:ext>
            </a:extLst>
          </p:cNvPr>
          <p:cNvSpPr txBox="1"/>
          <p:nvPr/>
        </p:nvSpPr>
        <p:spPr>
          <a:xfrm>
            <a:off x="55219" y="6396103"/>
            <a:ext cx="9028618" cy="430887"/>
          </a:xfrm>
          <a:prstGeom prst="rect">
            <a:avLst/>
          </a:prstGeom>
          <a:noFill/>
        </p:spPr>
        <p:txBody>
          <a:bodyPr wrap="square">
            <a:spAutoFit/>
          </a:bodyPr>
          <a:lstStyle/>
          <a:p>
            <a:r>
              <a:rPr lang="en-GB" sz="1100" b="0" i="0" dirty="0">
                <a:solidFill>
                  <a:srgbClr val="000000"/>
                </a:solidFill>
                <a:effectLst/>
                <a:latin typeface="Arial" panose="020B0604020202020204" pitchFamily="34" charset="0"/>
              </a:rPr>
              <a:t>The Engineering </a:t>
            </a:r>
            <a:r>
              <a:rPr lang="en-GB" sz="1100" b="0" i="0" dirty="0" err="1">
                <a:solidFill>
                  <a:srgbClr val="000000"/>
                </a:solidFill>
                <a:effectLst/>
                <a:latin typeface="Arial" panose="020B0604020202020204" pitchFamily="34" charset="0"/>
              </a:rPr>
              <a:t>ToolBox</a:t>
            </a:r>
            <a:r>
              <a:rPr lang="en-GB" sz="1100" b="0" i="0" dirty="0">
                <a:solidFill>
                  <a:srgbClr val="000000"/>
                </a:solidFill>
                <a:effectLst/>
                <a:latin typeface="Arial" panose="020B0604020202020204" pitchFamily="34" charset="0"/>
              </a:rPr>
              <a:t> (2003). </a:t>
            </a:r>
            <a:r>
              <a:rPr lang="en-GB" sz="1100" b="0" i="1" dirty="0">
                <a:solidFill>
                  <a:srgbClr val="000000"/>
                </a:solidFill>
                <a:effectLst/>
                <a:latin typeface="Arial" panose="020B0604020202020204" pitchFamily="34" charset="0"/>
              </a:rPr>
              <a:t>Air Density, Specific Weight, and Thermal Expansion Coefficients at Varying Temperatures and Pressures</a:t>
            </a:r>
            <a:r>
              <a:rPr lang="en-GB" sz="1100" b="0" i="0" dirty="0">
                <a:solidFill>
                  <a:srgbClr val="000000"/>
                </a:solidFill>
                <a:effectLst/>
                <a:latin typeface="Arial" panose="020B0604020202020204" pitchFamily="34" charset="0"/>
              </a:rPr>
              <a:t>. [online] Available at: https://www.engineeringtoolbox.com/air-density-specific-weight-d_600.html [28/10/2025]</a:t>
            </a:r>
            <a:endParaRPr lang="en-GB" sz="1100" dirty="0"/>
          </a:p>
        </p:txBody>
      </p:sp>
      <p:grpSp>
        <p:nvGrpSpPr>
          <p:cNvPr id="44" name="Group 43">
            <a:extLst>
              <a:ext uri="{FF2B5EF4-FFF2-40B4-BE49-F238E27FC236}">
                <a16:creationId xmlns:a16="http://schemas.microsoft.com/office/drawing/2014/main" id="{9838A1FD-D689-890D-8A2A-523731EE7B0E}"/>
              </a:ext>
            </a:extLst>
          </p:cNvPr>
          <p:cNvGrpSpPr/>
          <p:nvPr/>
        </p:nvGrpSpPr>
        <p:grpSpPr>
          <a:xfrm>
            <a:off x="1790212" y="1094781"/>
            <a:ext cx="7103186" cy="4497619"/>
            <a:chOff x="3470315" y="3231860"/>
            <a:chExt cx="4923067" cy="3117204"/>
          </a:xfrm>
        </p:grpSpPr>
        <p:grpSp>
          <p:nvGrpSpPr>
            <p:cNvPr id="45" name="Group 44">
              <a:extLst>
                <a:ext uri="{FF2B5EF4-FFF2-40B4-BE49-F238E27FC236}">
                  <a16:creationId xmlns:a16="http://schemas.microsoft.com/office/drawing/2014/main" id="{B02CB283-CF64-E114-79FF-6AB6C309E4D5}"/>
                </a:ext>
              </a:extLst>
            </p:cNvPr>
            <p:cNvGrpSpPr/>
            <p:nvPr/>
          </p:nvGrpSpPr>
          <p:grpSpPr>
            <a:xfrm>
              <a:off x="3507358" y="3231860"/>
              <a:ext cx="4848984" cy="3090968"/>
              <a:chOff x="3643322" y="2924333"/>
              <a:chExt cx="4848984" cy="3090968"/>
            </a:xfrm>
          </p:grpSpPr>
          <p:cxnSp>
            <p:nvCxnSpPr>
              <p:cNvPr id="1027" name="Straight Connector 1026">
                <a:extLst>
                  <a:ext uri="{FF2B5EF4-FFF2-40B4-BE49-F238E27FC236}">
                    <a16:creationId xmlns:a16="http://schemas.microsoft.com/office/drawing/2014/main" id="{7CD9F938-93D3-AC10-D69B-1E683B9827F8}"/>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9" name="Straight Connector 1028">
                <a:extLst>
                  <a:ext uri="{FF2B5EF4-FFF2-40B4-BE49-F238E27FC236}">
                    <a16:creationId xmlns:a16="http://schemas.microsoft.com/office/drawing/2014/main" id="{7C56EDB1-A405-C26F-59EE-89B2CD8BF941}"/>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0" name="Straight Connector 1029">
                <a:extLst>
                  <a:ext uri="{FF2B5EF4-FFF2-40B4-BE49-F238E27FC236}">
                    <a16:creationId xmlns:a16="http://schemas.microsoft.com/office/drawing/2014/main" id="{BE4E65F0-439B-3624-DB15-4C78592CE36D}"/>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0E29234E-87A3-8694-5D09-C88D1BD5F464}"/>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2" name="Straight Connector 1031">
                <a:extLst>
                  <a:ext uri="{FF2B5EF4-FFF2-40B4-BE49-F238E27FC236}">
                    <a16:creationId xmlns:a16="http://schemas.microsoft.com/office/drawing/2014/main" id="{2C1929FF-93D1-37A8-1BDA-4BB95FEEACB1}"/>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E0E546F5-2601-2962-8DC2-DD3FBD4721A1}"/>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E0DA79CD-4B2F-40B0-A9CD-AB8C4AD1EDE9}"/>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94A789F6-3DE9-6283-860A-8E557ECAFAD5}"/>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DF69CBAA-3830-5FAC-14E7-0D1123F4BBCA}"/>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154D14D9-06FC-EB47-1D8B-0F23A2A10200}"/>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8" name="Straight Connector 1037">
                <a:extLst>
                  <a:ext uri="{FF2B5EF4-FFF2-40B4-BE49-F238E27FC236}">
                    <a16:creationId xmlns:a16="http://schemas.microsoft.com/office/drawing/2014/main" id="{BCC29A3D-945E-9935-71A4-8BDD7239EDAC}"/>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2A2F7D8F-98CF-92EC-8B4E-B4F44D4409F4}"/>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0" name="Straight Connector 1039">
                <a:extLst>
                  <a:ext uri="{FF2B5EF4-FFF2-40B4-BE49-F238E27FC236}">
                    <a16:creationId xmlns:a16="http://schemas.microsoft.com/office/drawing/2014/main" id="{2852DE84-C4A2-1E27-CFCD-B907D4F1CB65}"/>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1" name="Straight Connector 1040">
                <a:extLst>
                  <a:ext uri="{FF2B5EF4-FFF2-40B4-BE49-F238E27FC236}">
                    <a16:creationId xmlns:a16="http://schemas.microsoft.com/office/drawing/2014/main" id="{D9A8AABF-B41A-7078-28C8-4975434AC2FC}"/>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2" name="Straight Connector 1041">
                <a:extLst>
                  <a:ext uri="{FF2B5EF4-FFF2-40B4-BE49-F238E27FC236}">
                    <a16:creationId xmlns:a16="http://schemas.microsoft.com/office/drawing/2014/main" id="{EAC01505-55D5-271F-7201-3128B9061B70}"/>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3" name="Straight Connector 1042">
                <a:extLst>
                  <a:ext uri="{FF2B5EF4-FFF2-40B4-BE49-F238E27FC236}">
                    <a16:creationId xmlns:a16="http://schemas.microsoft.com/office/drawing/2014/main" id="{B4436676-CC89-591B-954F-52DE24735FD7}"/>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3C024691-A848-2365-A7A2-E773400F2EF9}"/>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302A7701-1EE0-F559-8E41-75E084310C45}"/>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0666B92C-E70F-F364-8B5F-F80E42718651}"/>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48932788-5FF5-5F81-0853-229E370B43C4}"/>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FF5E3667-B8CF-FCCF-70C2-892BAAFF372C}"/>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90DD46DC-244C-817B-E601-2CDF79A0EA58}"/>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0" name="Straight Connector 1049">
                <a:extLst>
                  <a:ext uri="{FF2B5EF4-FFF2-40B4-BE49-F238E27FC236}">
                    <a16:creationId xmlns:a16="http://schemas.microsoft.com/office/drawing/2014/main" id="{0768C617-B74A-3710-2B1A-AB31EB922BF3}"/>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1" name="Straight Connector 1050">
                <a:extLst>
                  <a:ext uri="{FF2B5EF4-FFF2-40B4-BE49-F238E27FC236}">
                    <a16:creationId xmlns:a16="http://schemas.microsoft.com/office/drawing/2014/main" id="{D1E15F38-ED37-572B-5B95-1ECAC0DA39B6}"/>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2" name="Straight Connector 1051">
                <a:extLst>
                  <a:ext uri="{FF2B5EF4-FFF2-40B4-BE49-F238E27FC236}">
                    <a16:creationId xmlns:a16="http://schemas.microsoft.com/office/drawing/2014/main" id="{53D0E327-5F80-CA78-EF92-F387515E7EEF}"/>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3" name="Straight Connector 1052">
                <a:extLst>
                  <a:ext uri="{FF2B5EF4-FFF2-40B4-BE49-F238E27FC236}">
                    <a16:creationId xmlns:a16="http://schemas.microsoft.com/office/drawing/2014/main" id="{F0FAC5E2-F191-4F2C-92A8-FA9B302780E2}"/>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4" name="Straight Connector 1053">
                <a:extLst>
                  <a:ext uri="{FF2B5EF4-FFF2-40B4-BE49-F238E27FC236}">
                    <a16:creationId xmlns:a16="http://schemas.microsoft.com/office/drawing/2014/main" id="{BA6E956B-66AA-18C1-ADE3-BAE43EAAB0A4}"/>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5" name="Straight Connector 1054">
                <a:extLst>
                  <a:ext uri="{FF2B5EF4-FFF2-40B4-BE49-F238E27FC236}">
                    <a16:creationId xmlns:a16="http://schemas.microsoft.com/office/drawing/2014/main" id="{477A6022-B98E-295A-CEA8-4EA7FECEAEE1}"/>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6" name="Straight Connector 1055">
                <a:extLst>
                  <a:ext uri="{FF2B5EF4-FFF2-40B4-BE49-F238E27FC236}">
                    <a16:creationId xmlns:a16="http://schemas.microsoft.com/office/drawing/2014/main" id="{507BF494-D79C-1142-E84E-15D867401522}"/>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962C8E40-9387-2816-EC3B-CAEF8AD6DC93}"/>
                </a:ext>
              </a:extLst>
            </p:cNvPr>
            <p:cNvGrpSpPr/>
            <p:nvPr/>
          </p:nvGrpSpPr>
          <p:grpSpPr>
            <a:xfrm>
              <a:off x="3470315" y="3231860"/>
              <a:ext cx="4923067" cy="3117204"/>
              <a:chOff x="4258141" y="2784704"/>
              <a:chExt cx="4749890" cy="3117204"/>
            </a:xfrm>
          </p:grpSpPr>
          <p:cxnSp>
            <p:nvCxnSpPr>
              <p:cNvPr id="47" name="Straight Connector 46">
                <a:extLst>
                  <a:ext uri="{FF2B5EF4-FFF2-40B4-BE49-F238E27FC236}">
                    <a16:creationId xmlns:a16="http://schemas.microsoft.com/office/drawing/2014/main" id="{1667B339-B858-2E98-E18F-D42C9FF56870}"/>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592E1AD-EE04-0DFA-21D3-1DAD18AAF342}"/>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98C1CB2-4B2F-AB85-2AC4-D522A1D6CFF3}"/>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E83BFE6-FB26-870B-13E9-BC990D750BE0}"/>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608383C-3530-240A-3AC6-A9A410563F6F}"/>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3C0CC48-A900-65E8-2988-0828722D83F5}"/>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4B94566-102F-5DF7-02A3-1B08593FABFF}"/>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1758F3C-0938-DEB9-0DA7-343C22ABADE7}"/>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7BB09058-11DF-321F-7401-03AFAEB3820F}"/>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975CF05-8A15-95BC-0667-BD5034B302E6}"/>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2CFAB3B-F221-F21C-68BD-8F0D57C58A80}"/>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E354DC3-D3E9-265F-818E-3621B0951009}"/>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F591B97-EF83-8B90-9235-541B6F09AD92}"/>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5917974-D78B-A094-307C-E8ADF253224A}"/>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15BD661-1CDF-702A-F048-F69A8A0F8821}"/>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EB7AD66-9F2B-5F75-1F82-FE5F41CEDDA8}"/>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941466B-B43A-5E55-2102-08256C15D8E2}"/>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4" name="Straight Connector 1023">
                <a:extLst>
                  <a:ext uri="{FF2B5EF4-FFF2-40B4-BE49-F238E27FC236}">
                    <a16:creationId xmlns:a16="http://schemas.microsoft.com/office/drawing/2014/main" id="{9DA1F02F-F8BB-685B-098B-2DB93DDBD935}"/>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5" name="Straight Connector 1024">
                <a:extLst>
                  <a:ext uri="{FF2B5EF4-FFF2-40B4-BE49-F238E27FC236}">
                    <a16:creationId xmlns:a16="http://schemas.microsoft.com/office/drawing/2014/main" id="{AB0A3B23-A212-5160-1E81-FDA774FB8B0A}"/>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1057" name="Freeform: Shape 1056">
            <a:extLst>
              <a:ext uri="{FF2B5EF4-FFF2-40B4-BE49-F238E27FC236}">
                <a16:creationId xmlns:a16="http://schemas.microsoft.com/office/drawing/2014/main" id="{AB55E51C-D218-D3EE-4284-5450B2D85128}"/>
              </a:ext>
            </a:extLst>
          </p:cNvPr>
          <p:cNvSpPr/>
          <p:nvPr/>
        </p:nvSpPr>
        <p:spPr>
          <a:xfrm>
            <a:off x="1837489" y="1114258"/>
            <a:ext cx="7086600" cy="4463716"/>
          </a:xfrm>
          <a:custGeom>
            <a:avLst/>
            <a:gdLst>
              <a:gd name="connsiteX0" fmla="*/ 0 w 7086600"/>
              <a:gd name="connsiteY0" fmla="*/ 0 h 4463716"/>
              <a:gd name="connsiteX1" fmla="*/ 0 w 7086600"/>
              <a:gd name="connsiteY1" fmla="*/ 4463716 h 4463716"/>
              <a:gd name="connsiteX2" fmla="*/ 7086600 w 7086600"/>
              <a:gd name="connsiteY2" fmla="*/ 4463716 h 4463716"/>
            </a:gdLst>
            <a:ahLst/>
            <a:cxnLst>
              <a:cxn ang="0">
                <a:pos x="connsiteX0" y="connsiteY0"/>
              </a:cxn>
              <a:cxn ang="0">
                <a:pos x="connsiteX1" y="connsiteY1"/>
              </a:cxn>
              <a:cxn ang="0">
                <a:pos x="connsiteX2" y="connsiteY2"/>
              </a:cxn>
            </a:cxnLst>
            <a:rect l="l" t="t" r="r" b="b"/>
            <a:pathLst>
              <a:path w="7086600" h="4463716">
                <a:moveTo>
                  <a:pt x="0" y="0"/>
                </a:moveTo>
                <a:lnTo>
                  <a:pt x="0" y="4463716"/>
                </a:lnTo>
                <a:lnTo>
                  <a:pt x="7086600" y="4463716"/>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TextBox 1057">
            <a:extLst>
              <a:ext uri="{FF2B5EF4-FFF2-40B4-BE49-F238E27FC236}">
                <a16:creationId xmlns:a16="http://schemas.microsoft.com/office/drawing/2014/main" id="{6244A9AE-4F71-9595-B316-060C4828C35F}"/>
              </a:ext>
            </a:extLst>
          </p:cNvPr>
          <p:cNvSpPr txBox="1"/>
          <p:nvPr/>
        </p:nvSpPr>
        <p:spPr>
          <a:xfrm>
            <a:off x="697464" y="5030284"/>
            <a:ext cx="88517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1.10</a:t>
            </a:r>
          </a:p>
        </p:txBody>
      </p:sp>
      <p:sp>
        <p:nvSpPr>
          <p:cNvPr id="1059" name="TextBox 1058">
            <a:extLst>
              <a:ext uri="{FF2B5EF4-FFF2-40B4-BE49-F238E27FC236}">
                <a16:creationId xmlns:a16="http://schemas.microsoft.com/office/drawing/2014/main" id="{4D2262CB-09E8-BA99-4051-D5A3D67B2818}"/>
              </a:ext>
            </a:extLst>
          </p:cNvPr>
          <p:cNvSpPr txBox="1"/>
          <p:nvPr/>
        </p:nvSpPr>
        <p:spPr>
          <a:xfrm>
            <a:off x="697464" y="1326826"/>
            <a:ext cx="88517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1.25</a:t>
            </a:r>
          </a:p>
        </p:txBody>
      </p:sp>
      <p:sp>
        <p:nvSpPr>
          <p:cNvPr id="1060" name="TextBox 1059">
            <a:extLst>
              <a:ext uri="{FF2B5EF4-FFF2-40B4-BE49-F238E27FC236}">
                <a16:creationId xmlns:a16="http://schemas.microsoft.com/office/drawing/2014/main" id="{E4367891-FF14-6AA2-37B6-83B16D5922E9}"/>
              </a:ext>
            </a:extLst>
          </p:cNvPr>
          <p:cNvSpPr txBox="1"/>
          <p:nvPr/>
        </p:nvSpPr>
        <p:spPr>
          <a:xfrm>
            <a:off x="697464" y="2620582"/>
            <a:ext cx="88517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1.20</a:t>
            </a:r>
          </a:p>
        </p:txBody>
      </p:sp>
      <p:cxnSp>
        <p:nvCxnSpPr>
          <p:cNvPr id="1062" name="Straight Connector 1061">
            <a:extLst>
              <a:ext uri="{FF2B5EF4-FFF2-40B4-BE49-F238E27FC236}">
                <a16:creationId xmlns:a16="http://schemas.microsoft.com/office/drawing/2014/main" id="{7144B1CD-10DB-E51C-71A2-D01B7B103437}"/>
              </a:ext>
            </a:extLst>
          </p:cNvPr>
          <p:cNvCxnSpPr>
            <a:endCxn id="1059" idx="3"/>
          </p:cNvCxnSpPr>
          <p:nvPr/>
        </p:nvCxnSpPr>
        <p:spPr>
          <a:xfrm flipH="1">
            <a:off x="1582643" y="1588436"/>
            <a:ext cx="19706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63" name="Straight Connector 1062">
            <a:extLst>
              <a:ext uri="{FF2B5EF4-FFF2-40B4-BE49-F238E27FC236}">
                <a16:creationId xmlns:a16="http://schemas.microsoft.com/office/drawing/2014/main" id="{7B265F16-93FE-8104-AF7C-B03EFEE67DE7}"/>
              </a:ext>
            </a:extLst>
          </p:cNvPr>
          <p:cNvCxnSpPr/>
          <p:nvPr/>
        </p:nvCxnSpPr>
        <p:spPr>
          <a:xfrm flipH="1">
            <a:off x="1592836" y="2838793"/>
            <a:ext cx="256037"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64" name="Straight Connector 1063">
            <a:extLst>
              <a:ext uri="{FF2B5EF4-FFF2-40B4-BE49-F238E27FC236}">
                <a16:creationId xmlns:a16="http://schemas.microsoft.com/office/drawing/2014/main" id="{17792415-1B8E-F6AB-78B5-832CB1EEA613}"/>
              </a:ext>
            </a:extLst>
          </p:cNvPr>
          <p:cNvCxnSpPr/>
          <p:nvPr/>
        </p:nvCxnSpPr>
        <p:spPr>
          <a:xfrm flipH="1">
            <a:off x="1564756" y="4098116"/>
            <a:ext cx="256037"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65" name="Straight Connector 1064">
            <a:extLst>
              <a:ext uri="{FF2B5EF4-FFF2-40B4-BE49-F238E27FC236}">
                <a16:creationId xmlns:a16="http://schemas.microsoft.com/office/drawing/2014/main" id="{81BB6486-D89D-9A95-B6FB-D4FF51B93224}"/>
              </a:ext>
            </a:extLst>
          </p:cNvPr>
          <p:cNvCxnSpPr/>
          <p:nvPr/>
        </p:nvCxnSpPr>
        <p:spPr>
          <a:xfrm flipH="1">
            <a:off x="1584808" y="5321330"/>
            <a:ext cx="256037"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66" name="TextBox 1065">
            <a:extLst>
              <a:ext uri="{FF2B5EF4-FFF2-40B4-BE49-F238E27FC236}">
                <a16:creationId xmlns:a16="http://schemas.microsoft.com/office/drawing/2014/main" id="{CDE2EE2B-4A45-5312-B964-800A8BBA7AA1}"/>
              </a:ext>
            </a:extLst>
          </p:cNvPr>
          <p:cNvSpPr txBox="1"/>
          <p:nvPr/>
        </p:nvSpPr>
        <p:spPr>
          <a:xfrm>
            <a:off x="697464" y="3811101"/>
            <a:ext cx="88517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1.15</a:t>
            </a:r>
          </a:p>
        </p:txBody>
      </p:sp>
      <p:sp>
        <p:nvSpPr>
          <p:cNvPr id="1067" name="TextBox 1066">
            <a:extLst>
              <a:ext uri="{FF2B5EF4-FFF2-40B4-BE49-F238E27FC236}">
                <a16:creationId xmlns:a16="http://schemas.microsoft.com/office/drawing/2014/main" id="{9FB1A76C-026D-1456-4FAB-E480371E6EE6}"/>
              </a:ext>
            </a:extLst>
          </p:cNvPr>
          <p:cNvSpPr txBox="1"/>
          <p:nvPr/>
        </p:nvSpPr>
        <p:spPr>
          <a:xfrm>
            <a:off x="2550419" y="5756788"/>
            <a:ext cx="58541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95</a:t>
            </a:r>
          </a:p>
        </p:txBody>
      </p:sp>
      <p:grpSp>
        <p:nvGrpSpPr>
          <p:cNvPr id="1086" name="Group 1085">
            <a:extLst>
              <a:ext uri="{FF2B5EF4-FFF2-40B4-BE49-F238E27FC236}">
                <a16:creationId xmlns:a16="http://schemas.microsoft.com/office/drawing/2014/main" id="{EE60205E-3BE6-72E6-6EF4-E49281674A8E}"/>
              </a:ext>
            </a:extLst>
          </p:cNvPr>
          <p:cNvGrpSpPr/>
          <p:nvPr/>
        </p:nvGrpSpPr>
        <p:grpSpPr>
          <a:xfrm>
            <a:off x="2343393" y="5593163"/>
            <a:ext cx="5996826" cy="223436"/>
            <a:chOff x="2449429" y="5452699"/>
            <a:chExt cx="5492077" cy="288260"/>
          </a:xfrm>
        </p:grpSpPr>
        <p:cxnSp>
          <p:nvCxnSpPr>
            <p:cNvPr id="1073" name="Straight Connector 1072">
              <a:extLst>
                <a:ext uri="{FF2B5EF4-FFF2-40B4-BE49-F238E27FC236}">
                  <a16:creationId xmlns:a16="http://schemas.microsoft.com/office/drawing/2014/main" id="{32D2FE64-F19C-1E9E-94ED-642C11728ADC}"/>
                </a:ext>
              </a:extLst>
            </p:cNvPr>
            <p:cNvCxnSpPr>
              <a:cxnSpLocks/>
            </p:cNvCxnSpPr>
            <p:nvPr/>
          </p:nvCxnSpPr>
          <p:spPr>
            <a:xfrm>
              <a:off x="2449429"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4" name="Straight Connector 1073">
              <a:extLst>
                <a:ext uri="{FF2B5EF4-FFF2-40B4-BE49-F238E27FC236}">
                  <a16:creationId xmlns:a16="http://schemas.microsoft.com/office/drawing/2014/main" id="{4F3E1F6C-EF7B-3827-9F7C-7923CEB943DE}"/>
                </a:ext>
              </a:extLst>
            </p:cNvPr>
            <p:cNvCxnSpPr>
              <a:cxnSpLocks/>
            </p:cNvCxnSpPr>
            <p:nvPr/>
          </p:nvCxnSpPr>
          <p:spPr>
            <a:xfrm>
              <a:off x="2907102" y="5452699"/>
              <a:ext cx="0" cy="2882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5" name="Straight Connector 1074">
              <a:extLst>
                <a:ext uri="{FF2B5EF4-FFF2-40B4-BE49-F238E27FC236}">
                  <a16:creationId xmlns:a16="http://schemas.microsoft.com/office/drawing/2014/main" id="{9CADA39D-1A3D-F91F-1309-F85892CB0148}"/>
                </a:ext>
              </a:extLst>
            </p:cNvPr>
            <p:cNvCxnSpPr>
              <a:cxnSpLocks/>
            </p:cNvCxnSpPr>
            <p:nvPr/>
          </p:nvCxnSpPr>
          <p:spPr>
            <a:xfrm>
              <a:off x="3364775"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6" name="Straight Connector 1075">
              <a:extLst>
                <a:ext uri="{FF2B5EF4-FFF2-40B4-BE49-F238E27FC236}">
                  <a16:creationId xmlns:a16="http://schemas.microsoft.com/office/drawing/2014/main" id="{BE16628B-469E-640F-6AFB-DEE4B0A92F0F}"/>
                </a:ext>
              </a:extLst>
            </p:cNvPr>
            <p:cNvCxnSpPr>
              <a:cxnSpLocks/>
            </p:cNvCxnSpPr>
            <p:nvPr/>
          </p:nvCxnSpPr>
          <p:spPr>
            <a:xfrm>
              <a:off x="3822448"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7" name="Straight Connector 1076">
              <a:extLst>
                <a:ext uri="{FF2B5EF4-FFF2-40B4-BE49-F238E27FC236}">
                  <a16:creationId xmlns:a16="http://schemas.microsoft.com/office/drawing/2014/main" id="{FE74705F-A6C7-91F7-02C5-DE555E5F0D31}"/>
                </a:ext>
              </a:extLst>
            </p:cNvPr>
            <p:cNvCxnSpPr>
              <a:cxnSpLocks/>
            </p:cNvCxnSpPr>
            <p:nvPr/>
          </p:nvCxnSpPr>
          <p:spPr>
            <a:xfrm>
              <a:off x="4280121"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8" name="Straight Connector 1077">
              <a:extLst>
                <a:ext uri="{FF2B5EF4-FFF2-40B4-BE49-F238E27FC236}">
                  <a16:creationId xmlns:a16="http://schemas.microsoft.com/office/drawing/2014/main" id="{A3C3688B-7918-288F-A690-398FD7265E11}"/>
                </a:ext>
              </a:extLst>
            </p:cNvPr>
            <p:cNvCxnSpPr>
              <a:cxnSpLocks/>
            </p:cNvCxnSpPr>
            <p:nvPr/>
          </p:nvCxnSpPr>
          <p:spPr>
            <a:xfrm>
              <a:off x="4737794"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9" name="Straight Connector 1078">
              <a:extLst>
                <a:ext uri="{FF2B5EF4-FFF2-40B4-BE49-F238E27FC236}">
                  <a16:creationId xmlns:a16="http://schemas.microsoft.com/office/drawing/2014/main" id="{3BAC063D-ED4C-2771-53BE-4C7F29F3ECC1}"/>
                </a:ext>
              </a:extLst>
            </p:cNvPr>
            <p:cNvCxnSpPr>
              <a:cxnSpLocks/>
            </p:cNvCxnSpPr>
            <p:nvPr/>
          </p:nvCxnSpPr>
          <p:spPr>
            <a:xfrm>
              <a:off x="5195467" y="5452699"/>
              <a:ext cx="0" cy="2882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80" name="Straight Connector 1079">
              <a:extLst>
                <a:ext uri="{FF2B5EF4-FFF2-40B4-BE49-F238E27FC236}">
                  <a16:creationId xmlns:a16="http://schemas.microsoft.com/office/drawing/2014/main" id="{206FC254-92CF-397C-5048-8611191C2E3B}"/>
                </a:ext>
              </a:extLst>
            </p:cNvPr>
            <p:cNvCxnSpPr>
              <a:cxnSpLocks/>
            </p:cNvCxnSpPr>
            <p:nvPr/>
          </p:nvCxnSpPr>
          <p:spPr>
            <a:xfrm>
              <a:off x="5653140"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81" name="Straight Connector 1080">
              <a:extLst>
                <a:ext uri="{FF2B5EF4-FFF2-40B4-BE49-F238E27FC236}">
                  <a16:creationId xmlns:a16="http://schemas.microsoft.com/office/drawing/2014/main" id="{700663B8-F6C4-8A79-62BB-B9E9C497BB9B}"/>
                </a:ext>
              </a:extLst>
            </p:cNvPr>
            <p:cNvCxnSpPr>
              <a:cxnSpLocks/>
            </p:cNvCxnSpPr>
            <p:nvPr/>
          </p:nvCxnSpPr>
          <p:spPr>
            <a:xfrm>
              <a:off x="6110813"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82" name="Straight Connector 1081">
              <a:extLst>
                <a:ext uri="{FF2B5EF4-FFF2-40B4-BE49-F238E27FC236}">
                  <a16:creationId xmlns:a16="http://schemas.microsoft.com/office/drawing/2014/main" id="{08A39C2A-6E4C-5739-0156-3408AD77BD67}"/>
                </a:ext>
              </a:extLst>
            </p:cNvPr>
            <p:cNvCxnSpPr>
              <a:cxnSpLocks/>
            </p:cNvCxnSpPr>
            <p:nvPr/>
          </p:nvCxnSpPr>
          <p:spPr>
            <a:xfrm>
              <a:off x="6568486"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83" name="Straight Connector 1082">
              <a:extLst>
                <a:ext uri="{FF2B5EF4-FFF2-40B4-BE49-F238E27FC236}">
                  <a16:creationId xmlns:a16="http://schemas.microsoft.com/office/drawing/2014/main" id="{E726A20D-F10E-FC9B-44F6-AA2DB35CB96F}"/>
                </a:ext>
              </a:extLst>
            </p:cNvPr>
            <p:cNvCxnSpPr>
              <a:cxnSpLocks/>
            </p:cNvCxnSpPr>
            <p:nvPr/>
          </p:nvCxnSpPr>
          <p:spPr>
            <a:xfrm>
              <a:off x="7026159"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84" name="Straight Connector 1083">
              <a:extLst>
                <a:ext uri="{FF2B5EF4-FFF2-40B4-BE49-F238E27FC236}">
                  <a16:creationId xmlns:a16="http://schemas.microsoft.com/office/drawing/2014/main" id="{B066E70C-F101-672F-1023-1A7A8C6A7CFA}"/>
                </a:ext>
              </a:extLst>
            </p:cNvPr>
            <p:cNvCxnSpPr>
              <a:cxnSpLocks/>
            </p:cNvCxnSpPr>
            <p:nvPr/>
          </p:nvCxnSpPr>
          <p:spPr>
            <a:xfrm>
              <a:off x="7483832" y="5452699"/>
              <a:ext cx="0" cy="2882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5E16E596-4584-4C5A-623C-E104EC4CB064}"/>
                </a:ext>
              </a:extLst>
            </p:cNvPr>
            <p:cNvCxnSpPr>
              <a:cxnSpLocks/>
            </p:cNvCxnSpPr>
            <p:nvPr/>
          </p:nvCxnSpPr>
          <p:spPr>
            <a:xfrm>
              <a:off x="7941506" y="5452699"/>
              <a:ext cx="0" cy="1717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087" name="TextBox 1086">
            <a:extLst>
              <a:ext uri="{FF2B5EF4-FFF2-40B4-BE49-F238E27FC236}">
                <a16:creationId xmlns:a16="http://schemas.microsoft.com/office/drawing/2014/main" id="{B5949AB7-159C-E750-C2F2-648AFD5B0ADE}"/>
              </a:ext>
            </a:extLst>
          </p:cNvPr>
          <p:cNvSpPr txBox="1"/>
          <p:nvPr/>
        </p:nvSpPr>
        <p:spPr>
          <a:xfrm>
            <a:off x="4968173" y="5750013"/>
            <a:ext cx="78579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100</a:t>
            </a:r>
          </a:p>
        </p:txBody>
      </p:sp>
      <p:sp>
        <p:nvSpPr>
          <p:cNvPr id="1088" name="TextBox 1087">
            <a:extLst>
              <a:ext uri="{FF2B5EF4-FFF2-40B4-BE49-F238E27FC236}">
                <a16:creationId xmlns:a16="http://schemas.microsoft.com/office/drawing/2014/main" id="{A02DBFD1-E962-8CCD-797A-C996A0B89531}"/>
              </a:ext>
            </a:extLst>
          </p:cNvPr>
          <p:cNvSpPr txBox="1"/>
          <p:nvPr/>
        </p:nvSpPr>
        <p:spPr>
          <a:xfrm>
            <a:off x="7446982" y="5725961"/>
            <a:ext cx="78579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105</a:t>
            </a:r>
          </a:p>
        </p:txBody>
      </p:sp>
      <p:sp>
        <p:nvSpPr>
          <p:cNvPr id="1096" name="Freeform: Shape 1095">
            <a:extLst>
              <a:ext uri="{FF2B5EF4-FFF2-40B4-BE49-F238E27FC236}">
                <a16:creationId xmlns:a16="http://schemas.microsoft.com/office/drawing/2014/main" id="{63CC7A6D-E574-0C36-3BB2-A614AECC987D}"/>
              </a:ext>
            </a:extLst>
          </p:cNvPr>
          <p:cNvSpPr/>
          <p:nvPr/>
        </p:nvSpPr>
        <p:spPr>
          <a:xfrm>
            <a:off x="2335486" y="1619213"/>
            <a:ext cx="5969000" cy="3640667"/>
          </a:xfrm>
          <a:custGeom>
            <a:avLst/>
            <a:gdLst>
              <a:gd name="connsiteX0" fmla="*/ 0 w 2480734"/>
              <a:gd name="connsiteY0" fmla="*/ 1845734 h 1845734"/>
              <a:gd name="connsiteX1" fmla="*/ 999067 w 2480734"/>
              <a:gd name="connsiteY1" fmla="*/ 1244600 h 1845734"/>
              <a:gd name="connsiteX2" fmla="*/ 1727200 w 2480734"/>
              <a:gd name="connsiteY2" fmla="*/ 296334 h 1845734"/>
              <a:gd name="connsiteX3" fmla="*/ 2480734 w 2480734"/>
              <a:gd name="connsiteY3" fmla="*/ 0 h 1845734"/>
              <a:gd name="connsiteX0" fmla="*/ 0 w 2269067"/>
              <a:gd name="connsiteY0" fmla="*/ 1820334 h 1820334"/>
              <a:gd name="connsiteX1" fmla="*/ 787400 w 2269067"/>
              <a:gd name="connsiteY1" fmla="*/ 1244600 h 1820334"/>
              <a:gd name="connsiteX2" fmla="*/ 1515533 w 2269067"/>
              <a:gd name="connsiteY2" fmla="*/ 296334 h 1820334"/>
              <a:gd name="connsiteX3" fmla="*/ 2269067 w 2269067"/>
              <a:gd name="connsiteY3" fmla="*/ 0 h 1820334"/>
              <a:gd name="connsiteX0" fmla="*/ 0 w 3048000"/>
              <a:gd name="connsiteY0" fmla="*/ 2040467 h 2040467"/>
              <a:gd name="connsiteX1" fmla="*/ 3048000 w 3048000"/>
              <a:gd name="connsiteY1" fmla="*/ 0 h 2040467"/>
              <a:gd name="connsiteX2" fmla="*/ 1515533 w 3048000"/>
              <a:gd name="connsiteY2" fmla="*/ 516467 h 2040467"/>
              <a:gd name="connsiteX3" fmla="*/ 2269067 w 3048000"/>
              <a:gd name="connsiteY3" fmla="*/ 220133 h 2040467"/>
              <a:gd name="connsiteX0" fmla="*/ 0 w 5333999"/>
              <a:gd name="connsiteY0" fmla="*/ 2641600 h 2641600"/>
              <a:gd name="connsiteX1" fmla="*/ 3048000 w 5333999"/>
              <a:gd name="connsiteY1" fmla="*/ 601133 h 2641600"/>
              <a:gd name="connsiteX2" fmla="*/ 5333999 w 5333999"/>
              <a:gd name="connsiteY2" fmla="*/ 0 h 2641600"/>
              <a:gd name="connsiteX3" fmla="*/ 2269067 w 5333999"/>
              <a:gd name="connsiteY3" fmla="*/ 821266 h 2641600"/>
              <a:gd name="connsiteX0" fmla="*/ 0 w 5444067"/>
              <a:gd name="connsiteY0" fmla="*/ 3005668 h 3005668"/>
              <a:gd name="connsiteX1" fmla="*/ 3048000 w 5444067"/>
              <a:gd name="connsiteY1" fmla="*/ 965201 h 3005668"/>
              <a:gd name="connsiteX2" fmla="*/ 5333999 w 5444067"/>
              <a:gd name="connsiteY2" fmla="*/ 364068 h 3005668"/>
              <a:gd name="connsiteX3" fmla="*/ 5444067 w 5444067"/>
              <a:gd name="connsiteY3" fmla="*/ 0 h 3005668"/>
              <a:gd name="connsiteX0" fmla="*/ 0 w 5444067"/>
              <a:gd name="connsiteY0" fmla="*/ 3005668 h 3005668"/>
              <a:gd name="connsiteX1" fmla="*/ 3048000 w 5444067"/>
              <a:gd name="connsiteY1" fmla="*/ 965201 h 3005668"/>
              <a:gd name="connsiteX2" fmla="*/ 5071532 w 5444067"/>
              <a:gd name="connsiteY2" fmla="*/ 16935 h 3005668"/>
              <a:gd name="connsiteX3" fmla="*/ 5444067 w 5444067"/>
              <a:gd name="connsiteY3" fmla="*/ 0 h 3005668"/>
              <a:gd name="connsiteX0" fmla="*/ 0 w 5444067"/>
              <a:gd name="connsiteY0" fmla="*/ 3302000 h 3302000"/>
              <a:gd name="connsiteX1" fmla="*/ 3048000 w 5444067"/>
              <a:gd name="connsiteY1" fmla="*/ 1261533 h 3302000"/>
              <a:gd name="connsiteX2" fmla="*/ 5029199 w 5444067"/>
              <a:gd name="connsiteY2" fmla="*/ 0 h 3302000"/>
              <a:gd name="connsiteX3" fmla="*/ 5444067 w 5444067"/>
              <a:gd name="connsiteY3" fmla="*/ 296332 h 3302000"/>
              <a:gd name="connsiteX0" fmla="*/ 0 w 5994400"/>
              <a:gd name="connsiteY0" fmla="*/ 3911601 h 3911601"/>
              <a:gd name="connsiteX1" fmla="*/ 3048000 w 5994400"/>
              <a:gd name="connsiteY1" fmla="*/ 1871134 h 3911601"/>
              <a:gd name="connsiteX2" fmla="*/ 5029199 w 5994400"/>
              <a:gd name="connsiteY2" fmla="*/ 609601 h 3911601"/>
              <a:gd name="connsiteX3" fmla="*/ 5994400 w 5994400"/>
              <a:gd name="connsiteY3" fmla="*/ 0 h 3911601"/>
              <a:gd name="connsiteX0" fmla="*/ 0 w 5952066"/>
              <a:gd name="connsiteY0" fmla="*/ 3666067 h 3666067"/>
              <a:gd name="connsiteX1" fmla="*/ 3005666 w 5952066"/>
              <a:gd name="connsiteY1" fmla="*/ 1871134 h 3666067"/>
              <a:gd name="connsiteX2" fmla="*/ 4986865 w 5952066"/>
              <a:gd name="connsiteY2" fmla="*/ 609601 h 3666067"/>
              <a:gd name="connsiteX3" fmla="*/ 5952066 w 5952066"/>
              <a:gd name="connsiteY3" fmla="*/ 0 h 3666067"/>
              <a:gd name="connsiteX0" fmla="*/ 0 w 5969000"/>
              <a:gd name="connsiteY0" fmla="*/ 3640667 h 3640667"/>
              <a:gd name="connsiteX1" fmla="*/ 3022600 w 5969000"/>
              <a:gd name="connsiteY1" fmla="*/ 1871134 h 3640667"/>
              <a:gd name="connsiteX2" fmla="*/ 5003799 w 5969000"/>
              <a:gd name="connsiteY2" fmla="*/ 609601 h 3640667"/>
              <a:gd name="connsiteX3" fmla="*/ 5969000 w 5969000"/>
              <a:gd name="connsiteY3" fmla="*/ 0 h 3640667"/>
            </a:gdLst>
            <a:ahLst/>
            <a:cxnLst>
              <a:cxn ang="0">
                <a:pos x="connsiteX0" y="connsiteY0"/>
              </a:cxn>
              <a:cxn ang="0">
                <a:pos x="connsiteX1" y="connsiteY1"/>
              </a:cxn>
              <a:cxn ang="0">
                <a:pos x="connsiteX2" y="connsiteY2"/>
              </a:cxn>
              <a:cxn ang="0">
                <a:pos x="connsiteX3" y="connsiteY3"/>
              </a:cxn>
            </a:cxnLst>
            <a:rect l="l" t="t" r="r" b="b"/>
            <a:pathLst>
              <a:path w="5969000" h="3640667">
                <a:moveTo>
                  <a:pt x="0" y="3640667"/>
                </a:moveTo>
                <a:lnTo>
                  <a:pt x="3022600" y="1871134"/>
                </a:lnTo>
                <a:lnTo>
                  <a:pt x="5003799" y="609601"/>
                </a:lnTo>
                <a:lnTo>
                  <a:pt x="5969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TextBox 1096">
            <a:extLst>
              <a:ext uri="{FF2B5EF4-FFF2-40B4-BE49-F238E27FC236}">
                <a16:creationId xmlns:a16="http://schemas.microsoft.com/office/drawing/2014/main" id="{DCB732E2-49AC-5E1F-F611-451695E5537F}"/>
              </a:ext>
            </a:extLst>
          </p:cNvPr>
          <p:cNvSpPr txBox="1"/>
          <p:nvPr/>
        </p:nvSpPr>
        <p:spPr>
          <a:xfrm>
            <a:off x="8275970" y="1466265"/>
            <a:ext cx="700617" cy="369332"/>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22</a:t>
            </a:r>
            <a:r>
              <a:rPr lang="en-GB" sz="1800" dirty="0"/>
              <a:t>°</a:t>
            </a:r>
            <a:r>
              <a:rPr lang="en-GB" sz="1800" dirty="0">
                <a:latin typeface="Arial" panose="020B0604020202020204" pitchFamily="34" charset="0"/>
                <a:cs typeface="Arial" panose="020B0604020202020204" pitchFamily="34" charset="0"/>
              </a:rPr>
              <a:t>C</a:t>
            </a:r>
            <a:endParaRPr lang="en-GB" dirty="0"/>
          </a:p>
        </p:txBody>
      </p:sp>
      <mc:AlternateContent xmlns:mc="http://schemas.openxmlformats.org/markup-compatibility/2006" xmlns:a14="http://schemas.microsoft.com/office/drawing/2010/main">
        <mc:Choice Requires="a14">
          <p:sp>
            <p:nvSpPr>
              <p:cNvPr id="1104" name="TextBox 1103">
                <a:extLst>
                  <a:ext uri="{FF2B5EF4-FFF2-40B4-BE49-F238E27FC236}">
                    <a16:creationId xmlns:a16="http://schemas.microsoft.com/office/drawing/2014/main" id="{CAF4EA40-0A96-0CF5-49FD-2DFCB58AA650}"/>
                  </a:ext>
                </a:extLst>
              </p:cNvPr>
              <p:cNvSpPr txBox="1"/>
              <p:nvPr/>
            </p:nvSpPr>
            <p:spPr>
              <a:xfrm>
                <a:off x="177800" y="781533"/>
                <a:ext cx="3991349" cy="677108"/>
              </a:xfrm>
              <a:prstGeom prst="rect">
                <a:avLst/>
              </a:prstGeom>
              <a:solidFill>
                <a:schemeClr val="bg1"/>
              </a:solid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𝑎𝑖𝑟</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𝑑𝑒𝑛𝑠𝑖𝑡𝑦</m:t>
                      </m:r>
                      <m:r>
                        <m:rPr>
                          <m:nor/>
                        </m:rPr>
                        <a:rPr lang="en-GB" sz="2800" b="0" i="0" smtClean="0">
                          <a:latin typeface="Cambria Math" panose="02040503050406030204" pitchFamily="18" charset="0"/>
                          <a:cs typeface="Arial" panose="020B0604020202020204" pitchFamily="34" charset="0"/>
                        </a:rPr>
                        <m:t> </m:t>
                      </m:r>
                      <m:r>
                        <m:rPr>
                          <m:sty m:val="p"/>
                        </m:rPr>
                        <a:rPr lang="en-GB" sz="2800" b="0" i="1" smtClean="0">
                          <a:latin typeface="Cambria Math" panose="02040503050406030204" pitchFamily="18" charset="0"/>
                          <a:cs typeface="Arial" panose="020B0604020202020204" pitchFamily="34" charset="0"/>
                        </a:rPr>
                        <m:t>ρ</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𝑖𝑛</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𝑘𝑔</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𝑚</m:t>
                          </m:r>
                        </m:e>
                        <m:sup>
                          <m:r>
                            <a:rPr lang="en-GB" sz="2800" b="0" i="1" smtClean="0">
                              <a:latin typeface="Cambria Math" panose="02040503050406030204" pitchFamily="18" charset="0"/>
                              <a:cs typeface="Arial" panose="020B0604020202020204" pitchFamily="34" charset="0"/>
                            </a:rPr>
                            <m:t>−3</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1104" name="TextBox 1103">
                <a:extLst>
                  <a:ext uri="{FF2B5EF4-FFF2-40B4-BE49-F238E27FC236}">
                    <a16:creationId xmlns:a16="http://schemas.microsoft.com/office/drawing/2014/main" id="{CAF4EA40-0A96-0CF5-49FD-2DFCB58AA650}"/>
                  </a:ext>
                </a:extLst>
              </p:cNvPr>
              <p:cNvSpPr txBox="1">
                <a:spLocks noRot="1" noChangeAspect="1" noMove="1" noResize="1" noEditPoints="1" noAdjustHandles="1" noChangeArrowheads="1" noChangeShapeType="1" noTextEdit="1"/>
              </p:cNvSpPr>
              <p:nvPr/>
            </p:nvSpPr>
            <p:spPr>
              <a:xfrm>
                <a:off x="177800" y="781533"/>
                <a:ext cx="3991349" cy="67710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5" name="TextBox 1104">
                <a:extLst>
                  <a:ext uri="{FF2B5EF4-FFF2-40B4-BE49-F238E27FC236}">
                    <a16:creationId xmlns:a16="http://schemas.microsoft.com/office/drawing/2014/main" id="{0CF20EDD-7F4D-EDDF-228B-262786C70C38}"/>
                  </a:ext>
                </a:extLst>
              </p:cNvPr>
              <p:cNvSpPr txBox="1"/>
              <p:nvPr/>
            </p:nvSpPr>
            <p:spPr>
              <a:xfrm>
                <a:off x="5387509" y="4786283"/>
                <a:ext cx="3414974" cy="677108"/>
              </a:xfrm>
              <a:prstGeom prst="rect">
                <a:avLst/>
              </a:prstGeom>
              <a:solidFill>
                <a:schemeClr val="bg1"/>
              </a:solid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𝑎𝑖𝑟</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𝑝𝑟𝑒𝑠𝑠𝑢𝑟𝑒</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𝑖𝑛</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𝑘𝑃𝑎</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105" name="TextBox 1104">
                <a:extLst>
                  <a:ext uri="{FF2B5EF4-FFF2-40B4-BE49-F238E27FC236}">
                    <a16:creationId xmlns:a16="http://schemas.microsoft.com/office/drawing/2014/main" id="{0CF20EDD-7F4D-EDDF-228B-262786C70C38}"/>
                  </a:ext>
                </a:extLst>
              </p:cNvPr>
              <p:cNvSpPr txBox="1">
                <a:spLocks noRot="1" noChangeAspect="1" noMove="1" noResize="1" noEditPoints="1" noAdjustHandles="1" noChangeArrowheads="1" noChangeShapeType="1" noTextEdit="1"/>
              </p:cNvSpPr>
              <p:nvPr/>
            </p:nvSpPr>
            <p:spPr>
              <a:xfrm>
                <a:off x="5387509" y="4786283"/>
                <a:ext cx="3414974" cy="677108"/>
              </a:xfrm>
              <a:prstGeom prst="rect">
                <a:avLst/>
              </a:prstGeom>
              <a:blipFill>
                <a:blip r:embed="rId3"/>
                <a:stretch>
                  <a:fillRect/>
                </a:stretch>
              </a:blipFill>
            </p:spPr>
            <p:txBody>
              <a:bodyPr/>
              <a:lstStyle/>
              <a:p>
                <a:r>
                  <a:rPr lang="en-GB">
                    <a:noFill/>
                  </a:rPr>
                  <a:t> </a:t>
                </a:r>
              </a:p>
            </p:txBody>
          </p:sp>
        </mc:Fallback>
      </mc:AlternateContent>
      <p:sp>
        <p:nvSpPr>
          <p:cNvPr id="1106" name="Freeform: Shape 1105">
            <a:extLst>
              <a:ext uri="{FF2B5EF4-FFF2-40B4-BE49-F238E27FC236}">
                <a16:creationId xmlns:a16="http://schemas.microsoft.com/office/drawing/2014/main" id="{3714F1E9-BAFC-87BA-C700-5D58037E2813}"/>
              </a:ext>
            </a:extLst>
          </p:cNvPr>
          <p:cNvSpPr/>
          <p:nvPr/>
        </p:nvSpPr>
        <p:spPr>
          <a:xfrm>
            <a:off x="2362202" y="1411410"/>
            <a:ext cx="5626098" cy="3431521"/>
          </a:xfrm>
          <a:custGeom>
            <a:avLst/>
            <a:gdLst>
              <a:gd name="connsiteX0" fmla="*/ 0 w 2480734"/>
              <a:gd name="connsiteY0" fmla="*/ 1845734 h 1845734"/>
              <a:gd name="connsiteX1" fmla="*/ 999067 w 2480734"/>
              <a:gd name="connsiteY1" fmla="*/ 1244600 h 1845734"/>
              <a:gd name="connsiteX2" fmla="*/ 1727200 w 2480734"/>
              <a:gd name="connsiteY2" fmla="*/ 296334 h 1845734"/>
              <a:gd name="connsiteX3" fmla="*/ 2480734 w 2480734"/>
              <a:gd name="connsiteY3" fmla="*/ 0 h 1845734"/>
              <a:gd name="connsiteX0" fmla="*/ 0 w 2269067"/>
              <a:gd name="connsiteY0" fmla="*/ 1820334 h 1820334"/>
              <a:gd name="connsiteX1" fmla="*/ 787400 w 2269067"/>
              <a:gd name="connsiteY1" fmla="*/ 1244600 h 1820334"/>
              <a:gd name="connsiteX2" fmla="*/ 1515533 w 2269067"/>
              <a:gd name="connsiteY2" fmla="*/ 296334 h 1820334"/>
              <a:gd name="connsiteX3" fmla="*/ 2269067 w 2269067"/>
              <a:gd name="connsiteY3" fmla="*/ 0 h 1820334"/>
              <a:gd name="connsiteX0" fmla="*/ 0 w 3048000"/>
              <a:gd name="connsiteY0" fmla="*/ 2040467 h 2040467"/>
              <a:gd name="connsiteX1" fmla="*/ 3048000 w 3048000"/>
              <a:gd name="connsiteY1" fmla="*/ 0 h 2040467"/>
              <a:gd name="connsiteX2" fmla="*/ 1515533 w 3048000"/>
              <a:gd name="connsiteY2" fmla="*/ 516467 h 2040467"/>
              <a:gd name="connsiteX3" fmla="*/ 2269067 w 3048000"/>
              <a:gd name="connsiteY3" fmla="*/ 220133 h 2040467"/>
              <a:gd name="connsiteX0" fmla="*/ 0 w 5333999"/>
              <a:gd name="connsiteY0" fmla="*/ 2641600 h 2641600"/>
              <a:gd name="connsiteX1" fmla="*/ 3048000 w 5333999"/>
              <a:gd name="connsiteY1" fmla="*/ 601133 h 2641600"/>
              <a:gd name="connsiteX2" fmla="*/ 5333999 w 5333999"/>
              <a:gd name="connsiteY2" fmla="*/ 0 h 2641600"/>
              <a:gd name="connsiteX3" fmla="*/ 2269067 w 5333999"/>
              <a:gd name="connsiteY3" fmla="*/ 821266 h 2641600"/>
              <a:gd name="connsiteX0" fmla="*/ 0 w 5444067"/>
              <a:gd name="connsiteY0" fmla="*/ 3005668 h 3005668"/>
              <a:gd name="connsiteX1" fmla="*/ 3048000 w 5444067"/>
              <a:gd name="connsiteY1" fmla="*/ 965201 h 3005668"/>
              <a:gd name="connsiteX2" fmla="*/ 5333999 w 5444067"/>
              <a:gd name="connsiteY2" fmla="*/ 364068 h 3005668"/>
              <a:gd name="connsiteX3" fmla="*/ 5444067 w 5444067"/>
              <a:gd name="connsiteY3" fmla="*/ 0 h 3005668"/>
              <a:gd name="connsiteX0" fmla="*/ 0 w 5444067"/>
              <a:gd name="connsiteY0" fmla="*/ 3005668 h 3005668"/>
              <a:gd name="connsiteX1" fmla="*/ 3048000 w 5444067"/>
              <a:gd name="connsiteY1" fmla="*/ 965201 h 3005668"/>
              <a:gd name="connsiteX2" fmla="*/ 5071532 w 5444067"/>
              <a:gd name="connsiteY2" fmla="*/ 16935 h 3005668"/>
              <a:gd name="connsiteX3" fmla="*/ 5444067 w 5444067"/>
              <a:gd name="connsiteY3" fmla="*/ 0 h 3005668"/>
              <a:gd name="connsiteX0" fmla="*/ 0 w 5444067"/>
              <a:gd name="connsiteY0" fmla="*/ 3302000 h 3302000"/>
              <a:gd name="connsiteX1" fmla="*/ 3048000 w 5444067"/>
              <a:gd name="connsiteY1" fmla="*/ 1261533 h 3302000"/>
              <a:gd name="connsiteX2" fmla="*/ 5029199 w 5444067"/>
              <a:gd name="connsiteY2" fmla="*/ 0 h 3302000"/>
              <a:gd name="connsiteX3" fmla="*/ 5444067 w 5444067"/>
              <a:gd name="connsiteY3" fmla="*/ 296332 h 3302000"/>
              <a:gd name="connsiteX0" fmla="*/ 0 w 5994400"/>
              <a:gd name="connsiteY0" fmla="*/ 3911601 h 3911601"/>
              <a:gd name="connsiteX1" fmla="*/ 3048000 w 5994400"/>
              <a:gd name="connsiteY1" fmla="*/ 1871134 h 3911601"/>
              <a:gd name="connsiteX2" fmla="*/ 5029199 w 5994400"/>
              <a:gd name="connsiteY2" fmla="*/ 609601 h 3911601"/>
              <a:gd name="connsiteX3" fmla="*/ 5994400 w 5994400"/>
              <a:gd name="connsiteY3" fmla="*/ 0 h 3911601"/>
              <a:gd name="connsiteX0" fmla="*/ 0 w 5952066"/>
              <a:gd name="connsiteY0" fmla="*/ 3666067 h 3666067"/>
              <a:gd name="connsiteX1" fmla="*/ 3005666 w 5952066"/>
              <a:gd name="connsiteY1" fmla="*/ 1871134 h 3666067"/>
              <a:gd name="connsiteX2" fmla="*/ 4986865 w 5952066"/>
              <a:gd name="connsiteY2" fmla="*/ 609601 h 3666067"/>
              <a:gd name="connsiteX3" fmla="*/ 5952066 w 5952066"/>
              <a:gd name="connsiteY3" fmla="*/ 0 h 3666067"/>
              <a:gd name="connsiteX0" fmla="*/ 0 w 5969000"/>
              <a:gd name="connsiteY0" fmla="*/ 3640667 h 3640667"/>
              <a:gd name="connsiteX1" fmla="*/ 3022600 w 5969000"/>
              <a:gd name="connsiteY1" fmla="*/ 1871134 h 3640667"/>
              <a:gd name="connsiteX2" fmla="*/ 5003799 w 5969000"/>
              <a:gd name="connsiteY2" fmla="*/ 609601 h 3640667"/>
              <a:gd name="connsiteX3" fmla="*/ 5969000 w 5969000"/>
              <a:gd name="connsiteY3" fmla="*/ 0 h 3640667"/>
            </a:gdLst>
            <a:ahLst/>
            <a:cxnLst>
              <a:cxn ang="0">
                <a:pos x="connsiteX0" y="connsiteY0"/>
              </a:cxn>
              <a:cxn ang="0">
                <a:pos x="connsiteX1" y="connsiteY1"/>
              </a:cxn>
              <a:cxn ang="0">
                <a:pos x="connsiteX2" y="connsiteY2"/>
              </a:cxn>
              <a:cxn ang="0">
                <a:pos x="connsiteX3" y="connsiteY3"/>
              </a:cxn>
            </a:cxnLst>
            <a:rect l="l" t="t" r="r" b="b"/>
            <a:pathLst>
              <a:path w="5969000" h="3640667">
                <a:moveTo>
                  <a:pt x="0" y="3640667"/>
                </a:moveTo>
                <a:lnTo>
                  <a:pt x="3022600" y="1871134"/>
                </a:lnTo>
                <a:lnTo>
                  <a:pt x="5003799" y="609601"/>
                </a:lnTo>
                <a:lnTo>
                  <a:pt x="5969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TextBox 1106">
            <a:extLst>
              <a:ext uri="{FF2B5EF4-FFF2-40B4-BE49-F238E27FC236}">
                <a16:creationId xmlns:a16="http://schemas.microsoft.com/office/drawing/2014/main" id="{CD81C5EF-EAB1-9DF1-592F-CEDF24E73929}"/>
              </a:ext>
            </a:extLst>
          </p:cNvPr>
          <p:cNvSpPr txBox="1"/>
          <p:nvPr/>
        </p:nvSpPr>
        <p:spPr>
          <a:xfrm>
            <a:off x="7821494" y="1061969"/>
            <a:ext cx="700617"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18</a:t>
            </a:r>
            <a:r>
              <a:rPr lang="en-GB" sz="1800" dirty="0"/>
              <a:t>°</a:t>
            </a:r>
            <a:r>
              <a:rPr lang="en-GB" sz="1800" dirty="0">
                <a:latin typeface="Arial" panose="020B0604020202020204" pitchFamily="34" charset="0"/>
                <a:cs typeface="Arial" panose="020B0604020202020204" pitchFamily="34" charset="0"/>
              </a:rPr>
              <a:t>C</a:t>
            </a:r>
            <a:endParaRPr lang="en-GB" dirty="0"/>
          </a:p>
        </p:txBody>
      </p:sp>
      <mc:AlternateContent xmlns:mc="http://schemas.openxmlformats.org/markup-compatibility/2006" xmlns:a14="http://schemas.microsoft.com/office/drawing/2010/main">
        <mc:Choice Requires="a14">
          <p:sp>
            <p:nvSpPr>
              <p:cNvPr id="1108" name="TextBox 1107">
                <a:extLst>
                  <a:ext uri="{FF2B5EF4-FFF2-40B4-BE49-F238E27FC236}">
                    <a16:creationId xmlns:a16="http://schemas.microsoft.com/office/drawing/2014/main" id="{E65AF454-68A4-A7F8-522B-ACA4D31B4788}"/>
                  </a:ext>
                </a:extLst>
              </p:cNvPr>
              <p:cNvSpPr txBox="1"/>
              <p:nvPr/>
            </p:nvSpPr>
            <p:spPr>
              <a:xfrm>
                <a:off x="4342336" y="165879"/>
                <a:ext cx="4741502"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Use this graph to determine air density </a:t>
                </a:r>
                <a14:m>
                  <m:oMath xmlns:m="http://schemas.openxmlformats.org/officeDocument/2006/math">
                    <m:r>
                      <a:rPr lang="en-GB" sz="2800" b="0" i="1" smtClean="0">
                        <a:latin typeface="Cambria Math" panose="02040503050406030204" pitchFamily="18" charset="0"/>
                        <a:cs typeface="Arial" panose="020B0604020202020204" pitchFamily="34" charset="0"/>
                      </a:rPr>
                      <m:t>𝜌</m:t>
                    </m:r>
                  </m:oMath>
                </a14:m>
                <a:r>
                  <a:rPr lang="en-GB" sz="2800" dirty="0">
                    <a:latin typeface="Arial" panose="020B0604020202020204" pitchFamily="34" charset="0"/>
                    <a:cs typeface="Arial" panose="020B0604020202020204" pitchFamily="34" charset="0"/>
                  </a:rPr>
                  <a:t> on the day</a:t>
                </a:r>
              </a:p>
            </p:txBody>
          </p:sp>
        </mc:Choice>
        <mc:Fallback xmlns="">
          <p:sp>
            <p:nvSpPr>
              <p:cNvPr id="1108" name="TextBox 1107">
                <a:extLst>
                  <a:ext uri="{FF2B5EF4-FFF2-40B4-BE49-F238E27FC236}">
                    <a16:creationId xmlns:a16="http://schemas.microsoft.com/office/drawing/2014/main" id="{E65AF454-68A4-A7F8-522B-ACA4D31B4788}"/>
                  </a:ext>
                </a:extLst>
              </p:cNvPr>
              <p:cNvSpPr txBox="1">
                <a:spLocks noRot="1" noChangeAspect="1" noMove="1" noResize="1" noEditPoints="1" noAdjustHandles="1" noChangeArrowheads="1" noChangeShapeType="1" noTextEdit="1"/>
              </p:cNvSpPr>
              <p:nvPr/>
            </p:nvSpPr>
            <p:spPr>
              <a:xfrm>
                <a:off x="4342336" y="165879"/>
                <a:ext cx="4741502" cy="954107"/>
              </a:xfrm>
              <a:prstGeom prst="rect">
                <a:avLst/>
              </a:prstGeom>
              <a:blipFill>
                <a:blip r:embed="rId4"/>
                <a:stretch>
                  <a:fillRect l="-2571" t="-6369" r="-900" b="-16561"/>
                </a:stretch>
              </a:blipFill>
            </p:spPr>
            <p:txBody>
              <a:bodyPr/>
              <a:lstStyle/>
              <a:p>
                <a:r>
                  <a:rPr lang="en-GB">
                    <a:noFill/>
                  </a:rPr>
                  <a:t> </a:t>
                </a:r>
              </a:p>
            </p:txBody>
          </p:sp>
        </mc:Fallback>
      </mc:AlternateContent>
      <p:sp>
        <p:nvSpPr>
          <p:cNvPr id="2" name="Freeform: Shape 1">
            <a:extLst>
              <a:ext uri="{FF2B5EF4-FFF2-40B4-BE49-F238E27FC236}">
                <a16:creationId xmlns:a16="http://schemas.microsoft.com/office/drawing/2014/main" id="{DB4D5B8F-363F-23A0-9608-3DE5E67E23E7}"/>
              </a:ext>
            </a:extLst>
          </p:cNvPr>
          <p:cNvSpPr/>
          <p:nvPr/>
        </p:nvSpPr>
        <p:spPr>
          <a:xfrm>
            <a:off x="2373586" y="1379419"/>
            <a:ext cx="4969494" cy="3031040"/>
          </a:xfrm>
          <a:custGeom>
            <a:avLst/>
            <a:gdLst>
              <a:gd name="connsiteX0" fmla="*/ 0 w 2480734"/>
              <a:gd name="connsiteY0" fmla="*/ 1845734 h 1845734"/>
              <a:gd name="connsiteX1" fmla="*/ 999067 w 2480734"/>
              <a:gd name="connsiteY1" fmla="*/ 1244600 h 1845734"/>
              <a:gd name="connsiteX2" fmla="*/ 1727200 w 2480734"/>
              <a:gd name="connsiteY2" fmla="*/ 296334 h 1845734"/>
              <a:gd name="connsiteX3" fmla="*/ 2480734 w 2480734"/>
              <a:gd name="connsiteY3" fmla="*/ 0 h 1845734"/>
              <a:gd name="connsiteX0" fmla="*/ 0 w 2269067"/>
              <a:gd name="connsiteY0" fmla="*/ 1820334 h 1820334"/>
              <a:gd name="connsiteX1" fmla="*/ 787400 w 2269067"/>
              <a:gd name="connsiteY1" fmla="*/ 1244600 h 1820334"/>
              <a:gd name="connsiteX2" fmla="*/ 1515533 w 2269067"/>
              <a:gd name="connsiteY2" fmla="*/ 296334 h 1820334"/>
              <a:gd name="connsiteX3" fmla="*/ 2269067 w 2269067"/>
              <a:gd name="connsiteY3" fmla="*/ 0 h 1820334"/>
              <a:gd name="connsiteX0" fmla="*/ 0 w 3048000"/>
              <a:gd name="connsiteY0" fmla="*/ 2040467 h 2040467"/>
              <a:gd name="connsiteX1" fmla="*/ 3048000 w 3048000"/>
              <a:gd name="connsiteY1" fmla="*/ 0 h 2040467"/>
              <a:gd name="connsiteX2" fmla="*/ 1515533 w 3048000"/>
              <a:gd name="connsiteY2" fmla="*/ 516467 h 2040467"/>
              <a:gd name="connsiteX3" fmla="*/ 2269067 w 3048000"/>
              <a:gd name="connsiteY3" fmla="*/ 220133 h 2040467"/>
              <a:gd name="connsiteX0" fmla="*/ 0 w 5333999"/>
              <a:gd name="connsiteY0" fmla="*/ 2641600 h 2641600"/>
              <a:gd name="connsiteX1" fmla="*/ 3048000 w 5333999"/>
              <a:gd name="connsiteY1" fmla="*/ 601133 h 2641600"/>
              <a:gd name="connsiteX2" fmla="*/ 5333999 w 5333999"/>
              <a:gd name="connsiteY2" fmla="*/ 0 h 2641600"/>
              <a:gd name="connsiteX3" fmla="*/ 2269067 w 5333999"/>
              <a:gd name="connsiteY3" fmla="*/ 821266 h 2641600"/>
              <a:gd name="connsiteX0" fmla="*/ 0 w 5444067"/>
              <a:gd name="connsiteY0" fmla="*/ 3005668 h 3005668"/>
              <a:gd name="connsiteX1" fmla="*/ 3048000 w 5444067"/>
              <a:gd name="connsiteY1" fmla="*/ 965201 h 3005668"/>
              <a:gd name="connsiteX2" fmla="*/ 5333999 w 5444067"/>
              <a:gd name="connsiteY2" fmla="*/ 364068 h 3005668"/>
              <a:gd name="connsiteX3" fmla="*/ 5444067 w 5444067"/>
              <a:gd name="connsiteY3" fmla="*/ 0 h 3005668"/>
              <a:gd name="connsiteX0" fmla="*/ 0 w 5444067"/>
              <a:gd name="connsiteY0" fmla="*/ 3005668 h 3005668"/>
              <a:gd name="connsiteX1" fmla="*/ 3048000 w 5444067"/>
              <a:gd name="connsiteY1" fmla="*/ 965201 h 3005668"/>
              <a:gd name="connsiteX2" fmla="*/ 5071532 w 5444067"/>
              <a:gd name="connsiteY2" fmla="*/ 16935 h 3005668"/>
              <a:gd name="connsiteX3" fmla="*/ 5444067 w 5444067"/>
              <a:gd name="connsiteY3" fmla="*/ 0 h 3005668"/>
              <a:gd name="connsiteX0" fmla="*/ 0 w 5444067"/>
              <a:gd name="connsiteY0" fmla="*/ 3302000 h 3302000"/>
              <a:gd name="connsiteX1" fmla="*/ 3048000 w 5444067"/>
              <a:gd name="connsiteY1" fmla="*/ 1261533 h 3302000"/>
              <a:gd name="connsiteX2" fmla="*/ 5029199 w 5444067"/>
              <a:gd name="connsiteY2" fmla="*/ 0 h 3302000"/>
              <a:gd name="connsiteX3" fmla="*/ 5444067 w 5444067"/>
              <a:gd name="connsiteY3" fmla="*/ 296332 h 3302000"/>
              <a:gd name="connsiteX0" fmla="*/ 0 w 5994400"/>
              <a:gd name="connsiteY0" fmla="*/ 3911601 h 3911601"/>
              <a:gd name="connsiteX1" fmla="*/ 3048000 w 5994400"/>
              <a:gd name="connsiteY1" fmla="*/ 1871134 h 3911601"/>
              <a:gd name="connsiteX2" fmla="*/ 5029199 w 5994400"/>
              <a:gd name="connsiteY2" fmla="*/ 609601 h 3911601"/>
              <a:gd name="connsiteX3" fmla="*/ 5994400 w 5994400"/>
              <a:gd name="connsiteY3" fmla="*/ 0 h 3911601"/>
              <a:gd name="connsiteX0" fmla="*/ 0 w 5952066"/>
              <a:gd name="connsiteY0" fmla="*/ 3666067 h 3666067"/>
              <a:gd name="connsiteX1" fmla="*/ 3005666 w 5952066"/>
              <a:gd name="connsiteY1" fmla="*/ 1871134 h 3666067"/>
              <a:gd name="connsiteX2" fmla="*/ 4986865 w 5952066"/>
              <a:gd name="connsiteY2" fmla="*/ 609601 h 3666067"/>
              <a:gd name="connsiteX3" fmla="*/ 5952066 w 5952066"/>
              <a:gd name="connsiteY3" fmla="*/ 0 h 3666067"/>
              <a:gd name="connsiteX0" fmla="*/ 0 w 5969000"/>
              <a:gd name="connsiteY0" fmla="*/ 3640667 h 3640667"/>
              <a:gd name="connsiteX1" fmla="*/ 3022600 w 5969000"/>
              <a:gd name="connsiteY1" fmla="*/ 1871134 h 3640667"/>
              <a:gd name="connsiteX2" fmla="*/ 5003799 w 5969000"/>
              <a:gd name="connsiteY2" fmla="*/ 609601 h 3640667"/>
              <a:gd name="connsiteX3" fmla="*/ 5969000 w 5969000"/>
              <a:gd name="connsiteY3" fmla="*/ 0 h 3640667"/>
            </a:gdLst>
            <a:ahLst/>
            <a:cxnLst>
              <a:cxn ang="0">
                <a:pos x="connsiteX0" y="connsiteY0"/>
              </a:cxn>
              <a:cxn ang="0">
                <a:pos x="connsiteX1" y="connsiteY1"/>
              </a:cxn>
              <a:cxn ang="0">
                <a:pos x="connsiteX2" y="connsiteY2"/>
              </a:cxn>
              <a:cxn ang="0">
                <a:pos x="connsiteX3" y="connsiteY3"/>
              </a:cxn>
            </a:cxnLst>
            <a:rect l="l" t="t" r="r" b="b"/>
            <a:pathLst>
              <a:path w="5969000" h="3640667">
                <a:moveTo>
                  <a:pt x="0" y="3640667"/>
                </a:moveTo>
                <a:lnTo>
                  <a:pt x="3022600" y="1871134"/>
                </a:lnTo>
                <a:lnTo>
                  <a:pt x="5003799" y="609601"/>
                </a:lnTo>
                <a:lnTo>
                  <a:pt x="5969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AD8A272-D8B7-2BB8-FE7B-A13B9CAAFCF5}"/>
              </a:ext>
            </a:extLst>
          </p:cNvPr>
          <p:cNvSpPr txBox="1"/>
          <p:nvPr/>
        </p:nvSpPr>
        <p:spPr>
          <a:xfrm>
            <a:off x="6983018" y="1051415"/>
            <a:ext cx="700617"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14</a:t>
            </a:r>
            <a:r>
              <a:rPr lang="en-GB" sz="1800" dirty="0"/>
              <a:t>°</a:t>
            </a:r>
            <a:r>
              <a:rPr lang="en-GB" sz="1800" dirty="0">
                <a:latin typeface="Arial" panose="020B0604020202020204" pitchFamily="34" charset="0"/>
                <a:cs typeface="Arial" panose="020B0604020202020204" pitchFamily="34" charset="0"/>
              </a:rPr>
              <a:t>C</a:t>
            </a:r>
            <a:endParaRPr lang="en-GB" dirty="0"/>
          </a:p>
        </p:txBody>
      </p:sp>
      <p:sp>
        <p:nvSpPr>
          <p:cNvPr id="6" name="Freeform: Shape 5">
            <a:extLst>
              <a:ext uri="{FF2B5EF4-FFF2-40B4-BE49-F238E27FC236}">
                <a16:creationId xmlns:a16="http://schemas.microsoft.com/office/drawing/2014/main" id="{8540D76A-2BD7-52BB-53AC-FDAD2DBD2136}"/>
              </a:ext>
            </a:extLst>
          </p:cNvPr>
          <p:cNvSpPr/>
          <p:nvPr/>
        </p:nvSpPr>
        <p:spPr>
          <a:xfrm>
            <a:off x="2362202" y="1394608"/>
            <a:ext cx="4234227" cy="2582579"/>
          </a:xfrm>
          <a:custGeom>
            <a:avLst/>
            <a:gdLst>
              <a:gd name="connsiteX0" fmla="*/ 0 w 2480734"/>
              <a:gd name="connsiteY0" fmla="*/ 1845734 h 1845734"/>
              <a:gd name="connsiteX1" fmla="*/ 999067 w 2480734"/>
              <a:gd name="connsiteY1" fmla="*/ 1244600 h 1845734"/>
              <a:gd name="connsiteX2" fmla="*/ 1727200 w 2480734"/>
              <a:gd name="connsiteY2" fmla="*/ 296334 h 1845734"/>
              <a:gd name="connsiteX3" fmla="*/ 2480734 w 2480734"/>
              <a:gd name="connsiteY3" fmla="*/ 0 h 1845734"/>
              <a:gd name="connsiteX0" fmla="*/ 0 w 2269067"/>
              <a:gd name="connsiteY0" fmla="*/ 1820334 h 1820334"/>
              <a:gd name="connsiteX1" fmla="*/ 787400 w 2269067"/>
              <a:gd name="connsiteY1" fmla="*/ 1244600 h 1820334"/>
              <a:gd name="connsiteX2" fmla="*/ 1515533 w 2269067"/>
              <a:gd name="connsiteY2" fmla="*/ 296334 h 1820334"/>
              <a:gd name="connsiteX3" fmla="*/ 2269067 w 2269067"/>
              <a:gd name="connsiteY3" fmla="*/ 0 h 1820334"/>
              <a:gd name="connsiteX0" fmla="*/ 0 w 3048000"/>
              <a:gd name="connsiteY0" fmla="*/ 2040467 h 2040467"/>
              <a:gd name="connsiteX1" fmla="*/ 3048000 w 3048000"/>
              <a:gd name="connsiteY1" fmla="*/ 0 h 2040467"/>
              <a:gd name="connsiteX2" fmla="*/ 1515533 w 3048000"/>
              <a:gd name="connsiteY2" fmla="*/ 516467 h 2040467"/>
              <a:gd name="connsiteX3" fmla="*/ 2269067 w 3048000"/>
              <a:gd name="connsiteY3" fmla="*/ 220133 h 2040467"/>
              <a:gd name="connsiteX0" fmla="*/ 0 w 5333999"/>
              <a:gd name="connsiteY0" fmla="*/ 2641600 h 2641600"/>
              <a:gd name="connsiteX1" fmla="*/ 3048000 w 5333999"/>
              <a:gd name="connsiteY1" fmla="*/ 601133 h 2641600"/>
              <a:gd name="connsiteX2" fmla="*/ 5333999 w 5333999"/>
              <a:gd name="connsiteY2" fmla="*/ 0 h 2641600"/>
              <a:gd name="connsiteX3" fmla="*/ 2269067 w 5333999"/>
              <a:gd name="connsiteY3" fmla="*/ 821266 h 2641600"/>
              <a:gd name="connsiteX0" fmla="*/ 0 w 5444067"/>
              <a:gd name="connsiteY0" fmla="*/ 3005668 h 3005668"/>
              <a:gd name="connsiteX1" fmla="*/ 3048000 w 5444067"/>
              <a:gd name="connsiteY1" fmla="*/ 965201 h 3005668"/>
              <a:gd name="connsiteX2" fmla="*/ 5333999 w 5444067"/>
              <a:gd name="connsiteY2" fmla="*/ 364068 h 3005668"/>
              <a:gd name="connsiteX3" fmla="*/ 5444067 w 5444067"/>
              <a:gd name="connsiteY3" fmla="*/ 0 h 3005668"/>
              <a:gd name="connsiteX0" fmla="*/ 0 w 5444067"/>
              <a:gd name="connsiteY0" fmla="*/ 3005668 h 3005668"/>
              <a:gd name="connsiteX1" fmla="*/ 3048000 w 5444067"/>
              <a:gd name="connsiteY1" fmla="*/ 965201 h 3005668"/>
              <a:gd name="connsiteX2" fmla="*/ 5071532 w 5444067"/>
              <a:gd name="connsiteY2" fmla="*/ 16935 h 3005668"/>
              <a:gd name="connsiteX3" fmla="*/ 5444067 w 5444067"/>
              <a:gd name="connsiteY3" fmla="*/ 0 h 3005668"/>
              <a:gd name="connsiteX0" fmla="*/ 0 w 5444067"/>
              <a:gd name="connsiteY0" fmla="*/ 3302000 h 3302000"/>
              <a:gd name="connsiteX1" fmla="*/ 3048000 w 5444067"/>
              <a:gd name="connsiteY1" fmla="*/ 1261533 h 3302000"/>
              <a:gd name="connsiteX2" fmla="*/ 5029199 w 5444067"/>
              <a:gd name="connsiteY2" fmla="*/ 0 h 3302000"/>
              <a:gd name="connsiteX3" fmla="*/ 5444067 w 5444067"/>
              <a:gd name="connsiteY3" fmla="*/ 296332 h 3302000"/>
              <a:gd name="connsiteX0" fmla="*/ 0 w 5994400"/>
              <a:gd name="connsiteY0" fmla="*/ 3911601 h 3911601"/>
              <a:gd name="connsiteX1" fmla="*/ 3048000 w 5994400"/>
              <a:gd name="connsiteY1" fmla="*/ 1871134 h 3911601"/>
              <a:gd name="connsiteX2" fmla="*/ 5029199 w 5994400"/>
              <a:gd name="connsiteY2" fmla="*/ 609601 h 3911601"/>
              <a:gd name="connsiteX3" fmla="*/ 5994400 w 5994400"/>
              <a:gd name="connsiteY3" fmla="*/ 0 h 3911601"/>
              <a:gd name="connsiteX0" fmla="*/ 0 w 5952066"/>
              <a:gd name="connsiteY0" fmla="*/ 3666067 h 3666067"/>
              <a:gd name="connsiteX1" fmla="*/ 3005666 w 5952066"/>
              <a:gd name="connsiteY1" fmla="*/ 1871134 h 3666067"/>
              <a:gd name="connsiteX2" fmla="*/ 4986865 w 5952066"/>
              <a:gd name="connsiteY2" fmla="*/ 609601 h 3666067"/>
              <a:gd name="connsiteX3" fmla="*/ 5952066 w 5952066"/>
              <a:gd name="connsiteY3" fmla="*/ 0 h 3666067"/>
              <a:gd name="connsiteX0" fmla="*/ 0 w 5969000"/>
              <a:gd name="connsiteY0" fmla="*/ 3640667 h 3640667"/>
              <a:gd name="connsiteX1" fmla="*/ 3022600 w 5969000"/>
              <a:gd name="connsiteY1" fmla="*/ 1871134 h 3640667"/>
              <a:gd name="connsiteX2" fmla="*/ 5003799 w 5969000"/>
              <a:gd name="connsiteY2" fmla="*/ 609601 h 3640667"/>
              <a:gd name="connsiteX3" fmla="*/ 5969000 w 5969000"/>
              <a:gd name="connsiteY3" fmla="*/ 0 h 3640667"/>
            </a:gdLst>
            <a:ahLst/>
            <a:cxnLst>
              <a:cxn ang="0">
                <a:pos x="connsiteX0" y="connsiteY0"/>
              </a:cxn>
              <a:cxn ang="0">
                <a:pos x="connsiteX1" y="connsiteY1"/>
              </a:cxn>
              <a:cxn ang="0">
                <a:pos x="connsiteX2" y="connsiteY2"/>
              </a:cxn>
              <a:cxn ang="0">
                <a:pos x="connsiteX3" y="connsiteY3"/>
              </a:cxn>
            </a:cxnLst>
            <a:rect l="l" t="t" r="r" b="b"/>
            <a:pathLst>
              <a:path w="5969000" h="3640667">
                <a:moveTo>
                  <a:pt x="0" y="3640667"/>
                </a:moveTo>
                <a:lnTo>
                  <a:pt x="3022600" y="1871134"/>
                </a:lnTo>
                <a:lnTo>
                  <a:pt x="5003799" y="609601"/>
                </a:lnTo>
                <a:lnTo>
                  <a:pt x="5969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F97C633-3051-5969-4CF1-793637632C23}"/>
              </a:ext>
            </a:extLst>
          </p:cNvPr>
          <p:cNvSpPr txBox="1"/>
          <p:nvPr/>
        </p:nvSpPr>
        <p:spPr>
          <a:xfrm>
            <a:off x="6262816" y="1074971"/>
            <a:ext cx="700617"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10</a:t>
            </a:r>
            <a:r>
              <a:rPr lang="en-GB" sz="1800" dirty="0"/>
              <a:t>°</a:t>
            </a:r>
            <a:r>
              <a:rPr lang="en-GB" sz="1800" dirty="0">
                <a:latin typeface="Arial" panose="020B0604020202020204" pitchFamily="34" charset="0"/>
                <a:cs typeface="Arial" panose="020B0604020202020204" pitchFamily="34" charset="0"/>
              </a:rPr>
              <a:t>C</a:t>
            </a:r>
            <a:endParaRPr lang="en-GB" dirty="0"/>
          </a:p>
        </p:txBody>
      </p:sp>
    </p:spTree>
    <p:extLst>
      <p:ext uri="{BB962C8B-B14F-4D97-AF65-F5344CB8AC3E}">
        <p14:creationId xmlns:p14="http://schemas.microsoft.com/office/powerpoint/2010/main" val="92403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CD846-3D4A-C697-9A26-F700EDD9E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7BBA8-12AA-22B2-573D-128B1ED6E5AB}"/>
              </a:ext>
            </a:extLst>
          </p:cNvPr>
          <p:cNvSpPr>
            <a:spLocks noGrp="1"/>
          </p:cNvSpPr>
          <p:nvPr>
            <p:ph type="title"/>
          </p:nvPr>
        </p:nvSpPr>
        <p:spPr/>
        <p:txBody>
          <a:bodyPr/>
          <a:lstStyle/>
          <a:p>
            <a:r>
              <a:rPr lang="en-GB" dirty="0"/>
              <a:t>Physics specification 1.5</a:t>
            </a:r>
          </a:p>
        </p:txBody>
      </p:sp>
      <p:pic>
        <p:nvPicPr>
          <p:cNvPr id="4" name="Picture 3">
            <a:extLst>
              <a:ext uri="{FF2B5EF4-FFF2-40B4-BE49-F238E27FC236}">
                <a16:creationId xmlns:a16="http://schemas.microsoft.com/office/drawing/2014/main" id="{EBF4D71C-1D7B-5348-8319-8AD7C53851E4}"/>
              </a:ext>
            </a:extLst>
          </p:cNvPr>
          <p:cNvPicPr>
            <a:picLocks noChangeAspect="1"/>
          </p:cNvPicPr>
          <p:nvPr/>
        </p:nvPicPr>
        <p:blipFill>
          <a:blip r:embed="rId2"/>
          <a:stretch>
            <a:fillRect/>
          </a:stretch>
        </p:blipFill>
        <p:spPr>
          <a:xfrm>
            <a:off x="0" y="973524"/>
            <a:ext cx="9144000" cy="407532"/>
          </a:xfrm>
          <a:prstGeom prst="rect">
            <a:avLst/>
          </a:prstGeom>
        </p:spPr>
      </p:pic>
      <p:pic>
        <p:nvPicPr>
          <p:cNvPr id="6" name="Picture 5">
            <a:extLst>
              <a:ext uri="{FF2B5EF4-FFF2-40B4-BE49-F238E27FC236}">
                <a16:creationId xmlns:a16="http://schemas.microsoft.com/office/drawing/2014/main" id="{17953E05-16B0-7E54-2F72-85ED0B830C0F}"/>
              </a:ext>
            </a:extLst>
          </p:cNvPr>
          <p:cNvPicPr>
            <a:picLocks noChangeAspect="1"/>
          </p:cNvPicPr>
          <p:nvPr/>
        </p:nvPicPr>
        <p:blipFill>
          <a:blip r:embed="rId3"/>
          <a:stretch>
            <a:fillRect/>
          </a:stretch>
        </p:blipFill>
        <p:spPr>
          <a:xfrm>
            <a:off x="0" y="1656613"/>
            <a:ext cx="9144000" cy="3544774"/>
          </a:xfrm>
          <a:prstGeom prst="rect">
            <a:avLst/>
          </a:prstGeom>
        </p:spPr>
      </p:pic>
    </p:spTree>
    <p:extLst>
      <p:ext uri="{BB962C8B-B14F-4D97-AF65-F5344CB8AC3E}">
        <p14:creationId xmlns:p14="http://schemas.microsoft.com/office/powerpoint/2010/main" val="284639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69F87-BA3F-D961-1A10-292FC7E6783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272BBA-3CB6-1904-074D-F5359823424C}"/>
                  </a:ext>
                </a:extLst>
              </p:cNvPr>
              <p:cNvSpPr txBox="1"/>
              <p:nvPr/>
            </p:nvSpPr>
            <p:spPr>
              <a:xfrm>
                <a:off x="838200" y="1613678"/>
                <a:ext cx="7950200" cy="954107"/>
              </a:xfrm>
              <a:prstGeom prst="rect">
                <a:avLst/>
              </a:prstGeom>
              <a:solidFill>
                <a:srgbClr val="FFFF99"/>
              </a:solid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We graphed </a:t>
                </a:r>
                <a14:m>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𝑣𝑠</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h</m:t>
                    </m:r>
                    <m:r>
                      <a:rPr lang="en-GB" sz="2800" b="0" i="1"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and obtained a straight line through the origin. </a:t>
                </a:r>
              </a:p>
            </p:txBody>
          </p:sp>
        </mc:Choice>
        <mc:Fallback xmlns="">
          <p:sp>
            <p:nvSpPr>
              <p:cNvPr id="10" name="TextBox 9">
                <a:extLst>
                  <a:ext uri="{FF2B5EF4-FFF2-40B4-BE49-F238E27FC236}">
                    <a16:creationId xmlns:a16="http://schemas.microsoft.com/office/drawing/2014/main" id="{49272BBA-3CB6-1904-074D-F5359823424C}"/>
                  </a:ext>
                </a:extLst>
              </p:cNvPr>
              <p:cNvSpPr txBox="1">
                <a:spLocks noRot="1" noChangeAspect="1" noMove="1" noResize="1" noEditPoints="1" noAdjustHandles="1" noChangeArrowheads="1" noChangeShapeType="1" noTextEdit="1"/>
              </p:cNvSpPr>
              <p:nvPr/>
            </p:nvSpPr>
            <p:spPr>
              <a:xfrm>
                <a:off x="838200" y="1613678"/>
                <a:ext cx="7950200" cy="954107"/>
              </a:xfrm>
              <a:prstGeom prst="rect">
                <a:avLst/>
              </a:prstGeom>
              <a:blipFill>
                <a:blip r:embed="rId3"/>
                <a:stretch>
                  <a:fillRect l="-1610" t="-7051" b="-173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B9E2BA-D6F0-727F-A212-A6CDC71276AF}"/>
                  </a:ext>
                </a:extLst>
              </p:cNvPr>
              <p:cNvSpPr txBox="1"/>
              <p:nvPr/>
            </p:nvSpPr>
            <p:spPr>
              <a:xfrm>
                <a:off x="838200" y="3004603"/>
                <a:ext cx="7950200" cy="523220"/>
              </a:xfrm>
              <a:prstGeom prst="rect">
                <a:avLst/>
              </a:prstGeom>
              <a:solidFill>
                <a:srgbClr val="FFFF99"/>
              </a:solid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The slope of our graph </a:t>
                </a: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𝑔</m:t>
                    </m:r>
                  </m:oMath>
                </a14:m>
                <a:r>
                  <a:rPr lang="en-GB" sz="2800" dirty="0">
                    <a:latin typeface="Arial" panose="020B0604020202020204" pitchFamily="34" charset="0"/>
                    <a:cs typeface="Arial" panose="020B0604020202020204" pitchFamily="34" charset="0"/>
                  </a:rPr>
                  <a:t>  </a:t>
                </a:r>
              </a:p>
            </p:txBody>
          </p:sp>
        </mc:Choice>
        <mc:Fallback xmlns="">
          <p:sp>
            <p:nvSpPr>
              <p:cNvPr id="12" name="TextBox 11">
                <a:extLst>
                  <a:ext uri="{FF2B5EF4-FFF2-40B4-BE49-F238E27FC236}">
                    <a16:creationId xmlns:a16="http://schemas.microsoft.com/office/drawing/2014/main" id="{B8B9E2BA-D6F0-727F-A212-A6CDC71276AF}"/>
                  </a:ext>
                </a:extLst>
              </p:cNvPr>
              <p:cNvSpPr txBox="1">
                <a:spLocks noRot="1" noChangeAspect="1" noMove="1" noResize="1" noEditPoints="1" noAdjustHandles="1" noChangeArrowheads="1" noChangeShapeType="1" noTextEdit="1"/>
              </p:cNvSpPr>
              <p:nvPr/>
            </p:nvSpPr>
            <p:spPr>
              <a:xfrm>
                <a:off x="838200" y="3004603"/>
                <a:ext cx="7950200" cy="523220"/>
              </a:xfrm>
              <a:prstGeom prst="rect">
                <a:avLst/>
              </a:prstGeom>
              <a:blipFill>
                <a:blip r:embed="rId4"/>
                <a:stretch>
                  <a:fillRect l="-1610"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FBB20B3-BBAF-8F65-6E6D-B9D531DE0C4D}"/>
                  </a:ext>
                </a:extLst>
              </p:cNvPr>
              <p:cNvSpPr txBox="1"/>
              <p:nvPr/>
            </p:nvSpPr>
            <p:spPr>
              <a:xfrm>
                <a:off x="838200" y="3804703"/>
                <a:ext cx="7950200" cy="765722"/>
              </a:xfrm>
              <a:prstGeom prst="rect">
                <a:avLst/>
              </a:prstGeom>
              <a:solidFill>
                <a:srgbClr val="FFFF99"/>
              </a:solidFill>
            </p:spPr>
            <p:txBody>
              <a:bodyPr wrap="square" rtlCol="0">
                <a:spAutoFit/>
              </a:bodyPr>
              <a:lstStyle/>
              <a:p>
                <a:pPr>
                  <a:spcAft>
                    <a:spcPts val="1200"/>
                  </a:spcAft>
                </a:pPr>
                <a:r>
                  <a:rPr lang="en-GB" sz="2800" dirty="0">
                    <a:cs typeface="Arial" panose="020B0604020202020204" pitchFamily="34" charset="0"/>
                  </a:rPr>
                  <a:t>combining these observations verifies </a:t>
                </a:r>
                <a14:m>
                  <m:oMath xmlns:m="http://schemas.openxmlformats.org/officeDocument/2006/math">
                    <m:r>
                      <a:rPr lang="en-GB" sz="2800" b="1" i="1">
                        <a:latin typeface="Cambria Math" panose="02040503050406030204" pitchFamily="18" charset="0"/>
                      </a:rPr>
                      <m:t>𝒈</m:t>
                    </m:r>
                    <m:r>
                      <a:rPr lang="en-GB" sz="2800" b="1" i="1">
                        <a:latin typeface="Cambria Math" panose="02040503050406030204" pitchFamily="18" charset="0"/>
                      </a:rPr>
                      <m:t>=</m:t>
                    </m:r>
                    <m:f>
                      <m:fPr>
                        <m:ctrlPr>
                          <a:rPr lang="en-GB" sz="2800" i="1">
                            <a:latin typeface="Cambria Math" panose="02040503050406030204" pitchFamily="18" charset="0"/>
                          </a:rPr>
                        </m:ctrlPr>
                      </m:fPr>
                      <m:num>
                        <m:r>
                          <a:rPr lang="en-GB" sz="2800" b="1" i="1">
                            <a:latin typeface="Cambria Math" panose="02040503050406030204" pitchFamily="18" charset="0"/>
                          </a:rPr>
                          <m:t>𝑷</m:t>
                        </m:r>
                      </m:num>
                      <m:den>
                        <m:r>
                          <a:rPr lang="en-GB" sz="2800" b="1" i="1">
                            <a:latin typeface="Cambria Math" panose="02040503050406030204" pitchFamily="18" charset="0"/>
                          </a:rPr>
                          <m:t>𝝆</m:t>
                        </m:r>
                        <m:r>
                          <a:rPr lang="en-GB" sz="2800" b="1" i="1">
                            <a:latin typeface="Cambria Math" panose="02040503050406030204" pitchFamily="18" charset="0"/>
                          </a:rPr>
                          <m:t>𝒉</m:t>
                        </m:r>
                      </m:den>
                    </m:f>
                  </m:oMath>
                </a14:m>
                <a:endParaRPr lang="en-GB" sz="28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2FBB20B3-BBAF-8F65-6E6D-B9D531DE0C4D}"/>
                  </a:ext>
                </a:extLst>
              </p:cNvPr>
              <p:cNvSpPr txBox="1">
                <a:spLocks noRot="1" noChangeAspect="1" noMove="1" noResize="1" noEditPoints="1" noAdjustHandles="1" noChangeArrowheads="1" noChangeShapeType="1" noTextEdit="1"/>
              </p:cNvSpPr>
              <p:nvPr/>
            </p:nvSpPr>
            <p:spPr>
              <a:xfrm>
                <a:off x="838200" y="3804703"/>
                <a:ext cx="7950200" cy="765722"/>
              </a:xfrm>
              <a:prstGeom prst="rect">
                <a:avLst/>
              </a:prstGeom>
              <a:blipFill>
                <a:blip r:embed="rId5"/>
                <a:stretch>
                  <a:fillRect l="-1610" b="-794"/>
                </a:stretch>
              </a:blipFill>
            </p:spPr>
            <p:txBody>
              <a:bodyPr/>
              <a:lstStyle/>
              <a:p>
                <a:r>
                  <a:rPr lang="en-GB">
                    <a:noFill/>
                  </a:rPr>
                  <a:t> </a:t>
                </a:r>
              </a:p>
            </p:txBody>
          </p:sp>
        </mc:Fallback>
      </mc:AlternateContent>
      <p:sp>
        <p:nvSpPr>
          <p:cNvPr id="16" name="Title 15">
            <a:extLst>
              <a:ext uri="{FF2B5EF4-FFF2-40B4-BE49-F238E27FC236}">
                <a16:creationId xmlns:a16="http://schemas.microsoft.com/office/drawing/2014/main" id="{B739550E-5E54-6D33-6221-19FBE4484285}"/>
              </a:ext>
            </a:extLst>
          </p:cNvPr>
          <p:cNvSpPr>
            <a:spLocks noGrp="1"/>
          </p:cNvSpPr>
          <p:nvPr>
            <p:ph type="title"/>
          </p:nvPr>
        </p:nvSpPr>
        <p:spPr/>
        <p:txBody>
          <a:bodyPr>
            <a:normAutofit/>
          </a:bodyPr>
          <a:lstStyle/>
          <a:p>
            <a:r>
              <a:rPr lang="en-GB" sz="2800" dirty="0"/>
              <a:t>conclusion</a:t>
            </a:r>
          </a:p>
        </p:txBody>
      </p:sp>
      <mc:AlternateContent xmlns:mc="http://schemas.openxmlformats.org/markup-compatibility/2006" xmlns:a14="http://schemas.microsoft.com/office/drawing/2010/main">
        <mc:Choice Requires="a14">
          <p:sp>
            <p:nvSpPr>
              <p:cNvPr id="17" name="Text Placeholder 16">
                <a:extLst>
                  <a:ext uri="{FF2B5EF4-FFF2-40B4-BE49-F238E27FC236}">
                    <a16:creationId xmlns:a16="http://schemas.microsoft.com/office/drawing/2014/main" id="{766438CF-0241-25E2-E90E-F3BDEAB079A1}"/>
                  </a:ext>
                </a:extLst>
              </p:cNvPr>
              <p:cNvSpPr>
                <a:spLocks noGrp="1"/>
              </p:cNvSpPr>
              <p:nvPr>
                <p:ph type="body" sz="quarter" idx="10"/>
              </p:nvPr>
            </p:nvSpPr>
            <p:spPr>
              <a:xfrm>
                <a:off x="122292" y="461664"/>
                <a:ext cx="8899415" cy="715196"/>
              </a:xfrm>
            </p:spPr>
            <p:txBody>
              <a:bodyPr/>
              <a:lstStyle/>
              <a:p>
                <a:r>
                  <a:rPr lang="en-IE" dirty="0"/>
                  <a:t>How does your graph verify the model </a:t>
                </a:r>
                <a14:m>
                  <m:oMath xmlns:m="http://schemas.openxmlformats.org/officeDocument/2006/math">
                    <m:r>
                      <a:rPr lang="en-GB" b="1" i="1">
                        <a:latin typeface="Cambria Math" panose="02040503050406030204" pitchFamily="18" charset="0"/>
                      </a:rPr>
                      <m:t>𝒈</m:t>
                    </m:r>
                    <m:r>
                      <a:rPr lang="en-GB" b="1" i="1">
                        <a:latin typeface="Cambria Math" panose="02040503050406030204" pitchFamily="18" charset="0"/>
                      </a:rPr>
                      <m:t>=</m:t>
                    </m:r>
                    <m:f>
                      <m:fPr>
                        <m:ctrlPr>
                          <a:rPr lang="en-GB" i="1">
                            <a:latin typeface="Cambria Math" panose="02040503050406030204" pitchFamily="18" charset="0"/>
                          </a:rPr>
                        </m:ctrlPr>
                      </m:fPr>
                      <m:num>
                        <m:r>
                          <a:rPr lang="en-GB" b="1" i="1">
                            <a:latin typeface="Cambria Math" panose="02040503050406030204" pitchFamily="18" charset="0"/>
                          </a:rPr>
                          <m:t>𝑷</m:t>
                        </m:r>
                      </m:num>
                      <m:den>
                        <m:r>
                          <a:rPr lang="en-GB" b="1" i="1">
                            <a:latin typeface="Cambria Math" panose="02040503050406030204" pitchFamily="18" charset="0"/>
                          </a:rPr>
                          <m:t>𝝆</m:t>
                        </m:r>
                        <m:r>
                          <a:rPr lang="en-GB" b="1" i="1">
                            <a:latin typeface="Cambria Math" panose="02040503050406030204" pitchFamily="18" charset="0"/>
                          </a:rPr>
                          <m:t>𝒉</m:t>
                        </m:r>
                      </m:den>
                    </m:f>
                  </m:oMath>
                </a14:m>
                <a:r>
                  <a:rPr lang="en-GB" dirty="0"/>
                  <a:t> ?</a:t>
                </a:r>
              </a:p>
            </p:txBody>
          </p:sp>
        </mc:Choice>
        <mc:Fallback xmlns="">
          <p:sp>
            <p:nvSpPr>
              <p:cNvPr id="17" name="Text Placeholder 16">
                <a:extLst>
                  <a:ext uri="{FF2B5EF4-FFF2-40B4-BE49-F238E27FC236}">
                    <a16:creationId xmlns:a16="http://schemas.microsoft.com/office/drawing/2014/main" id="{766438CF-0241-25E2-E90E-F3BDEAB079A1}"/>
                  </a:ext>
                </a:extLst>
              </p:cNvPr>
              <p:cNvSpPr>
                <a:spLocks noGrp="1" noRot="1" noChangeAspect="1" noMove="1" noResize="1" noEditPoints="1" noAdjustHandles="1" noChangeArrowheads="1" noChangeShapeType="1" noTextEdit="1"/>
              </p:cNvSpPr>
              <p:nvPr>
                <p:ph type="body" sz="quarter" idx="10"/>
              </p:nvPr>
            </p:nvSpPr>
            <p:spPr>
              <a:xfrm>
                <a:off x="122292" y="461664"/>
                <a:ext cx="8899415" cy="715196"/>
              </a:xfrm>
              <a:blipFill>
                <a:blip r:embed="rId6"/>
                <a:stretch>
                  <a:fillRect l="-1370" t="-4274" b="-1709"/>
                </a:stretch>
              </a:blipFill>
            </p:spPr>
            <p:txBody>
              <a:bodyPr/>
              <a:lstStyle/>
              <a:p>
                <a:r>
                  <a:rPr lang="en-GB">
                    <a:noFill/>
                  </a:rPr>
                  <a:t> </a:t>
                </a:r>
              </a:p>
            </p:txBody>
          </p:sp>
        </mc:Fallback>
      </mc:AlternateContent>
    </p:spTree>
    <p:extLst>
      <p:ext uri="{BB962C8B-B14F-4D97-AF65-F5344CB8AC3E}">
        <p14:creationId xmlns:p14="http://schemas.microsoft.com/office/powerpoint/2010/main" val="1701333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BCA27-838A-EF9E-7873-CC2EBD5B6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1EB47-2B95-64F2-AB9F-1AD254D34BD6}"/>
              </a:ext>
            </a:extLst>
          </p:cNvPr>
          <p:cNvSpPr>
            <a:spLocks noGrp="1"/>
          </p:cNvSpPr>
          <p:nvPr>
            <p:ph type="title"/>
          </p:nvPr>
        </p:nvSpPr>
        <p:spPr/>
        <p:txBody>
          <a:bodyPr/>
          <a:lstStyle/>
          <a:p>
            <a:r>
              <a:rPr lang="en-GB" dirty="0"/>
              <a:t>Measure Altitude using the air pressure sensor on your phone</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AC5F50B-4569-60FA-330A-D2E838F6097E}"/>
                  </a:ext>
                </a:extLst>
              </p:cNvPr>
              <p:cNvSpPr txBox="1"/>
              <p:nvPr/>
            </p:nvSpPr>
            <p:spPr>
              <a:xfrm>
                <a:off x="6611560" y="3436346"/>
                <a:ext cx="48898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9AC5F50B-4569-60FA-330A-D2E838F6097E}"/>
                  </a:ext>
                </a:extLst>
              </p:cNvPr>
              <p:cNvSpPr txBox="1">
                <a:spLocks noRot="1" noChangeAspect="1" noMove="1" noResize="1" noEditPoints="1" noAdjustHandles="1" noChangeArrowheads="1" noChangeShapeType="1" noTextEdit="1"/>
              </p:cNvSpPr>
              <p:nvPr/>
            </p:nvSpPr>
            <p:spPr>
              <a:xfrm>
                <a:off x="6611560" y="3436346"/>
                <a:ext cx="488980" cy="677108"/>
              </a:xfrm>
              <a:prstGeom prst="rect">
                <a:avLst/>
              </a:prstGeom>
              <a:blipFill>
                <a:blip r:embed="rId2"/>
                <a:stretch>
                  <a:fillRect/>
                </a:stretch>
              </a:blipFill>
            </p:spPr>
            <p:txBody>
              <a:bodyPr/>
              <a:lstStyle/>
              <a:p>
                <a:r>
                  <a:rPr lang="en-GB">
                    <a:noFill/>
                  </a:rPr>
                  <a:t> </a:t>
                </a:r>
              </a:p>
            </p:txBody>
          </p:sp>
        </mc:Fallback>
      </mc:AlternateContent>
      <p:cxnSp>
        <p:nvCxnSpPr>
          <p:cNvPr id="24" name="Straight Arrow Connector 23">
            <a:extLst>
              <a:ext uri="{FF2B5EF4-FFF2-40B4-BE49-F238E27FC236}">
                <a16:creationId xmlns:a16="http://schemas.microsoft.com/office/drawing/2014/main" id="{3E7060FC-1B67-9BB2-9903-D202D0282DA0}"/>
              </a:ext>
            </a:extLst>
          </p:cNvPr>
          <p:cNvCxnSpPr>
            <a:cxnSpLocks/>
          </p:cNvCxnSpPr>
          <p:nvPr/>
        </p:nvCxnSpPr>
        <p:spPr>
          <a:xfrm>
            <a:off x="7252214" y="2993664"/>
            <a:ext cx="0" cy="1419683"/>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6BF9F3D-A948-07B0-EB16-9D615390713F}"/>
                  </a:ext>
                </a:extLst>
              </p:cNvPr>
              <p:cNvSpPr txBox="1"/>
              <p:nvPr/>
            </p:nvSpPr>
            <p:spPr>
              <a:xfrm>
                <a:off x="918724" y="2231211"/>
                <a:ext cx="249953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1</m:t>
                          </m:r>
                        </m:sub>
                      </m:sSub>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𝑔h</m:t>
                      </m:r>
                    </m:oMath>
                  </m:oMathPara>
                </a14:m>
                <a:endParaRPr lang="en-GB" sz="2800" b="0"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16BF9F3D-A948-07B0-EB16-9D615390713F}"/>
                  </a:ext>
                </a:extLst>
              </p:cNvPr>
              <p:cNvSpPr txBox="1">
                <a:spLocks noRot="1" noChangeAspect="1" noMove="1" noResize="1" noEditPoints="1" noAdjustHandles="1" noChangeArrowheads="1" noChangeShapeType="1" noTextEdit="1"/>
              </p:cNvSpPr>
              <p:nvPr/>
            </p:nvSpPr>
            <p:spPr>
              <a:xfrm>
                <a:off x="918724" y="2231211"/>
                <a:ext cx="2499530" cy="67710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89364A7-1AC5-120D-9FA5-0971F31394CF}"/>
                  </a:ext>
                </a:extLst>
              </p:cNvPr>
              <p:cNvSpPr txBox="1"/>
              <p:nvPr/>
            </p:nvSpPr>
            <p:spPr>
              <a:xfrm>
                <a:off x="951309" y="2846070"/>
                <a:ext cx="3658791"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Use </a:t>
                </a:r>
                <a14:m>
                  <m:oMath xmlns:m="http://schemas.openxmlformats.org/officeDocument/2006/math">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=1.2 </m:t>
                    </m:r>
                    <m:r>
                      <a:rPr lang="en-GB" sz="2800" b="0" i="1" smtClean="0">
                        <a:latin typeface="Cambria Math" panose="02040503050406030204" pitchFamily="18" charset="0"/>
                        <a:cs typeface="Arial" panose="020B0604020202020204" pitchFamily="34" charset="0"/>
                      </a:rPr>
                      <m:t>𝑘𝑔</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𝑚</m:t>
                        </m:r>
                      </m:e>
                      <m:sup>
                        <m:r>
                          <a:rPr lang="en-GB" sz="2800" b="0" i="1" smtClean="0">
                            <a:latin typeface="Cambria Math" panose="02040503050406030204" pitchFamily="18" charset="0"/>
                            <a:cs typeface="Arial" panose="020B0604020202020204" pitchFamily="34" charset="0"/>
                          </a:rPr>
                          <m:t>−3</m:t>
                        </m:r>
                      </m:sup>
                    </m:sSup>
                  </m:oMath>
                </a14:m>
                <a:endParaRPr lang="en-GB" sz="280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D89364A7-1AC5-120D-9FA5-0971F31394CF}"/>
                  </a:ext>
                </a:extLst>
              </p:cNvPr>
              <p:cNvSpPr txBox="1">
                <a:spLocks noRot="1" noChangeAspect="1" noMove="1" noResize="1" noEditPoints="1" noAdjustHandles="1" noChangeArrowheads="1" noChangeShapeType="1" noTextEdit="1"/>
              </p:cNvSpPr>
              <p:nvPr/>
            </p:nvSpPr>
            <p:spPr>
              <a:xfrm>
                <a:off x="951309" y="2846070"/>
                <a:ext cx="3658791" cy="523220"/>
              </a:xfrm>
              <a:prstGeom prst="rect">
                <a:avLst/>
              </a:prstGeom>
              <a:blipFill>
                <a:blip r:embed="rId4"/>
                <a:stretch>
                  <a:fillRect l="-3333" t="-12791" b="-31395"/>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6DE1A0C-F1ED-8E7B-FE66-E1AF6C10E222}"/>
              </a:ext>
            </a:extLst>
          </p:cNvPr>
          <p:cNvSpPr txBox="1"/>
          <p:nvPr/>
        </p:nvSpPr>
        <p:spPr>
          <a:xfrm>
            <a:off x="7452360" y="1400559"/>
            <a:ext cx="1713986"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pressure sensor</a:t>
            </a:r>
          </a:p>
        </p:txBody>
      </p:sp>
      <p:sp>
        <p:nvSpPr>
          <p:cNvPr id="14" name="TextBox 13">
            <a:extLst>
              <a:ext uri="{FF2B5EF4-FFF2-40B4-BE49-F238E27FC236}">
                <a16:creationId xmlns:a16="http://schemas.microsoft.com/office/drawing/2014/main" id="{DEE006DC-9D48-A041-AA40-60C4BE4A4A60}"/>
              </a:ext>
            </a:extLst>
          </p:cNvPr>
          <p:cNvSpPr txBox="1"/>
          <p:nvPr/>
        </p:nvSpPr>
        <p:spPr>
          <a:xfrm>
            <a:off x="918724" y="1683083"/>
            <a:ext cx="1984496" cy="523220"/>
          </a:xfrm>
          <a:prstGeom prst="rect">
            <a:avLst/>
          </a:prstGeom>
          <a:noFill/>
        </p:spPr>
        <p:txBody>
          <a:bodyPr wrap="square" rtlCol="0">
            <a:spAutoFit/>
          </a:bodyPr>
          <a:lstStyle/>
          <a:p>
            <a:pPr algn="l">
              <a:spcAft>
                <a:spcPts val="1200"/>
              </a:spcAft>
            </a:pPr>
            <a:r>
              <a:rPr lang="en-GB" sz="2800" b="1" dirty="0">
                <a:latin typeface="Arial" panose="020B0604020202020204" pitchFamily="34" charset="0"/>
                <a:cs typeface="Arial" panose="020B0604020202020204" pitchFamily="34" charset="0"/>
              </a:rPr>
              <a:t>Equation</a:t>
            </a:r>
          </a:p>
        </p:txBody>
      </p:sp>
      <p:sp>
        <p:nvSpPr>
          <p:cNvPr id="17" name="Rectangle: Rounded Corners 16">
            <a:extLst>
              <a:ext uri="{FF2B5EF4-FFF2-40B4-BE49-F238E27FC236}">
                <a16:creationId xmlns:a16="http://schemas.microsoft.com/office/drawing/2014/main" id="{0191769A-F7BE-5923-6B76-F5A655CBEAED}"/>
              </a:ext>
            </a:extLst>
          </p:cNvPr>
          <p:cNvSpPr/>
          <p:nvPr/>
        </p:nvSpPr>
        <p:spPr>
          <a:xfrm>
            <a:off x="7452360" y="2747414"/>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336B024B-89C9-55D7-0DE3-9BAEDCF2CEDE}"/>
              </a:ext>
            </a:extLst>
          </p:cNvPr>
          <p:cNvSpPr/>
          <p:nvPr/>
        </p:nvSpPr>
        <p:spPr>
          <a:xfrm>
            <a:off x="7403889" y="4107735"/>
            <a:ext cx="262890" cy="45882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F8B15AE8-71F7-E843-95E6-2C2817483EDB}"/>
              </a:ext>
            </a:extLst>
          </p:cNvPr>
          <p:cNvCxnSpPr/>
          <p:nvPr/>
        </p:nvCxnSpPr>
        <p:spPr>
          <a:xfrm flipH="1">
            <a:off x="7715250" y="2454371"/>
            <a:ext cx="434340" cy="39169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EBDE74D1-A448-EAB1-1C20-C065FE99D0CC}"/>
              </a:ext>
            </a:extLst>
          </p:cNvPr>
          <p:cNvCxnSpPr>
            <a:cxnSpLocks/>
          </p:cNvCxnSpPr>
          <p:nvPr/>
        </p:nvCxnSpPr>
        <p:spPr>
          <a:xfrm flipH="1">
            <a:off x="7715250" y="2454371"/>
            <a:ext cx="594103" cy="164038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8D9CF2B4-690A-1449-5BCD-DFC0F8DCE64D}"/>
              </a:ext>
            </a:extLst>
          </p:cNvPr>
          <p:cNvSpPr txBox="1"/>
          <p:nvPr/>
        </p:nvSpPr>
        <p:spPr>
          <a:xfrm>
            <a:off x="651510" y="4107735"/>
            <a:ext cx="5497014" cy="1815882"/>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Using the above devise a way to measure altitude difference say between your home and school or when you climb a mountain.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D4F7A2-940E-F754-983C-7E6F93A28942}"/>
                  </a:ext>
                </a:extLst>
              </p:cNvPr>
              <p:cNvSpPr txBox="1"/>
              <p:nvPr/>
            </p:nvSpPr>
            <p:spPr>
              <a:xfrm>
                <a:off x="7792906" y="2655110"/>
                <a:ext cx="63543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2</m:t>
                          </m:r>
                        </m:sub>
                      </m:sSub>
                    </m:oMath>
                  </m:oMathPara>
                </a14:m>
                <a:endParaRPr lang="en-GB" sz="2800" dirty="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2D4F7A2-940E-F754-983C-7E6F93A28942}"/>
                  </a:ext>
                </a:extLst>
              </p:cNvPr>
              <p:cNvSpPr txBox="1">
                <a:spLocks noRot="1" noChangeAspect="1" noMove="1" noResize="1" noEditPoints="1" noAdjustHandles="1" noChangeArrowheads="1" noChangeShapeType="1" noTextEdit="1"/>
              </p:cNvSpPr>
              <p:nvPr/>
            </p:nvSpPr>
            <p:spPr>
              <a:xfrm>
                <a:off x="7792906" y="2655110"/>
                <a:ext cx="635430" cy="6771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429B62-F7B0-3136-0A75-1843B7DEA0CA}"/>
                  </a:ext>
                </a:extLst>
              </p:cNvPr>
              <p:cNvSpPr txBox="1"/>
              <p:nvPr/>
            </p:nvSpPr>
            <p:spPr>
              <a:xfrm>
                <a:off x="7860570" y="4074793"/>
                <a:ext cx="63543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𝑃</m:t>
                          </m:r>
                        </m:e>
                        <m:sub>
                          <m:r>
                            <a:rPr lang="en-GB" sz="2800" b="0" i="1" smtClean="0">
                              <a:latin typeface="Cambria Math" panose="02040503050406030204" pitchFamily="18" charset="0"/>
                              <a:cs typeface="Arial" panose="020B0604020202020204" pitchFamily="34" charset="0"/>
                            </a:rPr>
                            <m:t>1</m:t>
                          </m:r>
                        </m:sub>
                      </m:sSub>
                    </m:oMath>
                  </m:oMathPara>
                </a14:m>
                <a:endParaRPr lang="en-GB" sz="2800" dirty="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B429B62-F7B0-3136-0A75-1843B7DEA0CA}"/>
                  </a:ext>
                </a:extLst>
              </p:cNvPr>
              <p:cNvSpPr txBox="1">
                <a:spLocks noRot="1" noChangeAspect="1" noMove="1" noResize="1" noEditPoints="1" noAdjustHandles="1" noChangeArrowheads="1" noChangeShapeType="1" noTextEdit="1"/>
              </p:cNvSpPr>
              <p:nvPr/>
            </p:nvSpPr>
            <p:spPr>
              <a:xfrm>
                <a:off x="7860570" y="4074793"/>
                <a:ext cx="635430" cy="677108"/>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67326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DDC2-9A11-D8C4-655D-ACA9E1289D1B}"/>
            </a:ext>
          </a:extLst>
        </p:cNvPr>
        <p:cNvGrpSpPr/>
        <p:nvPr/>
      </p:nvGrpSpPr>
      <p:grpSpPr>
        <a:xfrm>
          <a:off x="0" y="0"/>
          <a:ext cx="0" cy="0"/>
          <a:chOff x="0" y="0"/>
          <a:chExt cx="0" cy="0"/>
        </a:xfrm>
      </p:grpSpPr>
      <p:sp>
        <p:nvSpPr>
          <p:cNvPr id="17411" name="Text Box 5">
            <a:extLst>
              <a:ext uri="{FF2B5EF4-FFF2-40B4-BE49-F238E27FC236}">
                <a16:creationId xmlns:a16="http://schemas.microsoft.com/office/drawing/2014/main" id="{FEE5A740-728C-A4E5-3182-7486105BF19D}"/>
              </a:ext>
            </a:extLst>
          </p:cNvPr>
          <p:cNvSpPr txBox="1">
            <a:spLocks noChangeArrowheads="1"/>
          </p:cNvSpPr>
          <p:nvPr/>
        </p:nvSpPr>
        <p:spPr bwMode="auto">
          <a:xfrm>
            <a:off x="377191" y="1051065"/>
            <a:ext cx="632079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GB" altLang="en-US" dirty="0"/>
              <a:t>For a small angle of swing a</a:t>
            </a:r>
            <a:r>
              <a:rPr lang="en-GB" altLang="en-US" b="1" dirty="0"/>
              <a:t> Simple Pendulum</a:t>
            </a:r>
            <a:r>
              <a:rPr lang="en-GB" dirty="0"/>
              <a:t> can be used to measure the acceleration due to gravity.</a:t>
            </a:r>
            <a:endParaRPr lang="en-GB" altLang="en-US" b="1" dirty="0"/>
          </a:p>
        </p:txBody>
      </p:sp>
      <p:sp>
        <p:nvSpPr>
          <p:cNvPr id="3" name="Rectangle 2">
            <a:extLst>
              <a:ext uri="{FF2B5EF4-FFF2-40B4-BE49-F238E27FC236}">
                <a16:creationId xmlns:a16="http://schemas.microsoft.com/office/drawing/2014/main" id="{EBBF260F-9299-2705-1572-A2C7FDC501AA}"/>
              </a:ext>
            </a:extLst>
          </p:cNvPr>
          <p:cNvSpPr/>
          <p:nvPr/>
        </p:nvSpPr>
        <p:spPr>
          <a:xfrm>
            <a:off x="7314673" y="1167499"/>
            <a:ext cx="360040" cy="576064"/>
          </a:xfrm>
          <a:prstGeom prst="rect">
            <a:avLst/>
          </a:prstGeom>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C1F42F6-D95C-6BE8-AB50-0D3E9EBD9B58}"/>
              </a:ext>
            </a:extLst>
          </p:cNvPr>
          <p:cNvCxnSpPr>
            <a:cxnSpLocks/>
            <a:stCxn id="3" idx="2"/>
            <a:endCxn id="5" idx="0"/>
          </p:cNvCxnSpPr>
          <p:nvPr/>
        </p:nvCxnSpPr>
        <p:spPr>
          <a:xfrm>
            <a:off x="7494693" y="1743563"/>
            <a:ext cx="391465" cy="3063831"/>
          </a:xfrm>
          <a:prstGeom prst="line">
            <a:avLst/>
          </a:prstGeom>
        </p:spPr>
        <p:style>
          <a:lnRef idx="3">
            <a:schemeClr val="dk1"/>
          </a:lnRef>
          <a:fillRef idx="0">
            <a:schemeClr val="dk1"/>
          </a:fillRef>
          <a:effectRef idx="2">
            <a:schemeClr val="dk1"/>
          </a:effectRef>
          <a:fontRef idx="minor">
            <a:schemeClr val="tx1"/>
          </a:fontRef>
        </p:style>
      </p:cxnSp>
      <p:sp>
        <p:nvSpPr>
          <p:cNvPr id="5" name="Oval 4">
            <a:extLst>
              <a:ext uri="{FF2B5EF4-FFF2-40B4-BE49-F238E27FC236}">
                <a16:creationId xmlns:a16="http://schemas.microsoft.com/office/drawing/2014/main" id="{1C52C27C-191A-68D1-C142-07ADBC8DA3C6}"/>
              </a:ext>
            </a:extLst>
          </p:cNvPr>
          <p:cNvSpPr/>
          <p:nvPr/>
        </p:nvSpPr>
        <p:spPr>
          <a:xfrm rot="21094900">
            <a:off x="7763226" y="4805842"/>
            <a:ext cx="288032" cy="2880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18E242A-C994-A4E8-9195-46A46BFD3B0E}"/>
                  </a:ext>
                </a:extLst>
              </p:cNvPr>
              <p:cNvSpPr txBox="1"/>
              <p:nvPr/>
            </p:nvSpPr>
            <p:spPr>
              <a:xfrm>
                <a:off x="7700967" y="2764467"/>
                <a:ext cx="47346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𝑙</m:t>
                      </m:r>
                    </m:oMath>
                  </m:oMathPara>
                </a14:m>
                <a:endParaRPr lang="en-GB" sz="3600" dirty="0"/>
              </a:p>
            </p:txBody>
          </p:sp>
        </mc:Choice>
        <mc:Fallback xmlns="">
          <p:sp>
            <p:nvSpPr>
              <p:cNvPr id="6" name="TextBox 5">
                <a:extLst>
                  <a:ext uri="{FF2B5EF4-FFF2-40B4-BE49-F238E27FC236}">
                    <a16:creationId xmlns:a16="http://schemas.microsoft.com/office/drawing/2014/main" id="{718E242A-C994-A4E8-9195-46A46BFD3B0E}"/>
                  </a:ext>
                </a:extLst>
              </p:cNvPr>
              <p:cNvSpPr txBox="1">
                <a:spLocks noRot="1" noChangeAspect="1" noMove="1" noResize="1" noEditPoints="1" noAdjustHandles="1" noChangeArrowheads="1" noChangeShapeType="1" noTextEdit="1"/>
              </p:cNvSpPr>
              <p:nvPr/>
            </p:nvSpPr>
            <p:spPr>
              <a:xfrm>
                <a:off x="7700967" y="2764467"/>
                <a:ext cx="473463" cy="646331"/>
              </a:xfrm>
              <a:prstGeom prst="rect">
                <a:avLst/>
              </a:prstGeom>
              <a:blipFill>
                <a:blip r:embed="rId2"/>
                <a:stretch>
                  <a:fillRect/>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9F4EFD61-548B-4BB7-29A7-B47263082A5B}"/>
              </a:ext>
            </a:extLst>
          </p:cNvPr>
          <p:cNvCxnSpPr>
            <a:cxnSpLocks/>
            <a:stCxn id="3" idx="2"/>
          </p:cNvCxnSpPr>
          <p:nvPr/>
        </p:nvCxnSpPr>
        <p:spPr>
          <a:xfrm>
            <a:off x="7494693" y="1743563"/>
            <a:ext cx="0" cy="316835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C4523F-123B-C471-6625-77112D2608DC}"/>
                  </a:ext>
                </a:extLst>
              </p:cNvPr>
              <p:cNvSpPr txBox="1"/>
              <p:nvPr/>
            </p:nvSpPr>
            <p:spPr>
              <a:xfrm>
                <a:off x="7365473" y="3524184"/>
                <a:ext cx="54136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𝜃</m:t>
                      </m:r>
                    </m:oMath>
                  </m:oMathPara>
                </a14:m>
                <a:endParaRPr lang="en-GB" sz="3200" dirty="0"/>
              </a:p>
            </p:txBody>
          </p:sp>
        </mc:Choice>
        <mc:Fallback xmlns="">
          <p:sp>
            <p:nvSpPr>
              <p:cNvPr id="10" name="TextBox 9">
                <a:extLst>
                  <a:ext uri="{FF2B5EF4-FFF2-40B4-BE49-F238E27FC236}">
                    <a16:creationId xmlns:a16="http://schemas.microsoft.com/office/drawing/2014/main" id="{2BC4523F-123B-C471-6625-77112D2608DC}"/>
                  </a:ext>
                </a:extLst>
              </p:cNvPr>
              <p:cNvSpPr txBox="1">
                <a:spLocks noRot="1" noChangeAspect="1" noMove="1" noResize="1" noEditPoints="1" noAdjustHandles="1" noChangeArrowheads="1" noChangeShapeType="1" noTextEdit="1"/>
              </p:cNvSpPr>
              <p:nvPr/>
            </p:nvSpPr>
            <p:spPr>
              <a:xfrm>
                <a:off x="7365473" y="3524184"/>
                <a:ext cx="541366" cy="584775"/>
              </a:xfrm>
              <a:prstGeom prst="rect">
                <a:avLst/>
              </a:prstGeom>
              <a:blipFill>
                <a:blip r:embed="rId3"/>
                <a:stretch>
                  <a:fillRect/>
                </a:stretch>
              </a:blipFill>
            </p:spPr>
            <p:txBody>
              <a:bodyPr/>
              <a:lstStyle/>
              <a:p>
                <a:r>
                  <a:rPr lang="en-GB">
                    <a:noFill/>
                  </a:rPr>
                  <a:t> </a:t>
                </a:r>
              </a:p>
            </p:txBody>
          </p:sp>
        </mc:Fallback>
      </mc:AlternateContent>
      <p:sp>
        <p:nvSpPr>
          <p:cNvPr id="11" name="Text Box 6">
            <a:extLst>
              <a:ext uri="{FF2B5EF4-FFF2-40B4-BE49-F238E27FC236}">
                <a16:creationId xmlns:a16="http://schemas.microsoft.com/office/drawing/2014/main" id="{FF756428-8C15-B7A8-BB3F-B4144BAE9ED7}"/>
              </a:ext>
            </a:extLst>
          </p:cNvPr>
          <p:cNvSpPr txBox="1">
            <a:spLocks noGrp="1" noChangeArrowheads="1"/>
          </p:cNvSpPr>
          <p:nvPr>
            <p:ph type="title"/>
          </p:nvPr>
        </p:nvSpPr>
        <p:spPr bwMode="auto">
          <a:xfrm>
            <a:off x="241300" y="155575"/>
            <a:ext cx="8724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E" altLang="en-US" b="1" dirty="0"/>
              <a:t>The Simple Pendulum</a:t>
            </a:r>
            <a:endParaRPr lang="en-GB" altLang="en-US" b="1" dirty="0"/>
          </a:p>
        </p:txBody>
      </p:sp>
      <p:sp>
        <p:nvSpPr>
          <p:cNvPr id="12" name="TextBox 11">
            <a:extLst>
              <a:ext uri="{FF2B5EF4-FFF2-40B4-BE49-F238E27FC236}">
                <a16:creationId xmlns:a16="http://schemas.microsoft.com/office/drawing/2014/main" id="{59167BDB-46CB-2A27-7424-FC7AE76D3C69}"/>
              </a:ext>
            </a:extLst>
          </p:cNvPr>
          <p:cNvSpPr txBox="1"/>
          <p:nvPr/>
        </p:nvSpPr>
        <p:spPr>
          <a:xfrm>
            <a:off x="377191" y="3429000"/>
            <a:ext cx="6126481"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 “simple pendulum” is one where the mass is concentrated at the end.</a:t>
            </a:r>
          </a:p>
        </p:txBody>
      </p:sp>
      <p:sp>
        <p:nvSpPr>
          <p:cNvPr id="13" name="TextBox 12">
            <a:extLst>
              <a:ext uri="{FF2B5EF4-FFF2-40B4-BE49-F238E27FC236}">
                <a16:creationId xmlns:a16="http://schemas.microsoft.com/office/drawing/2014/main" id="{F796CB2F-FEFD-4FC3-979A-4EA672944813}"/>
              </a:ext>
            </a:extLst>
          </p:cNvPr>
          <p:cNvSpPr txBox="1"/>
          <p:nvPr/>
        </p:nvSpPr>
        <p:spPr>
          <a:xfrm>
            <a:off x="377191" y="4636353"/>
            <a:ext cx="6126481"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formula used only works well for small angles, e.g. less than 5°</a:t>
            </a:r>
          </a:p>
        </p:txBody>
      </p:sp>
    </p:spTree>
    <p:extLst>
      <p:ext uri="{BB962C8B-B14F-4D97-AF65-F5344CB8AC3E}">
        <p14:creationId xmlns:p14="http://schemas.microsoft.com/office/powerpoint/2010/main" val="2897403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a:extLst>
              <a:ext uri="{FF2B5EF4-FFF2-40B4-BE49-F238E27FC236}">
                <a16:creationId xmlns:a16="http://schemas.microsoft.com/office/drawing/2014/main" id="{50309DFC-5EF4-8DAC-2D9E-438D91E8DBFF}"/>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1800"/>
          </a:p>
        </p:txBody>
      </p:sp>
      <mc:AlternateContent xmlns:mc="http://schemas.openxmlformats.org/markup-compatibility/2006" xmlns:a14="http://schemas.microsoft.com/office/drawing/2010/main">
        <mc:Choice Requires="a14">
          <p:sp>
            <p:nvSpPr>
              <p:cNvPr id="18437" name="Object 4">
                <a:extLst>
                  <a:ext uri="{FF2B5EF4-FFF2-40B4-BE49-F238E27FC236}">
                    <a16:creationId xmlns:a16="http://schemas.microsoft.com/office/drawing/2014/main" id="{AAAE74EE-6E9D-64B0-DA94-07106D47EA64}"/>
                  </a:ext>
                </a:extLst>
              </p:cNvPr>
              <p:cNvSpPr txBox="1"/>
              <p:nvPr/>
            </p:nvSpPr>
            <p:spPr bwMode="auto">
              <a:xfrm>
                <a:off x="1690272" y="1502535"/>
                <a:ext cx="3024187" cy="16843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3600" i="1" smtClean="0">
                          <a:solidFill>
                            <a:srgbClr val="000000"/>
                          </a:solidFill>
                          <a:latin typeface="Cambria Math" panose="02040503050406030204" pitchFamily="18" charset="0"/>
                        </a:rPr>
                        <m:t>𝑇</m:t>
                      </m:r>
                      <m:r>
                        <a:rPr lang="en-GB" sz="3600" i="1" smtClean="0">
                          <a:solidFill>
                            <a:srgbClr val="000000"/>
                          </a:solidFill>
                          <a:latin typeface="Cambria Math" panose="02040503050406030204" pitchFamily="18" charset="0"/>
                        </a:rPr>
                        <m:t>  =2</m:t>
                      </m:r>
                      <m:r>
                        <a:rPr lang="en-GB" sz="3600" i="1">
                          <a:solidFill>
                            <a:srgbClr val="000000"/>
                          </a:solidFill>
                          <a:latin typeface="Cambria Math" panose="02040503050406030204" pitchFamily="18" charset="0"/>
                        </a:rPr>
                        <m:t>𝜋</m:t>
                      </m:r>
                      <m:r>
                        <a:rPr lang="en-GB" sz="3600" i="1">
                          <a:solidFill>
                            <a:srgbClr val="000000"/>
                          </a:solidFill>
                          <a:latin typeface="Cambria Math" panose="02040503050406030204" pitchFamily="18" charset="0"/>
                        </a:rPr>
                        <m:t> </m:t>
                      </m:r>
                      <m:rad>
                        <m:radPr>
                          <m:degHide m:val="on"/>
                          <m:ctrlPr>
                            <a:rPr lang="en-GB" sz="3600" i="1">
                              <a:solidFill>
                                <a:srgbClr val="000000"/>
                              </a:solidFill>
                              <a:latin typeface="Cambria Math" panose="02040503050406030204" pitchFamily="18" charset="0"/>
                            </a:rPr>
                          </m:ctrlPr>
                        </m:radPr>
                        <m:deg/>
                        <m:e>
                          <m:f>
                            <m:fPr>
                              <m:ctrlPr>
                                <a:rPr lang="en-GB" sz="3600" i="1">
                                  <a:solidFill>
                                    <a:srgbClr val="000000"/>
                                  </a:solidFill>
                                  <a:latin typeface="Cambria Math" panose="02040503050406030204" pitchFamily="18" charset="0"/>
                                </a:rPr>
                              </m:ctrlPr>
                            </m:fPr>
                            <m:num>
                              <m:r>
                                <a:rPr lang="en-GB" sz="3600" i="1">
                                  <a:solidFill>
                                    <a:srgbClr val="000000"/>
                                  </a:solidFill>
                                  <a:latin typeface="Cambria Math" panose="02040503050406030204" pitchFamily="18" charset="0"/>
                                </a:rPr>
                                <m:t>𝑙</m:t>
                              </m:r>
                            </m:num>
                            <m:den>
                              <m:r>
                                <a:rPr lang="en-GB" sz="3600" i="1">
                                  <a:solidFill>
                                    <a:srgbClr val="000000"/>
                                  </a:solidFill>
                                  <a:latin typeface="Cambria Math" panose="02040503050406030204" pitchFamily="18" charset="0"/>
                                </a:rPr>
                                <m:t>𝑔</m:t>
                              </m:r>
                            </m:den>
                          </m:f>
                        </m:e>
                      </m:rad>
                    </m:oMath>
                  </m:oMathPara>
                </a14:m>
                <a:endParaRPr lang="en-GB" sz="2000" dirty="0"/>
              </a:p>
            </p:txBody>
          </p:sp>
        </mc:Choice>
        <mc:Fallback xmlns="">
          <p:sp>
            <p:nvSpPr>
              <p:cNvPr id="18437" name="Object 4">
                <a:extLst>
                  <a:ext uri="{FF2B5EF4-FFF2-40B4-BE49-F238E27FC236}">
                    <a16:creationId xmlns:a16="http://schemas.microsoft.com/office/drawing/2014/main" id="{AAAE74EE-6E9D-64B0-DA94-07106D47EA64}"/>
                  </a:ext>
                </a:extLst>
              </p:cNvPr>
              <p:cNvSpPr txBox="1">
                <a:spLocks noRot="1" noChangeAspect="1" noMove="1" noResize="1" noEditPoints="1" noAdjustHandles="1" noChangeArrowheads="1" noChangeShapeType="1" noTextEdit="1"/>
              </p:cNvSpPr>
              <p:nvPr/>
            </p:nvSpPr>
            <p:spPr bwMode="auto">
              <a:xfrm>
                <a:off x="1690272" y="1502535"/>
                <a:ext cx="3024187" cy="1684338"/>
              </a:xfrm>
              <a:prstGeom prst="rect">
                <a:avLst/>
              </a:prstGeom>
              <a:blipFill>
                <a:blip r:embed="rId2"/>
                <a:stretch>
                  <a:fillRect/>
                </a:stretch>
              </a:blipFill>
              <a:ln>
                <a:noFill/>
              </a:ln>
            </p:spPr>
            <p:txBody>
              <a:bodyPr/>
              <a:lstStyle/>
              <a:p>
                <a:r>
                  <a:rPr lang="en-GB">
                    <a:noFill/>
                  </a:rPr>
                  <a:t> </a:t>
                </a:r>
              </a:p>
            </p:txBody>
          </p:sp>
        </mc:Fallback>
      </mc:AlternateContent>
      <p:sp>
        <p:nvSpPr>
          <p:cNvPr id="18438" name="Text Box 6">
            <a:extLst>
              <a:ext uri="{FF2B5EF4-FFF2-40B4-BE49-F238E27FC236}">
                <a16:creationId xmlns:a16="http://schemas.microsoft.com/office/drawing/2014/main" id="{02816116-8C23-8842-2861-F3CD524677C4}"/>
              </a:ext>
            </a:extLst>
          </p:cNvPr>
          <p:cNvSpPr txBox="1">
            <a:spLocks noChangeArrowheads="1"/>
          </p:cNvSpPr>
          <p:nvPr/>
        </p:nvSpPr>
        <p:spPr bwMode="auto">
          <a:xfrm>
            <a:off x="258866" y="3510038"/>
            <a:ext cx="5985681"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spcAft>
                <a:spcPts val="1800"/>
              </a:spcAft>
              <a:buFontTx/>
              <a:buNone/>
            </a:pPr>
            <a:r>
              <a:rPr lang="en-IE" altLang="en-US" sz="2800" b="1" i="1" dirty="0">
                <a:latin typeface="Times New Roman" panose="02020603050405020304" pitchFamily="18" charset="0"/>
              </a:rPr>
              <a:t>T  </a:t>
            </a:r>
            <a:r>
              <a:rPr lang="en-IE" altLang="en-US" sz="2800" b="1" dirty="0"/>
              <a:t>= Period of pendulum</a:t>
            </a:r>
            <a:r>
              <a:rPr lang="en-IE" altLang="en-US" sz="2800" dirty="0"/>
              <a:t>,  </a:t>
            </a:r>
            <a:br>
              <a:rPr lang="en-IE" altLang="en-US" sz="2800" dirty="0"/>
            </a:br>
            <a:r>
              <a:rPr lang="en-IE" altLang="en-US" sz="2800" b="1" i="1" dirty="0">
                <a:latin typeface="Times New Roman" panose="02020603050405020304" pitchFamily="18" charset="0"/>
              </a:rPr>
              <a:t>l</a:t>
            </a:r>
            <a:r>
              <a:rPr lang="en-IE" altLang="en-US" sz="2800" b="1" dirty="0"/>
              <a:t>   = Length of pendulum</a:t>
            </a:r>
            <a:r>
              <a:rPr lang="en-IE" altLang="en-US" sz="2800" dirty="0"/>
              <a:t>,   </a:t>
            </a:r>
            <a:br>
              <a:rPr lang="en-IE" altLang="en-US" sz="2800" dirty="0"/>
            </a:br>
            <a:r>
              <a:rPr lang="en-IE" altLang="en-US" sz="2800" dirty="0"/>
              <a:t>(point of suspension to centre of gravity of the bob)</a:t>
            </a:r>
          </a:p>
          <a:p>
            <a:pPr eaLnBrk="1" hangingPunct="1">
              <a:spcBef>
                <a:spcPts val="0"/>
              </a:spcBef>
              <a:spcAft>
                <a:spcPts val="1800"/>
              </a:spcAft>
              <a:buFontTx/>
              <a:buNone/>
            </a:pPr>
            <a:r>
              <a:rPr lang="en-IE" altLang="en-US" sz="2800" b="1" i="1" dirty="0">
                <a:latin typeface="Times New Roman" panose="02020603050405020304" pitchFamily="18" charset="0"/>
              </a:rPr>
              <a:t>g</a:t>
            </a:r>
            <a:r>
              <a:rPr lang="en-IE" altLang="en-US" sz="2800" b="1" dirty="0"/>
              <a:t>   = Acceleration due to gravity</a:t>
            </a:r>
            <a:r>
              <a:rPr lang="en-IE" altLang="en-US" sz="2800" dirty="0"/>
              <a:t>.</a:t>
            </a:r>
            <a:endParaRPr lang="en-GB" altLang="en-US" sz="2800" dirty="0"/>
          </a:p>
        </p:txBody>
      </p:sp>
      <p:sp>
        <p:nvSpPr>
          <p:cNvPr id="3" name="Rectangle 2">
            <a:extLst>
              <a:ext uri="{FF2B5EF4-FFF2-40B4-BE49-F238E27FC236}">
                <a16:creationId xmlns:a16="http://schemas.microsoft.com/office/drawing/2014/main" id="{67C6F430-1D93-5661-5820-7C575CE18BE3}"/>
              </a:ext>
            </a:extLst>
          </p:cNvPr>
          <p:cNvSpPr/>
          <p:nvPr/>
        </p:nvSpPr>
        <p:spPr>
          <a:xfrm>
            <a:off x="7739697" y="721561"/>
            <a:ext cx="360040" cy="576064"/>
          </a:xfrm>
          <a:prstGeom prst="rect">
            <a:avLst/>
          </a:prstGeom>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9BEAE2C-E27C-C916-2DA3-6C3221F5F390}"/>
              </a:ext>
            </a:extLst>
          </p:cNvPr>
          <p:cNvCxnSpPr>
            <a:cxnSpLocks/>
            <a:endCxn id="5" idx="4"/>
          </p:cNvCxnSpPr>
          <p:nvPr/>
        </p:nvCxnSpPr>
        <p:spPr>
          <a:xfrm>
            <a:off x="7919717" y="1297625"/>
            <a:ext cx="135141" cy="3558415"/>
          </a:xfrm>
          <a:prstGeom prst="line">
            <a:avLst/>
          </a:prstGeom>
        </p:spPr>
        <p:style>
          <a:lnRef idx="3">
            <a:schemeClr val="dk1"/>
          </a:lnRef>
          <a:fillRef idx="0">
            <a:schemeClr val="dk1"/>
          </a:fillRef>
          <a:effectRef idx="2">
            <a:schemeClr val="dk1"/>
          </a:effectRef>
          <a:fontRef idx="minor">
            <a:schemeClr val="tx1"/>
          </a:fontRef>
        </p:style>
      </p:cxnSp>
      <p:sp>
        <p:nvSpPr>
          <p:cNvPr id="5" name="Oval 4">
            <a:extLst>
              <a:ext uri="{FF2B5EF4-FFF2-40B4-BE49-F238E27FC236}">
                <a16:creationId xmlns:a16="http://schemas.microsoft.com/office/drawing/2014/main" id="{3C72E523-1B27-3200-1EA4-5B2B26E7EF94}"/>
              </a:ext>
            </a:extLst>
          </p:cNvPr>
          <p:cNvSpPr/>
          <p:nvPr/>
        </p:nvSpPr>
        <p:spPr>
          <a:xfrm rot="21412203">
            <a:off x="7805201" y="4382931"/>
            <a:ext cx="473462" cy="473462"/>
          </a:xfrm>
          <a:prstGeom prst="ellipse">
            <a:avLst/>
          </a:prstGeom>
          <a:gradFill flip="none" rotWithShape="1">
            <a:gsLst>
              <a:gs pos="0">
                <a:schemeClr val="accent4">
                  <a:lumMod val="0"/>
                  <a:lumOff val="100000"/>
                </a:schemeClr>
              </a:gs>
              <a:gs pos="29000">
                <a:schemeClr val="accent4">
                  <a:lumMod val="0"/>
                  <a:lumOff val="100000"/>
                </a:schemeClr>
              </a:gs>
              <a:gs pos="91000">
                <a:schemeClr val="tx1">
                  <a:lumMod val="65000"/>
                  <a:lumOff val="35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4DECC03-0C3E-ED46-ACCA-EA13C8508D8A}"/>
                  </a:ext>
                </a:extLst>
              </p:cNvPr>
              <p:cNvSpPr txBox="1"/>
              <p:nvPr/>
            </p:nvSpPr>
            <p:spPr>
              <a:xfrm>
                <a:off x="8266558" y="2432493"/>
                <a:ext cx="47346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𝑙</m:t>
                      </m:r>
                    </m:oMath>
                  </m:oMathPara>
                </a14:m>
                <a:endParaRPr lang="en-GB" sz="3600" dirty="0"/>
              </a:p>
            </p:txBody>
          </p:sp>
        </mc:Choice>
        <mc:Fallback xmlns="">
          <p:sp>
            <p:nvSpPr>
              <p:cNvPr id="6" name="TextBox 5">
                <a:extLst>
                  <a:ext uri="{FF2B5EF4-FFF2-40B4-BE49-F238E27FC236}">
                    <a16:creationId xmlns:a16="http://schemas.microsoft.com/office/drawing/2014/main" id="{74DECC03-0C3E-ED46-ACCA-EA13C8508D8A}"/>
                  </a:ext>
                </a:extLst>
              </p:cNvPr>
              <p:cNvSpPr txBox="1">
                <a:spLocks noRot="1" noChangeAspect="1" noMove="1" noResize="1" noEditPoints="1" noAdjustHandles="1" noChangeArrowheads="1" noChangeShapeType="1" noTextEdit="1"/>
              </p:cNvSpPr>
              <p:nvPr/>
            </p:nvSpPr>
            <p:spPr>
              <a:xfrm>
                <a:off x="8266558" y="2432493"/>
                <a:ext cx="473463" cy="646331"/>
              </a:xfrm>
              <a:prstGeom prst="rect">
                <a:avLst/>
              </a:prstGeom>
              <a:blipFill>
                <a:blip r:embed="rId5"/>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CE49FA5D-1371-9C48-FFBC-96F5B4F54E47}"/>
              </a:ext>
            </a:extLst>
          </p:cNvPr>
          <p:cNvCxnSpPr>
            <a:cxnSpLocks/>
          </p:cNvCxnSpPr>
          <p:nvPr/>
        </p:nvCxnSpPr>
        <p:spPr>
          <a:xfrm flipV="1">
            <a:off x="7453728" y="4622105"/>
            <a:ext cx="588204" cy="810352"/>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ABB983B0-FE74-47DB-95A2-D06BD52715D2}"/>
              </a:ext>
            </a:extLst>
          </p:cNvPr>
          <p:cNvSpPr txBox="1"/>
          <p:nvPr/>
        </p:nvSpPr>
        <p:spPr>
          <a:xfrm>
            <a:off x="6832750" y="5337783"/>
            <a:ext cx="2418363" cy="1384995"/>
          </a:xfrm>
          <a:prstGeom prst="rect">
            <a:avLst/>
          </a:prstGeom>
          <a:noFill/>
        </p:spPr>
        <p:txBody>
          <a:bodyPr wrap="square" rtlCol="0">
            <a:spAutoFit/>
          </a:bodyPr>
          <a:lstStyle/>
          <a:p>
            <a:pPr algn="l"/>
            <a:r>
              <a:rPr lang="en-GB" sz="2800" dirty="0"/>
              <a:t>Centre of gravity = centre of bob</a:t>
            </a:r>
          </a:p>
        </p:txBody>
      </p:sp>
      <p:cxnSp>
        <p:nvCxnSpPr>
          <p:cNvPr id="21" name="Straight Arrow Connector 20">
            <a:extLst>
              <a:ext uri="{FF2B5EF4-FFF2-40B4-BE49-F238E27FC236}">
                <a16:creationId xmlns:a16="http://schemas.microsoft.com/office/drawing/2014/main" id="{9856F9B2-8024-7B49-EC4B-97B4A4C8B33E}"/>
              </a:ext>
            </a:extLst>
          </p:cNvPr>
          <p:cNvCxnSpPr>
            <a:cxnSpLocks/>
          </p:cNvCxnSpPr>
          <p:nvPr/>
        </p:nvCxnSpPr>
        <p:spPr>
          <a:xfrm>
            <a:off x="8278663" y="1383030"/>
            <a:ext cx="128979" cy="318897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E3AF748-6F2A-AFE5-6A32-9DE5EB1D4F1C}"/>
              </a:ext>
            </a:extLst>
          </p:cNvPr>
          <p:cNvCxnSpPr>
            <a:cxnSpLocks/>
            <a:stCxn id="3" idx="2"/>
          </p:cNvCxnSpPr>
          <p:nvPr/>
        </p:nvCxnSpPr>
        <p:spPr>
          <a:xfrm flipV="1">
            <a:off x="7919717" y="1277655"/>
            <a:ext cx="597982" cy="1997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AB5F5122-24AE-04F1-9EFE-14598348963A}"/>
              </a:ext>
            </a:extLst>
          </p:cNvPr>
          <p:cNvCxnSpPr>
            <a:cxnSpLocks/>
          </p:cNvCxnSpPr>
          <p:nvPr/>
        </p:nvCxnSpPr>
        <p:spPr>
          <a:xfrm flipV="1">
            <a:off x="8072117" y="4572000"/>
            <a:ext cx="671050" cy="47103"/>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7F711FCB-5D89-B7E8-FE2D-3CA66906B3EC}"/>
              </a:ext>
            </a:extLst>
          </p:cNvPr>
          <p:cNvSpPr txBox="1"/>
          <p:nvPr/>
        </p:nvSpPr>
        <p:spPr>
          <a:xfrm>
            <a:off x="502920" y="1004198"/>
            <a:ext cx="394370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For small swing angles:</a:t>
            </a:r>
          </a:p>
        </p:txBody>
      </p:sp>
      <p:sp>
        <p:nvSpPr>
          <p:cNvPr id="10" name="Text Box 6">
            <a:extLst>
              <a:ext uri="{FF2B5EF4-FFF2-40B4-BE49-F238E27FC236}">
                <a16:creationId xmlns:a16="http://schemas.microsoft.com/office/drawing/2014/main" id="{8D99DC75-13AB-4E02-CB8A-B0A5657E1859}"/>
              </a:ext>
            </a:extLst>
          </p:cNvPr>
          <p:cNvSpPr txBox="1">
            <a:spLocks noGrp="1" noChangeArrowheads="1"/>
          </p:cNvSpPr>
          <p:nvPr>
            <p:ph type="title"/>
          </p:nvPr>
        </p:nvSpPr>
        <p:spPr bwMode="auto">
          <a:xfrm>
            <a:off x="241300" y="155575"/>
            <a:ext cx="8724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E" altLang="en-US" sz="3600" b="1" dirty="0"/>
              <a:t>Write the Pendulum equation</a:t>
            </a:r>
            <a:endParaRPr lang="en-GB"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CAA5-F2C1-B87E-784E-74A0FE1086BC}"/>
              </a:ext>
            </a:extLst>
          </p:cNvPr>
          <p:cNvSpPr>
            <a:spLocks noGrp="1"/>
          </p:cNvSpPr>
          <p:nvPr>
            <p:ph type="title"/>
          </p:nvPr>
        </p:nvSpPr>
        <p:spPr/>
        <p:txBody>
          <a:bodyPr/>
          <a:lstStyle/>
          <a:p>
            <a:r>
              <a:rPr lang="en-GB" dirty="0"/>
              <a:t>Why a small angle?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1952585-961C-BD1F-7BC4-A66669BCB936}"/>
                  </a:ext>
                </a:extLst>
              </p:cNvPr>
              <p:cNvSpPr txBox="1"/>
              <p:nvPr/>
            </p:nvSpPr>
            <p:spPr>
              <a:xfrm>
                <a:off x="730520" y="890279"/>
                <a:ext cx="6915150" cy="326474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equation </a:t>
                </a:r>
                <a14:m>
                  <m:oMath xmlns:m="http://schemas.openxmlformats.org/officeDocument/2006/math">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𝜋</m:t>
                    </m:r>
                    <m:rad>
                      <m:radPr>
                        <m:degHide m:val="on"/>
                        <m:ctrlPr>
                          <a:rPr lang="en-GB" sz="2800" b="0" i="1" smtClean="0">
                            <a:latin typeface="Cambria Math" panose="02040503050406030204" pitchFamily="18" charset="0"/>
                            <a:cs typeface="Arial" panose="020B0604020202020204" pitchFamily="34" charset="0"/>
                          </a:rPr>
                        </m:ctrlPr>
                      </m:radPr>
                      <m:deg/>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𝑙</m:t>
                            </m:r>
                          </m:num>
                          <m:den>
                            <m:r>
                              <a:rPr lang="en-GB" sz="2800" b="0" i="1" smtClean="0">
                                <a:latin typeface="Cambria Math" panose="02040503050406030204" pitchFamily="18" charset="0"/>
                                <a:cs typeface="Arial" panose="020B0604020202020204" pitchFamily="34" charset="0"/>
                              </a:rPr>
                              <m:t>𝑔</m:t>
                            </m:r>
                          </m:den>
                        </m:f>
                      </m:e>
                    </m:rad>
                  </m:oMath>
                </a14:m>
                <a:r>
                  <a:rPr lang="en-GB" sz="2800" dirty="0">
                    <a:latin typeface="Arial" panose="020B0604020202020204" pitchFamily="34" charset="0"/>
                    <a:cs typeface="Arial" panose="020B0604020202020204" pitchFamily="34" charset="0"/>
                  </a:rPr>
                  <a:t> is based on the approximation:</a:t>
                </a:r>
              </a:p>
              <a:p>
                <a:pPr algn="l">
                  <a:spcAft>
                    <a:spcPts val="1200"/>
                  </a:spcAft>
                </a:pPr>
                <a:endParaRPr lang="en-GB" sz="2800" dirty="0">
                  <a:latin typeface="Arial" panose="020B0604020202020204" pitchFamily="34" charset="0"/>
                  <a:cs typeface="Arial" panose="020B0604020202020204" pitchFamily="34" charset="0"/>
                </a:endParaRPr>
              </a:p>
              <a:p>
                <a:pPr algn="l">
                  <a:spcAft>
                    <a:spcPts val="1200"/>
                  </a:spcAft>
                </a:pPr>
                <a14:m>
                  <m:oMath xmlns:m="http://schemas.openxmlformats.org/officeDocument/2006/math">
                    <m:r>
                      <a:rPr lang="en-GB" sz="3600" b="0" i="1" smtClean="0">
                        <a:latin typeface="Cambria Math" panose="02040503050406030204" pitchFamily="18" charset="0"/>
                        <a:cs typeface="Arial" panose="020B0604020202020204" pitchFamily="34" charset="0"/>
                      </a:rPr>
                      <m:t>𝜃</m:t>
                    </m:r>
                    <m:r>
                      <a:rPr lang="en-GB" sz="3600" b="0" i="1" smtClean="0">
                        <a:latin typeface="Cambria Math" panose="02040503050406030204" pitchFamily="18" charset="0"/>
                        <a:cs typeface="Arial" panose="020B0604020202020204" pitchFamily="34" charset="0"/>
                      </a:rPr>
                      <m:t>≈</m:t>
                    </m:r>
                    <m:func>
                      <m:funcPr>
                        <m:ctrlPr>
                          <a:rPr lang="en-GB" sz="3600" b="0" i="1" smtClean="0">
                            <a:latin typeface="Cambria Math" panose="02040503050406030204" pitchFamily="18" charset="0"/>
                            <a:cs typeface="Arial" panose="020B0604020202020204" pitchFamily="34" charset="0"/>
                          </a:rPr>
                        </m:ctrlPr>
                      </m:funcPr>
                      <m:fName>
                        <m:r>
                          <m:rPr>
                            <m:sty m:val="p"/>
                          </m:rPr>
                          <a:rPr lang="en-GB" sz="3600" b="0" i="0" smtClean="0">
                            <a:latin typeface="Cambria Math" panose="02040503050406030204" pitchFamily="18" charset="0"/>
                            <a:cs typeface="Arial" panose="020B0604020202020204" pitchFamily="34" charset="0"/>
                          </a:rPr>
                          <m:t>sin</m:t>
                        </m:r>
                      </m:fName>
                      <m:e>
                        <m:r>
                          <a:rPr lang="en-GB" sz="3600" b="0" i="1" smtClean="0">
                            <a:latin typeface="Cambria Math" panose="02040503050406030204" pitchFamily="18" charset="0"/>
                            <a:cs typeface="Arial" panose="020B0604020202020204" pitchFamily="34" charset="0"/>
                          </a:rPr>
                          <m:t>𝜃</m:t>
                        </m:r>
                      </m:e>
                    </m:func>
                  </m:oMath>
                </a14:m>
                <a:r>
                  <a:rPr lang="en-GB" sz="2800" dirty="0">
                    <a:latin typeface="Arial" panose="020B0604020202020204" pitchFamily="34" charset="0"/>
                    <a:cs typeface="Arial" panose="020B0604020202020204" pitchFamily="34" charset="0"/>
                  </a:rPr>
                  <a:t>  </a:t>
                </a:r>
              </a:p>
              <a:p>
                <a:pPr algn="l">
                  <a:spcAft>
                    <a:spcPts val="1200"/>
                  </a:spcAft>
                </a:pPr>
                <a:r>
                  <a:rPr lang="en-GB" sz="2800" dirty="0">
                    <a:latin typeface="Arial" panose="020B0604020202020204" pitchFamily="34" charset="0"/>
                    <a:cs typeface="Arial" panose="020B0604020202020204" pitchFamily="34" charset="0"/>
                  </a:rPr>
                  <a:t>when </a:t>
                </a:r>
                <a14:m>
                  <m:oMath xmlns:m="http://schemas.openxmlformats.org/officeDocument/2006/math">
                    <m:r>
                      <a:rPr lang="en-GB" sz="2800" b="0" i="1" smtClean="0">
                        <a:latin typeface="Cambria Math" panose="02040503050406030204" pitchFamily="18" charset="0"/>
                        <a:cs typeface="Arial" panose="020B0604020202020204" pitchFamily="34" charset="0"/>
                      </a:rPr>
                      <m:t>𝜃</m:t>
                    </m:r>
                  </m:oMath>
                </a14:m>
                <a:r>
                  <a:rPr lang="en-GB" sz="2800" dirty="0">
                    <a:latin typeface="Arial" panose="020B0604020202020204" pitchFamily="34" charset="0"/>
                    <a:cs typeface="Arial" panose="020B0604020202020204" pitchFamily="34" charset="0"/>
                  </a:rPr>
                  <a:t> is small </a:t>
                </a:r>
              </a:p>
            </p:txBody>
          </p:sp>
        </mc:Choice>
        <mc:Fallback xmlns="">
          <p:sp>
            <p:nvSpPr>
              <p:cNvPr id="3" name="TextBox 2">
                <a:extLst>
                  <a:ext uri="{FF2B5EF4-FFF2-40B4-BE49-F238E27FC236}">
                    <a16:creationId xmlns:a16="http://schemas.microsoft.com/office/drawing/2014/main" id="{11952585-961C-BD1F-7BC4-A66669BCB936}"/>
                  </a:ext>
                </a:extLst>
              </p:cNvPr>
              <p:cNvSpPr txBox="1">
                <a:spLocks noRot="1" noChangeAspect="1" noMove="1" noResize="1" noEditPoints="1" noAdjustHandles="1" noChangeArrowheads="1" noChangeShapeType="1" noTextEdit="1"/>
              </p:cNvSpPr>
              <p:nvPr/>
            </p:nvSpPr>
            <p:spPr>
              <a:xfrm>
                <a:off x="730520" y="890279"/>
                <a:ext cx="6915150" cy="3264740"/>
              </a:xfrm>
              <a:prstGeom prst="rect">
                <a:avLst/>
              </a:prstGeom>
              <a:blipFill>
                <a:blip r:embed="rId2"/>
                <a:stretch>
                  <a:fillRect l="-1852" b="-4104"/>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EF4EE342-BBD8-21AB-0537-86B5053F0E42}"/>
              </a:ext>
            </a:extLst>
          </p:cNvPr>
          <p:cNvSpPr/>
          <p:nvPr/>
        </p:nvSpPr>
        <p:spPr>
          <a:xfrm>
            <a:off x="7922276" y="679909"/>
            <a:ext cx="360040" cy="576064"/>
          </a:xfrm>
          <a:prstGeom prst="rect">
            <a:avLst/>
          </a:prstGeom>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09C3E568-5496-7475-D0E5-414A67D3E225}"/>
              </a:ext>
            </a:extLst>
          </p:cNvPr>
          <p:cNvCxnSpPr>
            <a:cxnSpLocks/>
            <a:stCxn id="9" idx="2"/>
            <a:endCxn id="11" idx="0"/>
          </p:cNvCxnSpPr>
          <p:nvPr/>
        </p:nvCxnSpPr>
        <p:spPr>
          <a:xfrm>
            <a:off x="8102296" y="1255973"/>
            <a:ext cx="403131" cy="2347214"/>
          </a:xfrm>
          <a:prstGeom prst="line">
            <a:avLst/>
          </a:prstGeom>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DCED5C88-7609-E516-E080-EA97033426E2}"/>
              </a:ext>
            </a:extLst>
          </p:cNvPr>
          <p:cNvSpPr/>
          <p:nvPr/>
        </p:nvSpPr>
        <p:spPr>
          <a:xfrm rot="20704671">
            <a:off x="8398496" y="3598330"/>
            <a:ext cx="288032" cy="2880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C28213-60E8-8F81-EC9C-13A9A91EE680}"/>
                  </a:ext>
                </a:extLst>
              </p:cNvPr>
              <p:cNvSpPr txBox="1"/>
              <p:nvPr/>
            </p:nvSpPr>
            <p:spPr>
              <a:xfrm>
                <a:off x="8308570" y="2276877"/>
                <a:ext cx="47346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𝑙</m:t>
                      </m:r>
                    </m:oMath>
                  </m:oMathPara>
                </a14:m>
                <a:endParaRPr lang="en-GB" sz="3600" dirty="0"/>
              </a:p>
            </p:txBody>
          </p:sp>
        </mc:Choice>
        <mc:Fallback xmlns="">
          <p:sp>
            <p:nvSpPr>
              <p:cNvPr id="12" name="TextBox 11">
                <a:extLst>
                  <a:ext uri="{FF2B5EF4-FFF2-40B4-BE49-F238E27FC236}">
                    <a16:creationId xmlns:a16="http://schemas.microsoft.com/office/drawing/2014/main" id="{20C28213-60E8-8F81-EC9C-13A9A91EE680}"/>
                  </a:ext>
                </a:extLst>
              </p:cNvPr>
              <p:cNvSpPr txBox="1">
                <a:spLocks noRot="1" noChangeAspect="1" noMove="1" noResize="1" noEditPoints="1" noAdjustHandles="1" noChangeArrowheads="1" noChangeShapeType="1" noTextEdit="1"/>
              </p:cNvSpPr>
              <p:nvPr/>
            </p:nvSpPr>
            <p:spPr>
              <a:xfrm>
                <a:off x="8308570" y="2276877"/>
                <a:ext cx="473463" cy="646331"/>
              </a:xfrm>
              <a:prstGeom prst="rect">
                <a:avLst/>
              </a:prstGeom>
              <a:blipFill>
                <a:blip r:embed="rId3"/>
                <a:stretch>
                  <a:fillRect/>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2B1F1E3F-FDB0-DB48-F8E5-1761F4E9261D}"/>
              </a:ext>
            </a:extLst>
          </p:cNvPr>
          <p:cNvCxnSpPr>
            <a:cxnSpLocks/>
            <a:stCxn id="9" idx="2"/>
          </p:cNvCxnSpPr>
          <p:nvPr/>
        </p:nvCxnSpPr>
        <p:spPr>
          <a:xfrm>
            <a:off x="8102296" y="1255973"/>
            <a:ext cx="28911" cy="252675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7015978-0288-FDC7-EF76-7D734BF00F91}"/>
                  </a:ext>
                </a:extLst>
              </p:cNvPr>
              <p:cNvSpPr txBox="1"/>
              <p:nvPr/>
            </p:nvSpPr>
            <p:spPr>
              <a:xfrm>
                <a:off x="8018426" y="3016759"/>
                <a:ext cx="54136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𝜃</m:t>
                      </m:r>
                    </m:oMath>
                  </m:oMathPara>
                </a14:m>
                <a:endParaRPr lang="en-GB" sz="3200" dirty="0"/>
              </a:p>
            </p:txBody>
          </p:sp>
        </mc:Choice>
        <mc:Fallback xmlns="">
          <p:sp>
            <p:nvSpPr>
              <p:cNvPr id="14" name="TextBox 13">
                <a:extLst>
                  <a:ext uri="{FF2B5EF4-FFF2-40B4-BE49-F238E27FC236}">
                    <a16:creationId xmlns:a16="http://schemas.microsoft.com/office/drawing/2014/main" id="{27015978-0288-FDC7-EF76-7D734BF00F91}"/>
                  </a:ext>
                </a:extLst>
              </p:cNvPr>
              <p:cNvSpPr txBox="1">
                <a:spLocks noRot="1" noChangeAspect="1" noMove="1" noResize="1" noEditPoints="1" noAdjustHandles="1" noChangeArrowheads="1" noChangeShapeType="1" noTextEdit="1"/>
              </p:cNvSpPr>
              <p:nvPr/>
            </p:nvSpPr>
            <p:spPr>
              <a:xfrm>
                <a:off x="8018426" y="3016759"/>
                <a:ext cx="541366" cy="58477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21620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6D854-1016-D818-0C76-E911FE09F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8ACA0-7680-3B7C-25A7-4977BA301EAA}"/>
              </a:ext>
            </a:extLst>
          </p:cNvPr>
          <p:cNvSpPr>
            <a:spLocks noGrp="1"/>
          </p:cNvSpPr>
          <p:nvPr>
            <p:ph type="title"/>
          </p:nvPr>
        </p:nvSpPr>
        <p:spPr/>
        <p:txBody>
          <a:bodyPr>
            <a:normAutofit fontScale="90000"/>
          </a:bodyPr>
          <a:lstStyle/>
          <a:p>
            <a:r>
              <a:rPr lang="en-GB" dirty="0"/>
              <a:t>Why a small angle?</a:t>
            </a:r>
          </a:p>
        </p:txBody>
      </p:sp>
      <p:sp>
        <p:nvSpPr>
          <p:cNvPr id="5" name="Text Placeholder 4">
            <a:extLst>
              <a:ext uri="{FF2B5EF4-FFF2-40B4-BE49-F238E27FC236}">
                <a16:creationId xmlns:a16="http://schemas.microsoft.com/office/drawing/2014/main" id="{3A59912E-13EA-1194-7992-2A586E6EBAD6}"/>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Complete this table: </a:t>
            </a:r>
          </a:p>
        </p:txBody>
      </p:sp>
      <p:sp>
        <p:nvSpPr>
          <p:cNvPr id="8" name="TextBox 7">
            <a:extLst>
              <a:ext uri="{FF2B5EF4-FFF2-40B4-BE49-F238E27FC236}">
                <a16:creationId xmlns:a16="http://schemas.microsoft.com/office/drawing/2014/main" id="{3B39604C-55D5-FA88-2588-C6D8522F0FD4}"/>
              </a:ext>
            </a:extLst>
          </p:cNvPr>
          <p:cNvSpPr txBox="1"/>
          <p:nvPr/>
        </p:nvSpPr>
        <p:spPr>
          <a:xfrm>
            <a:off x="563822" y="2045812"/>
            <a:ext cx="1235811"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1°</a:t>
            </a:r>
          </a:p>
        </p:txBody>
      </p:sp>
      <p:sp>
        <p:nvSpPr>
          <p:cNvPr id="9" name="Rectangle 8">
            <a:extLst>
              <a:ext uri="{FF2B5EF4-FFF2-40B4-BE49-F238E27FC236}">
                <a16:creationId xmlns:a16="http://schemas.microsoft.com/office/drawing/2014/main" id="{47992101-F1D9-E0FD-659E-F11E6CD95736}"/>
              </a:ext>
            </a:extLst>
          </p:cNvPr>
          <p:cNvSpPr/>
          <p:nvPr/>
        </p:nvSpPr>
        <p:spPr>
          <a:xfrm>
            <a:off x="7924674" y="1226009"/>
            <a:ext cx="360040" cy="576064"/>
          </a:xfrm>
          <a:prstGeom prst="rect">
            <a:avLst/>
          </a:prstGeom>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5300C69-0B45-5076-B277-B0B56B0278D2}"/>
              </a:ext>
            </a:extLst>
          </p:cNvPr>
          <p:cNvCxnSpPr>
            <a:cxnSpLocks/>
            <a:stCxn id="9" idx="2"/>
            <a:endCxn id="11" idx="0"/>
          </p:cNvCxnSpPr>
          <p:nvPr/>
        </p:nvCxnSpPr>
        <p:spPr>
          <a:xfrm>
            <a:off x="8104694" y="1802073"/>
            <a:ext cx="403131" cy="2347214"/>
          </a:xfrm>
          <a:prstGeom prst="line">
            <a:avLst/>
          </a:prstGeom>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FF9C566E-23F8-ED2C-7C34-FB3162896217}"/>
              </a:ext>
            </a:extLst>
          </p:cNvPr>
          <p:cNvSpPr/>
          <p:nvPr/>
        </p:nvSpPr>
        <p:spPr>
          <a:xfrm rot="20704671">
            <a:off x="8400894" y="4144430"/>
            <a:ext cx="288032" cy="2880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0605E4-B195-0E2D-7B68-2E3F3643B610}"/>
                  </a:ext>
                </a:extLst>
              </p:cNvPr>
              <p:cNvSpPr txBox="1"/>
              <p:nvPr/>
            </p:nvSpPr>
            <p:spPr>
              <a:xfrm>
                <a:off x="8310968" y="2822977"/>
                <a:ext cx="47346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𝑙</m:t>
                      </m:r>
                    </m:oMath>
                  </m:oMathPara>
                </a14:m>
                <a:endParaRPr lang="en-GB" sz="3600" dirty="0"/>
              </a:p>
            </p:txBody>
          </p:sp>
        </mc:Choice>
        <mc:Fallback xmlns="">
          <p:sp>
            <p:nvSpPr>
              <p:cNvPr id="12" name="TextBox 11">
                <a:extLst>
                  <a:ext uri="{FF2B5EF4-FFF2-40B4-BE49-F238E27FC236}">
                    <a16:creationId xmlns:a16="http://schemas.microsoft.com/office/drawing/2014/main" id="{B30605E4-B195-0E2D-7B68-2E3F3643B610}"/>
                  </a:ext>
                </a:extLst>
              </p:cNvPr>
              <p:cNvSpPr txBox="1">
                <a:spLocks noRot="1" noChangeAspect="1" noMove="1" noResize="1" noEditPoints="1" noAdjustHandles="1" noChangeArrowheads="1" noChangeShapeType="1" noTextEdit="1"/>
              </p:cNvSpPr>
              <p:nvPr/>
            </p:nvSpPr>
            <p:spPr>
              <a:xfrm>
                <a:off x="8310968" y="2822977"/>
                <a:ext cx="473463" cy="646331"/>
              </a:xfrm>
              <a:prstGeom prst="rect">
                <a:avLst/>
              </a:prstGeom>
              <a:blipFill>
                <a:blip r:embed="rId3"/>
                <a:stretch>
                  <a:fillRect/>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4D7BA4D7-B330-50E1-2DD8-E87BE66A15FB}"/>
              </a:ext>
            </a:extLst>
          </p:cNvPr>
          <p:cNvCxnSpPr>
            <a:cxnSpLocks/>
            <a:stCxn id="9" idx="2"/>
          </p:cNvCxnSpPr>
          <p:nvPr/>
        </p:nvCxnSpPr>
        <p:spPr>
          <a:xfrm>
            <a:off x="8104694" y="1802073"/>
            <a:ext cx="28911" cy="252675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8497E99-DE3A-CA92-415E-E7E8B00E9EB5}"/>
                  </a:ext>
                </a:extLst>
              </p:cNvPr>
              <p:cNvSpPr txBox="1"/>
              <p:nvPr/>
            </p:nvSpPr>
            <p:spPr>
              <a:xfrm>
                <a:off x="8020824" y="3562859"/>
                <a:ext cx="54136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𝜃</m:t>
                      </m:r>
                    </m:oMath>
                  </m:oMathPara>
                </a14:m>
                <a:endParaRPr lang="en-GB" sz="3200" dirty="0"/>
              </a:p>
            </p:txBody>
          </p:sp>
        </mc:Choice>
        <mc:Fallback xmlns="">
          <p:sp>
            <p:nvSpPr>
              <p:cNvPr id="14" name="TextBox 13">
                <a:extLst>
                  <a:ext uri="{FF2B5EF4-FFF2-40B4-BE49-F238E27FC236}">
                    <a16:creationId xmlns:a16="http://schemas.microsoft.com/office/drawing/2014/main" id="{F8497E99-DE3A-CA92-415E-E7E8B00E9EB5}"/>
                  </a:ext>
                </a:extLst>
              </p:cNvPr>
              <p:cNvSpPr txBox="1">
                <a:spLocks noRot="1" noChangeAspect="1" noMove="1" noResize="1" noEditPoints="1" noAdjustHandles="1" noChangeArrowheads="1" noChangeShapeType="1" noTextEdit="1"/>
              </p:cNvSpPr>
              <p:nvPr/>
            </p:nvSpPr>
            <p:spPr>
              <a:xfrm>
                <a:off x="8020824" y="3562859"/>
                <a:ext cx="541366" cy="584775"/>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EDAE4AEC-7493-46FE-80AE-600E8F782D7F}"/>
              </a:ext>
            </a:extLst>
          </p:cNvPr>
          <p:cNvSpPr txBox="1"/>
          <p:nvPr/>
        </p:nvSpPr>
        <p:spPr>
          <a:xfrm>
            <a:off x="388499" y="1374598"/>
            <a:ext cx="148630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degrees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74AB083-7F90-F349-C7AD-74A68556B999}"/>
                  </a:ext>
                </a:extLst>
              </p:cNvPr>
              <p:cNvSpPr txBox="1"/>
              <p:nvPr/>
            </p:nvSpPr>
            <p:spPr>
              <a:xfrm>
                <a:off x="4112529" y="1451173"/>
                <a:ext cx="1677960"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𝜃</m:t>
                    </m:r>
                  </m:oMath>
                </a14:m>
                <a:r>
                  <a:rPr lang="en-GB" sz="2800" dirty="0">
                    <a:latin typeface="Arial" panose="020B0604020202020204" pitchFamily="34" charset="0"/>
                    <a:cs typeface="Arial" panose="020B0604020202020204" pitchFamily="34" charset="0"/>
                  </a:rPr>
                  <a:t> radians</a:t>
                </a:r>
              </a:p>
            </p:txBody>
          </p:sp>
        </mc:Choice>
        <mc:Fallback xmlns="">
          <p:sp>
            <p:nvSpPr>
              <p:cNvPr id="17" name="TextBox 16">
                <a:extLst>
                  <a:ext uri="{FF2B5EF4-FFF2-40B4-BE49-F238E27FC236}">
                    <a16:creationId xmlns:a16="http://schemas.microsoft.com/office/drawing/2014/main" id="{A74AB083-7F90-F349-C7AD-74A68556B999}"/>
                  </a:ext>
                </a:extLst>
              </p:cNvPr>
              <p:cNvSpPr txBox="1">
                <a:spLocks noRot="1" noChangeAspect="1" noMove="1" noResize="1" noEditPoints="1" noAdjustHandles="1" noChangeArrowheads="1" noChangeShapeType="1" noTextEdit="1"/>
              </p:cNvSpPr>
              <p:nvPr/>
            </p:nvSpPr>
            <p:spPr>
              <a:xfrm>
                <a:off x="4112529" y="1451173"/>
                <a:ext cx="1677960" cy="523220"/>
              </a:xfrm>
              <a:prstGeom prst="rect">
                <a:avLst/>
              </a:prstGeom>
              <a:blipFill>
                <a:blip r:embed="rId5"/>
                <a:stretch>
                  <a:fillRect t="-11628" r="-5455"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73E35A4-AAB8-9B67-00E6-4B927A3E6F9A}"/>
                  </a:ext>
                </a:extLst>
              </p:cNvPr>
              <p:cNvSpPr txBox="1"/>
              <p:nvPr/>
            </p:nvSpPr>
            <p:spPr>
              <a:xfrm>
                <a:off x="2237197" y="1385567"/>
                <a:ext cx="124835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dirty="0" smtClean="0">
                          <a:latin typeface="Cambria Math" panose="02040503050406030204" pitchFamily="18" charset="0"/>
                          <a:cs typeface="Arial" panose="020B0604020202020204" pitchFamily="34" charset="0"/>
                        </a:rPr>
                        <m:t>sin</m:t>
                      </m:r>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𝜃</m:t>
                      </m:r>
                      <m:r>
                        <a:rPr lang="en-GB" sz="2800" b="0" i="1" dirty="0"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173E35A4-AAB8-9B67-00E6-4B927A3E6F9A}"/>
                  </a:ext>
                </a:extLst>
              </p:cNvPr>
              <p:cNvSpPr txBox="1">
                <a:spLocks noRot="1" noChangeAspect="1" noMove="1" noResize="1" noEditPoints="1" noAdjustHandles="1" noChangeArrowheads="1" noChangeShapeType="1" noTextEdit="1"/>
              </p:cNvSpPr>
              <p:nvPr/>
            </p:nvSpPr>
            <p:spPr>
              <a:xfrm>
                <a:off x="2237197" y="1385567"/>
                <a:ext cx="1248355" cy="677108"/>
              </a:xfrm>
              <a:prstGeom prst="rect">
                <a:avLst/>
              </a:prstGeom>
              <a:blipFill>
                <a:blip r:embed="rId6"/>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147AB335-04C2-298F-D55E-F56D10ACEB87}"/>
              </a:ext>
            </a:extLst>
          </p:cNvPr>
          <p:cNvSpPr txBox="1"/>
          <p:nvPr/>
        </p:nvSpPr>
        <p:spPr>
          <a:xfrm>
            <a:off x="3952709" y="2043288"/>
            <a:ext cx="1848239"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0.017453</a:t>
            </a:r>
          </a:p>
        </p:txBody>
      </p:sp>
      <p:sp>
        <p:nvSpPr>
          <p:cNvPr id="20" name="TextBox 19">
            <a:extLst>
              <a:ext uri="{FF2B5EF4-FFF2-40B4-BE49-F238E27FC236}">
                <a16:creationId xmlns:a16="http://schemas.microsoft.com/office/drawing/2014/main" id="{E73D4C6C-F57C-D502-9C7E-521B0E7274A5}"/>
              </a:ext>
            </a:extLst>
          </p:cNvPr>
          <p:cNvSpPr txBox="1"/>
          <p:nvPr/>
        </p:nvSpPr>
        <p:spPr>
          <a:xfrm>
            <a:off x="2013561" y="2043288"/>
            <a:ext cx="1848239"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0.017452</a:t>
            </a:r>
          </a:p>
        </p:txBody>
      </p:sp>
      <p:sp>
        <p:nvSpPr>
          <p:cNvPr id="21" name="TextBox 20">
            <a:extLst>
              <a:ext uri="{FF2B5EF4-FFF2-40B4-BE49-F238E27FC236}">
                <a16:creationId xmlns:a16="http://schemas.microsoft.com/office/drawing/2014/main" id="{C7447678-5260-ADA4-8402-2AFA40A2D25C}"/>
              </a:ext>
            </a:extLst>
          </p:cNvPr>
          <p:cNvSpPr txBox="1"/>
          <p:nvPr/>
        </p:nvSpPr>
        <p:spPr>
          <a:xfrm>
            <a:off x="563822" y="2543898"/>
            <a:ext cx="1235811"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5°</a:t>
            </a:r>
          </a:p>
        </p:txBody>
      </p:sp>
      <p:sp>
        <p:nvSpPr>
          <p:cNvPr id="22" name="TextBox 21">
            <a:extLst>
              <a:ext uri="{FF2B5EF4-FFF2-40B4-BE49-F238E27FC236}">
                <a16:creationId xmlns:a16="http://schemas.microsoft.com/office/drawing/2014/main" id="{B8A403C5-3AA5-3DB0-EB6C-09D69DF72DB9}"/>
              </a:ext>
            </a:extLst>
          </p:cNvPr>
          <p:cNvSpPr txBox="1"/>
          <p:nvPr/>
        </p:nvSpPr>
        <p:spPr>
          <a:xfrm>
            <a:off x="3952709" y="2541374"/>
            <a:ext cx="1848239"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0.087267</a:t>
            </a:r>
          </a:p>
        </p:txBody>
      </p:sp>
      <p:sp>
        <p:nvSpPr>
          <p:cNvPr id="23" name="TextBox 22">
            <a:extLst>
              <a:ext uri="{FF2B5EF4-FFF2-40B4-BE49-F238E27FC236}">
                <a16:creationId xmlns:a16="http://schemas.microsoft.com/office/drawing/2014/main" id="{C423C6D4-6D8C-F9A1-5064-DA0E471C40DC}"/>
              </a:ext>
            </a:extLst>
          </p:cNvPr>
          <p:cNvSpPr txBox="1"/>
          <p:nvPr/>
        </p:nvSpPr>
        <p:spPr>
          <a:xfrm>
            <a:off x="2013561" y="2541374"/>
            <a:ext cx="1848239"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0.087156</a:t>
            </a:r>
          </a:p>
        </p:txBody>
      </p:sp>
      <p:sp>
        <p:nvSpPr>
          <p:cNvPr id="24" name="TextBox 23">
            <a:extLst>
              <a:ext uri="{FF2B5EF4-FFF2-40B4-BE49-F238E27FC236}">
                <a16:creationId xmlns:a16="http://schemas.microsoft.com/office/drawing/2014/main" id="{0F0892E9-61FB-7840-FD64-9DDF2780CF7A}"/>
              </a:ext>
            </a:extLst>
          </p:cNvPr>
          <p:cNvSpPr txBox="1"/>
          <p:nvPr/>
        </p:nvSpPr>
        <p:spPr>
          <a:xfrm>
            <a:off x="394913" y="3084482"/>
            <a:ext cx="1235811"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10°</a:t>
            </a:r>
          </a:p>
        </p:txBody>
      </p:sp>
      <p:sp>
        <p:nvSpPr>
          <p:cNvPr id="25" name="TextBox 24">
            <a:extLst>
              <a:ext uri="{FF2B5EF4-FFF2-40B4-BE49-F238E27FC236}">
                <a16:creationId xmlns:a16="http://schemas.microsoft.com/office/drawing/2014/main" id="{941F814E-13FF-CC38-A931-681961858595}"/>
              </a:ext>
            </a:extLst>
          </p:cNvPr>
          <p:cNvSpPr txBox="1"/>
          <p:nvPr/>
        </p:nvSpPr>
        <p:spPr>
          <a:xfrm>
            <a:off x="394913" y="3590338"/>
            <a:ext cx="1235811"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20°</a:t>
            </a:r>
          </a:p>
        </p:txBody>
      </p:sp>
      <p:sp>
        <p:nvSpPr>
          <p:cNvPr id="26" name="TextBox 25">
            <a:extLst>
              <a:ext uri="{FF2B5EF4-FFF2-40B4-BE49-F238E27FC236}">
                <a16:creationId xmlns:a16="http://schemas.microsoft.com/office/drawing/2014/main" id="{25041207-E71C-8ADF-D771-44FA71E8A68E}"/>
              </a:ext>
            </a:extLst>
          </p:cNvPr>
          <p:cNvSpPr txBox="1"/>
          <p:nvPr/>
        </p:nvSpPr>
        <p:spPr>
          <a:xfrm>
            <a:off x="6100900" y="1451173"/>
            <a:ext cx="13644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 error</a:t>
            </a:r>
          </a:p>
        </p:txBody>
      </p:sp>
      <p:sp>
        <p:nvSpPr>
          <p:cNvPr id="27" name="TextBox 26">
            <a:extLst>
              <a:ext uri="{FF2B5EF4-FFF2-40B4-BE49-F238E27FC236}">
                <a16:creationId xmlns:a16="http://schemas.microsoft.com/office/drawing/2014/main" id="{7FBE025F-2CCD-6A3B-C4C1-B9F0F9C6F59B}"/>
              </a:ext>
            </a:extLst>
          </p:cNvPr>
          <p:cNvSpPr txBox="1"/>
          <p:nvPr/>
        </p:nvSpPr>
        <p:spPr>
          <a:xfrm>
            <a:off x="6066053" y="2021557"/>
            <a:ext cx="1848239"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0.0057%</a:t>
            </a:r>
          </a:p>
        </p:txBody>
      </p:sp>
      <p:sp>
        <p:nvSpPr>
          <p:cNvPr id="28" name="TextBox 27">
            <a:extLst>
              <a:ext uri="{FF2B5EF4-FFF2-40B4-BE49-F238E27FC236}">
                <a16:creationId xmlns:a16="http://schemas.microsoft.com/office/drawing/2014/main" id="{776FA6B0-61A1-4486-6D52-06854FDFDB1E}"/>
              </a:ext>
            </a:extLst>
          </p:cNvPr>
          <p:cNvSpPr txBox="1"/>
          <p:nvPr/>
        </p:nvSpPr>
        <p:spPr>
          <a:xfrm>
            <a:off x="6118220" y="2560948"/>
            <a:ext cx="1848239" cy="523220"/>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0.13%</a:t>
            </a:r>
          </a:p>
        </p:txBody>
      </p:sp>
      <p:sp>
        <p:nvSpPr>
          <p:cNvPr id="29" name="TextBox 28">
            <a:extLst>
              <a:ext uri="{FF2B5EF4-FFF2-40B4-BE49-F238E27FC236}">
                <a16:creationId xmlns:a16="http://schemas.microsoft.com/office/drawing/2014/main" id="{76D6D678-FE7B-8B8E-DB4B-C7EEA7BEFC74}"/>
              </a:ext>
            </a:extLst>
          </p:cNvPr>
          <p:cNvSpPr txBox="1"/>
          <p:nvPr/>
        </p:nvSpPr>
        <p:spPr>
          <a:xfrm>
            <a:off x="7699354" y="6089614"/>
            <a:ext cx="808470" cy="261610"/>
          </a:xfrm>
          <a:prstGeom prst="rect">
            <a:avLst/>
          </a:prstGeom>
          <a:noFill/>
        </p:spPr>
        <p:txBody>
          <a:bodyPr wrap="square" rtlCol="0">
            <a:spAutoFit/>
          </a:bodyPr>
          <a:lstStyle/>
          <a:p>
            <a:pPr>
              <a:spcAft>
                <a:spcPts val="1200"/>
              </a:spcAft>
            </a:pPr>
            <a:r>
              <a:rPr lang="en-GB" sz="1100" dirty="0">
                <a:solidFill>
                  <a:srgbClr val="0000CC"/>
                </a:solidFill>
                <a:latin typeface="Arial" panose="020B0604020202020204" pitchFamily="34" charset="0"/>
                <a:cs typeface="Arial" panose="020B0604020202020204" pitchFamily="34" charset="0"/>
              </a:rPr>
              <a:t>0.17453</a:t>
            </a:r>
          </a:p>
        </p:txBody>
      </p:sp>
      <p:sp>
        <p:nvSpPr>
          <p:cNvPr id="30" name="TextBox 29">
            <a:extLst>
              <a:ext uri="{FF2B5EF4-FFF2-40B4-BE49-F238E27FC236}">
                <a16:creationId xmlns:a16="http://schemas.microsoft.com/office/drawing/2014/main" id="{2EB3E48C-9EF0-E692-5C9C-D983FEA0DAB2}"/>
              </a:ext>
            </a:extLst>
          </p:cNvPr>
          <p:cNvSpPr txBox="1"/>
          <p:nvPr/>
        </p:nvSpPr>
        <p:spPr>
          <a:xfrm>
            <a:off x="7091337" y="6089614"/>
            <a:ext cx="816228" cy="261610"/>
          </a:xfrm>
          <a:prstGeom prst="rect">
            <a:avLst/>
          </a:prstGeom>
          <a:noFill/>
        </p:spPr>
        <p:txBody>
          <a:bodyPr wrap="square" rtlCol="0">
            <a:spAutoFit/>
          </a:bodyPr>
          <a:lstStyle/>
          <a:p>
            <a:pPr>
              <a:spcAft>
                <a:spcPts val="1200"/>
              </a:spcAft>
            </a:pPr>
            <a:r>
              <a:rPr lang="en-GB" sz="1100" dirty="0">
                <a:solidFill>
                  <a:srgbClr val="0000CC"/>
                </a:solidFill>
                <a:latin typeface="Arial" panose="020B0604020202020204" pitchFamily="34" charset="0"/>
                <a:cs typeface="Arial" panose="020B0604020202020204" pitchFamily="34" charset="0"/>
              </a:rPr>
              <a:t>0.17364</a:t>
            </a:r>
          </a:p>
        </p:txBody>
      </p:sp>
      <p:sp>
        <p:nvSpPr>
          <p:cNvPr id="31" name="TextBox 30">
            <a:extLst>
              <a:ext uri="{FF2B5EF4-FFF2-40B4-BE49-F238E27FC236}">
                <a16:creationId xmlns:a16="http://schemas.microsoft.com/office/drawing/2014/main" id="{4836206A-A5C1-10FA-DFB8-D1E20180C627}"/>
              </a:ext>
            </a:extLst>
          </p:cNvPr>
          <p:cNvSpPr txBox="1"/>
          <p:nvPr/>
        </p:nvSpPr>
        <p:spPr>
          <a:xfrm>
            <a:off x="8421447" y="6089614"/>
            <a:ext cx="600260" cy="261610"/>
          </a:xfrm>
          <a:prstGeom prst="rect">
            <a:avLst/>
          </a:prstGeom>
          <a:noFill/>
        </p:spPr>
        <p:txBody>
          <a:bodyPr wrap="square" rtlCol="0">
            <a:spAutoFit/>
          </a:bodyPr>
          <a:lstStyle/>
          <a:p>
            <a:pPr>
              <a:spcAft>
                <a:spcPts val="1200"/>
              </a:spcAft>
            </a:pPr>
            <a:r>
              <a:rPr lang="en-GB" sz="1100" dirty="0">
                <a:solidFill>
                  <a:srgbClr val="0000CC"/>
                </a:solidFill>
                <a:latin typeface="Arial" panose="020B0604020202020204" pitchFamily="34" charset="0"/>
                <a:cs typeface="Arial" panose="020B0604020202020204" pitchFamily="34" charset="0"/>
              </a:rPr>
              <a:t>0.51%</a:t>
            </a:r>
          </a:p>
        </p:txBody>
      </p:sp>
      <p:sp>
        <p:nvSpPr>
          <p:cNvPr id="32" name="TextBox 31">
            <a:extLst>
              <a:ext uri="{FF2B5EF4-FFF2-40B4-BE49-F238E27FC236}">
                <a16:creationId xmlns:a16="http://schemas.microsoft.com/office/drawing/2014/main" id="{B3DF9813-E852-4A7B-D15B-5E79A1F9B6AD}"/>
              </a:ext>
            </a:extLst>
          </p:cNvPr>
          <p:cNvSpPr txBox="1"/>
          <p:nvPr/>
        </p:nvSpPr>
        <p:spPr>
          <a:xfrm>
            <a:off x="7700116" y="6391010"/>
            <a:ext cx="979964" cy="261610"/>
          </a:xfrm>
          <a:prstGeom prst="rect">
            <a:avLst/>
          </a:prstGeom>
          <a:noFill/>
        </p:spPr>
        <p:txBody>
          <a:bodyPr wrap="square" rtlCol="0">
            <a:spAutoFit/>
          </a:bodyPr>
          <a:lstStyle/>
          <a:p>
            <a:r>
              <a:rPr lang="en-GB" sz="1100" dirty="0">
                <a:solidFill>
                  <a:srgbClr val="0000CC"/>
                </a:solidFill>
                <a:latin typeface="Arial" panose="020B0604020202020204" pitchFamily="34" charset="0"/>
                <a:cs typeface="Arial" panose="020B0604020202020204" pitchFamily="34" charset="0"/>
              </a:rPr>
              <a:t>0.34907</a:t>
            </a:r>
          </a:p>
        </p:txBody>
      </p:sp>
      <p:sp>
        <p:nvSpPr>
          <p:cNvPr id="33" name="TextBox 32">
            <a:extLst>
              <a:ext uri="{FF2B5EF4-FFF2-40B4-BE49-F238E27FC236}">
                <a16:creationId xmlns:a16="http://schemas.microsoft.com/office/drawing/2014/main" id="{A0351F4B-4A38-A894-D5B1-DC84E94AA390}"/>
              </a:ext>
            </a:extLst>
          </p:cNvPr>
          <p:cNvSpPr txBox="1"/>
          <p:nvPr/>
        </p:nvSpPr>
        <p:spPr>
          <a:xfrm>
            <a:off x="7103705" y="6395028"/>
            <a:ext cx="803860" cy="261610"/>
          </a:xfrm>
          <a:prstGeom prst="rect">
            <a:avLst/>
          </a:prstGeom>
          <a:noFill/>
        </p:spPr>
        <p:txBody>
          <a:bodyPr wrap="square" rtlCol="0">
            <a:spAutoFit/>
          </a:bodyPr>
          <a:lstStyle/>
          <a:p>
            <a:r>
              <a:rPr lang="en-GB" sz="1100" dirty="0">
                <a:solidFill>
                  <a:srgbClr val="0000CC"/>
                </a:solidFill>
                <a:latin typeface="Arial" panose="020B0604020202020204" pitchFamily="34" charset="0"/>
                <a:cs typeface="Arial" panose="020B0604020202020204" pitchFamily="34" charset="0"/>
              </a:rPr>
              <a:t>0.34202</a:t>
            </a:r>
          </a:p>
        </p:txBody>
      </p:sp>
      <p:sp>
        <p:nvSpPr>
          <p:cNvPr id="34" name="TextBox 33">
            <a:extLst>
              <a:ext uri="{FF2B5EF4-FFF2-40B4-BE49-F238E27FC236}">
                <a16:creationId xmlns:a16="http://schemas.microsoft.com/office/drawing/2014/main" id="{6B563B34-E5F6-EF94-D576-0B9443EFF77E}"/>
              </a:ext>
            </a:extLst>
          </p:cNvPr>
          <p:cNvSpPr txBox="1"/>
          <p:nvPr/>
        </p:nvSpPr>
        <p:spPr>
          <a:xfrm>
            <a:off x="8422209" y="6394812"/>
            <a:ext cx="645703" cy="261610"/>
          </a:xfrm>
          <a:prstGeom prst="rect">
            <a:avLst/>
          </a:prstGeom>
          <a:noFill/>
        </p:spPr>
        <p:txBody>
          <a:bodyPr wrap="square" rtlCol="0">
            <a:spAutoFit/>
          </a:bodyPr>
          <a:lstStyle/>
          <a:p>
            <a:r>
              <a:rPr lang="en-GB" sz="1100" dirty="0">
                <a:solidFill>
                  <a:srgbClr val="0000CC"/>
                </a:solidFill>
                <a:latin typeface="Arial" panose="020B0604020202020204" pitchFamily="34" charset="0"/>
                <a:cs typeface="Arial" panose="020B0604020202020204" pitchFamily="34" charset="0"/>
              </a:rPr>
              <a:t>2.1%</a:t>
            </a:r>
          </a:p>
        </p:txBody>
      </p:sp>
      <p:cxnSp>
        <p:nvCxnSpPr>
          <p:cNvPr id="36" name="Straight Connector 35">
            <a:extLst>
              <a:ext uri="{FF2B5EF4-FFF2-40B4-BE49-F238E27FC236}">
                <a16:creationId xmlns:a16="http://schemas.microsoft.com/office/drawing/2014/main" id="{B016661D-D922-32D6-F243-0AD0882C1F59}"/>
              </a:ext>
            </a:extLst>
          </p:cNvPr>
          <p:cNvCxnSpPr/>
          <p:nvPr/>
        </p:nvCxnSpPr>
        <p:spPr>
          <a:xfrm>
            <a:off x="394913" y="3064594"/>
            <a:ext cx="7363428" cy="195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D1B1BC5-2733-3DD2-EAE2-E3C8220D7E7D}"/>
              </a:ext>
            </a:extLst>
          </p:cNvPr>
          <p:cNvCxnSpPr/>
          <p:nvPr/>
        </p:nvCxnSpPr>
        <p:spPr>
          <a:xfrm>
            <a:off x="394913" y="2516854"/>
            <a:ext cx="7363428" cy="195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0B044F5-1C2E-ED71-A55E-B1484B81AB17}"/>
              </a:ext>
            </a:extLst>
          </p:cNvPr>
          <p:cNvCxnSpPr/>
          <p:nvPr/>
        </p:nvCxnSpPr>
        <p:spPr>
          <a:xfrm>
            <a:off x="394913" y="3592760"/>
            <a:ext cx="7363428" cy="195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9371DB9-FE67-84B4-9ECB-6C8937543C3B}"/>
              </a:ext>
            </a:extLst>
          </p:cNvPr>
          <p:cNvCxnSpPr/>
          <p:nvPr/>
        </p:nvCxnSpPr>
        <p:spPr>
          <a:xfrm>
            <a:off x="394913" y="4094035"/>
            <a:ext cx="7363428" cy="195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0F8AFDF-A6D6-1C25-DACC-925A52C12D9E}"/>
              </a:ext>
            </a:extLst>
          </p:cNvPr>
          <p:cNvCxnSpPr/>
          <p:nvPr/>
        </p:nvCxnSpPr>
        <p:spPr>
          <a:xfrm>
            <a:off x="394913" y="1944200"/>
            <a:ext cx="7363428" cy="195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9A46B61-C13B-4CE1-ED03-571088DFB269}"/>
                  </a:ext>
                </a:extLst>
              </p:cNvPr>
              <p:cNvSpPr txBox="1"/>
              <p:nvPr/>
            </p:nvSpPr>
            <p:spPr>
              <a:xfrm>
                <a:off x="678014" y="4182802"/>
                <a:ext cx="6549390" cy="704295"/>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remember: 1</a:t>
                </a:r>
                <a:r>
                  <a:rPr lang="en-GB" sz="2800" dirty="0">
                    <a:solidFill>
                      <a:srgbClr val="0000CC"/>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 = </a:t>
                </a:r>
                <a14:m>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2</m:t>
                        </m:r>
                        <m:r>
                          <a:rPr lang="en-GB" sz="2800" i="1">
                            <a:latin typeface="Cambria Math" panose="02040503050406030204" pitchFamily="18" charset="0"/>
                            <a:cs typeface="Arial" panose="020B0604020202020204" pitchFamily="34" charset="0"/>
                          </a:rPr>
                          <m:t>𝜋</m:t>
                        </m:r>
                      </m:num>
                      <m:den>
                        <m:r>
                          <a:rPr lang="en-GB" sz="2800" b="0" i="1" smtClean="0">
                            <a:latin typeface="Cambria Math" panose="02040503050406030204" pitchFamily="18" charset="0"/>
                            <a:cs typeface="Arial" panose="020B0604020202020204" pitchFamily="34" charset="0"/>
                          </a:rPr>
                          <m:t>360</m:t>
                        </m:r>
                      </m:den>
                    </m:f>
                    <m:r>
                      <a:rPr lang="en-GB" sz="2800" b="0" i="0" smtClean="0">
                        <a:latin typeface="Cambria Math" panose="02040503050406030204" pitchFamily="18" charset="0"/>
                        <a:cs typeface="Arial" panose="020B0604020202020204" pitchFamily="34" charset="0"/>
                      </a:rPr>
                      <m:t>=0.017453 </m:t>
                    </m:r>
                    <m:r>
                      <m:rPr>
                        <m:sty m:val="p"/>
                      </m:rPr>
                      <a:rPr lang="en-GB" sz="2800" b="0" i="0" smtClean="0">
                        <a:latin typeface="Cambria Math" panose="02040503050406030204" pitchFamily="18" charset="0"/>
                        <a:cs typeface="Arial" panose="020B0604020202020204" pitchFamily="34" charset="0"/>
                      </a:rPr>
                      <m:t>radians</m:t>
                    </m:r>
                  </m:oMath>
                </a14:m>
                <a:endParaRPr lang="en-GB" sz="2800" dirty="0">
                  <a:latin typeface="Arial" panose="020B0604020202020204" pitchFamily="34" charset="0"/>
                  <a:cs typeface="Arial" panose="020B0604020202020204" pitchFamily="34" charset="0"/>
                </a:endParaRPr>
              </a:p>
            </p:txBody>
          </p:sp>
        </mc:Choice>
        <mc:Fallback xmlns="">
          <p:sp>
            <p:nvSpPr>
              <p:cNvPr id="44" name="TextBox 43">
                <a:extLst>
                  <a:ext uri="{FF2B5EF4-FFF2-40B4-BE49-F238E27FC236}">
                    <a16:creationId xmlns:a16="http://schemas.microsoft.com/office/drawing/2014/main" id="{E9A46B61-C13B-4CE1-ED03-571088DFB269}"/>
                  </a:ext>
                </a:extLst>
              </p:cNvPr>
              <p:cNvSpPr txBox="1">
                <a:spLocks noRot="1" noChangeAspect="1" noMove="1" noResize="1" noEditPoints="1" noAdjustHandles="1" noChangeArrowheads="1" noChangeShapeType="1" noTextEdit="1"/>
              </p:cNvSpPr>
              <p:nvPr/>
            </p:nvSpPr>
            <p:spPr>
              <a:xfrm>
                <a:off x="678014" y="4182802"/>
                <a:ext cx="6549390" cy="704295"/>
              </a:xfrm>
              <a:prstGeom prst="rect">
                <a:avLst/>
              </a:prstGeom>
              <a:blipFill>
                <a:blip r:embed="rId7"/>
                <a:stretch>
                  <a:fillRect l="-1860" b="-862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519251CA-E858-46C3-8EAD-37700254638D}"/>
              </a:ext>
            </a:extLst>
          </p:cNvPr>
          <p:cNvSpPr txBox="1"/>
          <p:nvPr/>
        </p:nvSpPr>
        <p:spPr>
          <a:xfrm>
            <a:off x="6614114" y="6388701"/>
            <a:ext cx="698170" cy="261610"/>
          </a:xfrm>
          <a:prstGeom prst="rect">
            <a:avLst/>
          </a:prstGeom>
          <a:noFill/>
        </p:spPr>
        <p:txBody>
          <a:bodyPr wrap="square" rtlCol="0">
            <a:spAutoFit/>
          </a:bodyPr>
          <a:lstStyle/>
          <a:p>
            <a:pPr>
              <a:spcAft>
                <a:spcPts val="1200"/>
              </a:spcAft>
            </a:pPr>
            <a:r>
              <a:rPr lang="en-GB" sz="1100" dirty="0">
                <a:solidFill>
                  <a:srgbClr val="0000CC"/>
                </a:solidFill>
                <a:latin typeface="Arial" panose="020B0604020202020204" pitchFamily="34" charset="0"/>
                <a:cs typeface="Arial" panose="020B0604020202020204" pitchFamily="34" charset="0"/>
              </a:rPr>
              <a:t>20°</a:t>
            </a:r>
          </a:p>
        </p:txBody>
      </p:sp>
      <p:sp>
        <p:nvSpPr>
          <p:cNvPr id="15" name="TextBox 14">
            <a:extLst>
              <a:ext uri="{FF2B5EF4-FFF2-40B4-BE49-F238E27FC236}">
                <a16:creationId xmlns:a16="http://schemas.microsoft.com/office/drawing/2014/main" id="{DF0FD87B-066F-FA37-86D6-FD54D8100555}"/>
              </a:ext>
            </a:extLst>
          </p:cNvPr>
          <p:cNvSpPr txBox="1"/>
          <p:nvPr/>
        </p:nvSpPr>
        <p:spPr>
          <a:xfrm>
            <a:off x="6609125" y="6112130"/>
            <a:ext cx="698170" cy="261610"/>
          </a:xfrm>
          <a:prstGeom prst="rect">
            <a:avLst/>
          </a:prstGeom>
          <a:noFill/>
        </p:spPr>
        <p:txBody>
          <a:bodyPr wrap="square" rtlCol="0">
            <a:spAutoFit/>
          </a:bodyPr>
          <a:lstStyle/>
          <a:p>
            <a:pPr>
              <a:spcAft>
                <a:spcPts val="1200"/>
              </a:spcAft>
            </a:pPr>
            <a:r>
              <a:rPr lang="en-GB" sz="1100" dirty="0">
                <a:solidFill>
                  <a:srgbClr val="0000CC"/>
                </a:solidFill>
                <a:latin typeface="Arial" panose="020B0604020202020204" pitchFamily="34" charset="0"/>
                <a:cs typeface="Arial" panose="020B0604020202020204" pitchFamily="34" charset="0"/>
              </a:rPr>
              <a:t>10°</a:t>
            </a:r>
          </a:p>
        </p:txBody>
      </p:sp>
      <p:grpSp>
        <p:nvGrpSpPr>
          <p:cNvPr id="48" name="Group 47">
            <a:extLst>
              <a:ext uri="{FF2B5EF4-FFF2-40B4-BE49-F238E27FC236}">
                <a16:creationId xmlns:a16="http://schemas.microsoft.com/office/drawing/2014/main" id="{69413DEE-4966-1E83-57B4-027B174328DD}"/>
              </a:ext>
            </a:extLst>
          </p:cNvPr>
          <p:cNvGrpSpPr/>
          <p:nvPr/>
        </p:nvGrpSpPr>
        <p:grpSpPr>
          <a:xfrm>
            <a:off x="394913" y="1370605"/>
            <a:ext cx="7347386" cy="2756055"/>
            <a:chOff x="394913" y="1944199"/>
            <a:chExt cx="7347386" cy="2182461"/>
          </a:xfrm>
        </p:grpSpPr>
        <p:cxnSp>
          <p:nvCxnSpPr>
            <p:cNvPr id="41" name="Straight Connector 40">
              <a:extLst>
                <a:ext uri="{FF2B5EF4-FFF2-40B4-BE49-F238E27FC236}">
                  <a16:creationId xmlns:a16="http://schemas.microsoft.com/office/drawing/2014/main" id="{D3E579C0-B6E6-2FD7-1477-9B7A5FE45C34}"/>
                </a:ext>
              </a:extLst>
            </p:cNvPr>
            <p:cNvCxnSpPr>
              <a:cxnSpLocks/>
            </p:cNvCxnSpPr>
            <p:nvPr/>
          </p:nvCxnSpPr>
          <p:spPr>
            <a:xfrm flipV="1">
              <a:off x="394913" y="1944200"/>
              <a:ext cx="0" cy="214983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548A1D3-6D66-5DD2-C436-29CFFEF29FB0}"/>
                </a:ext>
              </a:extLst>
            </p:cNvPr>
            <p:cNvCxnSpPr>
              <a:cxnSpLocks/>
            </p:cNvCxnSpPr>
            <p:nvPr/>
          </p:nvCxnSpPr>
          <p:spPr>
            <a:xfrm flipV="1">
              <a:off x="1893196" y="1944200"/>
              <a:ext cx="0" cy="214983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F112364-D444-042D-E082-723D6DE493C8}"/>
                </a:ext>
              </a:extLst>
            </p:cNvPr>
            <p:cNvCxnSpPr>
              <a:cxnSpLocks/>
            </p:cNvCxnSpPr>
            <p:nvPr/>
          </p:nvCxnSpPr>
          <p:spPr>
            <a:xfrm flipV="1">
              <a:off x="3823592" y="1944199"/>
              <a:ext cx="0" cy="214983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B7621D9-2CDC-2695-F6D9-CFEB07A521BF}"/>
                </a:ext>
              </a:extLst>
            </p:cNvPr>
            <p:cNvCxnSpPr>
              <a:cxnSpLocks/>
            </p:cNvCxnSpPr>
            <p:nvPr/>
          </p:nvCxnSpPr>
          <p:spPr>
            <a:xfrm flipV="1">
              <a:off x="5927562" y="1962366"/>
              <a:ext cx="0" cy="214983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16ECB51-53B9-8E3E-F56C-3B45329D8460}"/>
                </a:ext>
              </a:extLst>
            </p:cNvPr>
            <p:cNvCxnSpPr>
              <a:cxnSpLocks/>
            </p:cNvCxnSpPr>
            <p:nvPr/>
          </p:nvCxnSpPr>
          <p:spPr>
            <a:xfrm flipV="1">
              <a:off x="7742299" y="1976825"/>
              <a:ext cx="0" cy="214983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49" name="Straight Connector 48">
            <a:extLst>
              <a:ext uri="{FF2B5EF4-FFF2-40B4-BE49-F238E27FC236}">
                <a16:creationId xmlns:a16="http://schemas.microsoft.com/office/drawing/2014/main" id="{DBF64EC3-4C3F-56D3-3F3D-D281F531DE09}"/>
              </a:ext>
            </a:extLst>
          </p:cNvPr>
          <p:cNvCxnSpPr/>
          <p:nvPr/>
        </p:nvCxnSpPr>
        <p:spPr>
          <a:xfrm>
            <a:off x="388499" y="1367204"/>
            <a:ext cx="7363428" cy="195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A913A776-2DAC-9433-147F-58E82AA16D4C}"/>
              </a:ext>
            </a:extLst>
          </p:cNvPr>
          <p:cNvSpPr txBox="1"/>
          <p:nvPr/>
        </p:nvSpPr>
        <p:spPr>
          <a:xfrm>
            <a:off x="309522" y="5073579"/>
            <a:ext cx="8252665"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Note: A large angle causes a </a:t>
            </a:r>
            <a:r>
              <a:rPr lang="en-GB" sz="2800" b="1" dirty="0">
                <a:latin typeface="Arial" panose="020B0604020202020204" pitchFamily="34" charset="0"/>
                <a:cs typeface="Arial" panose="020B0604020202020204" pitchFamily="34" charset="0"/>
              </a:rPr>
              <a:t>systematic error</a:t>
            </a:r>
            <a:r>
              <a:rPr lang="en-GB" sz="2800" dirty="0">
                <a:latin typeface="Arial" panose="020B0604020202020204" pitchFamily="34" charset="0"/>
                <a:cs typeface="Arial" panose="020B0604020202020204" pitchFamily="34" charset="0"/>
              </a:rPr>
              <a:t>. The impact is similar to the error calculated here.</a:t>
            </a:r>
          </a:p>
        </p:txBody>
      </p:sp>
    </p:spTree>
    <p:extLst>
      <p:ext uri="{BB962C8B-B14F-4D97-AF65-F5344CB8AC3E}">
        <p14:creationId xmlns:p14="http://schemas.microsoft.com/office/powerpoint/2010/main" val="11495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6"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E0DDB-4069-2227-AABE-EF0CA038740D}"/>
            </a:ext>
          </a:extLst>
        </p:cNvPr>
        <p:cNvGrpSpPr/>
        <p:nvPr/>
      </p:nvGrpSpPr>
      <p:grpSpPr>
        <a:xfrm>
          <a:off x="0" y="0"/>
          <a:ext cx="0" cy="0"/>
          <a:chOff x="0" y="0"/>
          <a:chExt cx="0" cy="0"/>
        </a:xfrm>
      </p:grpSpPr>
      <p:sp>
        <p:nvSpPr>
          <p:cNvPr id="18436" name="Rectangle 5">
            <a:extLst>
              <a:ext uri="{FF2B5EF4-FFF2-40B4-BE49-F238E27FC236}">
                <a16:creationId xmlns:a16="http://schemas.microsoft.com/office/drawing/2014/main" id="{024A377F-4443-251D-08A1-5DEFE4E147F8}"/>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1800"/>
          </a:p>
        </p:txBody>
      </p:sp>
      <mc:AlternateContent xmlns:mc="http://schemas.openxmlformats.org/markup-compatibility/2006" xmlns:a14="http://schemas.microsoft.com/office/drawing/2010/main">
        <mc:Choice Requires="a14">
          <p:sp>
            <p:nvSpPr>
              <p:cNvPr id="18437" name="Object 4">
                <a:extLst>
                  <a:ext uri="{FF2B5EF4-FFF2-40B4-BE49-F238E27FC236}">
                    <a16:creationId xmlns:a16="http://schemas.microsoft.com/office/drawing/2014/main" id="{2E92853D-1EEA-78B8-A653-507E817919D1}"/>
                  </a:ext>
                </a:extLst>
              </p:cNvPr>
              <p:cNvSpPr txBox="1"/>
              <p:nvPr/>
            </p:nvSpPr>
            <p:spPr bwMode="auto">
              <a:xfrm>
                <a:off x="1690272" y="1045335"/>
                <a:ext cx="3024187" cy="137782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2800" i="1" smtClean="0">
                          <a:solidFill>
                            <a:srgbClr val="000000"/>
                          </a:solidFill>
                          <a:latin typeface="Cambria Math" panose="02040503050406030204" pitchFamily="18" charset="0"/>
                        </a:rPr>
                        <m:t>𝑇</m:t>
                      </m:r>
                      <m:r>
                        <a:rPr lang="en-GB" sz="2800" i="1" smtClean="0">
                          <a:solidFill>
                            <a:srgbClr val="000000"/>
                          </a:solidFill>
                          <a:latin typeface="Cambria Math" panose="02040503050406030204" pitchFamily="18" charset="0"/>
                        </a:rPr>
                        <m:t>  =2</m:t>
                      </m:r>
                      <m:r>
                        <a:rPr lang="en-GB" sz="2800" i="1">
                          <a:solidFill>
                            <a:srgbClr val="000000"/>
                          </a:solidFill>
                          <a:latin typeface="Cambria Math" panose="02040503050406030204" pitchFamily="18" charset="0"/>
                        </a:rPr>
                        <m:t>𝜋</m:t>
                      </m:r>
                      <m:r>
                        <a:rPr lang="en-GB" sz="2800" i="1">
                          <a:solidFill>
                            <a:srgbClr val="000000"/>
                          </a:solidFill>
                          <a:latin typeface="Cambria Math" panose="02040503050406030204" pitchFamily="18" charset="0"/>
                        </a:rPr>
                        <m:t> </m:t>
                      </m:r>
                      <m:rad>
                        <m:radPr>
                          <m:degHide m:val="on"/>
                          <m:ctrlPr>
                            <a:rPr lang="en-GB" sz="2800" i="1">
                              <a:solidFill>
                                <a:srgbClr val="000000"/>
                              </a:solidFill>
                              <a:latin typeface="Cambria Math" panose="02040503050406030204" pitchFamily="18" charset="0"/>
                            </a:rPr>
                          </m:ctrlPr>
                        </m:radPr>
                        <m:deg/>
                        <m:e>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𝑙</m:t>
                              </m:r>
                            </m:num>
                            <m:den>
                              <m:r>
                                <a:rPr lang="en-GB" sz="2800" i="1">
                                  <a:solidFill>
                                    <a:srgbClr val="000000"/>
                                  </a:solidFill>
                                  <a:latin typeface="Cambria Math" panose="02040503050406030204" pitchFamily="18" charset="0"/>
                                </a:rPr>
                                <m:t>𝑔</m:t>
                              </m:r>
                            </m:den>
                          </m:f>
                        </m:e>
                      </m:rad>
                    </m:oMath>
                  </m:oMathPara>
                </a14:m>
                <a:endParaRPr lang="en-GB" sz="1600" dirty="0"/>
              </a:p>
            </p:txBody>
          </p:sp>
        </mc:Choice>
        <mc:Fallback xmlns="">
          <p:sp>
            <p:nvSpPr>
              <p:cNvPr id="18437" name="Object 4">
                <a:extLst>
                  <a:ext uri="{FF2B5EF4-FFF2-40B4-BE49-F238E27FC236}">
                    <a16:creationId xmlns:a16="http://schemas.microsoft.com/office/drawing/2014/main" id="{2E92853D-1EEA-78B8-A653-507E817919D1}"/>
                  </a:ext>
                </a:extLst>
              </p:cNvPr>
              <p:cNvSpPr txBox="1">
                <a:spLocks noRot="1" noChangeAspect="1" noMove="1" noResize="1" noEditPoints="1" noAdjustHandles="1" noChangeArrowheads="1" noChangeShapeType="1" noTextEdit="1"/>
              </p:cNvSpPr>
              <p:nvPr/>
            </p:nvSpPr>
            <p:spPr bwMode="auto">
              <a:xfrm>
                <a:off x="1690272" y="1045335"/>
                <a:ext cx="3024187" cy="1377823"/>
              </a:xfrm>
              <a:prstGeom prst="rect">
                <a:avLst/>
              </a:prstGeom>
              <a:blipFill>
                <a:blip r:embed="rId2"/>
                <a:stretch>
                  <a:fillRect/>
                </a:stretch>
              </a:blipFill>
              <a:ln>
                <a:noFill/>
              </a:ln>
            </p:spPr>
            <p:txBody>
              <a:bodyPr/>
              <a:lstStyle/>
              <a:p>
                <a:r>
                  <a:rPr lang="en-GB">
                    <a:noFill/>
                  </a:rPr>
                  <a:t> </a:t>
                </a:r>
              </a:p>
            </p:txBody>
          </p:sp>
        </mc:Fallback>
      </mc:AlternateContent>
      <p:sp>
        <p:nvSpPr>
          <p:cNvPr id="3" name="Rectangle 2">
            <a:extLst>
              <a:ext uri="{FF2B5EF4-FFF2-40B4-BE49-F238E27FC236}">
                <a16:creationId xmlns:a16="http://schemas.microsoft.com/office/drawing/2014/main" id="{3D721335-B03E-42EC-8862-765438FB73F6}"/>
              </a:ext>
            </a:extLst>
          </p:cNvPr>
          <p:cNvSpPr/>
          <p:nvPr/>
        </p:nvSpPr>
        <p:spPr>
          <a:xfrm>
            <a:off x="7739697" y="721561"/>
            <a:ext cx="360040" cy="576064"/>
          </a:xfrm>
          <a:prstGeom prst="rect">
            <a:avLst/>
          </a:prstGeom>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CC352127-4D1B-8EA6-9D5B-1801474B6A88}"/>
              </a:ext>
            </a:extLst>
          </p:cNvPr>
          <p:cNvCxnSpPr>
            <a:cxnSpLocks/>
            <a:endCxn id="5" idx="4"/>
          </p:cNvCxnSpPr>
          <p:nvPr/>
        </p:nvCxnSpPr>
        <p:spPr>
          <a:xfrm>
            <a:off x="7919717" y="1297625"/>
            <a:ext cx="122215" cy="3558768"/>
          </a:xfrm>
          <a:prstGeom prst="line">
            <a:avLst/>
          </a:prstGeom>
        </p:spPr>
        <p:style>
          <a:lnRef idx="3">
            <a:schemeClr val="dk1"/>
          </a:lnRef>
          <a:fillRef idx="0">
            <a:schemeClr val="dk1"/>
          </a:fillRef>
          <a:effectRef idx="2">
            <a:schemeClr val="dk1"/>
          </a:effectRef>
          <a:fontRef idx="minor">
            <a:schemeClr val="tx1"/>
          </a:fontRef>
        </p:style>
      </p:cxnSp>
      <p:sp>
        <p:nvSpPr>
          <p:cNvPr id="5" name="Oval 4">
            <a:extLst>
              <a:ext uri="{FF2B5EF4-FFF2-40B4-BE49-F238E27FC236}">
                <a16:creationId xmlns:a16="http://schemas.microsoft.com/office/drawing/2014/main" id="{9BCABFB2-54C3-CCBB-8D87-333AC19DBFC2}"/>
              </a:ext>
            </a:extLst>
          </p:cNvPr>
          <p:cNvSpPr/>
          <p:nvPr/>
        </p:nvSpPr>
        <p:spPr>
          <a:xfrm>
            <a:off x="7805201" y="4382931"/>
            <a:ext cx="473462" cy="473462"/>
          </a:xfrm>
          <a:prstGeom prst="ellipse">
            <a:avLst/>
          </a:prstGeom>
          <a:gradFill flip="none" rotWithShape="1">
            <a:gsLst>
              <a:gs pos="0">
                <a:schemeClr val="accent4">
                  <a:lumMod val="0"/>
                  <a:lumOff val="100000"/>
                </a:schemeClr>
              </a:gs>
              <a:gs pos="29000">
                <a:schemeClr val="accent4">
                  <a:lumMod val="0"/>
                  <a:lumOff val="100000"/>
                </a:schemeClr>
              </a:gs>
              <a:gs pos="91000">
                <a:schemeClr val="tx1">
                  <a:lumMod val="65000"/>
                  <a:lumOff val="35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A73B20-B363-68AF-A0ED-CAF8E11FBBC4}"/>
                  </a:ext>
                </a:extLst>
              </p:cNvPr>
              <p:cNvSpPr txBox="1"/>
              <p:nvPr/>
            </p:nvSpPr>
            <p:spPr>
              <a:xfrm>
                <a:off x="8266558" y="2432493"/>
                <a:ext cx="47346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𝑙</m:t>
                      </m:r>
                    </m:oMath>
                  </m:oMathPara>
                </a14:m>
                <a:endParaRPr lang="en-GB" sz="3600" dirty="0"/>
              </a:p>
            </p:txBody>
          </p:sp>
        </mc:Choice>
        <mc:Fallback xmlns="">
          <p:sp>
            <p:nvSpPr>
              <p:cNvPr id="6" name="TextBox 5">
                <a:extLst>
                  <a:ext uri="{FF2B5EF4-FFF2-40B4-BE49-F238E27FC236}">
                    <a16:creationId xmlns:a16="http://schemas.microsoft.com/office/drawing/2014/main" id="{16A73B20-B363-68AF-A0ED-CAF8E11FBBC4}"/>
                  </a:ext>
                </a:extLst>
              </p:cNvPr>
              <p:cNvSpPr txBox="1">
                <a:spLocks noRot="1" noChangeAspect="1" noMove="1" noResize="1" noEditPoints="1" noAdjustHandles="1" noChangeArrowheads="1" noChangeShapeType="1" noTextEdit="1"/>
              </p:cNvSpPr>
              <p:nvPr/>
            </p:nvSpPr>
            <p:spPr>
              <a:xfrm>
                <a:off x="8266558" y="2432493"/>
                <a:ext cx="473463" cy="646331"/>
              </a:xfrm>
              <a:prstGeom prst="rect">
                <a:avLst/>
              </a:prstGeom>
              <a:blipFill>
                <a:blip r:embed="rId3"/>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7414CBE6-918B-E282-4052-D4179737AB92}"/>
              </a:ext>
            </a:extLst>
          </p:cNvPr>
          <p:cNvCxnSpPr>
            <a:cxnSpLocks/>
          </p:cNvCxnSpPr>
          <p:nvPr/>
        </p:nvCxnSpPr>
        <p:spPr>
          <a:xfrm flipV="1">
            <a:off x="7453728" y="4622105"/>
            <a:ext cx="588204" cy="810352"/>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070DF27E-7931-039D-91C1-F399D4688AAF}"/>
              </a:ext>
            </a:extLst>
          </p:cNvPr>
          <p:cNvSpPr txBox="1"/>
          <p:nvPr/>
        </p:nvSpPr>
        <p:spPr>
          <a:xfrm>
            <a:off x="6832750" y="5337783"/>
            <a:ext cx="2418363" cy="1384995"/>
          </a:xfrm>
          <a:prstGeom prst="rect">
            <a:avLst/>
          </a:prstGeom>
          <a:noFill/>
        </p:spPr>
        <p:txBody>
          <a:bodyPr wrap="square" rtlCol="0">
            <a:spAutoFit/>
          </a:bodyPr>
          <a:lstStyle/>
          <a:p>
            <a:pPr algn="l"/>
            <a:r>
              <a:rPr lang="en-GB" sz="2800" dirty="0"/>
              <a:t>Centre of gravity = centre of bob</a:t>
            </a:r>
          </a:p>
        </p:txBody>
      </p:sp>
      <p:cxnSp>
        <p:nvCxnSpPr>
          <p:cNvPr id="21" name="Straight Arrow Connector 20">
            <a:extLst>
              <a:ext uri="{FF2B5EF4-FFF2-40B4-BE49-F238E27FC236}">
                <a16:creationId xmlns:a16="http://schemas.microsoft.com/office/drawing/2014/main" id="{128F95A4-AF21-AA18-9017-2427D9083C29}"/>
              </a:ext>
            </a:extLst>
          </p:cNvPr>
          <p:cNvCxnSpPr>
            <a:cxnSpLocks/>
          </p:cNvCxnSpPr>
          <p:nvPr/>
        </p:nvCxnSpPr>
        <p:spPr>
          <a:xfrm>
            <a:off x="8278663" y="1383030"/>
            <a:ext cx="128979" cy="318897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5D60EB-50D9-F928-F7A9-372E537605D3}"/>
              </a:ext>
            </a:extLst>
          </p:cNvPr>
          <p:cNvCxnSpPr>
            <a:cxnSpLocks/>
            <a:stCxn id="3" idx="2"/>
          </p:cNvCxnSpPr>
          <p:nvPr/>
        </p:nvCxnSpPr>
        <p:spPr>
          <a:xfrm flipV="1">
            <a:off x="7919717" y="1277655"/>
            <a:ext cx="597982" cy="1997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B8B3F685-70A6-3DC9-B4A4-3DC99709E1D3}"/>
              </a:ext>
            </a:extLst>
          </p:cNvPr>
          <p:cNvCxnSpPr>
            <a:cxnSpLocks/>
          </p:cNvCxnSpPr>
          <p:nvPr/>
        </p:nvCxnSpPr>
        <p:spPr>
          <a:xfrm flipV="1">
            <a:off x="8072117" y="4572000"/>
            <a:ext cx="671050" cy="47103"/>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7" name="Object 4">
                <a:extLst>
                  <a:ext uri="{FF2B5EF4-FFF2-40B4-BE49-F238E27FC236}">
                    <a16:creationId xmlns:a16="http://schemas.microsoft.com/office/drawing/2014/main" id="{B50F1C89-A403-0935-DA4F-6345716AE3BB}"/>
                  </a:ext>
                </a:extLst>
              </p:cNvPr>
              <p:cNvSpPr txBox="1"/>
              <p:nvPr/>
            </p:nvSpPr>
            <p:spPr bwMode="auto">
              <a:xfrm>
                <a:off x="1547813" y="2670498"/>
                <a:ext cx="2516187" cy="114039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n-GB" sz="2800" b="0" i="1" smtClean="0">
                              <a:solidFill>
                                <a:srgbClr val="000000"/>
                              </a:solidFill>
                              <a:latin typeface="Cambria Math" panose="02040503050406030204" pitchFamily="18" charset="0"/>
                            </a:rPr>
                          </m:ctrlPr>
                        </m:sSupPr>
                        <m:e>
                          <m:r>
                            <a:rPr lang="en-GB" sz="2800" i="1" smtClean="0">
                              <a:solidFill>
                                <a:srgbClr val="000000"/>
                              </a:solidFill>
                              <a:latin typeface="Cambria Math" panose="02040503050406030204" pitchFamily="18" charset="0"/>
                            </a:rPr>
                            <m:t>𝑇</m:t>
                          </m:r>
                        </m:e>
                        <m:sup>
                          <m:r>
                            <a:rPr lang="en-GB" sz="2800" b="0" i="1" smtClean="0">
                              <a:solidFill>
                                <a:srgbClr val="000000"/>
                              </a:solidFill>
                              <a:latin typeface="Cambria Math" panose="02040503050406030204" pitchFamily="18" charset="0"/>
                            </a:rPr>
                            <m:t>2</m:t>
                          </m:r>
                        </m:sup>
                      </m:sSup>
                      <m:r>
                        <a:rPr lang="en-GB" sz="2800" i="1" smtClean="0">
                          <a:solidFill>
                            <a:srgbClr val="000000"/>
                          </a:solidFill>
                          <a:latin typeface="Cambria Math" panose="02040503050406030204" pitchFamily="18" charset="0"/>
                        </a:rPr>
                        <m:t>=</m:t>
                      </m:r>
                      <m:f>
                        <m:fPr>
                          <m:ctrlPr>
                            <a:rPr lang="en-GB" sz="2800" b="0" i="1" smtClean="0">
                              <a:solidFill>
                                <a:srgbClr val="000000"/>
                              </a:solidFill>
                              <a:latin typeface="Cambria Math" panose="02040503050406030204" pitchFamily="18" charset="0"/>
                            </a:rPr>
                          </m:ctrlPr>
                        </m:fPr>
                        <m:num>
                          <m:r>
                            <a:rPr lang="en-GB" sz="2800" b="0" i="1" smtClean="0">
                              <a:solidFill>
                                <a:srgbClr val="000000"/>
                              </a:solidFill>
                              <a:latin typeface="Cambria Math" panose="02040503050406030204" pitchFamily="18" charset="0"/>
                            </a:rPr>
                            <m:t>4</m:t>
                          </m:r>
                          <m:sSup>
                            <m:sSupPr>
                              <m:ctrlPr>
                                <a:rPr lang="en-GB" sz="2800" b="0" i="1" smtClean="0">
                                  <a:solidFill>
                                    <a:srgbClr val="000000"/>
                                  </a:solidFill>
                                  <a:latin typeface="Cambria Math" panose="02040503050406030204" pitchFamily="18" charset="0"/>
                                </a:rPr>
                              </m:ctrlPr>
                            </m:sSupPr>
                            <m:e>
                              <m:r>
                                <a:rPr lang="en-GB" sz="2800" i="1">
                                  <a:solidFill>
                                    <a:srgbClr val="000000"/>
                                  </a:solidFill>
                                  <a:latin typeface="Cambria Math" panose="02040503050406030204" pitchFamily="18" charset="0"/>
                                </a:rPr>
                                <m:t>𝜋</m:t>
                              </m:r>
                            </m:e>
                            <m:sup>
                              <m:r>
                                <a:rPr lang="en-GB" sz="2800" b="0" i="1" smtClean="0">
                                  <a:solidFill>
                                    <a:srgbClr val="000000"/>
                                  </a:solidFill>
                                  <a:latin typeface="Cambria Math" panose="02040503050406030204" pitchFamily="18" charset="0"/>
                                </a:rPr>
                                <m:t>2</m:t>
                              </m:r>
                            </m:sup>
                          </m:sSup>
                          <m:r>
                            <a:rPr lang="en-GB" sz="2800" b="0" i="1" smtClean="0">
                              <a:solidFill>
                                <a:srgbClr val="000000"/>
                              </a:solidFill>
                              <a:latin typeface="Cambria Math" panose="02040503050406030204" pitchFamily="18" charset="0"/>
                            </a:rPr>
                            <m:t>𝑙</m:t>
                          </m:r>
                        </m:num>
                        <m:den>
                          <m:r>
                            <a:rPr lang="en-GB" sz="2800" b="0" i="1" smtClean="0">
                              <a:solidFill>
                                <a:srgbClr val="000000"/>
                              </a:solidFill>
                              <a:latin typeface="Cambria Math" panose="02040503050406030204" pitchFamily="18" charset="0"/>
                            </a:rPr>
                            <m:t>𝑔</m:t>
                          </m:r>
                        </m:den>
                      </m:f>
                      <m:r>
                        <a:rPr lang="en-GB" sz="2800" i="1">
                          <a:solidFill>
                            <a:srgbClr val="000000"/>
                          </a:solidFill>
                          <a:latin typeface="Cambria Math" panose="02040503050406030204" pitchFamily="18" charset="0"/>
                        </a:rPr>
                        <m:t> </m:t>
                      </m:r>
                    </m:oMath>
                  </m:oMathPara>
                </a14:m>
                <a:endParaRPr lang="en-GB" sz="1600" dirty="0"/>
              </a:p>
            </p:txBody>
          </p:sp>
        </mc:Choice>
        <mc:Fallback xmlns="">
          <p:sp>
            <p:nvSpPr>
              <p:cNvPr id="7" name="Object 4">
                <a:extLst>
                  <a:ext uri="{FF2B5EF4-FFF2-40B4-BE49-F238E27FC236}">
                    <a16:creationId xmlns:a16="http://schemas.microsoft.com/office/drawing/2014/main" id="{B50F1C89-A403-0935-DA4F-6345716AE3BB}"/>
                  </a:ext>
                </a:extLst>
              </p:cNvPr>
              <p:cNvSpPr txBox="1">
                <a:spLocks noRot="1" noChangeAspect="1" noMove="1" noResize="1" noEditPoints="1" noAdjustHandles="1" noChangeArrowheads="1" noChangeShapeType="1" noTextEdit="1"/>
              </p:cNvSpPr>
              <p:nvPr/>
            </p:nvSpPr>
            <p:spPr bwMode="auto">
              <a:xfrm>
                <a:off x="1547813" y="2670498"/>
                <a:ext cx="2516187" cy="1140396"/>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153141DF-78EB-8300-5DC6-63A88AB74C59}"/>
                  </a:ext>
                </a:extLst>
              </p:cNvPr>
              <p:cNvSpPr txBox="1"/>
              <p:nvPr/>
            </p:nvSpPr>
            <p:spPr bwMode="auto">
              <a:xfrm>
                <a:off x="1690272" y="4013177"/>
                <a:ext cx="3024187" cy="114039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2800" b="0" i="1" smtClean="0">
                          <a:solidFill>
                            <a:srgbClr val="000000"/>
                          </a:solidFill>
                          <a:latin typeface="Cambria Math" panose="02040503050406030204" pitchFamily="18" charset="0"/>
                        </a:rPr>
                        <m:t>𝑔</m:t>
                      </m:r>
                      <m:r>
                        <a:rPr lang="en-GB" sz="2800" i="1" smtClean="0">
                          <a:solidFill>
                            <a:srgbClr val="000000"/>
                          </a:solidFill>
                          <a:latin typeface="Cambria Math" panose="02040503050406030204" pitchFamily="18" charset="0"/>
                        </a:rPr>
                        <m:t>=</m:t>
                      </m:r>
                      <m:r>
                        <a:rPr lang="en-GB" sz="2800" b="0" i="1" smtClean="0">
                          <a:solidFill>
                            <a:srgbClr val="000000"/>
                          </a:solidFill>
                          <a:latin typeface="Cambria Math" panose="02040503050406030204" pitchFamily="18" charset="0"/>
                        </a:rPr>
                        <m:t>4</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𝜋</m:t>
                          </m:r>
                        </m:e>
                        <m:sup>
                          <m:r>
                            <a:rPr lang="en-GB" sz="2800" b="0" i="1" smtClean="0">
                              <a:solidFill>
                                <a:srgbClr val="000000"/>
                              </a:solidFill>
                              <a:latin typeface="Cambria Math" panose="02040503050406030204" pitchFamily="18" charset="0"/>
                            </a:rPr>
                            <m:t>2</m:t>
                          </m:r>
                        </m:sup>
                      </m:sSup>
                      <m:f>
                        <m:fPr>
                          <m:ctrlPr>
                            <a:rPr lang="en-GB" sz="2800" b="0" i="1" smtClean="0">
                              <a:solidFill>
                                <a:srgbClr val="000000"/>
                              </a:solidFill>
                              <a:latin typeface="Cambria Math" panose="02040503050406030204" pitchFamily="18" charset="0"/>
                            </a:rPr>
                          </m:ctrlPr>
                        </m:fPr>
                        <m:num>
                          <m:r>
                            <a:rPr lang="en-GB" sz="2800" b="0" i="1" smtClean="0">
                              <a:solidFill>
                                <a:srgbClr val="000000"/>
                              </a:solidFill>
                              <a:latin typeface="Cambria Math" panose="02040503050406030204" pitchFamily="18" charset="0"/>
                            </a:rPr>
                            <m:t>𝑙</m:t>
                          </m:r>
                        </m:num>
                        <m:den>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𝑇</m:t>
                              </m:r>
                            </m:e>
                            <m:sup>
                              <m:r>
                                <a:rPr lang="en-GB" sz="2800" b="0" i="1" smtClean="0">
                                  <a:solidFill>
                                    <a:srgbClr val="000000"/>
                                  </a:solidFill>
                                  <a:latin typeface="Cambria Math" panose="02040503050406030204" pitchFamily="18" charset="0"/>
                                </a:rPr>
                                <m:t>2</m:t>
                              </m:r>
                            </m:sup>
                          </m:sSup>
                        </m:den>
                      </m:f>
                    </m:oMath>
                  </m:oMathPara>
                </a14:m>
                <a:endParaRPr lang="en-GB" sz="1600" dirty="0"/>
              </a:p>
            </p:txBody>
          </p:sp>
        </mc:Choice>
        <mc:Fallback xmlns="">
          <p:sp>
            <p:nvSpPr>
              <p:cNvPr id="8" name="Object 4">
                <a:extLst>
                  <a:ext uri="{FF2B5EF4-FFF2-40B4-BE49-F238E27FC236}">
                    <a16:creationId xmlns:a16="http://schemas.microsoft.com/office/drawing/2014/main" id="{153141DF-78EB-8300-5DC6-63A88AB74C59}"/>
                  </a:ext>
                </a:extLst>
              </p:cNvPr>
              <p:cNvSpPr txBox="1">
                <a:spLocks noRot="1" noChangeAspect="1" noMove="1" noResize="1" noEditPoints="1" noAdjustHandles="1" noChangeArrowheads="1" noChangeShapeType="1" noTextEdit="1"/>
              </p:cNvSpPr>
              <p:nvPr/>
            </p:nvSpPr>
            <p:spPr bwMode="auto">
              <a:xfrm>
                <a:off x="1690272" y="4013177"/>
                <a:ext cx="3024187" cy="1140396"/>
              </a:xfrm>
              <a:prstGeom prst="rect">
                <a:avLst/>
              </a:prstGeom>
              <a:blipFill>
                <a:blip r:embed="rId5"/>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AE3C88-4B23-901B-E19C-3C72AE5DA059}"/>
                  </a:ext>
                </a:extLst>
              </p:cNvPr>
              <p:cNvSpPr txBox="1"/>
              <p:nvPr/>
            </p:nvSpPr>
            <p:spPr>
              <a:xfrm>
                <a:off x="628650" y="5432457"/>
                <a:ext cx="5463540" cy="523220"/>
              </a:xfrm>
              <a:prstGeom prst="rect">
                <a:avLst/>
              </a:prstGeom>
              <a:solidFill>
                <a:srgbClr val="FFFF99"/>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So, we need to measure </a:t>
                </a:r>
                <a14:m>
                  <m:oMath xmlns:m="http://schemas.openxmlformats.org/officeDocument/2006/math">
                    <m:r>
                      <a:rPr lang="en-GB" sz="2800" b="0" i="1" smtClean="0">
                        <a:latin typeface="Cambria Math" panose="02040503050406030204" pitchFamily="18" charset="0"/>
                        <a:cs typeface="Arial" panose="020B0604020202020204" pitchFamily="34" charset="0"/>
                      </a:rPr>
                      <m:t>𝑙</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𝑎𝑛𝑑</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𝑇</m:t>
                    </m:r>
                  </m:oMath>
                </a14:m>
                <a:endParaRPr lang="en-GB" sz="2800" dirty="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4CAE3C88-4B23-901B-E19C-3C72AE5DA059}"/>
                  </a:ext>
                </a:extLst>
              </p:cNvPr>
              <p:cNvSpPr txBox="1">
                <a:spLocks noRot="1" noChangeAspect="1" noMove="1" noResize="1" noEditPoints="1" noAdjustHandles="1" noChangeArrowheads="1" noChangeShapeType="1" noTextEdit="1"/>
              </p:cNvSpPr>
              <p:nvPr/>
            </p:nvSpPr>
            <p:spPr>
              <a:xfrm>
                <a:off x="628650" y="5432457"/>
                <a:ext cx="5463540" cy="523220"/>
              </a:xfrm>
              <a:prstGeom prst="rect">
                <a:avLst/>
              </a:prstGeom>
              <a:blipFill>
                <a:blip r:embed="rId6"/>
                <a:stretch>
                  <a:fillRect l="-2232" t="-11628" b="-31395"/>
                </a:stretch>
              </a:blipFill>
            </p:spPr>
            <p:txBody>
              <a:bodyPr/>
              <a:lstStyle/>
              <a:p>
                <a:r>
                  <a:rPr lang="en-GB">
                    <a:noFill/>
                  </a:rPr>
                  <a:t> </a:t>
                </a:r>
              </a:p>
            </p:txBody>
          </p:sp>
        </mc:Fallback>
      </mc:AlternateContent>
      <p:sp>
        <p:nvSpPr>
          <p:cNvPr id="11" name="Text Box 6">
            <a:extLst>
              <a:ext uri="{FF2B5EF4-FFF2-40B4-BE49-F238E27FC236}">
                <a16:creationId xmlns:a16="http://schemas.microsoft.com/office/drawing/2014/main" id="{246D905B-B82D-FFF6-8DE5-7EF070663169}"/>
              </a:ext>
            </a:extLst>
          </p:cNvPr>
          <p:cNvSpPr txBox="1">
            <a:spLocks noGrp="1" noChangeArrowheads="1"/>
          </p:cNvSpPr>
          <p:nvPr>
            <p:ph type="title"/>
          </p:nvPr>
        </p:nvSpPr>
        <p:spPr bwMode="auto">
          <a:xfrm>
            <a:off x="241300" y="155575"/>
            <a:ext cx="8724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E" altLang="en-US" sz="3600" b="1" dirty="0"/>
              <a:t>Rearrange to get g</a:t>
            </a:r>
            <a:endParaRPr lang="en-GB" altLang="en-US" sz="3600" b="1" dirty="0"/>
          </a:p>
        </p:txBody>
      </p:sp>
    </p:spTree>
    <p:extLst>
      <p:ext uri="{BB962C8B-B14F-4D97-AF65-F5344CB8AC3E}">
        <p14:creationId xmlns:p14="http://schemas.microsoft.com/office/powerpoint/2010/main" val="327301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72522-5386-B210-01FC-0BFB2171FE7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10647FD-00AF-C736-8E0A-45D6B93458DC}"/>
              </a:ext>
            </a:extLst>
          </p:cNvPr>
          <p:cNvSpPr/>
          <p:nvPr/>
        </p:nvSpPr>
        <p:spPr>
          <a:xfrm>
            <a:off x="6087151" y="1641867"/>
            <a:ext cx="103820" cy="3506333"/>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B1843DC-6115-CD91-8AE4-10CD28972154}"/>
              </a:ext>
            </a:extLst>
          </p:cNvPr>
          <p:cNvSpPr/>
          <p:nvPr/>
        </p:nvSpPr>
        <p:spPr>
          <a:xfrm>
            <a:off x="5437210" y="5038523"/>
            <a:ext cx="1418949" cy="20667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5EFBDE2-E929-3E1B-5555-99BFF360E249}"/>
              </a:ext>
            </a:extLst>
          </p:cNvPr>
          <p:cNvSpPr txBox="1"/>
          <p:nvPr/>
        </p:nvSpPr>
        <p:spPr>
          <a:xfrm>
            <a:off x="337284" y="1400246"/>
            <a:ext cx="4172635" cy="3539430"/>
          </a:xfrm>
          <a:prstGeom prst="rect">
            <a:avLst/>
          </a:prstGeom>
          <a:noFill/>
        </p:spPr>
        <p:txBody>
          <a:bodyPr wrap="square" rtlCol="0">
            <a:spAutoFit/>
          </a:bodyPr>
          <a:lstStyle/>
          <a:p>
            <a:r>
              <a:rPr lang="en-GB" sz="2800" dirty="0"/>
              <a:t>Key points</a:t>
            </a:r>
          </a:p>
          <a:p>
            <a:pPr marL="514350" indent="-514350">
              <a:buAutoNum type="arabicPeriod"/>
            </a:pPr>
            <a:r>
              <a:rPr lang="en-GB" sz="2800" dirty="0"/>
              <a:t>Split cork</a:t>
            </a:r>
          </a:p>
          <a:p>
            <a:pPr marL="514350" indent="-514350">
              <a:buAutoNum type="arabicPeriod"/>
            </a:pPr>
            <a:r>
              <a:rPr lang="en-GB" sz="2800" dirty="0"/>
              <a:t>Measure to the centre of the ball.</a:t>
            </a:r>
          </a:p>
          <a:p>
            <a:pPr marL="514350" indent="-514350">
              <a:buAutoNum type="arabicPeriod"/>
            </a:pPr>
            <a:r>
              <a:rPr lang="en-GB" sz="2800" dirty="0"/>
              <a:t>Time about 50 cycles</a:t>
            </a:r>
          </a:p>
          <a:p>
            <a:pPr marL="514350" indent="-514350">
              <a:buAutoNum type="arabicPeriod"/>
            </a:pPr>
            <a:r>
              <a:rPr lang="en-GB" sz="2800" dirty="0"/>
              <a:t>Small swing angle </a:t>
            </a:r>
          </a:p>
          <a:p>
            <a:pPr marL="514350" indent="-514350">
              <a:buAutoNum type="arabicPeriod"/>
            </a:pPr>
            <a:r>
              <a:rPr lang="en-GB" sz="2800" dirty="0"/>
              <a:t>40 cm minimum length</a:t>
            </a:r>
          </a:p>
        </p:txBody>
      </p:sp>
      <p:sp>
        <p:nvSpPr>
          <p:cNvPr id="3" name="Trapezoid 2">
            <a:extLst>
              <a:ext uri="{FF2B5EF4-FFF2-40B4-BE49-F238E27FC236}">
                <a16:creationId xmlns:a16="http://schemas.microsoft.com/office/drawing/2014/main" id="{8D783630-9D12-E69C-D335-332F75AEB0ED}"/>
              </a:ext>
            </a:extLst>
          </p:cNvPr>
          <p:cNvSpPr/>
          <p:nvPr/>
        </p:nvSpPr>
        <p:spPr>
          <a:xfrm flipV="1">
            <a:off x="5868444" y="1848545"/>
            <a:ext cx="594986" cy="556451"/>
          </a:xfrm>
          <a:prstGeom prst="trapezoid">
            <a:avLst>
              <a:gd name="adj" fmla="val 12037"/>
            </a:avLst>
          </a:prstGeom>
          <a:solidFill>
            <a:srgbClr val="FFCC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7C6C130-078C-BA51-96A8-F3DDE5566AD9}"/>
              </a:ext>
            </a:extLst>
          </p:cNvPr>
          <p:cNvSpPr/>
          <p:nvPr/>
        </p:nvSpPr>
        <p:spPr>
          <a:xfrm>
            <a:off x="4639085" y="5262193"/>
            <a:ext cx="3970751" cy="251832"/>
          </a:xfrm>
          <a:prstGeom prst="rect">
            <a:avLst/>
          </a:prstGeom>
          <a:solidFill>
            <a:srgbClr val="BA95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C1657A1F-B624-2114-29E2-76AE6A6AC56E}"/>
              </a:ext>
            </a:extLst>
          </p:cNvPr>
          <p:cNvCxnSpPr>
            <a:stCxn id="3" idx="2"/>
            <a:endCxn id="3" idx="0"/>
          </p:cNvCxnSpPr>
          <p:nvPr/>
        </p:nvCxnSpPr>
        <p:spPr>
          <a:xfrm>
            <a:off x="6165937" y="1848545"/>
            <a:ext cx="0" cy="556451"/>
          </a:xfrm>
          <a:prstGeom prst="line">
            <a:avLst/>
          </a:prstGeom>
          <a:ln w="19050"/>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399BD8FE-7D40-6FF3-46B4-D524DFFCD7E8}"/>
              </a:ext>
            </a:extLst>
          </p:cNvPr>
          <p:cNvSpPr/>
          <p:nvPr/>
        </p:nvSpPr>
        <p:spPr>
          <a:xfrm>
            <a:off x="6400800" y="1848545"/>
            <a:ext cx="161026" cy="2135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5CFD727-7C26-02B5-D7E1-C6925CEC3E32}"/>
              </a:ext>
            </a:extLst>
          </p:cNvPr>
          <p:cNvSpPr/>
          <p:nvPr/>
        </p:nvSpPr>
        <p:spPr>
          <a:xfrm>
            <a:off x="6374412" y="2256105"/>
            <a:ext cx="161026" cy="2135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2DECEA9-092F-97A7-8C2F-D5F2039821A6}"/>
              </a:ext>
            </a:extLst>
          </p:cNvPr>
          <p:cNvCxnSpPr>
            <a:cxnSpLocks/>
            <a:stCxn id="3" idx="0"/>
          </p:cNvCxnSpPr>
          <p:nvPr/>
        </p:nvCxnSpPr>
        <p:spPr>
          <a:xfrm>
            <a:off x="6165937" y="2404996"/>
            <a:ext cx="234863" cy="3543684"/>
          </a:xfrm>
          <a:prstGeom prst="line">
            <a:avLst/>
          </a:prstGeom>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1E2285E9-7AF4-0049-1F76-DD77091D385A}"/>
              </a:ext>
            </a:extLst>
          </p:cNvPr>
          <p:cNvSpPr/>
          <p:nvPr/>
        </p:nvSpPr>
        <p:spPr>
          <a:xfrm>
            <a:off x="6252683" y="5807620"/>
            <a:ext cx="288032" cy="2880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5" name="Oval 14">
            <a:extLst>
              <a:ext uri="{FF2B5EF4-FFF2-40B4-BE49-F238E27FC236}">
                <a16:creationId xmlns:a16="http://schemas.microsoft.com/office/drawing/2014/main" id="{A71A96CC-8C74-E2A1-B1B7-F6EB4F44D9BA}"/>
              </a:ext>
            </a:extLst>
          </p:cNvPr>
          <p:cNvSpPr/>
          <p:nvPr/>
        </p:nvSpPr>
        <p:spPr>
          <a:xfrm>
            <a:off x="5787931" y="2052325"/>
            <a:ext cx="161026" cy="213558"/>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576C47B-7993-FDB1-3289-2E4ED56A0783}"/>
              </a:ext>
            </a:extLst>
          </p:cNvPr>
          <p:cNvSpPr txBox="1"/>
          <p:nvPr/>
        </p:nvSpPr>
        <p:spPr>
          <a:xfrm>
            <a:off x="6768477" y="1955324"/>
            <a:ext cx="1662635" cy="523220"/>
          </a:xfrm>
          <a:prstGeom prst="rect">
            <a:avLst/>
          </a:prstGeom>
          <a:noFill/>
        </p:spPr>
        <p:txBody>
          <a:bodyPr wrap="none" rtlCol="0">
            <a:spAutoFit/>
          </a:bodyPr>
          <a:lstStyle/>
          <a:p>
            <a:r>
              <a:rPr lang="en-GB" sz="2800" dirty="0"/>
              <a:t>Split cork</a:t>
            </a:r>
          </a:p>
        </p:txBody>
      </p:sp>
      <p:sp>
        <p:nvSpPr>
          <p:cNvPr id="19" name="TextBox 18">
            <a:extLst>
              <a:ext uri="{FF2B5EF4-FFF2-40B4-BE49-F238E27FC236}">
                <a16:creationId xmlns:a16="http://schemas.microsoft.com/office/drawing/2014/main" id="{A0677DBA-8EA7-D443-631B-3579CF67184E}"/>
              </a:ext>
            </a:extLst>
          </p:cNvPr>
          <p:cNvSpPr txBox="1"/>
          <p:nvPr/>
        </p:nvSpPr>
        <p:spPr>
          <a:xfrm>
            <a:off x="7110747" y="5623526"/>
            <a:ext cx="785793" cy="523220"/>
          </a:xfrm>
          <a:prstGeom prst="rect">
            <a:avLst/>
          </a:prstGeom>
          <a:noFill/>
        </p:spPr>
        <p:txBody>
          <a:bodyPr wrap="none" rtlCol="0">
            <a:spAutoFit/>
          </a:bodyPr>
          <a:lstStyle/>
          <a:p>
            <a:r>
              <a:rPr lang="en-GB" sz="2800" dirty="0"/>
              <a:t>bob</a:t>
            </a:r>
          </a:p>
        </p:txBody>
      </p:sp>
      <p:sp>
        <p:nvSpPr>
          <p:cNvPr id="20" name="TextBox 19">
            <a:extLst>
              <a:ext uri="{FF2B5EF4-FFF2-40B4-BE49-F238E27FC236}">
                <a16:creationId xmlns:a16="http://schemas.microsoft.com/office/drawing/2014/main" id="{26C964C1-56ED-374D-B28E-6779F7453642}"/>
              </a:ext>
            </a:extLst>
          </p:cNvPr>
          <p:cNvSpPr txBox="1"/>
          <p:nvPr/>
        </p:nvSpPr>
        <p:spPr>
          <a:xfrm>
            <a:off x="6881979" y="3429000"/>
            <a:ext cx="1326004" cy="523220"/>
          </a:xfrm>
          <a:prstGeom prst="rect">
            <a:avLst/>
          </a:prstGeom>
          <a:noFill/>
        </p:spPr>
        <p:txBody>
          <a:bodyPr wrap="none" rtlCol="0">
            <a:spAutoFit/>
          </a:bodyPr>
          <a:lstStyle/>
          <a:p>
            <a:r>
              <a:rPr lang="en-GB" sz="2800" dirty="0"/>
              <a:t>Thread</a:t>
            </a:r>
          </a:p>
        </p:txBody>
      </p:sp>
      <p:sp>
        <p:nvSpPr>
          <p:cNvPr id="21" name="TextBox 20">
            <a:extLst>
              <a:ext uri="{FF2B5EF4-FFF2-40B4-BE49-F238E27FC236}">
                <a16:creationId xmlns:a16="http://schemas.microsoft.com/office/drawing/2014/main" id="{C0232C23-97B1-CCB5-5078-F19F04775E3F}"/>
              </a:ext>
            </a:extLst>
          </p:cNvPr>
          <p:cNvSpPr txBox="1"/>
          <p:nvPr/>
        </p:nvSpPr>
        <p:spPr>
          <a:xfrm>
            <a:off x="6753568" y="2617847"/>
            <a:ext cx="2265364" cy="523220"/>
          </a:xfrm>
          <a:prstGeom prst="rect">
            <a:avLst/>
          </a:prstGeom>
          <a:noFill/>
        </p:spPr>
        <p:txBody>
          <a:bodyPr wrap="none" rtlCol="0">
            <a:spAutoFit/>
          </a:bodyPr>
          <a:lstStyle/>
          <a:p>
            <a:r>
              <a:rPr lang="en-GB" sz="2800" dirty="0"/>
              <a:t>Fixed anchor</a:t>
            </a:r>
          </a:p>
        </p:txBody>
      </p:sp>
      <p:cxnSp>
        <p:nvCxnSpPr>
          <p:cNvPr id="23" name="Straight Arrow Connector 22">
            <a:extLst>
              <a:ext uri="{FF2B5EF4-FFF2-40B4-BE49-F238E27FC236}">
                <a16:creationId xmlns:a16="http://schemas.microsoft.com/office/drawing/2014/main" id="{694F0B05-26A8-649F-5E59-4102834D080C}"/>
              </a:ext>
            </a:extLst>
          </p:cNvPr>
          <p:cNvCxnSpPr>
            <a:cxnSpLocks/>
            <a:stCxn id="21" idx="1"/>
            <a:endCxn id="3" idx="0"/>
          </p:cNvCxnSpPr>
          <p:nvPr/>
        </p:nvCxnSpPr>
        <p:spPr>
          <a:xfrm flipH="1" flipV="1">
            <a:off x="6165937" y="2404996"/>
            <a:ext cx="587631" cy="47446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3BF48FEF-96EB-B0D3-DD41-4F5BF9CD9DD0}"/>
              </a:ext>
            </a:extLst>
          </p:cNvPr>
          <p:cNvCxnSpPr>
            <a:cxnSpLocks/>
            <a:stCxn id="18" idx="1"/>
          </p:cNvCxnSpPr>
          <p:nvPr/>
        </p:nvCxnSpPr>
        <p:spPr>
          <a:xfrm flipH="1" flipV="1">
            <a:off x="6312954" y="2128174"/>
            <a:ext cx="455523" cy="8876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A102094F-33EB-0FC9-98FB-EE5014856D33}"/>
              </a:ext>
            </a:extLst>
          </p:cNvPr>
          <p:cNvCxnSpPr>
            <a:cxnSpLocks/>
          </p:cNvCxnSpPr>
          <p:nvPr/>
        </p:nvCxnSpPr>
        <p:spPr>
          <a:xfrm flipH="1">
            <a:off x="6236149" y="3651230"/>
            <a:ext cx="658443"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A889DD3F-67E7-9105-9066-0A764677F8AE}"/>
              </a:ext>
            </a:extLst>
          </p:cNvPr>
          <p:cNvCxnSpPr>
            <a:cxnSpLocks/>
          </p:cNvCxnSpPr>
          <p:nvPr/>
        </p:nvCxnSpPr>
        <p:spPr>
          <a:xfrm flipH="1">
            <a:off x="6632709" y="5885860"/>
            <a:ext cx="600930" cy="5855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55DDD045-630E-696D-FB52-D5724BB11B20}"/>
              </a:ext>
            </a:extLst>
          </p:cNvPr>
          <p:cNvSpPr/>
          <p:nvPr/>
        </p:nvSpPr>
        <p:spPr>
          <a:xfrm>
            <a:off x="4784461" y="5519128"/>
            <a:ext cx="288032" cy="979216"/>
          </a:xfrm>
          <a:prstGeom prst="rect">
            <a:avLst/>
          </a:prstGeom>
          <a:solidFill>
            <a:srgbClr val="BA95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A8F2A2C9-1914-8728-A122-94420FF2533B}"/>
              </a:ext>
            </a:extLst>
          </p:cNvPr>
          <p:cNvSpPr txBox="1"/>
          <p:nvPr/>
        </p:nvSpPr>
        <p:spPr>
          <a:xfrm>
            <a:off x="7737560" y="4012563"/>
            <a:ext cx="1091453" cy="523220"/>
          </a:xfrm>
          <a:prstGeom prst="rect">
            <a:avLst/>
          </a:prstGeom>
          <a:noFill/>
        </p:spPr>
        <p:txBody>
          <a:bodyPr wrap="none" rtlCol="0">
            <a:spAutoFit/>
          </a:bodyPr>
          <a:lstStyle/>
          <a:p>
            <a:r>
              <a:rPr lang="en-GB" sz="2800" dirty="0"/>
              <a:t>Timer</a:t>
            </a:r>
          </a:p>
        </p:txBody>
      </p:sp>
      <p:sp>
        <p:nvSpPr>
          <p:cNvPr id="35" name="Rectangle: Rounded Corners 34">
            <a:extLst>
              <a:ext uri="{FF2B5EF4-FFF2-40B4-BE49-F238E27FC236}">
                <a16:creationId xmlns:a16="http://schemas.microsoft.com/office/drawing/2014/main" id="{9B66B344-D669-8328-C86A-E971905B9B87}"/>
              </a:ext>
            </a:extLst>
          </p:cNvPr>
          <p:cNvSpPr/>
          <p:nvPr/>
        </p:nvSpPr>
        <p:spPr>
          <a:xfrm>
            <a:off x="7074866" y="4609578"/>
            <a:ext cx="874737" cy="634034"/>
          </a:xfrm>
          <a:prstGeom prst="roundRect">
            <a:avLst/>
          </a:prstGeom>
          <a:solidFill>
            <a:srgbClr val="572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4D429B79-C98B-0BA8-4727-F6D1971D230F}"/>
              </a:ext>
            </a:extLst>
          </p:cNvPr>
          <p:cNvSpPr/>
          <p:nvPr/>
        </p:nvSpPr>
        <p:spPr>
          <a:xfrm>
            <a:off x="7503990" y="4541594"/>
            <a:ext cx="124361" cy="220063"/>
          </a:xfrm>
          <a:prstGeom prst="roundRect">
            <a:avLst/>
          </a:prstGeom>
          <a:solidFill>
            <a:srgbClr val="572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95C0879F-B358-F5F1-2774-D3C22675C818}"/>
              </a:ext>
            </a:extLst>
          </p:cNvPr>
          <p:cNvSpPr/>
          <p:nvPr/>
        </p:nvSpPr>
        <p:spPr>
          <a:xfrm>
            <a:off x="7737560" y="4541594"/>
            <a:ext cx="124361" cy="220063"/>
          </a:xfrm>
          <a:prstGeom prst="roundRect">
            <a:avLst/>
          </a:prstGeom>
          <a:solidFill>
            <a:srgbClr val="572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E51D23E0-9A29-8892-9BDA-B9B6A5838FA4}"/>
              </a:ext>
            </a:extLst>
          </p:cNvPr>
          <p:cNvSpPr/>
          <p:nvPr/>
        </p:nvSpPr>
        <p:spPr>
          <a:xfrm>
            <a:off x="7261397" y="4552907"/>
            <a:ext cx="124361" cy="220063"/>
          </a:xfrm>
          <a:prstGeom prst="roundRect">
            <a:avLst/>
          </a:prstGeom>
          <a:solidFill>
            <a:srgbClr val="572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8277A84D-2B5E-F134-88DE-4D1650C7889A}"/>
              </a:ext>
            </a:extLst>
          </p:cNvPr>
          <p:cNvSpPr/>
          <p:nvPr/>
        </p:nvSpPr>
        <p:spPr>
          <a:xfrm>
            <a:off x="7120316" y="4761657"/>
            <a:ext cx="766657" cy="35603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0:24</a:t>
            </a:r>
          </a:p>
        </p:txBody>
      </p:sp>
      <p:cxnSp>
        <p:nvCxnSpPr>
          <p:cNvPr id="41" name="Straight Arrow Connector 40">
            <a:extLst>
              <a:ext uri="{FF2B5EF4-FFF2-40B4-BE49-F238E27FC236}">
                <a16:creationId xmlns:a16="http://schemas.microsoft.com/office/drawing/2014/main" id="{7F91C639-83DD-5E14-C115-1AD316BE8C10}"/>
              </a:ext>
            </a:extLst>
          </p:cNvPr>
          <p:cNvCxnSpPr>
            <a:cxnSpLocks/>
          </p:cNvCxnSpPr>
          <p:nvPr/>
        </p:nvCxnSpPr>
        <p:spPr>
          <a:xfrm flipH="1">
            <a:off x="7452096" y="4274173"/>
            <a:ext cx="380769" cy="14751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1312DD53-3B28-2638-543C-E09F870E45FA}"/>
              </a:ext>
            </a:extLst>
          </p:cNvPr>
          <p:cNvCxnSpPr>
            <a:cxnSpLocks/>
          </p:cNvCxnSpPr>
          <p:nvPr/>
        </p:nvCxnSpPr>
        <p:spPr>
          <a:xfrm flipH="1">
            <a:off x="5437210" y="2431272"/>
            <a:ext cx="637006" cy="4727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5BE43EB1-1B8F-398D-E411-E7036178AE9C}"/>
              </a:ext>
            </a:extLst>
          </p:cNvPr>
          <p:cNvCxnSpPr>
            <a:cxnSpLocks/>
          </p:cNvCxnSpPr>
          <p:nvPr/>
        </p:nvCxnSpPr>
        <p:spPr>
          <a:xfrm flipH="1">
            <a:off x="5524880" y="5985822"/>
            <a:ext cx="647582" cy="571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EFCC7A79-1E63-29B9-8533-530010FB901E}"/>
              </a:ext>
            </a:extLst>
          </p:cNvPr>
          <p:cNvCxnSpPr>
            <a:cxnSpLocks/>
          </p:cNvCxnSpPr>
          <p:nvPr/>
        </p:nvCxnSpPr>
        <p:spPr>
          <a:xfrm flipH="1" flipV="1">
            <a:off x="5663637" y="2478544"/>
            <a:ext cx="258042" cy="3465872"/>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9" name="TextBox 48">
            <a:extLst>
              <a:ext uri="{FF2B5EF4-FFF2-40B4-BE49-F238E27FC236}">
                <a16:creationId xmlns:a16="http://schemas.microsoft.com/office/drawing/2014/main" id="{F59A15F1-7993-BA4C-12F9-95DEA11926B1}"/>
              </a:ext>
            </a:extLst>
          </p:cNvPr>
          <p:cNvSpPr txBox="1"/>
          <p:nvPr/>
        </p:nvSpPr>
        <p:spPr>
          <a:xfrm>
            <a:off x="5364417" y="3395033"/>
            <a:ext cx="284052" cy="523220"/>
          </a:xfrm>
          <a:prstGeom prst="rect">
            <a:avLst/>
          </a:prstGeom>
          <a:noFill/>
        </p:spPr>
        <p:txBody>
          <a:bodyPr wrap="none" rtlCol="0">
            <a:spAutoFit/>
          </a:bodyPr>
          <a:lstStyle/>
          <a:p>
            <a:pPr algn="l"/>
            <a:r>
              <a:rPr lang="en-GB" sz="2800" b="1" i="1" dirty="0">
                <a:latin typeface="Times New Roman" panose="02020603050405020304" pitchFamily="18" charset="0"/>
                <a:cs typeface="Times New Roman" panose="02020603050405020304" pitchFamily="18" charset="0"/>
              </a:rPr>
              <a:t>l</a:t>
            </a:r>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84270F6C-FE9B-3EDA-3612-991C6AB05292}"/>
                  </a:ext>
                </a:extLst>
              </p:cNvPr>
              <p:cNvSpPr>
                <a:spLocks noGrp="1"/>
              </p:cNvSpPr>
              <p:nvPr>
                <p:ph type="title"/>
              </p:nvPr>
            </p:nvSpPr>
            <p:spPr>
              <a:xfrm>
                <a:off x="254000" y="197771"/>
                <a:ext cx="8890000" cy="1316322"/>
              </a:xfrm>
            </p:spPr>
            <p:txBody>
              <a:bodyPr/>
              <a:lstStyle/>
              <a:p>
                <a:r>
                  <a:rPr lang="en-IE" altLang="en-US" dirty="0"/>
                  <a:t>Verify </a:t>
                </a:r>
                <a14:m>
                  <m:oMath xmlns:m="http://schemas.openxmlformats.org/officeDocument/2006/math">
                    <m:r>
                      <a:rPr lang="en-GB" b="1" i="1">
                        <a:solidFill>
                          <a:srgbClr val="000000"/>
                        </a:solidFill>
                        <a:latin typeface="Cambria Math" panose="02040503050406030204" pitchFamily="18" charset="0"/>
                      </a:rPr>
                      <m:t>𝒈</m:t>
                    </m:r>
                    <m:r>
                      <a:rPr lang="en-GB" b="1" i="1">
                        <a:solidFill>
                          <a:srgbClr val="000000"/>
                        </a:solidFill>
                        <a:latin typeface="Cambria Math" panose="02040503050406030204" pitchFamily="18" charset="0"/>
                      </a:rPr>
                      <m:t>=</m:t>
                    </m:r>
                    <m:r>
                      <a:rPr lang="en-GB" b="1" i="1">
                        <a:solidFill>
                          <a:srgbClr val="000000"/>
                        </a:solidFill>
                        <a:latin typeface="Cambria Math" panose="02040503050406030204" pitchFamily="18" charset="0"/>
                      </a:rPr>
                      <m:t>𝟒</m:t>
                    </m:r>
                    <m:sSup>
                      <m:sSupPr>
                        <m:ctrlPr>
                          <a:rPr lang="en-GB" i="1">
                            <a:solidFill>
                              <a:srgbClr val="000000"/>
                            </a:solidFill>
                            <a:latin typeface="Cambria Math" panose="02040503050406030204" pitchFamily="18" charset="0"/>
                          </a:rPr>
                        </m:ctrlPr>
                      </m:sSupPr>
                      <m:e>
                        <m:r>
                          <a:rPr lang="en-GB" b="1" i="1">
                            <a:solidFill>
                              <a:srgbClr val="000000"/>
                            </a:solidFill>
                            <a:latin typeface="Cambria Math" panose="02040503050406030204" pitchFamily="18" charset="0"/>
                          </a:rPr>
                          <m:t>𝝅</m:t>
                        </m:r>
                      </m:e>
                      <m:sup>
                        <m:r>
                          <a:rPr lang="en-GB" b="1" i="1">
                            <a:solidFill>
                              <a:srgbClr val="000000"/>
                            </a:solidFill>
                            <a:latin typeface="Cambria Math" panose="02040503050406030204" pitchFamily="18" charset="0"/>
                          </a:rPr>
                          <m:t>𝟐</m:t>
                        </m:r>
                      </m:sup>
                    </m:sSup>
                    <m:f>
                      <m:fPr>
                        <m:ctrlPr>
                          <a:rPr lang="en-GB" i="1">
                            <a:solidFill>
                              <a:srgbClr val="000000"/>
                            </a:solidFill>
                            <a:latin typeface="Cambria Math" panose="02040503050406030204" pitchFamily="18" charset="0"/>
                          </a:rPr>
                        </m:ctrlPr>
                      </m:fPr>
                      <m:num>
                        <m:r>
                          <a:rPr lang="en-GB" b="1" i="1">
                            <a:solidFill>
                              <a:srgbClr val="000000"/>
                            </a:solidFill>
                            <a:latin typeface="Cambria Math" panose="02040503050406030204" pitchFamily="18" charset="0"/>
                          </a:rPr>
                          <m:t>𝒍</m:t>
                        </m:r>
                      </m:num>
                      <m:den>
                        <m:sSup>
                          <m:sSupPr>
                            <m:ctrlPr>
                              <a:rPr lang="en-GB" i="1">
                                <a:solidFill>
                                  <a:srgbClr val="000000"/>
                                </a:solidFill>
                                <a:latin typeface="Cambria Math" panose="02040503050406030204" pitchFamily="18" charset="0"/>
                              </a:rPr>
                            </m:ctrlPr>
                          </m:sSupPr>
                          <m:e>
                            <m:r>
                              <a:rPr lang="en-GB" b="1" i="1">
                                <a:solidFill>
                                  <a:srgbClr val="000000"/>
                                </a:solidFill>
                                <a:latin typeface="Cambria Math" panose="02040503050406030204" pitchFamily="18" charset="0"/>
                              </a:rPr>
                              <m:t>𝑻</m:t>
                            </m:r>
                          </m:e>
                          <m:sup>
                            <m:r>
                              <a:rPr lang="en-GB" b="1" i="1">
                                <a:solidFill>
                                  <a:srgbClr val="000000"/>
                                </a:solidFill>
                                <a:latin typeface="Cambria Math" panose="02040503050406030204" pitchFamily="18" charset="0"/>
                              </a:rPr>
                              <m:t>𝟐</m:t>
                            </m:r>
                          </m:sup>
                        </m:sSup>
                      </m:den>
                    </m:f>
                  </m:oMath>
                </a14:m>
                <a:r>
                  <a:rPr lang="en-IE" altLang="en-US" dirty="0"/>
                  <a:t> for a simple </a:t>
                </a:r>
                <a:r>
                  <a:rPr lang="en-GB" altLang="en-US" dirty="0"/>
                  <a:t>pendulum</a:t>
                </a:r>
                <a:endParaRPr lang="en-GB" dirty="0"/>
              </a:p>
            </p:txBody>
          </p:sp>
        </mc:Choice>
        <mc:Fallback xmlns="">
          <p:sp>
            <p:nvSpPr>
              <p:cNvPr id="4" name="Title 3">
                <a:extLst>
                  <a:ext uri="{FF2B5EF4-FFF2-40B4-BE49-F238E27FC236}">
                    <a16:creationId xmlns:a16="http://schemas.microsoft.com/office/drawing/2014/main" id="{84270F6C-FE9B-3EDA-3612-991C6AB05292}"/>
                  </a:ext>
                </a:extLst>
              </p:cNvPr>
              <p:cNvSpPr>
                <a:spLocks noGrp="1" noRot="1" noChangeAspect="1" noMove="1" noResize="1" noEditPoints="1" noAdjustHandles="1" noChangeArrowheads="1" noChangeShapeType="1" noTextEdit="1"/>
              </p:cNvSpPr>
              <p:nvPr>
                <p:ph type="title"/>
              </p:nvPr>
            </p:nvSpPr>
            <p:spPr>
              <a:xfrm>
                <a:off x="254000" y="197771"/>
                <a:ext cx="8890000" cy="1316322"/>
              </a:xfrm>
              <a:blipFill>
                <a:blip r:embed="rId2"/>
                <a:stretch>
                  <a:fillRect l="-2126" t="-2315" r="-412"/>
                </a:stretch>
              </a:blipFill>
            </p:spPr>
            <p:txBody>
              <a:bodyPr/>
              <a:lstStyle/>
              <a:p>
                <a:r>
                  <a:rPr lang="en-GB">
                    <a:noFill/>
                  </a:rPr>
                  <a:t> </a:t>
                </a:r>
              </a:p>
            </p:txBody>
          </p:sp>
        </mc:Fallback>
      </mc:AlternateContent>
    </p:spTree>
    <p:extLst>
      <p:ext uri="{BB962C8B-B14F-4D97-AF65-F5344CB8AC3E}">
        <p14:creationId xmlns:p14="http://schemas.microsoft.com/office/powerpoint/2010/main" val="3749768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8847D1-E579-C4FA-2B54-99F10CE7C0DF}"/>
              </a:ext>
            </a:extLst>
          </p:cNvPr>
          <p:cNvSpPr>
            <a:spLocks noGrp="1"/>
          </p:cNvSpPr>
          <p:nvPr>
            <p:ph type="title"/>
          </p:nvPr>
        </p:nvSpPr>
        <p:spPr/>
        <p:txBody>
          <a:bodyPr/>
          <a:lstStyle/>
          <a:p>
            <a:r>
              <a:rPr lang="en-GB" dirty="0"/>
              <a:t>Results and calculations</a:t>
            </a:r>
          </a:p>
        </p:txBody>
      </p:sp>
      <p:sp>
        <p:nvSpPr>
          <p:cNvPr id="2" name="TextBox 1">
            <a:extLst>
              <a:ext uri="{FF2B5EF4-FFF2-40B4-BE49-F238E27FC236}">
                <a16:creationId xmlns:a16="http://schemas.microsoft.com/office/drawing/2014/main" id="{C120B7DB-B4EA-BC4C-4CA1-127DD0AD4BCB}"/>
              </a:ext>
            </a:extLst>
          </p:cNvPr>
          <p:cNvSpPr txBox="1"/>
          <p:nvPr/>
        </p:nvSpPr>
        <p:spPr>
          <a:xfrm>
            <a:off x="453860" y="1045136"/>
            <a:ext cx="145915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Length (m)</a:t>
            </a:r>
          </a:p>
        </p:txBody>
      </p:sp>
      <p:sp>
        <p:nvSpPr>
          <p:cNvPr id="5" name="TextBox 4">
            <a:extLst>
              <a:ext uri="{FF2B5EF4-FFF2-40B4-BE49-F238E27FC236}">
                <a16:creationId xmlns:a16="http://schemas.microsoft.com/office/drawing/2014/main" id="{001B20ED-3206-886A-5135-71E52E3612A3}"/>
              </a:ext>
            </a:extLst>
          </p:cNvPr>
          <p:cNvSpPr txBox="1"/>
          <p:nvPr/>
        </p:nvSpPr>
        <p:spPr>
          <a:xfrm>
            <a:off x="2094274" y="1073066"/>
            <a:ext cx="1112999"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50 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5E9EA25-53A3-E490-2A14-05B981AAA2F3}"/>
                  </a:ext>
                </a:extLst>
              </p:cNvPr>
              <p:cNvSpPr txBox="1"/>
              <p:nvPr/>
            </p:nvSpPr>
            <p:spPr>
              <a:xfrm>
                <a:off x="3537301" y="1045136"/>
                <a:ext cx="828959"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𝑇</m:t>
                      </m:r>
                    </m:oMath>
                  </m:oMathPara>
                </a14:m>
                <a:endParaRPr lang="en-GB"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5E9EA25-53A3-E490-2A14-05B981AAA2F3}"/>
                  </a:ext>
                </a:extLst>
              </p:cNvPr>
              <p:cNvSpPr txBox="1">
                <a:spLocks noRot="1" noChangeAspect="1" noMove="1" noResize="1" noEditPoints="1" noAdjustHandles="1" noChangeArrowheads="1" noChangeShapeType="1" noTextEdit="1"/>
              </p:cNvSpPr>
              <p:nvPr/>
            </p:nvSpPr>
            <p:spPr>
              <a:xfrm>
                <a:off x="3537301" y="1045136"/>
                <a:ext cx="828959" cy="67710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D9EC5E-4DE5-3325-E799-19015B8D9818}"/>
                  </a:ext>
                </a:extLst>
              </p:cNvPr>
              <p:cNvSpPr txBox="1"/>
              <p:nvPr/>
            </p:nvSpPr>
            <p:spPr>
              <a:xfrm>
                <a:off x="5133447" y="1045135"/>
                <a:ext cx="701540" cy="677108"/>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𝑇</m:t>
                          </m:r>
                        </m:e>
                        <m:sup>
                          <m:r>
                            <a:rPr lang="en-GB" sz="2800" b="0" i="1" dirty="0"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DD9EC5E-4DE5-3325-E799-19015B8D9818}"/>
                  </a:ext>
                </a:extLst>
              </p:cNvPr>
              <p:cNvSpPr txBox="1">
                <a:spLocks noRot="1" noChangeAspect="1" noMove="1" noResize="1" noEditPoints="1" noAdjustHandles="1" noChangeArrowheads="1" noChangeShapeType="1" noTextEdit="1"/>
              </p:cNvSpPr>
              <p:nvPr/>
            </p:nvSpPr>
            <p:spPr>
              <a:xfrm>
                <a:off x="5133447" y="1045135"/>
                <a:ext cx="701540" cy="677108"/>
              </a:xfrm>
              <a:prstGeom prst="rect">
                <a:avLst/>
              </a:prstGeom>
              <a:blipFill>
                <a:blip r:embed="rId3"/>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9B2F8AE9-5FC4-7D61-E91C-6D805BC58A83}"/>
              </a:ext>
            </a:extLst>
          </p:cNvPr>
          <p:cNvSpPr txBox="1"/>
          <p:nvPr/>
        </p:nvSpPr>
        <p:spPr>
          <a:xfrm>
            <a:off x="7158263" y="1045136"/>
            <a:ext cx="13644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 error</a:t>
            </a:r>
          </a:p>
        </p:txBody>
      </p:sp>
      <p:grpSp>
        <p:nvGrpSpPr>
          <p:cNvPr id="11" name="Group 10">
            <a:extLst>
              <a:ext uri="{FF2B5EF4-FFF2-40B4-BE49-F238E27FC236}">
                <a16:creationId xmlns:a16="http://schemas.microsoft.com/office/drawing/2014/main" id="{94723505-A1D6-EB38-BD31-1C91A29CEF49}"/>
              </a:ext>
            </a:extLst>
          </p:cNvPr>
          <p:cNvGrpSpPr/>
          <p:nvPr/>
        </p:nvGrpSpPr>
        <p:grpSpPr>
          <a:xfrm>
            <a:off x="453859" y="1045782"/>
            <a:ext cx="8165981" cy="3779484"/>
            <a:chOff x="453860" y="1823645"/>
            <a:chExt cx="8165981" cy="3779484"/>
          </a:xfrm>
        </p:grpSpPr>
        <p:cxnSp>
          <p:nvCxnSpPr>
            <p:cNvPr id="12" name="Straight Connector 11">
              <a:extLst>
                <a:ext uri="{FF2B5EF4-FFF2-40B4-BE49-F238E27FC236}">
                  <a16:creationId xmlns:a16="http://schemas.microsoft.com/office/drawing/2014/main" id="{836BBEA2-76D4-B6D1-1022-7773FFBBCA59}"/>
                </a:ext>
              </a:extLst>
            </p:cNvPr>
            <p:cNvCxnSpPr>
              <a:cxnSpLocks/>
            </p:cNvCxnSpPr>
            <p:nvPr/>
          </p:nvCxnSpPr>
          <p:spPr>
            <a:xfrm>
              <a:off x="453860"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F6D3578-EF7D-8764-8E30-B37A209C3DBF}"/>
                </a:ext>
              </a:extLst>
            </p:cNvPr>
            <p:cNvCxnSpPr>
              <a:cxnSpLocks/>
            </p:cNvCxnSpPr>
            <p:nvPr/>
          </p:nvCxnSpPr>
          <p:spPr>
            <a:xfrm>
              <a:off x="1830567"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D7C64EC-E710-2806-A135-AB01E7AB4659}"/>
                </a:ext>
              </a:extLst>
            </p:cNvPr>
            <p:cNvCxnSpPr>
              <a:cxnSpLocks/>
            </p:cNvCxnSpPr>
            <p:nvPr/>
          </p:nvCxnSpPr>
          <p:spPr>
            <a:xfrm>
              <a:off x="3217575"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27D5A5E-44D8-0ED9-D82F-A070B41EA92F}"/>
                </a:ext>
              </a:extLst>
            </p:cNvPr>
            <p:cNvCxnSpPr>
              <a:cxnSpLocks/>
            </p:cNvCxnSpPr>
            <p:nvPr/>
          </p:nvCxnSpPr>
          <p:spPr>
            <a:xfrm>
              <a:off x="4516391"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D9340CD-AA80-2D97-5EFA-06986C564F40}"/>
                </a:ext>
              </a:extLst>
            </p:cNvPr>
            <p:cNvCxnSpPr>
              <a:cxnSpLocks/>
            </p:cNvCxnSpPr>
            <p:nvPr/>
          </p:nvCxnSpPr>
          <p:spPr>
            <a:xfrm>
              <a:off x="5898610"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229F54F-CC37-4C86-EC3F-246F8E10ACED}"/>
                </a:ext>
              </a:extLst>
            </p:cNvPr>
            <p:cNvCxnSpPr>
              <a:cxnSpLocks/>
            </p:cNvCxnSpPr>
            <p:nvPr/>
          </p:nvCxnSpPr>
          <p:spPr>
            <a:xfrm>
              <a:off x="8619841" y="1823645"/>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2719B4CF-37BF-2727-0F20-19CA630CC7B8}"/>
              </a:ext>
            </a:extLst>
          </p:cNvPr>
          <p:cNvCxnSpPr/>
          <p:nvPr/>
        </p:nvCxnSpPr>
        <p:spPr>
          <a:xfrm>
            <a:off x="453860" y="1045135"/>
            <a:ext cx="8165981"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064CF67-6D17-9826-0906-0A8047120BC5}"/>
              </a:ext>
            </a:extLst>
          </p:cNvPr>
          <p:cNvCxnSpPr/>
          <p:nvPr/>
        </p:nvCxnSpPr>
        <p:spPr>
          <a:xfrm>
            <a:off x="453860" y="2670656"/>
            <a:ext cx="8165981"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797B96F-9D77-C595-AC8C-88793E72C8B8}"/>
              </a:ext>
            </a:extLst>
          </p:cNvPr>
          <p:cNvCxnSpPr>
            <a:cxnSpLocks/>
          </p:cNvCxnSpPr>
          <p:nvPr/>
        </p:nvCxnSpPr>
        <p:spPr>
          <a:xfrm>
            <a:off x="7205439" y="1049592"/>
            <a:ext cx="0" cy="3779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E1C7D16-2601-0551-50DF-FD8E23A17491}"/>
                  </a:ext>
                </a:extLst>
              </p:cNvPr>
              <p:cNvSpPr txBox="1"/>
              <p:nvPr/>
            </p:nvSpPr>
            <p:spPr>
              <a:xfrm>
                <a:off x="6201253" y="1059196"/>
                <a:ext cx="993881" cy="1107996"/>
              </a:xfrm>
              <a:prstGeom prst="rect">
                <a:avLst/>
              </a:prstGeom>
              <a:noFill/>
            </p:spPr>
            <p:txBody>
              <a:bodyPr wrap="square" rtlCol="0">
                <a:spAutoFit/>
              </a:bodyPr>
              <a:lstStyle/>
              <a:p>
                <a:pPr algn="ctr">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4</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𝜋</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𝑙</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𝑇</m:t>
                              </m:r>
                            </m:e>
                            <m:sup>
                              <m:r>
                                <a:rPr lang="en-GB" sz="2800" b="0" i="1" smtClean="0">
                                  <a:latin typeface="Cambria Math" panose="02040503050406030204" pitchFamily="18" charset="0"/>
                                  <a:cs typeface="Arial" panose="020B0604020202020204" pitchFamily="34" charset="0"/>
                                </a:rPr>
                                <m:t>2</m:t>
                              </m:r>
                            </m:sup>
                          </m:sSup>
                        </m:den>
                      </m:f>
                    </m:oMath>
                  </m:oMathPara>
                </a14:m>
                <a:endParaRPr lang="en-GB" sz="280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FE1C7D16-2601-0551-50DF-FD8E23A17491}"/>
                  </a:ext>
                </a:extLst>
              </p:cNvPr>
              <p:cNvSpPr txBox="1">
                <a:spLocks noRot="1" noChangeAspect="1" noMove="1" noResize="1" noEditPoints="1" noAdjustHandles="1" noChangeArrowheads="1" noChangeShapeType="1" noTextEdit="1"/>
              </p:cNvSpPr>
              <p:nvPr/>
            </p:nvSpPr>
            <p:spPr>
              <a:xfrm>
                <a:off x="6201253" y="1059196"/>
                <a:ext cx="993881" cy="110799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38756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99E294A-DB49-66D9-956A-82AE4411F6A0}"/>
                  </a:ext>
                </a:extLst>
              </p:cNvPr>
              <p:cNvSpPr txBox="1"/>
              <p:nvPr/>
            </p:nvSpPr>
            <p:spPr>
              <a:xfrm>
                <a:off x="301044" y="1141059"/>
                <a:ext cx="2278738" cy="523220"/>
              </a:xfrm>
              <a:prstGeom prst="rect">
                <a:avLst/>
              </a:prstGeom>
              <a:noFill/>
            </p:spPr>
            <p:txBody>
              <a:bodyPr wrap="square" rtlCol="0">
                <a:spAutoFit/>
              </a:bodyPr>
              <a:lstStyle/>
              <a:p>
                <a:r>
                  <a:rPr lang="en-GB" sz="2800" b="0" dirty="0"/>
                  <a:t>Plot </a:t>
                </a:r>
                <a14:m>
                  <m:oMath xmlns:m="http://schemas.openxmlformats.org/officeDocument/2006/math">
                    <m:r>
                      <a:rPr lang="en-GB" sz="2800" b="0" i="1" smtClean="0">
                        <a:latin typeface="Cambria Math" panose="02040503050406030204" pitchFamily="18" charset="0"/>
                      </a:rPr>
                      <m:t>𝑙</m:t>
                    </m:r>
                    <m:r>
                      <a:rPr lang="en-GB" sz="2800" b="0" i="1" smtClean="0">
                        <a:latin typeface="Cambria Math" panose="02040503050406030204" pitchFamily="18" charset="0"/>
                      </a:rPr>
                      <m:t> </m:t>
                    </m:r>
                    <m:r>
                      <a:rPr lang="en-GB" sz="2800" b="0" i="1" smtClean="0">
                        <a:latin typeface="Cambria Math" panose="02040503050406030204" pitchFamily="18" charset="0"/>
                      </a:rPr>
                      <m:t>𝑣𝑠</m:t>
                    </m:r>
                    <m:r>
                      <a:rPr lang="en-GB" sz="2800" b="0" i="1" smtClean="0">
                        <a:latin typeface="Cambria Math" panose="02040503050406030204" pitchFamily="18" charset="0"/>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𝑇</m:t>
                        </m:r>
                      </m:e>
                      <m:sup>
                        <m:r>
                          <a:rPr lang="en-GB" sz="2800" b="0" i="1" smtClean="0">
                            <a:latin typeface="Cambria Math" panose="02040503050406030204" pitchFamily="18" charset="0"/>
                          </a:rPr>
                          <m:t>2</m:t>
                        </m:r>
                      </m:sup>
                    </m:sSup>
                  </m:oMath>
                </a14:m>
                <a:endParaRPr lang="en-GB" sz="2800" dirty="0"/>
              </a:p>
            </p:txBody>
          </p:sp>
        </mc:Choice>
        <mc:Fallback xmlns="">
          <p:sp>
            <p:nvSpPr>
              <p:cNvPr id="3" name="TextBox 2">
                <a:extLst>
                  <a:ext uri="{FF2B5EF4-FFF2-40B4-BE49-F238E27FC236}">
                    <a16:creationId xmlns:a16="http://schemas.microsoft.com/office/drawing/2014/main" id="{A99E294A-DB49-66D9-956A-82AE4411F6A0}"/>
                  </a:ext>
                </a:extLst>
              </p:cNvPr>
              <p:cNvSpPr txBox="1">
                <a:spLocks noRot="1" noChangeAspect="1" noMove="1" noResize="1" noEditPoints="1" noAdjustHandles="1" noChangeArrowheads="1" noChangeShapeType="1" noTextEdit="1"/>
              </p:cNvSpPr>
              <p:nvPr/>
            </p:nvSpPr>
            <p:spPr>
              <a:xfrm>
                <a:off x="301044" y="1141059"/>
                <a:ext cx="2278738" cy="523220"/>
              </a:xfrm>
              <a:prstGeom prst="rect">
                <a:avLst/>
              </a:prstGeom>
              <a:blipFill>
                <a:blip r:embed="rId3"/>
                <a:stretch>
                  <a:fillRect l="-5348" t="-11628" b="-31395"/>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B4C5622F-EFF1-541D-9F0A-4C93E4FE4F0F}"/>
              </a:ext>
            </a:extLst>
          </p:cNvPr>
          <p:cNvCxnSpPr/>
          <p:nvPr/>
        </p:nvCxnSpPr>
        <p:spPr>
          <a:xfrm>
            <a:off x="4156145" y="1720310"/>
            <a:ext cx="0" cy="25922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FDD12267-C8E1-18D9-E7A9-AF559AACA73E}"/>
              </a:ext>
            </a:extLst>
          </p:cNvPr>
          <p:cNvCxnSpPr>
            <a:cxnSpLocks/>
          </p:cNvCxnSpPr>
          <p:nvPr/>
        </p:nvCxnSpPr>
        <p:spPr>
          <a:xfrm flipV="1">
            <a:off x="4156145" y="4301027"/>
            <a:ext cx="3816424" cy="11571"/>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D10D2F5-463C-F6A9-A0BC-0A63F2849818}"/>
                  </a:ext>
                </a:extLst>
              </p:cNvPr>
              <p:cNvSpPr txBox="1"/>
              <p:nvPr/>
            </p:nvSpPr>
            <p:spPr>
              <a:xfrm>
                <a:off x="3594975" y="1064701"/>
                <a:ext cx="4120393" cy="523220"/>
              </a:xfrm>
              <a:prstGeom prst="rect">
                <a:avLst/>
              </a:prstGeom>
              <a:noFill/>
            </p:spPr>
            <p:txBody>
              <a:bodyPr wrap="square" rtlCol="0">
                <a:spAutoFit/>
              </a:bodyPr>
              <a:lstStyle/>
              <a:p>
                <a14:m>
                  <m:oMath xmlns:m="http://schemas.openxmlformats.org/officeDocument/2006/math">
                    <m:r>
                      <a:rPr lang="en-GB" sz="2800" b="0" i="1" smtClean="0">
                        <a:latin typeface="Cambria Math" panose="02040503050406030204" pitchFamily="18" charset="0"/>
                      </a:rPr>
                      <m:t>𝑙</m:t>
                    </m:r>
                    <m:r>
                      <a:rPr lang="en-GB" sz="2800" b="0" i="1" smtClean="0">
                        <a:latin typeface="Cambria Math" panose="02040503050406030204" pitchFamily="18" charset="0"/>
                      </a:rPr>
                      <m:t>(</m:t>
                    </m:r>
                    <m:r>
                      <a:rPr lang="en-GB" sz="2800" b="0" i="1" smtClean="0">
                        <a:latin typeface="Cambria Math" panose="02040503050406030204" pitchFamily="18" charset="0"/>
                      </a:rPr>
                      <m:t>𝑚𝑒𝑡𝑟𝑒𝑠</m:t>
                    </m:r>
                  </m:oMath>
                </a14:m>
                <a:r>
                  <a:rPr lang="en-GB" sz="2800" dirty="0"/>
                  <a:t>)</a:t>
                </a:r>
                <a:endParaRPr lang="en-GB" sz="2800" b="0" dirty="0"/>
              </a:p>
            </p:txBody>
          </p:sp>
        </mc:Choice>
        <mc:Fallback xmlns="">
          <p:sp>
            <p:nvSpPr>
              <p:cNvPr id="11" name="TextBox 10">
                <a:extLst>
                  <a:ext uri="{FF2B5EF4-FFF2-40B4-BE49-F238E27FC236}">
                    <a16:creationId xmlns:a16="http://schemas.microsoft.com/office/drawing/2014/main" id="{3D10D2F5-463C-F6A9-A0BC-0A63F2849818}"/>
                  </a:ext>
                </a:extLst>
              </p:cNvPr>
              <p:cNvSpPr txBox="1">
                <a:spLocks noRot="1" noChangeAspect="1" noMove="1" noResize="1" noEditPoints="1" noAdjustHandles="1" noChangeArrowheads="1" noChangeShapeType="1" noTextEdit="1"/>
              </p:cNvSpPr>
              <p:nvPr/>
            </p:nvSpPr>
            <p:spPr>
              <a:xfrm>
                <a:off x="3594975" y="1064701"/>
                <a:ext cx="4120393" cy="523220"/>
              </a:xfrm>
              <a:prstGeom prst="rect">
                <a:avLst/>
              </a:prstGeom>
              <a:blipFill>
                <a:blip r:embed="rId5"/>
                <a:stretch>
                  <a:fillRect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23EE15-888D-B837-9B98-B692B4B6577C}"/>
                  </a:ext>
                </a:extLst>
              </p:cNvPr>
              <p:cNvSpPr txBox="1"/>
              <p:nvPr/>
            </p:nvSpPr>
            <p:spPr>
              <a:xfrm>
                <a:off x="5903641" y="4432218"/>
                <a:ext cx="3240359" cy="523220"/>
              </a:xfrm>
              <a:prstGeom prst="rect">
                <a:avLst/>
              </a:prstGeom>
              <a:noFill/>
            </p:spPr>
            <p:txBody>
              <a:bodyPr wrap="square" rtlCol="0">
                <a:spAutoFit/>
              </a:bodyPr>
              <a:lstStyle/>
              <a:p>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𝑇</m:t>
                        </m:r>
                      </m:e>
                      <m:sup>
                        <m:r>
                          <a:rPr lang="en-GB" sz="2800" b="0" i="1" smtClean="0">
                            <a:latin typeface="Cambria Math" panose="02040503050406030204" pitchFamily="18" charset="0"/>
                          </a:rPr>
                          <m:t>2</m:t>
                        </m:r>
                      </m:sup>
                    </m:sSup>
                  </m:oMath>
                </a14:m>
                <a:r>
                  <a:rPr lang="en-GB" sz="2800" dirty="0"/>
                  <a:t> </a:t>
                </a:r>
                <a14:m>
                  <m:oMath xmlns:m="http://schemas.openxmlformats.org/officeDocument/2006/math">
                    <m:r>
                      <a:rPr lang="en-GB" sz="2800" i="1" dirty="0" smtClean="0">
                        <a:latin typeface="Cambria Math" panose="02040503050406030204" pitchFamily="18" charset="0"/>
                      </a:rPr>
                      <m:t>(</m:t>
                    </m:r>
                    <m:r>
                      <a:rPr lang="en-GB" sz="2800" i="1" dirty="0" smtClean="0">
                        <a:latin typeface="Cambria Math" panose="02040503050406030204" pitchFamily="18" charset="0"/>
                      </a:rPr>
                      <m:t>𝑇</m:t>
                    </m:r>
                    <m:r>
                      <a:rPr lang="en-GB" sz="2800" i="1" dirty="0" smtClean="0">
                        <a:latin typeface="Cambria Math" panose="02040503050406030204" pitchFamily="18" charset="0"/>
                      </a:rPr>
                      <m:t> </m:t>
                    </m:r>
                    <m:r>
                      <a:rPr lang="en-GB" sz="2800" i="1" dirty="0" smtClean="0">
                        <a:latin typeface="Cambria Math" panose="02040503050406030204" pitchFamily="18" charset="0"/>
                      </a:rPr>
                      <m:t>𝑖𝑛</m:t>
                    </m:r>
                    <m:r>
                      <a:rPr lang="en-GB" sz="2800" i="1" dirty="0" smtClean="0">
                        <a:latin typeface="Cambria Math" panose="02040503050406030204" pitchFamily="18" charset="0"/>
                      </a:rPr>
                      <m:t> </m:t>
                    </m:r>
                    <m:r>
                      <a:rPr lang="en-GB" sz="2800" i="1" dirty="0" smtClean="0">
                        <a:latin typeface="Cambria Math" panose="02040503050406030204" pitchFamily="18" charset="0"/>
                      </a:rPr>
                      <m:t>𝑠𝑒𝑐𝑜𝑛𝑑𝑠</m:t>
                    </m:r>
                    <m:r>
                      <a:rPr lang="en-GB" sz="2800" i="1" dirty="0" smtClean="0">
                        <a:latin typeface="Cambria Math" panose="02040503050406030204" pitchFamily="18" charset="0"/>
                      </a:rPr>
                      <m:t>)</m:t>
                    </m:r>
                  </m:oMath>
                </a14:m>
                <a:endParaRPr lang="en-GB" sz="2800" dirty="0"/>
              </a:p>
            </p:txBody>
          </p:sp>
        </mc:Choice>
        <mc:Fallback xmlns="">
          <p:sp>
            <p:nvSpPr>
              <p:cNvPr id="12" name="TextBox 11">
                <a:extLst>
                  <a:ext uri="{FF2B5EF4-FFF2-40B4-BE49-F238E27FC236}">
                    <a16:creationId xmlns:a16="http://schemas.microsoft.com/office/drawing/2014/main" id="{6823EE15-888D-B837-9B98-B692B4B6577C}"/>
                  </a:ext>
                </a:extLst>
              </p:cNvPr>
              <p:cNvSpPr txBox="1">
                <a:spLocks noRot="1" noChangeAspect="1" noMove="1" noResize="1" noEditPoints="1" noAdjustHandles="1" noChangeArrowheads="1" noChangeShapeType="1" noTextEdit="1"/>
              </p:cNvSpPr>
              <p:nvPr/>
            </p:nvSpPr>
            <p:spPr>
              <a:xfrm>
                <a:off x="5903641" y="4432218"/>
                <a:ext cx="3240359" cy="523220"/>
              </a:xfrm>
              <a:prstGeom prst="rect">
                <a:avLst/>
              </a:prstGeom>
              <a:blipFill>
                <a:blip r:embed="rId6"/>
                <a:stretch>
                  <a:fillRect/>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F60D874F-9EB1-B66D-DCE4-29CA972F7A6D}"/>
              </a:ext>
            </a:extLst>
          </p:cNvPr>
          <p:cNvCxnSpPr>
            <a:cxnSpLocks/>
          </p:cNvCxnSpPr>
          <p:nvPr/>
        </p:nvCxnSpPr>
        <p:spPr>
          <a:xfrm flipH="1">
            <a:off x="4156145" y="1983946"/>
            <a:ext cx="3043640" cy="2317081"/>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8FB006B-3E87-5D9F-A974-7878E784521E}"/>
                  </a:ext>
                </a:extLst>
              </p:cNvPr>
              <p:cNvSpPr txBox="1"/>
              <p:nvPr/>
            </p:nvSpPr>
            <p:spPr>
              <a:xfrm>
                <a:off x="6189512" y="2654482"/>
                <a:ext cx="28480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𝑔</m:t>
                      </m:r>
                      <m:r>
                        <a:rPr lang="en-GB" sz="2800" b="0" i="1" smtClean="0">
                          <a:latin typeface="Cambria Math" panose="02040503050406030204" pitchFamily="18" charset="0"/>
                        </a:rPr>
                        <m:t>=4</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𝜋</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𝑠𝑙𝑜𝑝𝑒</m:t>
                      </m:r>
                    </m:oMath>
                  </m:oMathPara>
                </a14:m>
                <a:endParaRPr lang="en-GB" sz="2800" dirty="0"/>
              </a:p>
            </p:txBody>
          </p:sp>
        </mc:Choice>
        <mc:Fallback xmlns="">
          <p:sp>
            <p:nvSpPr>
              <p:cNvPr id="16" name="TextBox 15">
                <a:extLst>
                  <a:ext uri="{FF2B5EF4-FFF2-40B4-BE49-F238E27FC236}">
                    <a16:creationId xmlns:a16="http://schemas.microsoft.com/office/drawing/2014/main" id="{88FB006B-3E87-5D9F-A974-7878E784521E}"/>
                  </a:ext>
                </a:extLst>
              </p:cNvPr>
              <p:cNvSpPr txBox="1">
                <a:spLocks noRot="1" noChangeAspect="1" noMove="1" noResize="1" noEditPoints="1" noAdjustHandles="1" noChangeArrowheads="1" noChangeShapeType="1" noTextEdit="1"/>
              </p:cNvSpPr>
              <p:nvPr/>
            </p:nvSpPr>
            <p:spPr>
              <a:xfrm>
                <a:off x="6189512" y="2654482"/>
                <a:ext cx="284802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83" name="Text Box 6">
                <a:extLst>
                  <a:ext uri="{FF2B5EF4-FFF2-40B4-BE49-F238E27FC236}">
                    <a16:creationId xmlns:a16="http://schemas.microsoft.com/office/drawing/2014/main" id="{FFB7A661-3FD3-32A8-F42A-4458B45EC297}"/>
                  </a:ext>
                </a:extLst>
              </p:cNvPr>
              <p:cNvSpPr txBox="1">
                <a:spLocks noChangeArrowheads="1"/>
              </p:cNvSpPr>
              <p:nvPr/>
            </p:nvSpPr>
            <p:spPr bwMode="auto">
              <a:xfrm>
                <a:off x="195886" y="5327612"/>
                <a:ext cx="8893175" cy="10926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FontTx/>
                  <a:buNone/>
                </a:pPr>
                <a:r>
                  <a:rPr lang="en-IE" altLang="en-US" sz="2800" dirty="0">
                    <a:solidFill>
                      <a:srgbClr val="002060"/>
                    </a:solidFill>
                  </a:rPr>
                  <a:t>The graph is a straight line passing through the origin.</a:t>
                </a:r>
              </a:p>
              <a:p>
                <a:pPr>
                  <a:spcBef>
                    <a:spcPts val="600"/>
                  </a:spcBef>
                  <a:buNone/>
                </a:pPr>
                <a:r>
                  <a:rPr lang="en-IE" altLang="en-US" sz="2800" dirty="0">
                    <a:solidFill>
                      <a:srgbClr val="002060"/>
                    </a:solidFill>
                  </a:rPr>
                  <a:t> and </a:t>
                </a:r>
                <a14:m>
                  <m:oMath xmlns:m="http://schemas.openxmlformats.org/officeDocument/2006/math">
                    <m:r>
                      <a:rPr lang="en-GB" sz="2800" i="1">
                        <a:solidFill>
                          <a:srgbClr val="000000"/>
                        </a:solidFill>
                        <a:latin typeface="Cambria Math" panose="02040503050406030204" pitchFamily="18" charset="0"/>
                      </a:rPr>
                      <m:t>4</m:t>
                    </m:r>
                    <m:sSup>
                      <m:sSupPr>
                        <m:ctrlPr>
                          <a:rPr lang="en-GB" sz="2800" i="1">
                            <a:solidFill>
                              <a:srgbClr val="000000"/>
                            </a:solidFill>
                            <a:latin typeface="Cambria Math" panose="02040503050406030204" pitchFamily="18" charset="0"/>
                          </a:rPr>
                        </m:ctrlPr>
                      </m:sSupPr>
                      <m:e>
                        <m:r>
                          <a:rPr lang="en-GB" sz="2800" i="1">
                            <a:solidFill>
                              <a:srgbClr val="000000"/>
                            </a:solidFill>
                            <a:latin typeface="Cambria Math" panose="02040503050406030204" pitchFamily="18" charset="0"/>
                          </a:rPr>
                          <m:t>𝜋</m:t>
                        </m:r>
                      </m:e>
                      <m:sup>
                        <m:r>
                          <a:rPr lang="en-GB" sz="2800" i="1">
                            <a:solidFill>
                              <a:srgbClr val="000000"/>
                            </a:solidFill>
                            <a:latin typeface="Cambria Math" panose="02040503050406030204" pitchFamily="18" charset="0"/>
                          </a:rPr>
                          <m:t>2</m:t>
                        </m:r>
                      </m:sup>
                    </m:sSup>
                    <m:r>
                      <a:rPr lang="en-GB" sz="2800" i="1">
                        <a:solidFill>
                          <a:srgbClr val="000000"/>
                        </a:solidFill>
                        <a:latin typeface="Cambria Math" panose="02040503050406030204" pitchFamily="18" charset="0"/>
                      </a:rPr>
                      <m:t>(</m:t>
                    </m:r>
                    <m:r>
                      <a:rPr lang="en-GB" sz="2800" i="1">
                        <a:solidFill>
                          <a:srgbClr val="000000"/>
                        </a:solidFill>
                        <a:latin typeface="Cambria Math" panose="02040503050406030204" pitchFamily="18" charset="0"/>
                      </a:rPr>
                      <m:t>𝑠𝑙𝑜𝑝𝑒</m:t>
                    </m:r>
                    <m:r>
                      <a:rPr lang="en-GB" sz="2800" i="1">
                        <a:solidFill>
                          <a:srgbClr val="000000"/>
                        </a:solidFill>
                        <a:latin typeface="Cambria Math" panose="02040503050406030204" pitchFamily="18" charset="0"/>
                      </a:rPr>
                      <m:t>)</m:t>
                    </m:r>
                  </m:oMath>
                </a14:m>
                <a:r>
                  <a:rPr lang="en-GB" sz="2800" i="1" dirty="0">
                    <a:solidFill>
                      <a:srgbClr val="000000"/>
                    </a:solidFill>
                    <a:latin typeface="Cambria Math" panose="02040503050406030204" pitchFamily="18" charset="0"/>
                  </a:rPr>
                  <a:t> </a:t>
                </a:r>
                <a14:m>
                  <m:oMath xmlns:m="http://schemas.openxmlformats.org/officeDocument/2006/math">
                    <m:r>
                      <a:rPr lang="en-GB" altLang="en-US" sz="2800" b="0" i="1" smtClean="0">
                        <a:solidFill>
                          <a:srgbClr val="002060"/>
                        </a:solidFill>
                        <a:latin typeface="Cambria Math" panose="02040503050406030204" pitchFamily="18" charset="0"/>
                      </a:rPr>
                      <m:t>≈</m:t>
                    </m:r>
                    <m:r>
                      <a:rPr lang="en-GB" altLang="en-US" sz="2800" b="1" i="1" smtClean="0">
                        <a:solidFill>
                          <a:srgbClr val="002060"/>
                        </a:solidFill>
                        <a:latin typeface="Cambria Math" panose="02040503050406030204" pitchFamily="18" charset="0"/>
                      </a:rPr>
                      <m:t>𝒈</m:t>
                    </m:r>
                  </m:oMath>
                </a14:m>
                <a:r>
                  <a:rPr lang="en-GB" altLang="en-US" b="1" i="1" dirty="0">
                    <a:solidFill>
                      <a:srgbClr val="002060"/>
                    </a:solidFill>
                    <a:sym typeface="Symbol" panose="05050102010706020507" pitchFamily="18" charset="2"/>
                  </a:rPr>
                  <a:t>. </a:t>
                </a:r>
                <a:r>
                  <a:rPr lang="en-GB" altLang="en-US" sz="2800" dirty="0">
                    <a:solidFill>
                      <a:srgbClr val="002060"/>
                    </a:solidFill>
                    <a:sym typeface="Symbol" panose="05050102010706020507" pitchFamily="18" charset="2"/>
                  </a:rPr>
                  <a:t>This verifies the model.</a:t>
                </a:r>
              </a:p>
            </p:txBody>
          </p:sp>
        </mc:Choice>
        <mc:Fallback xmlns="">
          <p:sp>
            <p:nvSpPr>
              <p:cNvPr id="20483" name="Text Box 6">
                <a:extLst>
                  <a:ext uri="{FF2B5EF4-FFF2-40B4-BE49-F238E27FC236}">
                    <a16:creationId xmlns:a16="http://schemas.microsoft.com/office/drawing/2014/main" id="{FFB7A661-3FD3-32A8-F42A-4458B45EC297}"/>
                  </a:ext>
                </a:extLst>
              </p:cNvPr>
              <p:cNvSpPr txBox="1">
                <a:spLocks noRot="1" noChangeAspect="1" noMove="1" noResize="1" noEditPoints="1" noAdjustHandles="1" noChangeArrowheads="1" noChangeShapeType="1" noTextEdit="1"/>
              </p:cNvSpPr>
              <p:nvPr/>
            </p:nvSpPr>
            <p:spPr bwMode="auto">
              <a:xfrm>
                <a:off x="195886" y="5327612"/>
                <a:ext cx="8893175" cy="1092607"/>
              </a:xfrm>
              <a:prstGeom prst="rect">
                <a:avLst/>
              </a:prstGeom>
              <a:blipFill>
                <a:blip r:embed="rId8"/>
                <a:stretch>
                  <a:fillRect l="-1371" t="-6145" b="-173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DFA3D56E-B877-470B-F291-29FE42848C96}"/>
                  </a:ext>
                </a:extLst>
              </p:cNvPr>
              <p:cNvSpPr txBox="1"/>
              <p:nvPr/>
            </p:nvSpPr>
            <p:spPr bwMode="auto">
              <a:xfrm>
                <a:off x="301044" y="1890629"/>
                <a:ext cx="3286341" cy="133377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2800" b="1" i="1">
                          <a:solidFill>
                            <a:srgbClr val="000000"/>
                          </a:solidFill>
                          <a:latin typeface="Cambria Math" panose="02040503050406030204" pitchFamily="18" charset="0"/>
                        </a:rPr>
                        <m:t>𝒈</m:t>
                      </m:r>
                      <m:r>
                        <a:rPr lang="en-GB" sz="2800" b="1" i="1">
                          <a:solidFill>
                            <a:srgbClr val="000000"/>
                          </a:solidFill>
                          <a:latin typeface="Cambria Math" panose="02040503050406030204" pitchFamily="18" charset="0"/>
                        </a:rPr>
                        <m:t>=</m:t>
                      </m:r>
                      <m:r>
                        <a:rPr lang="en-GB" sz="2800" b="1" i="1">
                          <a:solidFill>
                            <a:srgbClr val="000000"/>
                          </a:solidFill>
                          <a:latin typeface="Cambria Math" panose="02040503050406030204" pitchFamily="18" charset="0"/>
                        </a:rPr>
                        <m:t>𝟒</m:t>
                      </m:r>
                      <m:sSup>
                        <m:sSupPr>
                          <m:ctrlPr>
                            <a:rPr lang="en-GB" sz="2800" i="1">
                              <a:solidFill>
                                <a:srgbClr val="000000"/>
                              </a:solidFill>
                              <a:latin typeface="Cambria Math" panose="02040503050406030204" pitchFamily="18" charset="0"/>
                            </a:rPr>
                          </m:ctrlPr>
                        </m:sSupPr>
                        <m:e>
                          <m:r>
                            <a:rPr lang="en-GB" sz="2800" b="1" i="1">
                              <a:solidFill>
                                <a:srgbClr val="000000"/>
                              </a:solidFill>
                              <a:latin typeface="Cambria Math" panose="02040503050406030204" pitchFamily="18" charset="0"/>
                            </a:rPr>
                            <m:t>𝝅</m:t>
                          </m:r>
                        </m:e>
                        <m:sup>
                          <m:r>
                            <a:rPr lang="en-GB" sz="2800" b="1" i="1">
                              <a:solidFill>
                                <a:srgbClr val="000000"/>
                              </a:solidFill>
                              <a:latin typeface="Cambria Math" panose="02040503050406030204" pitchFamily="18" charset="0"/>
                            </a:rPr>
                            <m:t>𝟐</m:t>
                          </m:r>
                        </m:sup>
                      </m:sSup>
                      <m:f>
                        <m:fPr>
                          <m:ctrlPr>
                            <a:rPr lang="en-GB" sz="2800" i="1">
                              <a:solidFill>
                                <a:srgbClr val="000000"/>
                              </a:solidFill>
                              <a:latin typeface="Cambria Math" panose="02040503050406030204" pitchFamily="18" charset="0"/>
                            </a:rPr>
                          </m:ctrlPr>
                        </m:fPr>
                        <m:num>
                          <m:r>
                            <a:rPr lang="en-GB" sz="2800" b="1" i="1">
                              <a:solidFill>
                                <a:srgbClr val="000000"/>
                              </a:solidFill>
                              <a:latin typeface="Cambria Math" panose="02040503050406030204" pitchFamily="18" charset="0"/>
                            </a:rPr>
                            <m:t>𝒍</m:t>
                          </m:r>
                        </m:num>
                        <m:den>
                          <m:sSup>
                            <m:sSupPr>
                              <m:ctrlPr>
                                <a:rPr lang="en-GB" sz="2800" i="1">
                                  <a:solidFill>
                                    <a:srgbClr val="000000"/>
                                  </a:solidFill>
                                  <a:latin typeface="Cambria Math" panose="02040503050406030204" pitchFamily="18" charset="0"/>
                                </a:rPr>
                              </m:ctrlPr>
                            </m:sSupPr>
                            <m:e>
                              <m:r>
                                <a:rPr lang="en-GB" sz="2800" b="1" i="1">
                                  <a:solidFill>
                                    <a:srgbClr val="000000"/>
                                  </a:solidFill>
                                  <a:latin typeface="Cambria Math" panose="02040503050406030204" pitchFamily="18" charset="0"/>
                                </a:rPr>
                                <m:t>𝑻</m:t>
                              </m:r>
                            </m:e>
                            <m:sup>
                              <m:r>
                                <a:rPr lang="en-GB" sz="2800" b="1" i="1">
                                  <a:solidFill>
                                    <a:srgbClr val="000000"/>
                                  </a:solidFill>
                                  <a:latin typeface="Cambria Math" panose="02040503050406030204" pitchFamily="18" charset="0"/>
                                </a:rPr>
                                <m:t>𝟐</m:t>
                              </m:r>
                            </m:sup>
                          </m:sSup>
                        </m:den>
                      </m:f>
                    </m:oMath>
                  </m:oMathPara>
                </a14:m>
                <a:endParaRPr lang="en-GB" sz="2800" b="0" i="1" dirty="0">
                  <a:solidFill>
                    <a:srgbClr val="000000"/>
                  </a:solidFill>
                  <a:latin typeface="Cambria Math" panose="02040503050406030204" pitchFamily="18" charset="0"/>
                </a:endParaRPr>
              </a:p>
              <a:p>
                <a:endParaRPr lang="en-GB" sz="1600" dirty="0"/>
              </a:p>
            </p:txBody>
          </p:sp>
        </mc:Choice>
        <mc:Fallback xmlns="">
          <p:sp>
            <p:nvSpPr>
              <p:cNvPr id="5" name="Object 4">
                <a:extLst>
                  <a:ext uri="{FF2B5EF4-FFF2-40B4-BE49-F238E27FC236}">
                    <a16:creationId xmlns:a16="http://schemas.microsoft.com/office/drawing/2014/main" id="{DFA3D56E-B877-470B-F291-29FE42848C96}"/>
                  </a:ext>
                </a:extLst>
              </p:cNvPr>
              <p:cNvSpPr txBox="1">
                <a:spLocks noRot="1" noChangeAspect="1" noMove="1" noResize="1" noEditPoints="1" noAdjustHandles="1" noChangeArrowheads="1" noChangeShapeType="1" noTextEdit="1"/>
              </p:cNvSpPr>
              <p:nvPr/>
            </p:nvSpPr>
            <p:spPr bwMode="auto">
              <a:xfrm>
                <a:off x="301044" y="1890629"/>
                <a:ext cx="3286341" cy="1333772"/>
              </a:xfrm>
              <a:prstGeom prst="rect">
                <a:avLst/>
              </a:prstGeom>
              <a:blipFill>
                <a:blip r:embed="rId9"/>
                <a:stretch>
                  <a:fillRect/>
                </a:stretch>
              </a:blipFill>
              <a:ln>
                <a:noFill/>
              </a:ln>
            </p:spPr>
            <p:txBody>
              <a:bodyPr/>
              <a:lstStyle/>
              <a:p>
                <a:r>
                  <a:rPr lang="en-GB">
                    <a:noFill/>
                  </a:rPr>
                  <a:t> </a:t>
                </a:r>
              </a:p>
            </p:txBody>
          </p:sp>
        </mc:Fallback>
      </mc:AlternateContent>
      <p:sp>
        <p:nvSpPr>
          <p:cNvPr id="4" name="Title 3">
            <a:extLst>
              <a:ext uri="{FF2B5EF4-FFF2-40B4-BE49-F238E27FC236}">
                <a16:creationId xmlns:a16="http://schemas.microsoft.com/office/drawing/2014/main" id="{973988D0-1C93-54AE-D097-64AC36586EF6}"/>
              </a:ext>
            </a:extLst>
          </p:cNvPr>
          <p:cNvSpPr>
            <a:spLocks noGrp="1"/>
          </p:cNvSpPr>
          <p:nvPr>
            <p:ph type="title"/>
          </p:nvPr>
        </p:nvSpPr>
        <p:spPr/>
        <p:txBody>
          <a:bodyPr/>
          <a:lstStyle/>
          <a:p>
            <a:r>
              <a:rPr lang="en-GB" dirty="0"/>
              <a:t>Graph</a:t>
            </a:r>
          </a:p>
        </p:txBody>
      </p:sp>
    </p:spTree>
    <p:extLst>
      <p:ext uri="{BB962C8B-B14F-4D97-AF65-F5344CB8AC3E}">
        <p14:creationId xmlns:p14="http://schemas.microsoft.com/office/powerpoint/2010/main" val="26203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E95A-246C-EED2-AB3C-DCB198D6858D}"/>
              </a:ext>
            </a:extLst>
          </p:cNvPr>
          <p:cNvSpPr>
            <a:spLocks noGrp="1"/>
          </p:cNvSpPr>
          <p:nvPr>
            <p:ph type="title"/>
          </p:nvPr>
        </p:nvSpPr>
        <p:spPr/>
        <p:txBody>
          <a:bodyPr/>
          <a:lstStyle/>
          <a:p>
            <a:r>
              <a:rPr lang="en-GB" dirty="0"/>
              <a:t>Revision Summary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3A4B574-6ECD-E416-2D57-51A12C01A3BB}"/>
                  </a:ext>
                </a:extLst>
              </p:cNvPr>
              <p:cNvSpPr txBox="1"/>
              <p:nvPr/>
            </p:nvSpPr>
            <p:spPr>
              <a:xfrm>
                <a:off x="182880" y="1120140"/>
                <a:ext cx="8757920" cy="340503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Key Definitions: gravitational field strength </a:t>
                </a: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𝑁</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𝑘</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𝑔</m:t>
                        </m:r>
                      </m:e>
                      <m:sup>
                        <m:r>
                          <a:rPr lang="en-GB" sz="2800" b="0" i="1" smtClean="0">
                            <a:latin typeface="Cambria Math" panose="02040503050406030204" pitchFamily="18" charset="0"/>
                            <a:cs typeface="Arial" panose="020B0604020202020204" pitchFamily="34" charset="0"/>
                          </a:rPr>
                          <m:t>−1</m:t>
                        </m:r>
                      </m:sup>
                    </m:sSup>
                    <m:r>
                      <a:rPr lang="en-GB" sz="2800" b="0" i="1"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escape velocity.</a:t>
                </a:r>
              </a:p>
              <a:p>
                <a:pPr algn="l">
                  <a:spcAft>
                    <a:spcPts val="1200"/>
                  </a:spcAft>
                </a:pPr>
                <a:r>
                  <a:rPr lang="en-GB" sz="2800" dirty="0">
                    <a:latin typeface="Arial" panose="020B0604020202020204" pitchFamily="34" charset="0"/>
                    <a:cs typeface="Arial" panose="020B0604020202020204" pitchFamily="34" charset="0"/>
                  </a:rPr>
                  <a:t>Verify and use: </a:t>
                </a:r>
                <a14:m>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m:t>
                        </m:r>
                        <m:r>
                          <a:rPr lang="en-GB" sz="2800" b="0" i="1" smtClean="0">
                            <a:latin typeface="Cambria Math" panose="02040503050406030204" pitchFamily="18" charset="0"/>
                            <a:cs typeface="Arial" panose="020B0604020202020204" pitchFamily="34" charset="0"/>
                          </a:rPr>
                          <m:t>𝑠</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𝑡</m:t>
                            </m:r>
                          </m:e>
                          <m:sup>
                            <m:r>
                              <a:rPr lang="en-GB" sz="2800" b="0" i="1" smtClean="0">
                                <a:latin typeface="Cambria Math" panose="02040503050406030204" pitchFamily="18" charset="0"/>
                                <a:cs typeface="Arial" panose="020B0604020202020204" pitchFamily="34" charset="0"/>
                              </a:rPr>
                              <m:t>2</m:t>
                            </m:r>
                          </m:sup>
                        </m:sSup>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𝐺𝑀</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𝑃</m:t>
                        </m:r>
                      </m:num>
                      <m:den>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h</m:t>
                        </m:r>
                      </m:den>
                    </m:f>
                    <m:r>
                      <a:rPr lang="en-GB" sz="2800" b="0" i="1" smtClean="0">
                        <a:latin typeface="Cambria Math" panose="02040503050406030204" pitchFamily="18" charset="0"/>
                        <a:cs typeface="Arial" panose="020B0604020202020204" pitchFamily="34" charset="0"/>
                      </a:rPr>
                      <m:t>,   </m:t>
                    </m:r>
                    <m:r>
                      <a:rPr lang="en-GB" sz="2800" b="1" i="1" smtClean="0">
                        <a:latin typeface="Cambria Math" panose="02040503050406030204" pitchFamily="18" charset="0"/>
                        <a:cs typeface="Arial" panose="020B0604020202020204" pitchFamily="34" charset="0"/>
                      </a:rPr>
                      <m:t>𝒈</m:t>
                    </m:r>
                    <m:r>
                      <a:rPr lang="en-GB" sz="2800" b="1" i="1" smtClean="0">
                        <a:latin typeface="Cambria Math" panose="02040503050406030204" pitchFamily="18" charset="0"/>
                        <a:cs typeface="Arial" panose="020B0604020202020204" pitchFamily="34" charset="0"/>
                      </a:rPr>
                      <m:t>=</m:t>
                    </m:r>
                    <m:r>
                      <a:rPr lang="en-GB" sz="2800" b="1" i="1" smtClean="0">
                        <a:latin typeface="Cambria Math" panose="02040503050406030204" pitchFamily="18" charset="0"/>
                        <a:cs typeface="Arial" panose="020B0604020202020204" pitchFamily="34" charset="0"/>
                      </a:rPr>
                      <m:t>𝟒</m:t>
                    </m:r>
                    <m:sSup>
                      <m:sSupPr>
                        <m:ctrlPr>
                          <a:rPr lang="en-GB" sz="2800" b="1" i="1" smtClean="0">
                            <a:latin typeface="Cambria Math" panose="02040503050406030204" pitchFamily="18" charset="0"/>
                            <a:cs typeface="Arial" panose="020B0604020202020204" pitchFamily="34" charset="0"/>
                          </a:rPr>
                        </m:ctrlPr>
                      </m:sSupPr>
                      <m:e>
                        <m:r>
                          <a:rPr lang="en-GB" sz="2800" b="1" i="1" smtClean="0">
                            <a:latin typeface="Cambria Math" panose="02040503050406030204" pitchFamily="18" charset="0"/>
                            <a:cs typeface="Arial" panose="020B0604020202020204" pitchFamily="34" charset="0"/>
                          </a:rPr>
                          <m:t>𝝅</m:t>
                        </m:r>
                      </m:e>
                      <m:sup>
                        <m:r>
                          <a:rPr lang="en-GB" sz="2800" b="1" i="1" smtClean="0">
                            <a:latin typeface="Cambria Math" panose="02040503050406030204" pitchFamily="18" charset="0"/>
                            <a:cs typeface="Arial" panose="020B0604020202020204" pitchFamily="34" charset="0"/>
                          </a:rPr>
                          <m:t>𝟐</m:t>
                        </m:r>
                      </m:sup>
                    </m:sSup>
                    <m:f>
                      <m:fPr>
                        <m:ctrlPr>
                          <a:rPr lang="en-GB" sz="2800" b="1" i="1" smtClean="0">
                            <a:latin typeface="Cambria Math" panose="02040503050406030204" pitchFamily="18" charset="0"/>
                            <a:cs typeface="Arial" panose="020B0604020202020204" pitchFamily="34" charset="0"/>
                          </a:rPr>
                        </m:ctrlPr>
                      </m:fPr>
                      <m:num>
                        <m:r>
                          <a:rPr lang="en-GB" sz="2800" b="1" i="1" smtClean="0">
                            <a:latin typeface="Cambria Math" panose="02040503050406030204" pitchFamily="18" charset="0"/>
                            <a:cs typeface="Arial" panose="020B0604020202020204" pitchFamily="34" charset="0"/>
                          </a:rPr>
                          <m:t>𝒍</m:t>
                        </m:r>
                      </m:num>
                      <m:den>
                        <m:sSup>
                          <m:sSupPr>
                            <m:ctrlPr>
                              <a:rPr lang="en-GB" sz="2800" b="1" i="1" smtClean="0">
                                <a:latin typeface="Cambria Math" panose="02040503050406030204" pitchFamily="18" charset="0"/>
                                <a:cs typeface="Arial" panose="020B0604020202020204" pitchFamily="34" charset="0"/>
                              </a:rPr>
                            </m:ctrlPr>
                          </m:sSupPr>
                          <m:e>
                            <m:r>
                              <a:rPr lang="en-GB" sz="2800" b="1" i="1" smtClean="0">
                                <a:latin typeface="Cambria Math" panose="02040503050406030204" pitchFamily="18" charset="0"/>
                                <a:cs typeface="Arial" panose="020B0604020202020204" pitchFamily="34" charset="0"/>
                              </a:rPr>
                              <m:t>𝑻</m:t>
                            </m:r>
                          </m:e>
                          <m:sup>
                            <m:r>
                              <a:rPr lang="en-GB" sz="2800" b="1" i="1" smtClean="0">
                                <a:latin typeface="Cambria Math" panose="02040503050406030204" pitchFamily="18" charset="0"/>
                                <a:cs typeface="Arial" panose="020B0604020202020204" pitchFamily="34" charset="0"/>
                              </a:rPr>
                              <m:t>𝟐</m:t>
                            </m:r>
                          </m:sup>
                        </m:sSup>
                      </m:den>
                    </m:f>
                  </m:oMath>
                </a14:m>
                <a:endParaRPr lang="en-GB" sz="2800" b="1" dirty="0">
                  <a:latin typeface="Arial" panose="020B0604020202020204" pitchFamily="34" charset="0"/>
                  <a:cs typeface="Arial" panose="020B0604020202020204" pitchFamily="34" charset="0"/>
                </a:endParaRPr>
              </a:p>
              <a:p>
                <a:pPr>
                  <a:spcAft>
                    <a:spcPts val="1200"/>
                  </a:spcAft>
                </a:pPr>
                <a:r>
                  <a:rPr lang="en-GB" sz="2800" dirty="0">
                    <a:latin typeface="Arial" panose="020B0604020202020204" pitchFamily="34" charset="0"/>
                    <a:cs typeface="Arial" panose="020B0604020202020204" pitchFamily="34" charset="0"/>
                  </a:rPr>
                  <a:t>Use: </a:t>
                </a:r>
                <a14:m>
                  <m:oMath xmlns:m="http://schemas.openxmlformats.org/officeDocument/2006/math">
                    <m:r>
                      <a:rPr lang="en-GB" sz="2800" b="0" i="1" smtClean="0">
                        <a:latin typeface="Cambria Math" panose="02040503050406030204" pitchFamily="18" charset="0"/>
                        <a:cs typeface="Arial" panose="020B0604020202020204" pitchFamily="34" charset="0"/>
                      </a:rPr>
                      <m:t>𝐹</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𝐺</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1</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2</m:t>
                            </m:r>
                          </m:sub>
                        </m:sSub>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den>
                    </m:f>
                    <m:r>
                      <a:rPr lang="en-GB" sz="2800" b="0" i="1" smtClean="0">
                        <a:latin typeface="Cambria Math" panose="02040503050406030204" pitchFamily="18" charset="0"/>
                        <a:cs typeface="Arial" panose="020B0604020202020204" pitchFamily="34" charset="0"/>
                      </a:rPr>
                      <m:t>,   </m:t>
                    </m:r>
                    <m:sSub>
                      <m:sSubPr>
                        <m:ctrlPr>
                          <a:rPr lang="en-GB" sz="2800" b="1" i="1" smtClean="0">
                            <a:latin typeface="Cambria Math" panose="02040503050406030204" pitchFamily="18" charset="0"/>
                            <a:cs typeface="Arial" panose="020B0604020202020204" pitchFamily="34" charset="0"/>
                          </a:rPr>
                        </m:ctrlPr>
                      </m:sSubPr>
                      <m:e>
                        <m:r>
                          <a:rPr lang="en-GB" sz="2800" b="1" i="1" smtClean="0">
                            <a:latin typeface="Cambria Math" panose="02040503050406030204" pitchFamily="18" charset="0"/>
                            <a:cs typeface="Arial" panose="020B0604020202020204" pitchFamily="34" charset="0"/>
                          </a:rPr>
                          <m:t>𝒗</m:t>
                        </m:r>
                      </m:e>
                      <m:sub>
                        <m:r>
                          <a:rPr lang="en-GB" sz="2800" b="1" i="1" smtClean="0">
                            <a:latin typeface="Cambria Math" panose="02040503050406030204" pitchFamily="18" charset="0"/>
                            <a:cs typeface="Arial" panose="020B0604020202020204" pitchFamily="34" charset="0"/>
                          </a:rPr>
                          <m:t>𝒆</m:t>
                        </m:r>
                      </m:sub>
                    </m:sSub>
                    <m:r>
                      <a:rPr lang="en-GB" sz="2800" b="1" i="1" smtClean="0">
                        <a:latin typeface="Cambria Math" panose="02040503050406030204" pitchFamily="18" charset="0"/>
                        <a:cs typeface="Arial" panose="020B0604020202020204" pitchFamily="34" charset="0"/>
                      </a:rPr>
                      <m:t>=</m:t>
                    </m:r>
                    <m:rad>
                      <m:radPr>
                        <m:degHide m:val="on"/>
                        <m:ctrlPr>
                          <a:rPr lang="en-GB" sz="2800" b="1" i="1" smtClean="0">
                            <a:latin typeface="Cambria Math" panose="02040503050406030204" pitchFamily="18" charset="0"/>
                            <a:cs typeface="Arial" panose="020B0604020202020204" pitchFamily="34" charset="0"/>
                          </a:rPr>
                        </m:ctrlPr>
                      </m:radPr>
                      <m:deg/>
                      <m:e>
                        <m:f>
                          <m:fPr>
                            <m:ctrlPr>
                              <a:rPr lang="en-GB" sz="2800" b="1" i="1">
                                <a:latin typeface="Cambria Math" panose="02040503050406030204" pitchFamily="18" charset="0"/>
                                <a:cs typeface="Arial" panose="020B0604020202020204" pitchFamily="34" charset="0"/>
                              </a:rPr>
                            </m:ctrlPr>
                          </m:fPr>
                          <m:num>
                            <m:r>
                              <a:rPr lang="en-GB" sz="2800" b="1" i="1">
                                <a:latin typeface="Cambria Math" panose="02040503050406030204" pitchFamily="18" charset="0"/>
                                <a:cs typeface="Arial" panose="020B0604020202020204" pitchFamily="34" charset="0"/>
                              </a:rPr>
                              <m:t>𝟐</m:t>
                            </m:r>
                            <m:r>
                              <a:rPr lang="en-GB" sz="2800" b="1" i="1">
                                <a:latin typeface="Cambria Math" panose="02040503050406030204" pitchFamily="18" charset="0"/>
                                <a:cs typeface="Arial" panose="020B0604020202020204" pitchFamily="34" charset="0"/>
                              </a:rPr>
                              <m:t>𝑮𝑴</m:t>
                            </m:r>
                          </m:num>
                          <m:den>
                            <m:r>
                              <a:rPr lang="en-GB" sz="2800" b="1" i="1">
                                <a:latin typeface="Cambria Math" panose="02040503050406030204" pitchFamily="18" charset="0"/>
                                <a:cs typeface="Arial" panose="020B0604020202020204" pitchFamily="34" charset="0"/>
                              </a:rPr>
                              <m:t>𝒓</m:t>
                            </m:r>
                          </m:den>
                        </m:f>
                      </m:e>
                    </m:rad>
                  </m:oMath>
                </a14:m>
                <a:r>
                  <a:rPr lang="en-GB" sz="2800" b="1" i="1" dirty="0">
                    <a:latin typeface="Cambria Math" panose="02040503050406030204" pitchFamily="18" charset="0"/>
                    <a:cs typeface="Arial" panose="020B0604020202020204" pitchFamily="34" charset="0"/>
                  </a:rPr>
                  <a:t> = escape velocity</a:t>
                </a:r>
              </a:p>
              <a:p>
                <a:pPr algn="l">
                  <a:spcAft>
                    <a:spcPts val="1200"/>
                  </a:spcAft>
                </a:pPr>
                <a:endParaRPr lang="en-GB"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3A4B574-6ECD-E416-2D57-51A12C01A3BB}"/>
                  </a:ext>
                </a:extLst>
              </p:cNvPr>
              <p:cNvSpPr txBox="1">
                <a:spLocks noRot="1" noChangeAspect="1" noMove="1" noResize="1" noEditPoints="1" noAdjustHandles="1" noChangeArrowheads="1" noChangeShapeType="1" noTextEdit="1"/>
              </p:cNvSpPr>
              <p:nvPr/>
            </p:nvSpPr>
            <p:spPr>
              <a:xfrm>
                <a:off x="182880" y="1120140"/>
                <a:ext cx="8757920" cy="3405035"/>
              </a:xfrm>
              <a:prstGeom prst="rect">
                <a:avLst/>
              </a:prstGeom>
              <a:blipFill>
                <a:blip r:embed="rId2"/>
                <a:stretch>
                  <a:fillRect l="-1392" t="-1971"/>
                </a:stretch>
              </a:blipFill>
            </p:spPr>
            <p:txBody>
              <a:bodyPr/>
              <a:lstStyle/>
              <a:p>
                <a:r>
                  <a:rPr lang="en-GB">
                    <a:noFill/>
                  </a:rPr>
                  <a:t> </a:t>
                </a:r>
              </a:p>
            </p:txBody>
          </p:sp>
        </mc:Fallback>
      </mc:AlternateContent>
    </p:spTree>
    <p:extLst>
      <p:ext uri="{BB962C8B-B14F-4D97-AF65-F5344CB8AC3E}">
        <p14:creationId xmlns:p14="http://schemas.microsoft.com/office/powerpoint/2010/main" val="3010312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6FB761-B58E-A0CC-E57A-067AEA3E186B}"/>
                  </a:ext>
                </a:extLst>
              </p:cNvPr>
              <p:cNvSpPr txBox="1"/>
              <p:nvPr/>
            </p:nvSpPr>
            <p:spPr>
              <a:xfrm>
                <a:off x="235086" y="1150700"/>
                <a:ext cx="8684429" cy="1815882"/>
              </a:xfrm>
              <a:prstGeom prst="rect">
                <a:avLst/>
              </a:prstGeom>
              <a:noFill/>
            </p:spPr>
            <p:txBody>
              <a:bodyPr wrap="square" rtlCol="0">
                <a:spAutoFit/>
              </a:bodyPr>
              <a:lstStyle/>
              <a:p>
                <a:pPr marL="514350" indent="-514350" algn="l">
                  <a:buAutoNum type="arabicPeriod"/>
                </a:pPr>
                <a:r>
                  <a:rPr lang="en-IE" sz="2800" dirty="0"/>
                  <a:t>Why time so many oscillations?</a:t>
                </a:r>
              </a:p>
              <a:p>
                <a:pPr marL="514350" indent="-514350" algn="l">
                  <a:buAutoNum type="arabicPeriod"/>
                </a:pPr>
                <a:r>
                  <a:rPr lang="en-IE" sz="2800" dirty="0"/>
                  <a:t>Between what two points is </a:t>
                </a:r>
                <a14:m>
                  <m:oMath xmlns:m="http://schemas.openxmlformats.org/officeDocument/2006/math">
                    <m:r>
                      <a:rPr lang="en-GB" sz="2800" b="0" i="1" smtClean="0">
                        <a:latin typeface="Cambria Math" panose="02040503050406030204" pitchFamily="18" charset="0"/>
                      </a:rPr>
                      <m:t>𝑙</m:t>
                    </m:r>
                  </m:oMath>
                </a14:m>
                <a:r>
                  <a:rPr lang="en-IE" sz="2800" dirty="0"/>
                  <a:t> measured</a:t>
                </a:r>
              </a:p>
              <a:p>
                <a:pPr marL="514350" indent="-514350" algn="l">
                  <a:buAutoNum type="arabicPeriod"/>
                </a:pPr>
                <a:r>
                  <a:rPr lang="en-IE" sz="2800" dirty="0"/>
                  <a:t>Why use a small angle of swing</a:t>
                </a:r>
              </a:p>
              <a:p>
                <a:pPr marL="514350" indent="-514350" algn="l">
                  <a:buAutoNum type="arabicPeriod"/>
                </a:pPr>
                <a:r>
                  <a:rPr lang="en-IE" sz="2800" dirty="0"/>
                  <a:t>Why is a smooth metal ball used</a:t>
                </a:r>
              </a:p>
            </p:txBody>
          </p:sp>
        </mc:Choice>
        <mc:Fallback xmlns="">
          <p:sp>
            <p:nvSpPr>
              <p:cNvPr id="14" name="TextBox 13">
                <a:extLst>
                  <a:ext uri="{FF2B5EF4-FFF2-40B4-BE49-F238E27FC236}">
                    <a16:creationId xmlns:a16="http://schemas.microsoft.com/office/drawing/2014/main" id="{3C6FB761-B58E-A0CC-E57A-067AEA3E186B}"/>
                  </a:ext>
                </a:extLst>
              </p:cNvPr>
              <p:cNvSpPr txBox="1">
                <a:spLocks noRot="1" noChangeAspect="1" noMove="1" noResize="1" noEditPoints="1" noAdjustHandles="1" noChangeArrowheads="1" noChangeShapeType="1" noTextEdit="1"/>
              </p:cNvSpPr>
              <p:nvPr/>
            </p:nvSpPr>
            <p:spPr>
              <a:xfrm>
                <a:off x="235086" y="1150700"/>
                <a:ext cx="8684429" cy="1815882"/>
              </a:xfrm>
              <a:prstGeom prst="rect">
                <a:avLst/>
              </a:prstGeom>
              <a:blipFill>
                <a:blip r:embed="rId3"/>
                <a:stretch>
                  <a:fillRect l="-1264" t="-3691" b="-8389"/>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56B0356D-2F65-0C66-7FCE-57A553DD1F20}"/>
              </a:ext>
            </a:extLst>
          </p:cNvPr>
          <p:cNvSpPr>
            <a:spLocks noGrp="1"/>
          </p:cNvSpPr>
          <p:nvPr>
            <p:ph type="title"/>
          </p:nvPr>
        </p:nvSpPr>
        <p:spPr>
          <a:xfrm>
            <a:off x="241300" y="155246"/>
            <a:ext cx="8724900" cy="594137"/>
          </a:xfrm>
        </p:spPr>
        <p:txBody>
          <a:bodyPr/>
          <a:lstStyle/>
          <a:p>
            <a:r>
              <a:rPr lang="en-GB" dirty="0"/>
              <a:t>Questions</a:t>
            </a:r>
          </a:p>
        </p:txBody>
      </p:sp>
    </p:spTree>
    <p:extLst>
      <p:ext uri="{BB962C8B-B14F-4D97-AF65-F5344CB8AC3E}">
        <p14:creationId xmlns:p14="http://schemas.microsoft.com/office/powerpoint/2010/main" val="1280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FD101942-581E-7987-3D42-14BE578BD248}"/>
              </a:ext>
            </a:extLst>
          </p:cNvPr>
          <p:cNvSpPr>
            <a:spLocks noGrp="1" noChangeArrowheads="1"/>
          </p:cNvSpPr>
          <p:nvPr>
            <p:ph type="title"/>
          </p:nvPr>
        </p:nvSpPr>
        <p:spPr>
          <a:xfrm>
            <a:off x="10749" y="1"/>
            <a:ext cx="6740925" cy="1008542"/>
          </a:xfrm>
        </p:spPr>
        <p:txBody>
          <a:bodyPr>
            <a:normAutofit fontScale="90000"/>
          </a:bodyPr>
          <a:lstStyle/>
          <a:p>
            <a:pPr eaLnBrk="1" hangingPunct="1"/>
            <a:r>
              <a:rPr lang="en-IE" altLang="en-US" sz="3600" b="1" dirty="0"/>
              <a:t>Acceleration due to Gravity  “</a:t>
            </a:r>
            <a:r>
              <a:rPr lang="en-IE" altLang="en-US" sz="3600" b="1" i="1" dirty="0"/>
              <a:t>g” Typical exam questions</a:t>
            </a:r>
            <a:endParaRPr lang="en-GB" altLang="en-US" sz="3600" b="1" i="1" dirty="0"/>
          </a:p>
        </p:txBody>
      </p:sp>
      <p:pic>
        <p:nvPicPr>
          <p:cNvPr id="4" name="Picture 3">
            <a:extLst>
              <a:ext uri="{FF2B5EF4-FFF2-40B4-BE49-F238E27FC236}">
                <a16:creationId xmlns:a16="http://schemas.microsoft.com/office/drawing/2014/main" id="{FD679C93-E70B-3246-FA52-66BAB03A4549}"/>
              </a:ext>
            </a:extLst>
          </p:cNvPr>
          <p:cNvPicPr>
            <a:picLocks noChangeAspect="1"/>
          </p:cNvPicPr>
          <p:nvPr/>
        </p:nvPicPr>
        <p:blipFill>
          <a:blip r:embed="rId3"/>
          <a:srcRect l="12165" t="7725"/>
          <a:stretch/>
        </p:blipFill>
        <p:spPr>
          <a:xfrm>
            <a:off x="601523" y="1376685"/>
            <a:ext cx="5974166" cy="436602"/>
          </a:xfrm>
          <a:prstGeom prst="rect">
            <a:avLst/>
          </a:prstGeom>
        </p:spPr>
      </p:pic>
      <p:pic>
        <p:nvPicPr>
          <p:cNvPr id="6" name="Picture 5">
            <a:extLst>
              <a:ext uri="{FF2B5EF4-FFF2-40B4-BE49-F238E27FC236}">
                <a16:creationId xmlns:a16="http://schemas.microsoft.com/office/drawing/2014/main" id="{DAA1253B-FF66-700F-5E25-06C57B70297A}"/>
              </a:ext>
            </a:extLst>
          </p:cNvPr>
          <p:cNvPicPr>
            <a:picLocks noChangeAspect="1"/>
          </p:cNvPicPr>
          <p:nvPr/>
        </p:nvPicPr>
        <p:blipFill>
          <a:blip r:embed="rId4"/>
          <a:stretch>
            <a:fillRect/>
          </a:stretch>
        </p:blipFill>
        <p:spPr>
          <a:xfrm>
            <a:off x="979775" y="1813287"/>
            <a:ext cx="4506559" cy="368142"/>
          </a:xfrm>
          <a:prstGeom prst="rect">
            <a:avLst/>
          </a:prstGeom>
        </p:spPr>
      </p:pic>
      <p:pic>
        <p:nvPicPr>
          <p:cNvPr id="8" name="Picture 7">
            <a:extLst>
              <a:ext uri="{FF2B5EF4-FFF2-40B4-BE49-F238E27FC236}">
                <a16:creationId xmlns:a16="http://schemas.microsoft.com/office/drawing/2014/main" id="{65F3E418-9C62-1D5F-C8F2-B1A23C7F3D71}"/>
              </a:ext>
            </a:extLst>
          </p:cNvPr>
          <p:cNvPicPr>
            <a:picLocks noChangeAspect="1"/>
          </p:cNvPicPr>
          <p:nvPr/>
        </p:nvPicPr>
        <p:blipFill>
          <a:blip r:embed="rId5"/>
          <a:stretch>
            <a:fillRect/>
          </a:stretch>
        </p:blipFill>
        <p:spPr>
          <a:xfrm>
            <a:off x="601523" y="2549571"/>
            <a:ext cx="6284714" cy="368142"/>
          </a:xfrm>
          <a:prstGeom prst="rect">
            <a:avLst/>
          </a:prstGeom>
        </p:spPr>
      </p:pic>
      <p:pic>
        <p:nvPicPr>
          <p:cNvPr id="10" name="Picture 9">
            <a:extLst>
              <a:ext uri="{FF2B5EF4-FFF2-40B4-BE49-F238E27FC236}">
                <a16:creationId xmlns:a16="http://schemas.microsoft.com/office/drawing/2014/main" id="{090CF786-B412-0659-7B80-A417F31A78C1}"/>
              </a:ext>
            </a:extLst>
          </p:cNvPr>
          <p:cNvPicPr>
            <a:picLocks noChangeAspect="1"/>
          </p:cNvPicPr>
          <p:nvPr/>
        </p:nvPicPr>
        <p:blipFill>
          <a:blip r:embed="rId6"/>
          <a:stretch>
            <a:fillRect/>
          </a:stretch>
        </p:blipFill>
        <p:spPr>
          <a:xfrm>
            <a:off x="979775" y="3020789"/>
            <a:ext cx="8164225" cy="816422"/>
          </a:xfrm>
          <a:prstGeom prst="rect">
            <a:avLst/>
          </a:prstGeom>
        </p:spPr>
      </p:pic>
      <p:pic>
        <p:nvPicPr>
          <p:cNvPr id="12" name="Picture 11">
            <a:extLst>
              <a:ext uri="{FF2B5EF4-FFF2-40B4-BE49-F238E27FC236}">
                <a16:creationId xmlns:a16="http://schemas.microsoft.com/office/drawing/2014/main" id="{D7190F9D-29CC-0A36-BFE6-504B077CFC36}"/>
              </a:ext>
            </a:extLst>
          </p:cNvPr>
          <p:cNvPicPr>
            <a:picLocks noChangeAspect="1"/>
          </p:cNvPicPr>
          <p:nvPr/>
        </p:nvPicPr>
        <p:blipFill>
          <a:blip r:embed="rId7"/>
          <a:stretch>
            <a:fillRect/>
          </a:stretch>
        </p:blipFill>
        <p:spPr>
          <a:xfrm>
            <a:off x="615322" y="3935116"/>
            <a:ext cx="8300078" cy="409881"/>
          </a:xfrm>
          <a:prstGeom prst="rect">
            <a:avLst/>
          </a:prstGeom>
        </p:spPr>
      </p:pic>
      <p:pic>
        <p:nvPicPr>
          <p:cNvPr id="20" name="Picture 19">
            <a:extLst>
              <a:ext uri="{FF2B5EF4-FFF2-40B4-BE49-F238E27FC236}">
                <a16:creationId xmlns:a16="http://schemas.microsoft.com/office/drawing/2014/main" id="{6E718A82-36D2-8C46-4EED-199CACBF0CD3}"/>
              </a:ext>
            </a:extLst>
          </p:cNvPr>
          <p:cNvPicPr>
            <a:picLocks noChangeAspect="1"/>
          </p:cNvPicPr>
          <p:nvPr/>
        </p:nvPicPr>
        <p:blipFill>
          <a:blip r:embed="rId8"/>
          <a:stretch>
            <a:fillRect/>
          </a:stretch>
        </p:blipFill>
        <p:spPr>
          <a:xfrm>
            <a:off x="922625" y="4442902"/>
            <a:ext cx="6076305" cy="2223375"/>
          </a:xfrm>
          <a:prstGeom prst="rect">
            <a:avLst/>
          </a:prstGeom>
        </p:spPr>
      </p:pic>
    </p:spTree>
    <p:extLst>
      <p:ext uri="{BB962C8B-B14F-4D97-AF65-F5344CB8AC3E}">
        <p14:creationId xmlns:p14="http://schemas.microsoft.com/office/powerpoint/2010/main" val="41727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446A7-E40A-3655-2383-BF696578D7DE}"/>
            </a:ext>
          </a:extLst>
        </p:cNvPr>
        <p:cNvGrpSpPr/>
        <p:nvPr/>
      </p:nvGrpSpPr>
      <p:grpSpPr>
        <a:xfrm>
          <a:off x="0" y="0"/>
          <a:ext cx="0" cy="0"/>
          <a:chOff x="0" y="0"/>
          <a:chExt cx="0" cy="0"/>
        </a:xfrm>
      </p:grpSpPr>
      <p:sp>
        <p:nvSpPr>
          <p:cNvPr id="14340" name="Rectangle 4">
            <a:extLst>
              <a:ext uri="{FF2B5EF4-FFF2-40B4-BE49-F238E27FC236}">
                <a16:creationId xmlns:a16="http://schemas.microsoft.com/office/drawing/2014/main" id="{79E0E319-6D37-7DD4-BF4A-B81964C9D146}"/>
              </a:ext>
            </a:extLst>
          </p:cNvPr>
          <p:cNvSpPr>
            <a:spLocks noGrp="1" noChangeArrowheads="1"/>
          </p:cNvSpPr>
          <p:nvPr>
            <p:ph type="title"/>
          </p:nvPr>
        </p:nvSpPr>
        <p:spPr>
          <a:xfrm>
            <a:off x="10749" y="0"/>
            <a:ext cx="6803410" cy="1002081"/>
          </a:xfrm>
        </p:spPr>
        <p:txBody>
          <a:bodyPr>
            <a:normAutofit fontScale="90000"/>
          </a:bodyPr>
          <a:lstStyle/>
          <a:p>
            <a:pPr eaLnBrk="1" hangingPunct="1"/>
            <a:r>
              <a:rPr lang="en-IE" altLang="en-US" sz="3600" b="1" dirty="0"/>
              <a:t>Acceleration due to Gravity  “</a:t>
            </a:r>
            <a:r>
              <a:rPr lang="en-IE" altLang="en-US" sz="3600" b="1" i="1" dirty="0"/>
              <a:t>g” Typical exam questions</a:t>
            </a:r>
            <a:endParaRPr lang="en-GB" altLang="en-US" sz="3600" b="1" i="1" dirty="0"/>
          </a:p>
        </p:txBody>
      </p:sp>
      <p:pic>
        <p:nvPicPr>
          <p:cNvPr id="14" name="Picture 13">
            <a:extLst>
              <a:ext uri="{FF2B5EF4-FFF2-40B4-BE49-F238E27FC236}">
                <a16:creationId xmlns:a16="http://schemas.microsoft.com/office/drawing/2014/main" id="{7249E12E-90EE-2A04-2978-0719C655A61B}"/>
              </a:ext>
            </a:extLst>
          </p:cNvPr>
          <p:cNvPicPr>
            <a:picLocks noChangeAspect="1"/>
          </p:cNvPicPr>
          <p:nvPr/>
        </p:nvPicPr>
        <p:blipFill>
          <a:blip r:embed="rId3"/>
          <a:stretch>
            <a:fillRect/>
          </a:stretch>
        </p:blipFill>
        <p:spPr>
          <a:xfrm>
            <a:off x="187505" y="1240389"/>
            <a:ext cx="7306557" cy="604302"/>
          </a:xfrm>
          <a:prstGeom prst="rect">
            <a:avLst/>
          </a:prstGeom>
        </p:spPr>
      </p:pic>
      <p:pic>
        <p:nvPicPr>
          <p:cNvPr id="18" name="Picture 17">
            <a:extLst>
              <a:ext uri="{FF2B5EF4-FFF2-40B4-BE49-F238E27FC236}">
                <a16:creationId xmlns:a16="http://schemas.microsoft.com/office/drawing/2014/main" id="{CF15D0BE-AE03-BB18-EB23-3EBCECC18804}"/>
              </a:ext>
            </a:extLst>
          </p:cNvPr>
          <p:cNvPicPr>
            <a:picLocks noChangeAspect="1"/>
          </p:cNvPicPr>
          <p:nvPr/>
        </p:nvPicPr>
        <p:blipFill>
          <a:blip r:embed="rId4"/>
          <a:stretch>
            <a:fillRect/>
          </a:stretch>
        </p:blipFill>
        <p:spPr>
          <a:xfrm>
            <a:off x="1198220" y="1844692"/>
            <a:ext cx="2240812" cy="392869"/>
          </a:xfrm>
          <a:prstGeom prst="rect">
            <a:avLst/>
          </a:prstGeom>
        </p:spPr>
      </p:pic>
      <p:pic>
        <p:nvPicPr>
          <p:cNvPr id="3" name="Picture 2">
            <a:extLst>
              <a:ext uri="{FF2B5EF4-FFF2-40B4-BE49-F238E27FC236}">
                <a16:creationId xmlns:a16="http://schemas.microsoft.com/office/drawing/2014/main" id="{EBF44A24-62C9-8FEA-F4DB-6DA4BBE52D1F}"/>
              </a:ext>
            </a:extLst>
          </p:cNvPr>
          <p:cNvPicPr>
            <a:picLocks noChangeAspect="1"/>
          </p:cNvPicPr>
          <p:nvPr/>
        </p:nvPicPr>
        <p:blipFill>
          <a:blip r:embed="rId5"/>
          <a:stretch>
            <a:fillRect/>
          </a:stretch>
        </p:blipFill>
        <p:spPr>
          <a:xfrm>
            <a:off x="1198220" y="2374548"/>
            <a:ext cx="7312071" cy="1089321"/>
          </a:xfrm>
          <a:prstGeom prst="rect">
            <a:avLst/>
          </a:prstGeom>
        </p:spPr>
      </p:pic>
      <p:pic>
        <p:nvPicPr>
          <p:cNvPr id="11" name="Picture 10">
            <a:extLst>
              <a:ext uri="{FF2B5EF4-FFF2-40B4-BE49-F238E27FC236}">
                <a16:creationId xmlns:a16="http://schemas.microsoft.com/office/drawing/2014/main" id="{1EAF29AC-4E37-E773-AC07-74C2F5DBA951}"/>
              </a:ext>
            </a:extLst>
          </p:cNvPr>
          <p:cNvPicPr>
            <a:picLocks noChangeAspect="1"/>
          </p:cNvPicPr>
          <p:nvPr/>
        </p:nvPicPr>
        <p:blipFill>
          <a:blip r:embed="rId6"/>
          <a:stretch>
            <a:fillRect/>
          </a:stretch>
        </p:blipFill>
        <p:spPr>
          <a:xfrm>
            <a:off x="1467625" y="5048974"/>
            <a:ext cx="2759967" cy="568637"/>
          </a:xfrm>
          <a:prstGeom prst="rect">
            <a:avLst/>
          </a:prstGeom>
        </p:spPr>
      </p:pic>
      <p:sp>
        <p:nvSpPr>
          <p:cNvPr id="2" name="TextBox 1">
            <a:extLst>
              <a:ext uri="{FF2B5EF4-FFF2-40B4-BE49-F238E27FC236}">
                <a16:creationId xmlns:a16="http://schemas.microsoft.com/office/drawing/2014/main" id="{F5950B4F-5D4E-BA1D-1B41-6994CBBF13AE}"/>
              </a:ext>
            </a:extLst>
          </p:cNvPr>
          <p:cNvSpPr txBox="1"/>
          <p:nvPr/>
        </p:nvSpPr>
        <p:spPr>
          <a:xfrm>
            <a:off x="594360" y="3473042"/>
            <a:ext cx="7915931"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 small, dense ball was used as an object in this experiment, State and </a:t>
            </a:r>
            <a:r>
              <a:rPr lang="en-GB" sz="2800" dirty="0" err="1">
                <a:latin typeface="Arial" panose="020B0604020202020204" pitchFamily="34" charset="0"/>
                <a:cs typeface="Arial" panose="020B0604020202020204" pitchFamily="34" charset="0"/>
              </a:rPr>
              <a:t>agvantage</a:t>
            </a:r>
            <a:r>
              <a:rPr lang="en-GB" sz="2800" dirty="0">
                <a:latin typeface="Arial" panose="020B0604020202020204" pitchFamily="34" charset="0"/>
                <a:cs typeface="Arial" panose="020B0604020202020204" pitchFamily="34" charset="0"/>
              </a:rPr>
              <a:t> of using this type of ball.</a:t>
            </a:r>
          </a:p>
        </p:txBody>
      </p:sp>
    </p:spTree>
    <p:extLst>
      <p:ext uri="{BB962C8B-B14F-4D97-AF65-F5344CB8AC3E}">
        <p14:creationId xmlns:p14="http://schemas.microsoft.com/office/powerpoint/2010/main" val="29241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B24C6-214D-4521-F1EE-96523C35E640}"/>
              </a:ext>
            </a:extLst>
          </p:cNvPr>
          <p:cNvSpPr>
            <a:spLocks noGrp="1"/>
          </p:cNvSpPr>
          <p:nvPr>
            <p:ph type="title"/>
          </p:nvPr>
        </p:nvSpPr>
        <p:spPr>
          <a:xfrm>
            <a:off x="628650" y="1779254"/>
            <a:ext cx="7886700" cy="1090946"/>
          </a:xfrm>
        </p:spPr>
        <p:txBody>
          <a:bodyPr>
            <a:normAutofit fontScale="90000"/>
          </a:bodyPr>
          <a:lstStyle/>
          <a:p>
            <a:r>
              <a:rPr lang="en-GB" dirty="0"/>
              <a:t>Newton’s law of universal gravitation</a:t>
            </a:r>
          </a:p>
        </p:txBody>
      </p:sp>
      <mc:AlternateContent xmlns:mc="http://schemas.openxmlformats.org/markup-compatibility/2006" xmlns:a14="http://schemas.microsoft.com/office/drawing/2010/main">
        <mc:Choice Requires="a14">
          <p:sp>
            <p:nvSpPr>
              <p:cNvPr id="4" name="Object 10">
                <a:extLst>
                  <a:ext uri="{FF2B5EF4-FFF2-40B4-BE49-F238E27FC236}">
                    <a16:creationId xmlns:a16="http://schemas.microsoft.com/office/drawing/2014/main" id="{54808FE5-7C03-31A4-4C7E-9A123479B2D4}"/>
                  </a:ext>
                </a:extLst>
              </p:cNvPr>
              <p:cNvSpPr txBox="1"/>
              <p:nvPr/>
            </p:nvSpPr>
            <p:spPr bwMode="auto">
              <a:xfrm>
                <a:off x="2536181" y="3429000"/>
                <a:ext cx="3727148" cy="1403350"/>
              </a:xfrm>
              <a:prstGeom prst="rect">
                <a:avLst/>
              </a:prstGeom>
              <a:solidFill>
                <a:srgbClr val="FFFF99"/>
              </a:solidFill>
              <a:ln w="76200" cmpd="thickThin">
                <a:solidFill>
                  <a:srgbClr val="C00000"/>
                </a:solidFill>
              </a:ln>
            </p:spPr>
            <p:txBody>
              <a:bodyPr>
                <a:normAutofit/>
              </a:bodyPr>
              <a:lstStyle/>
              <a:p>
                <a:pPr/>
                <a14:m>
                  <m:oMathPara xmlns:m="http://schemas.openxmlformats.org/officeDocument/2006/math">
                    <m:oMathParaPr>
                      <m:jc m:val="center"/>
                    </m:oMathParaPr>
                    <m:oMath xmlns:m="http://schemas.openxmlformats.org/officeDocument/2006/math">
                      <m:r>
                        <a:rPr lang="en-IE" sz="4000" i="1">
                          <a:solidFill>
                            <a:srgbClr val="000000"/>
                          </a:solidFill>
                          <a:latin typeface="Cambria Math" panose="02040503050406030204" pitchFamily="18" charset="0"/>
                        </a:rPr>
                        <m:t>𝐹</m:t>
                      </m:r>
                      <m:r>
                        <a:rPr lang="en-GB" sz="4000" b="0" i="1" smtClean="0">
                          <a:solidFill>
                            <a:srgbClr val="000000"/>
                          </a:solidFill>
                          <a:latin typeface="Cambria Math" panose="02040503050406030204" pitchFamily="18" charset="0"/>
                        </a:rPr>
                        <m:t>=</m:t>
                      </m:r>
                      <m:f>
                        <m:fPr>
                          <m:ctrlPr>
                            <a:rPr lang="en-IE" sz="4000" i="1">
                              <a:solidFill>
                                <a:srgbClr val="000000"/>
                              </a:solidFill>
                              <a:latin typeface="Cambria Math" panose="02040503050406030204" pitchFamily="18" charset="0"/>
                            </a:rPr>
                          </m:ctrlPr>
                        </m:fPr>
                        <m:num>
                          <m:r>
                            <a:rPr lang="en-GB" sz="4000" b="0" i="1" smtClean="0">
                              <a:solidFill>
                                <a:srgbClr val="000000"/>
                              </a:solidFill>
                              <a:latin typeface="Cambria Math" panose="02040503050406030204" pitchFamily="18" charset="0"/>
                            </a:rPr>
                            <m:t>𝐺</m:t>
                          </m:r>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1</m:t>
                              </m:r>
                            </m:sub>
                          </m:sSub>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2</m:t>
                              </m:r>
                            </m:sub>
                          </m:sSub>
                        </m:num>
                        <m:den>
                          <m:sSup>
                            <m:sSupPr>
                              <m:ctrlPr>
                                <a:rPr lang="en-IE" sz="4000" i="1">
                                  <a:solidFill>
                                    <a:srgbClr val="000000"/>
                                  </a:solidFill>
                                  <a:latin typeface="Cambria Math" panose="02040503050406030204" pitchFamily="18" charset="0"/>
                                </a:rPr>
                              </m:ctrlPr>
                            </m:sSupPr>
                            <m:e>
                              <m:r>
                                <a:rPr lang="en-IE" sz="4000" i="1">
                                  <a:solidFill>
                                    <a:srgbClr val="000000"/>
                                  </a:solidFill>
                                  <a:latin typeface="Cambria Math" panose="02040503050406030204" pitchFamily="18" charset="0"/>
                                </a:rPr>
                                <m:t>𝑑</m:t>
                              </m:r>
                            </m:e>
                            <m:sup>
                              <m:r>
                                <a:rPr lang="en-IE" sz="4000" i="1">
                                  <a:solidFill>
                                    <a:srgbClr val="000000"/>
                                  </a:solidFill>
                                  <a:latin typeface="Cambria Math" panose="02040503050406030204" pitchFamily="18" charset="0"/>
                                </a:rPr>
                                <m:t>2</m:t>
                              </m:r>
                            </m:sup>
                          </m:sSup>
                        </m:den>
                      </m:f>
                    </m:oMath>
                  </m:oMathPara>
                </a14:m>
                <a:endParaRPr lang="en-IE" dirty="0"/>
              </a:p>
            </p:txBody>
          </p:sp>
        </mc:Choice>
        <mc:Fallback xmlns="">
          <p:sp>
            <p:nvSpPr>
              <p:cNvPr id="4" name="Object 10">
                <a:extLst>
                  <a:ext uri="{FF2B5EF4-FFF2-40B4-BE49-F238E27FC236}">
                    <a16:creationId xmlns:a16="http://schemas.microsoft.com/office/drawing/2014/main" id="{54808FE5-7C03-31A4-4C7E-9A123479B2D4}"/>
                  </a:ext>
                </a:extLst>
              </p:cNvPr>
              <p:cNvSpPr txBox="1">
                <a:spLocks noRot="1" noChangeAspect="1" noMove="1" noResize="1" noEditPoints="1" noAdjustHandles="1" noChangeArrowheads="1" noChangeShapeType="1" noTextEdit="1"/>
              </p:cNvSpPr>
              <p:nvPr/>
            </p:nvSpPr>
            <p:spPr bwMode="auto">
              <a:xfrm>
                <a:off x="2536181" y="3429000"/>
                <a:ext cx="3727148" cy="1403350"/>
              </a:xfrm>
              <a:prstGeom prst="rect">
                <a:avLst/>
              </a:prstGeom>
              <a:blipFill>
                <a:blip r:embed="rId2"/>
                <a:stretch>
                  <a:fillRect/>
                </a:stretch>
              </a:blipFill>
              <a:ln w="76200" cmpd="thickThin">
                <a:solidFill>
                  <a:srgbClr val="C00000"/>
                </a:solidFill>
              </a:ln>
            </p:spPr>
            <p:txBody>
              <a:bodyPr/>
              <a:lstStyle/>
              <a:p>
                <a:r>
                  <a:rPr lang="en-GB">
                    <a:noFill/>
                  </a:rPr>
                  <a:t> </a:t>
                </a:r>
              </a:p>
            </p:txBody>
          </p:sp>
        </mc:Fallback>
      </mc:AlternateContent>
    </p:spTree>
    <p:extLst>
      <p:ext uri="{BB962C8B-B14F-4D97-AF65-F5344CB8AC3E}">
        <p14:creationId xmlns:p14="http://schemas.microsoft.com/office/powerpoint/2010/main" val="384160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F092B7EF-34F5-7A5D-079A-40A689B76380}"/>
              </a:ext>
            </a:extLst>
          </p:cNvPr>
          <p:cNvSpPr>
            <a:spLocks noChangeArrowheads="1"/>
          </p:cNvSpPr>
          <p:nvPr/>
        </p:nvSpPr>
        <p:spPr bwMode="auto">
          <a:xfrm>
            <a:off x="238436" y="1970186"/>
            <a:ext cx="8676964" cy="1569660"/>
          </a:xfrm>
          <a:prstGeom prst="rect">
            <a:avLst/>
          </a:prstGeom>
          <a:solidFill>
            <a:srgbClr val="FFFF99"/>
          </a:solidFill>
          <a:ln w="76200" cmpd="thickThin">
            <a:solidFill>
              <a:srgbClr val="C0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dirty="0"/>
              <a:t>The force between two bodies is proportional to product of masses and is inversely proportional to distance squared</a:t>
            </a:r>
            <a:r>
              <a:rPr lang="en-US" altLang="en-US" sz="3200" dirty="0"/>
              <a:t>. </a:t>
            </a:r>
            <a:r>
              <a:rPr lang="en-US" altLang="en-US" sz="2000" dirty="0"/>
              <a:t>HL 2019, 2025</a:t>
            </a:r>
            <a:endParaRPr lang="en-US" altLang="en-US" sz="3200" dirty="0"/>
          </a:p>
        </p:txBody>
      </p:sp>
      <mc:AlternateContent xmlns:mc="http://schemas.openxmlformats.org/markup-compatibility/2006" xmlns:a14="http://schemas.microsoft.com/office/drawing/2010/main">
        <mc:Choice Requires="a14">
          <p:sp>
            <p:nvSpPr>
              <p:cNvPr id="4" name="Object 10">
                <a:extLst>
                  <a:ext uri="{FF2B5EF4-FFF2-40B4-BE49-F238E27FC236}">
                    <a16:creationId xmlns:a16="http://schemas.microsoft.com/office/drawing/2014/main" id="{8D95D486-325B-F42F-6F27-45F1A6674E6A}"/>
                  </a:ext>
                </a:extLst>
              </p:cNvPr>
              <p:cNvSpPr txBox="1"/>
              <p:nvPr/>
            </p:nvSpPr>
            <p:spPr bwMode="auto">
              <a:xfrm>
                <a:off x="2948940" y="3819120"/>
                <a:ext cx="3486150" cy="1304779"/>
              </a:xfrm>
              <a:prstGeom prst="rect">
                <a:avLst/>
              </a:prstGeom>
              <a:solidFill>
                <a:srgbClr val="FFFF99"/>
              </a:solidFill>
              <a:ln>
                <a:noFill/>
              </a:ln>
            </p:spPr>
            <p:txBody>
              <a:bodyPr>
                <a:normAutofit/>
              </a:bodyPr>
              <a:lstStyle/>
              <a:p>
                <a:pPr algn="ctr"/>
                <a14:m>
                  <m:oMathPara xmlns:m="http://schemas.openxmlformats.org/officeDocument/2006/math">
                    <m:oMathParaPr>
                      <m:jc m:val="center"/>
                    </m:oMathParaPr>
                    <m:oMath xmlns:m="http://schemas.openxmlformats.org/officeDocument/2006/math">
                      <m:r>
                        <a:rPr lang="en-GB" sz="4000" b="0" i="1" smtClean="0">
                          <a:solidFill>
                            <a:srgbClr val="000000"/>
                          </a:solidFill>
                          <a:latin typeface="Cambria Math" panose="02040503050406030204" pitchFamily="18" charset="0"/>
                        </a:rPr>
                        <m:t>𝐹</m:t>
                      </m:r>
                      <m:r>
                        <a:rPr lang="en-GB" sz="4000" b="0" i="1" smtClean="0">
                          <a:solidFill>
                            <a:srgbClr val="000000"/>
                          </a:solidFill>
                          <a:latin typeface="Cambria Math" panose="02040503050406030204" pitchFamily="18" charset="0"/>
                        </a:rPr>
                        <m:t>∝</m:t>
                      </m:r>
                      <m:f>
                        <m:fPr>
                          <m:ctrlPr>
                            <a:rPr lang="en-GB" sz="4000" b="0" i="1" smtClean="0">
                              <a:solidFill>
                                <a:srgbClr val="000000"/>
                              </a:solidFill>
                              <a:latin typeface="Cambria Math" panose="02040503050406030204" pitchFamily="18" charset="0"/>
                            </a:rPr>
                          </m:ctrlPr>
                        </m:fPr>
                        <m:num>
                          <m:sSub>
                            <m:sSubPr>
                              <m:ctrlPr>
                                <a:rPr lang="en-GB" sz="4000" i="1">
                                  <a:solidFill>
                                    <a:srgbClr val="000000"/>
                                  </a:solidFill>
                                  <a:latin typeface="Cambria Math" panose="02040503050406030204" pitchFamily="18" charset="0"/>
                                </a:rPr>
                              </m:ctrlPr>
                            </m:sSubPr>
                            <m:e>
                              <m:r>
                                <a:rPr lang="en-GB" sz="4000" i="1">
                                  <a:solidFill>
                                    <a:srgbClr val="000000"/>
                                  </a:solidFill>
                                  <a:latin typeface="Cambria Math" panose="02040503050406030204" pitchFamily="18" charset="0"/>
                                </a:rPr>
                                <m:t>𝑚</m:t>
                              </m:r>
                            </m:e>
                            <m:sub>
                              <m:r>
                                <a:rPr lang="en-GB" sz="4000" i="1">
                                  <a:solidFill>
                                    <a:srgbClr val="000000"/>
                                  </a:solidFill>
                                  <a:latin typeface="Cambria Math" panose="02040503050406030204" pitchFamily="18" charset="0"/>
                                </a:rPr>
                                <m:t>1</m:t>
                              </m:r>
                            </m:sub>
                          </m:sSub>
                          <m:sSub>
                            <m:sSubPr>
                              <m:ctrlPr>
                                <a:rPr lang="en-GB" sz="4000" i="1">
                                  <a:solidFill>
                                    <a:srgbClr val="000000"/>
                                  </a:solidFill>
                                  <a:latin typeface="Cambria Math" panose="02040503050406030204" pitchFamily="18" charset="0"/>
                                </a:rPr>
                              </m:ctrlPr>
                            </m:sSubPr>
                            <m:e>
                              <m:r>
                                <a:rPr lang="en-GB" sz="4000" i="1">
                                  <a:solidFill>
                                    <a:srgbClr val="000000"/>
                                  </a:solidFill>
                                  <a:latin typeface="Cambria Math" panose="02040503050406030204" pitchFamily="18" charset="0"/>
                                </a:rPr>
                                <m:t>𝑚</m:t>
                              </m:r>
                            </m:e>
                            <m:sub>
                              <m:r>
                                <a:rPr lang="en-GB" sz="4000" i="1">
                                  <a:solidFill>
                                    <a:srgbClr val="000000"/>
                                  </a:solidFill>
                                  <a:latin typeface="Cambria Math" panose="02040503050406030204" pitchFamily="18" charset="0"/>
                                </a:rPr>
                                <m:t>2</m:t>
                              </m:r>
                            </m:sub>
                          </m:sSub>
                        </m:num>
                        <m:den>
                          <m:sSup>
                            <m:sSupPr>
                              <m:ctrlPr>
                                <a:rPr lang="en-GB" sz="4000" b="0" i="1" smtClean="0">
                                  <a:solidFill>
                                    <a:srgbClr val="000000"/>
                                  </a:solidFill>
                                  <a:latin typeface="Cambria Math" panose="02040503050406030204" pitchFamily="18" charset="0"/>
                                </a:rPr>
                              </m:ctrlPr>
                            </m:sSupPr>
                            <m:e>
                              <m:r>
                                <a:rPr lang="en-GB" sz="4000" b="0" i="1" smtClean="0">
                                  <a:solidFill>
                                    <a:srgbClr val="000000"/>
                                  </a:solidFill>
                                  <a:latin typeface="Cambria Math" panose="02040503050406030204" pitchFamily="18" charset="0"/>
                                </a:rPr>
                                <m:t>𝑑</m:t>
                              </m:r>
                            </m:e>
                            <m:sup>
                              <m:r>
                                <a:rPr lang="en-GB" sz="4000" b="0" i="1" smtClean="0">
                                  <a:solidFill>
                                    <a:srgbClr val="000000"/>
                                  </a:solidFill>
                                  <a:latin typeface="Cambria Math" panose="02040503050406030204" pitchFamily="18" charset="0"/>
                                </a:rPr>
                                <m:t>2</m:t>
                              </m:r>
                            </m:sup>
                          </m:sSup>
                        </m:den>
                      </m:f>
                    </m:oMath>
                  </m:oMathPara>
                </a14:m>
                <a:endParaRPr lang="en-IE" dirty="0"/>
              </a:p>
            </p:txBody>
          </p:sp>
        </mc:Choice>
        <mc:Fallback xmlns="">
          <p:sp>
            <p:nvSpPr>
              <p:cNvPr id="4" name="Object 10">
                <a:extLst>
                  <a:ext uri="{FF2B5EF4-FFF2-40B4-BE49-F238E27FC236}">
                    <a16:creationId xmlns:a16="http://schemas.microsoft.com/office/drawing/2014/main" id="{8D95D486-325B-F42F-6F27-45F1A6674E6A}"/>
                  </a:ext>
                </a:extLst>
              </p:cNvPr>
              <p:cNvSpPr txBox="1">
                <a:spLocks noRot="1" noChangeAspect="1" noMove="1" noResize="1" noEditPoints="1" noAdjustHandles="1" noChangeArrowheads="1" noChangeShapeType="1" noTextEdit="1"/>
              </p:cNvSpPr>
              <p:nvPr/>
            </p:nvSpPr>
            <p:spPr bwMode="auto">
              <a:xfrm>
                <a:off x="2948940" y="3819120"/>
                <a:ext cx="3486150" cy="1304779"/>
              </a:xfrm>
              <a:prstGeom prst="rect">
                <a:avLst/>
              </a:prstGeom>
              <a:blipFill>
                <a:blip r:embed="rId2"/>
                <a:stretch>
                  <a:fillRect/>
                </a:stretch>
              </a:blipFill>
              <a:ln>
                <a:noFill/>
              </a:ln>
            </p:spPr>
            <p:txBody>
              <a:bodyPr/>
              <a:lstStyle/>
              <a:p>
                <a:r>
                  <a:rPr lang="en-GB">
                    <a:noFill/>
                  </a:rPr>
                  <a:t> </a:t>
                </a:r>
              </a:p>
            </p:txBody>
          </p:sp>
        </mc:Fallback>
      </mc:AlternateContent>
      <p:sp>
        <p:nvSpPr>
          <p:cNvPr id="2" name="Title 1">
            <a:extLst>
              <a:ext uri="{FF2B5EF4-FFF2-40B4-BE49-F238E27FC236}">
                <a16:creationId xmlns:a16="http://schemas.microsoft.com/office/drawing/2014/main" id="{09D9004F-4D2A-33E3-6E51-F35B7E46FA99}"/>
              </a:ext>
            </a:extLst>
          </p:cNvPr>
          <p:cNvSpPr>
            <a:spLocks noGrp="1"/>
          </p:cNvSpPr>
          <p:nvPr>
            <p:ph type="title"/>
          </p:nvPr>
        </p:nvSpPr>
        <p:spPr>
          <a:xfrm>
            <a:off x="228600" y="190500"/>
            <a:ext cx="8686800" cy="1360712"/>
          </a:xfrm>
        </p:spPr>
        <p:txBody>
          <a:bodyPr/>
          <a:lstStyle/>
          <a:p>
            <a:pPr algn="ctr"/>
            <a:r>
              <a:rPr lang="en-IE" altLang="en-US" dirty="0"/>
              <a:t>State Newton's Law of Universal Gravitation </a:t>
            </a:r>
            <a:endParaRPr lang="en-GB" altLang="en-US" dirty="0"/>
          </a:p>
        </p:txBody>
      </p:sp>
      <p:sp>
        <p:nvSpPr>
          <p:cNvPr id="3" name="TextBox 2">
            <a:extLst>
              <a:ext uri="{FF2B5EF4-FFF2-40B4-BE49-F238E27FC236}">
                <a16:creationId xmlns:a16="http://schemas.microsoft.com/office/drawing/2014/main" id="{25EE1542-E292-9483-EA88-72C24328865E}"/>
              </a:ext>
            </a:extLst>
          </p:cNvPr>
          <p:cNvSpPr txBox="1"/>
          <p:nvPr/>
        </p:nvSpPr>
        <p:spPr>
          <a:xfrm>
            <a:off x="6421780" y="4723789"/>
            <a:ext cx="2722220" cy="400110"/>
          </a:xfrm>
          <a:prstGeom prst="rect">
            <a:avLst/>
          </a:prstGeom>
          <a:solidFill>
            <a:srgbClr val="FFC000"/>
          </a:solid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Equation and Notation</a:t>
            </a:r>
          </a:p>
        </p:txBody>
      </p:sp>
      <p:sp>
        <p:nvSpPr>
          <p:cNvPr id="5" name="Oval 4">
            <a:extLst>
              <a:ext uri="{FF2B5EF4-FFF2-40B4-BE49-F238E27FC236}">
                <a16:creationId xmlns:a16="http://schemas.microsoft.com/office/drawing/2014/main" id="{FD7F3B9C-3DD9-7CA4-BC54-D03F7E669400}"/>
              </a:ext>
            </a:extLst>
          </p:cNvPr>
          <p:cNvSpPr/>
          <p:nvPr/>
        </p:nvSpPr>
        <p:spPr>
          <a:xfrm>
            <a:off x="4146751" y="5552036"/>
            <a:ext cx="1077218" cy="107721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0F2A400B-D603-E92A-8F87-193992CD5227}"/>
              </a:ext>
            </a:extLst>
          </p:cNvPr>
          <p:cNvSpPr/>
          <p:nvPr/>
        </p:nvSpPr>
        <p:spPr>
          <a:xfrm>
            <a:off x="544900" y="5695522"/>
            <a:ext cx="8280920" cy="790246"/>
          </a:xfrm>
          <a:custGeom>
            <a:avLst/>
            <a:gdLst>
              <a:gd name="connsiteX0" fmla="*/ 4521646 w 8280920"/>
              <a:gd name="connsiteY0" fmla="*/ 0 h 790246"/>
              <a:gd name="connsiteX1" fmla="*/ 4563798 w 8280920"/>
              <a:gd name="connsiteY1" fmla="*/ 203 h 790246"/>
              <a:gd name="connsiteX2" fmla="*/ 8280920 w 8280920"/>
              <a:gd name="connsiteY2" fmla="*/ 394202 h 790246"/>
              <a:gd name="connsiteX3" fmla="*/ 4140460 w 8280920"/>
              <a:gd name="connsiteY3" fmla="*/ 790246 h 790246"/>
              <a:gd name="connsiteX4" fmla="*/ 0 w 8280920"/>
              <a:gd name="connsiteY4" fmla="*/ 394202 h 790246"/>
              <a:gd name="connsiteX5" fmla="*/ 3717122 w 8280920"/>
              <a:gd name="connsiteY5" fmla="*/ 203 h 790246"/>
              <a:gd name="connsiteX6" fmla="*/ 3757144 w 8280920"/>
              <a:gd name="connsiteY6" fmla="*/ 10 h 790246"/>
              <a:gd name="connsiteX7" fmla="*/ 3773489 w 8280920"/>
              <a:gd name="connsiteY7" fmla="*/ 52524 h 790246"/>
              <a:gd name="connsiteX8" fmla="*/ 4139393 w 8280920"/>
              <a:gd name="connsiteY8" fmla="*/ 294410 h 790246"/>
              <a:gd name="connsiteX9" fmla="*/ 4505297 w 8280920"/>
              <a:gd name="connsiteY9" fmla="*/ 52524 h 790246"/>
              <a:gd name="connsiteX10" fmla="*/ 4521646 w 8280920"/>
              <a:gd name="connsiteY10" fmla="*/ 0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9" fmla="*/ 3773489 w 8280920"/>
              <a:gd name="connsiteY9" fmla="*/ 52524 h 790246"/>
              <a:gd name="connsiteX10" fmla="*/ 4230833 w 8280920"/>
              <a:gd name="connsiteY10" fmla="*/ 385850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9" fmla="*/ 3773489 w 8280920"/>
              <a:gd name="connsiteY9" fmla="*/ 52524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0" fmla="*/ 4505297 w 8280920"/>
              <a:gd name="connsiteY0" fmla="*/ 52524 h 790246"/>
              <a:gd name="connsiteX1" fmla="*/ 4521646 w 8280920"/>
              <a:gd name="connsiteY1" fmla="*/ 0 h 790246"/>
              <a:gd name="connsiteX2" fmla="*/ 4563798 w 8280920"/>
              <a:gd name="connsiteY2" fmla="*/ 203 h 790246"/>
              <a:gd name="connsiteX3" fmla="*/ 8280920 w 8280920"/>
              <a:gd name="connsiteY3" fmla="*/ 394202 h 790246"/>
              <a:gd name="connsiteX4" fmla="*/ 4140460 w 8280920"/>
              <a:gd name="connsiteY4" fmla="*/ 790246 h 790246"/>
              <a:gd name="connsiteX5" fmla="*/ 0 w 8280920"/>
              <a:gd name="connsiteY5" fmla="*/ 394202 h 790246"/>
              <a:gd name="connsiteX6" fmla="*/ 3717122 w 8280920"/>
              <a:gd name="connsiteY6" fmla="*/ 203 h 790246"/>
              <a:gd name="connsiteX7" fmla="*/ 3757144 w 8280920"/>
              <a:gd name="connsiteY7" fmla="*/ 10 h 790246"/>
              <a:gd name="connsiteX0" fmla="*/ 4521646 w 8280920"/>
              <a:gd name="connsiteY0" fmla="*/ 0 h 790246"/>
              <a:gd name="connsiteX1" fmla="*/ 4563798 w 8280920"/>
              <a:gd name="connsiteY1" fmla="*/ 203 h 790246"/>
              <a:gd name="connsiteX2" fmla="*/ 8280920 w 8280920"/>
              <a:gd name="connsiteY2" fmla="*/ 394202 h 790246"/>
              <a:gd name="connsiteX3" fmla="*/ 4140460 w 8280920"/>
              <a:gd name="connsiteY3" fmla="*/ 790246 h 790246"/>
              <a:gd name="connsiteX4" fmla="*/ 0 w 8280920"/>
              <a:gd name="connsiteY4" fmla="*/ 394202 h 790246"/>
              <a:gd name="connsiteX5" fmla="*/ 3717122 w 8280920"/>
              <a:gd name="connsiteY5" fmla="*/ 203 h 790246"/>
              <a:gd name="connsiteX6" fmla="*/ 3757144 w 8280920"/>
              <a:gd name="connsiteY6" fmla="*/ 10 h 7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0920" h="790246">
                <a:moveTo>
                  <a:pt x="4521646" y="0"/>
                </a:moveTo>
                <a:lnTo>
                  <a:pt x="4563798" y="203"/>
                </a:lnTo>
                <a:cubicBezTo>
                  <a:pt x="6651650" y="20484"/>
                  <a:pt x="8280920" y="189144"/>
                  <a:pt x="8280920" y="394202"/>
                </a:cubicBezTo>
                <a:cubicBezTo>
                  <a:pt x="8280920" y="612931"/>
                  <a:pt x="6427173" y="790246"/>
                  <a:pt x="4140460" y="790246"/>
                </a:cubicBezTo>
                <a:cubicBezTo>
                  <a:pt x="1853747" y="790246"/>
                  <a:pt x="0" y="612931"/>
                  <a:pt x="0" y="394202"/>
                </a:cubicBezTo>
                <a:cubicBezTo>
                  <a:pt x="0" y="189144"/>
                  <a:pt x="1629270" y="20484"/>
                  <a:pt x="3717122" y="203"/>
                </a:cubicBezTo>
                <a:lnTo>
                  <a:pt x="3757144" y="10"/>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Oval 6">
            <a:extLst>
              <a:ext uri="{FF2B5EF4-FFF2-40B4-BE49-F238E27FC236}">
                <a16:creationId xmlns:a16="http://schemas.microsoft.com/office/drawing/2014/main" id="{6B7634CC-FB2C-BCEF-35AC-C11CE5FCF338}"/>
              </a:ext>
            </a:extLst>
          </p:cNvPr>
          <p:cNvSpPr/>
          <p:nvPr/>
        </p:nvSpPr>
        <p:spPr>
          <a:xfrm>
            <a:off x="8670632" y="5939544"/>
            <a:ext cx="216024" cy="216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82B05F-2D9E-24E4-969F-5FDAF82DE4FE}"/>
                  </a:ext>
                </a:extLst>
              </p:cNvPr>
              <p:cNvSpPr txBox="1"/>
              <p:nvPr/>
            </p:nvSpPr>
            <p:spPr>
              <a:xfrm>
                <a:off x="4319862" y="5541849"/>
                <a:ext cx="74430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1</m:t>
                          </m:r>
                        </m:sub>
                      </m:sSub>
                    </m:oMath>
                  </m:oMathPara>
                </a14:m>
                <a:endParaRPr lang="en-GB" sz="2800" dirty="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BE82B05F-2D9E-24E4-969F-5FDAF82DE4FE}"/>
                  </a:ext>
                </a:extLst>
              </p:cNvPr>
              <p:cNvSpPr txBox="1">
                <a:spLocks noRot="1" noChangeAspect="1" noMove="1" noResize="1" noEditPoints="1" noAdjustHandles="1" noChangeArrowheads="1" noChangeShapeType="1" noTextEdit="1"/>
              </p:cNvSpPr>
              <p:nvPr/>
            </p:nvSpPr>
            <p:spPr>
              <a:xfrm>
                <a:off x="4319862" y="5541849"/>
                <a:ext cx="744306" cy="67710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1209E5-F114-5A01-5D5B-E495AFB2F2C8}"/>
                  </a:ext>
                </a:extLst>
              </p:cNvPr>
              <p:cNvSpPr txBox="1"/>
              <p:nvPr/>
            </p:nvSpPr>
            <p:spPr>
              <a:xfrm>
                <a:off x="8329209" y="5378679"/>
                <a:ext cx="752577"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2</m:t>
                          </m:r>
                        </m:sub>
                      </m:sSub>
                    </m:oMath>
                  </m:oMathPara>
                </a14:m>
                <a:endParaRPr lang="en-GB" sz="2800" dirty="0" err="1">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AE1209E5-F114-5A01-5D5B-E495AFB2F2C8}"/>
                  </a:ext>
                </a:extLst>
              </p:cNvPr>
              <p:cNvSpPr txBox="1">
                <a:spLocks noRot="1" noChangeAspect="1" noMove="1" noResize="1" noEditPoints="1" noAdjustHandles="1" noChangeArrowheads="1" noChangeShapeType="1" noTextEdit="1"/>
              </p:cNvSpPr>
              <p:nvPr/>
            </p:nvSpPr>
            <p:spPr>
              <a:xfrm>
                <a:off x="8329209" y="5378679"/>
                <a:ext cx="752577" cy="677108"/>
              </a:xfrm>
              <a:prstGeom prst="rect">
                <a:avLst/>
              </a:prstGeom>
              <a:blipFill>
                <a:blip r:embed="rId4"/>
                <a:stretch>
                  <a:fillRect/>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55FF8B91-6841-7C6E-A462-661C2D30F3F2}"/>
              </a:ext>
            </a:extLst>
          </p:cNvPr>
          <p:cNvCxnSpPr>
            <a:endCxn id="7" idx="3"/>
          </p:cNvCxnSpPr>
          <p:nvPr/>
        </p:nvCxnSpPr>
        <p:spPr>
          <a:xfrm flipV="1">
            <a:off x="4685360" y="6047556"/>
            <a:ext cx="3985272" cy="4308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E0BD7B7-550A-B641-0938-9D892068CFE2}"/>
                  </a:ext>
                </a:extLst>
              </p:cNvPr>
              <p:cNvSpPr txBox="1"/>
              <p:nvPr/>
            </p:nvSpPr>
            <p:spPr>
              <a:xfrm>
                <a:off x="6192832" y="5657173"/>
                <a:ext cx="50385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𝑑</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E0BD7B7-550A-B641-0938-9D892068CFE2}"/>
                  </a:ext>
                </a:extLst>
              </p:cNvPr>
              <p:cNvSpPr txBox="1">
                <a:spLocks noRot="1" noChangeAspect="1" noMove="1" noResize="1" noEditPoints="1" noAdjustHandles="1" noChangeArrowheads="1" noChangeShapeType="1" noTextEdit="1"/>
              </p:cNvSpPr>
              <p:nvPr/>
            </p:nvSpPr>
            <p:spPr>
              <a:xfrm>
                <a:off x="6192832" y="5657173"/>
                <a:ext cx="503856" cy="677108"/>
              </a:xfrm>
              <a:prstGeom prst="rect">
                <a:avLst/>
              </a:prstGeom>
              <a:blipFill>
                <a:blip r:embed="rId5"/>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7" grpId="1" animBg="1"/>
      <p:bldP spid="4" grpId="0" animBg="1"/>
      <p:bldP spid="3" grpId="0" animBg="1"/>
      <p:bldP spid="5" grpId="0" animBg="1"/>
      <p:bldP spid="6" grpId="0" animBg="1"/>
      <p:bldP spid="7" grpId="0" animBg="1"/>
      <p:bldP spid="9" grpId="0"/>
      <p:bldP spid="10"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81" name="Object 6">
                <a:extLst>
                  <a:ext uri="{FF2B5EF4-FFF2-40B4-BE49-F238E27FC236}">
                    <a16:creationId xmlns:a16="http://schemas.microsoft.com/office/drawing/2014/main" id="{FE83B0EE-47CD-E0D2-C92E-F4EA73CEE916}"/>
                  </a:ext>
                </a:extLst>
              </p:cNvPr>
              <p:cNvSpPr txBox="1"/>
              <p:nvPr/>
            </p:nvSpPr>
            <p:spPr bwMode="auto">
              <a:xfrm>
                <a:off x="1588633" y="1381721"/>
                <a:ext cx="2295525" cy="7874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IE" sz="4000" i="1">
                          <a:solidFill>
                            <a:srgbClr val="000000"/>
                          </a:solidFill>
                          <a:latin typeface="Cambria Math" panose="02040503050406030204" pitchFamily="18" charset="0"/>
                        </a:rPr>
                        <m:t>𝐹</m:t>
                      </m:r>
                      <m:r>
                        <a:rPr lang="en-IE" sz="4000" i="1">
                          <a:solidFill>
                            <a:srgbClr val="000000"/>
                          </a:solidFill>
                          <a:latin typeface="Cambria Math" panose="02040503050406030204" pitchFamily="18" charset="0"/>
                        </a:rPr>
                        <m:t>∝</m:t>
                      </m:r>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1</m:t>
                          </m:r>
                        </m:sub>
                      </m:sSub>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2</m:t>
                          </m:r>
                        </m:sub>
                      </m:sSub>
                    </m:oMath>
                  </m:oMathPara>
                </a14:m>
                <a:endParaRPr lang="en-IE" dirty="0"/>
              </a:p>
            </p:txBody>
          </p:sp>
        </mc:Choice>
        <mc:Fallback xmlns="">
          <p:sp>
            <p:nvSpPr>
              <p:cNvPr id="24581" name="Object 6">
                <a:extLst>
                  <a:ext uri="{FF2B5EF4-FFF2-40B4-BE49-F238E27FC236}">
                    <a16:creationId xmlns:a16="http://schemas.microsoft.com/office/drawing/2014/main" id="{FE83B0EE-47CD-E0D2-C92E-F4EA73CEE916}"/>
                  </a:ext>
                </a:extLst>
              </p:cNvPr>
              <p:cNvSpPr txBox="1">
                <a:spLocks noRot="1" noChangeAspect="1" noMove="1" noResize="1" noEditPoints="1" noAdjustHandles="1" noChangeArrowheads="1" noChangeShapeType="1" noTextEdit="1"/>
              </p:cNvSpPr>
              <p:nvPr/>
            </p:nvSpPr>
            <p:spPr bwMode="auto">
              <a:xfrm>
                <a:off x="1588633" y="1381721"/>
                <a:ext cx="2295525" cy="787400"/>
              </a:xfrm>
              <a:prstGeom prst="rect">
                <a:avLst/>
              </a:pr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583" name="Object 8">
                <a:extLst>
                  <a:ext uri="{FF2B5EF4-FFF2-40B4-BE49-F238E27FC236}">
                    <a16:creationId xmlns:a16="http://schemas.microsoft.com/office/drawing/2014/main" id="{A7893E67-B4E6-B242-E738-B2423AFF399B}"/>
                  </a:ext>
                </a:extLst>
              </p:cNvPr>
              <p:cNvSpPr txBox="1"/>
              <p:nvPr/>
            </p:nvSpPr>
            <p:spPr bwMode="auto">
              <a:xfrm>
                <a:off x="5488724" y="1120644"/>
                <a:ext cx="1856185" cy="113420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IE" sz="3600" i="1">
                          <a:solidFill>
                            <a:srgbClr val="000000"/>
                          </a:solidFill>
                          <a:latin typeface="Cambria Math" panose="02040503050406030204" pitchFamily="18" charset="0"/>
                        </a:rPr>
                        <m:t>𝐹</m:t>
                      </m:r>
                      <m:r>
                        <a:rPr lang="en-IE" sz="3600" i="1">
                          <a:solidFill>
                            <a:srgbClr val="000000"/>
                          </a:solidFill>
                          <a:latin typeface="Cambria Math" panose="02040503050406030204" pitchFamily="18" charset="0"/>
                        </a:rPr>
                        <m:t>∝</m:t>
                      </m:r>
                      <m:f>
                        <m:fPr>
                          <m:ctrlPr>
                            <a:rPr lang="en-IE" sz="3600" i="1">
                              <a:solidFill>
                                <a:srgbClr val="000000"/>
                              </a:solidFill>
                              <a:latin typeface="Cambria Math" panose="02040503050406030204" pitchFamily="18" charset="0"/>
                            </a:rPr>
                          </m:ctrlPr>
                        </m:fPr>
                        <m:num>
                          <m:r>
                            <a:rPr lang="en-IE" sz="3600" i="1">
                              <a:solidFill>
                                <a:srgbClr val="000000"/>
                              </a:solidFill>
                              <a:latin typeface="Cambria Math" panose="02040503050406030204" pitchFamily="18" charset="0"/>
                            </a:rPr>
                            <m:t>1</m:t>
                          </m:r>
                        </m:num>
                        <m:den>
                          <m:sSup>
                            <m:sSupPr>
                              <m:ctrlPr>
                                <a:rPr lang="en-IE" sz="3600" i="1">
                                  <a:solidFill>
                                    <a:srgbClr val="000000"/>
                                  </a:solidFill>
                                  <a:latin typeface="Cambria Math" panose="02040503050406030204" pitchFamily="18" charset="0"/>
                                </a:rPr>
                              </m:ctrlPr>
                            </m:sSupPr>
                            <m:e>
                              <m:r>
                                <a:rPr lang="en-IE" sz="3600" i="1">
                                  <a:solidFill>
                                    <a:srgbClr val="000000"/>
                                  </a:solidFill>
                                  <a:latin typeface="Cambria Math" panose="02040503050406030204" pitchFamily="18" charset="0"/>
                                </a:rPr>
                                <m:t>𝑑</m:t>
                              </m:r>
                            </m:e>
                            <m:sup>
                              <m:r>
                                <a:rPr lang="en-IE" sz="3600" i="1">
                                  <a:solidFill>
                                    <a:srgbClr val="000000"/>
                                  </a:solidFill>
                                  <a:latin typeface="Cambria Math" panose="02040503050406030204" pitchFamily="18" charset="0"/>
                                </a:rPr>
                                <m:t>2</m:t>
                              </m:r>
                            </m:sup>
                          </m:sSup>
                        </m:den>
                      </m:f>
                    </m:oMath>
                  </m:oMathPara>
                </a14:m>
                <a:endParaRPr lang="en-IE" sz="1400" dirty="0"/>
              </a:p>
            </p:txBody>
          </p:sp>
        </mc:Choice>
        <mc:Fallback xmlns="">
          <p:sp>
            <p:nvSpPr>
              <p:cNvPr id="24583" name="Object 8">
                <a:extLst>
                  <a:ext uri="{FF2B5EF4-FFF2-40B4-BE49-F238E27FC236}">
                    <a16:creationId xmlns:a16="http://schemas.microsoft.com/office/drawing/2014/main" id="{A7893E67-B4E6-B242-E738-B2423AFF399B}"/>
                  </a:ext>
                </a:extLst>
              </p:cNvPr>
              <p:cNvSpPr txBox="1">
                <a:spLocks noRot="1" noChangeAspect="1" noMove="1" noResize="1" noEditPoints="1" noAdjustHandles="1" noChangeArrowheads="1" noChangeShapeType="1" noTextEdit="1"/>
              </p:cNvSpPr>
              <p:nvPr/>
            </p:nvSpPr>
            <p:spPr bwMode="auto">
              <a:xfrm>
                <a:off x="5488724" y="1120644"/>
                <a:ext cx="1856185" cy="1134202"/>
              </a:xfrm>
              <a:prstGeom prst="rect">
                <a:avLst/>
              </a:prstGeom>
              <a:blipFill>
                <a:blip r:embed="rId3"/>
                <a:stretch>
                  <a:fillRect/>
                </a:stretch>
              </a:blipFill>
              <a:ln>
                <a:noFill/>
              </a:ln>
            </p:spPr>
            <p:txBody>
              <a:bodyPr/>
              <a:lstStyle/>
              <a:p>
                <a:r>
                  <a:rPr lang="en-GB">
                    <a:noFill/>
                  </a:rPr>
                  <a:t> </a:t>
                </a:r>
              </a:p>
            </p:txBody>
          </p:sp>
        </mc:Fallback>
      </mc:AlternateContent>
      <p:sp>
        <p:nvSpPr>
          <p:cNvPr id="24586" name="Text Box 12">
            <a:extLst>
              <a:ext uri="{FF2B5EF4-FFF2-40B4-BE49-F238E27FC236}">
                <a16:creationId xmlns:a16="http://schemas.microsoft.com/office/drawing/2014/main" id="{0C4D6C3E-0315-ED01-C3AF-8EB69FD28497}"/>
              </a:ext>
            </a:extLst>
          </p:cNvPr>
          <p:cNvSpPr txBox="1">
            <a:spLocks noChangeArrowheads="1"/>
          </p:cNvSpPr>
          <p:nvPr/>
        </p:nvSpPr>
        <p:spPr bwMode="auto">
          <a:xfrm>
            <a:off x="4245315" y="1570009"/>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400" dirty="0"/>
              <a:t>and</a:t>
            </a:r>
            <a:endParaRPr lang="en-GB" altLang="en-US" sz="2400" dirty="0"/>
          </a:p>
        </p:txBody>
      </p:sp>
      <p:sp>
        <p:nvSpPr>
          <p:cNvPr id="2" name="TextBox 1">
            <a:extLst>
              <a:ext uri="{FF2B5EF4-FFF2-40B4-BE49-F238E27FC236}">
                <a16:creationId xmlns:a16="http://schemas.microsoft.com/office/drawing/2014/main" id="{6FEB06D7-ACC4-D4C2-FF92-F29F874E9F6E}"/>
              </a:ext>
            </a:extLst>
          </p:cNvPr>
          <p:cNvSpPr txBox="1"/>
          <p:nvPr/>
        </p:nvSpPr>
        <p:spPr>
          <a:xfrm>
            <a:off x="287484" y="81374"/>
            <a:ext cx="7383315" cy="584775"/>
          </a:xfrm>
          <a:prstGeom prst="rect">
            <a:avLst/>
          </a:prstGeom>
          <a:noFill/>
        </p:spPr>
        <p:txBody>
          <a:bodyPr wrap="square" rtlCol="0">
            <a:spAutoFit/>
          </a:bodyPr>
          <a:lstStyle/>
          <a:p>
            <a:pPr algn="l"/>
            <a:r>
              <a:rPr lang="en-GB" sz="3200" b="1" dirty="0"/>
              <a:t>Combine the two proportionalities</a:t>
            </a:r>
          </a:p>
        </p:txBody>
      </p:sp>
      <mc:AlternateContent xmlns:mc="http://schemas.openxmlformats.org/markup-compatibility/2006" xmlns:a14="http://schemas.microsoft.com/office/drawing/2010/main">
        <mc:Choice Requires="a14">
          <p:sp>
            <p:nvSpPr>
              <p:cNvPr id="3" name="Object 10">
                <a:extLst>
                  <a:ext uri="{FF2B5EF4-FFF2-40B4-BE49-F238E27FC236}">
                    <a16:creationId xmlns:a16="http://schemas.microsoft.com/office/drawing/2014/main" id="{6B392DB1-9D59-93DC-AE39-FDF6420E751E}"/>
                  </a:ext>
                </a:extLst>
              </p:cNvPr>
              <p:cNvSpPr txBox="1"/>
              <p:nvPr/>
            </p:nvSpPr>
            <p:spPr bwMode="auto">
              <a:xfrm>
                <a:off x="2115567" y="3285530"/>
                <a:ext cx="3727148" cy="1403350"/>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4000" i="1">
                          <a:solidFill>
                            <a:srgbClr val="000000"/>
                          </a:solidFill>
                          <a:latin typeface="Cambria Math" panose="02040503050406030204" pitchFamily="18" charset="0"/>
                        </a:rPr>
                        <m:t>⇒ </m:t>
                      </m:r>
                      <m:r>
                        <a:rPr lang="en-IE" sz="4000" i="1">
                          <a:solidFill>
                            <a:srgbClr val="000000"/>
                          </a:solidFill>
                          <a:latin typeface="Cambria Math" panose="02040503050406030204" pitchFamily="18" charset="0"/>
                        </a:rPr>
                        <m:t>𝐹</m:t>
                      </m:r>
                      <m:r>
                        <a:rPr lang="en-IE" sz="4000" i="1">
                          <a:solidFill>
                            <a:srgbClr val="000000"/>
                          </a:solidFill>
                          <a:latin typeface="Cambria Math" panose="02040503050406030204" pitchFamily="18" charset="0"/>
                        </a:rPr>
                        <m:t>∝</m:t>
                      </m:r>
                      <m:f>
                        <m:fPr>
                          <m:ctrlPr>
                            <a:rPr lang="en-IE" sz="4000" i="1">
                              <a:solidFill>
                                <a:srgbClr val="000000"/>
                              </a:solidFill>
                              <a:latin typeface="Cambria Math" panose="02040503050406030204" pitchFamily="18" charset="0"/>
                            </a:rPr>
                          </m:ctrlPr>
                        </m:fPr>
                        <m:num>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1</m:t>
                              </m:r>
                            </m:sub>
                          </m:sSub>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2</m:t>
                              </m:r>
                            </m:sub>
                          </m:sSub>
                        </m:num>
                        <m:den>
                          <m:sSup>
                            <m:sSupPr>
                              <m:ctrlPr>
                                <a:rPr lang="en-IE" sz="4000" i="1">
                                  <a:solidFill>
                                    <a:srgbClr val="000000"/>
                                  </a:solidFill>
                                  <a:latin typeface="Cambria Math" panose="02040503050406030204" pitchFamily="18" charset="0"/>
                                </a:rPr>
                              </m:ctrlPr>
                            </m:sSupPr>
                            <m:e>
                              <m:r>
                                <a:rPr lang="en-IE" sz="4000" i="1">
                                  <a:solidFill>
                                    <a:srgbClr val="000000"/>
                                  </a:solidFill>
                                  <a:latin typeface="Cambria Math" panose="02040503050406030204" pitchFamily="18" charset="0"/>
                                </a:rPr>
                                <m:t>𝑑</m:t>
                              </m:r>
                            </m:e>
                            <m:sup>
                              <m:r>
                                <a:rPr lang="en-IE" sz="4000" i="1">
                                  <a:solidFill>
                                    <a:srgbClr val="000000"/>
                                  </a:solidFill>
                                  <a:latin typeface="Cambria Math" panose="02040503050406030204" pitchFamily="18" charset="0"/>
                                </a:rPr>
                                <m:t>2</m:t>
                              </m:r>
                            </m:sup>
                          </m:sSup>
                        </m:den>
                      </m:f>
                    </m:oMath>
                  </m:oMathPara>
                </a14:m>
                <a:endParaRPr lang="en-IE" dirty="0"/>
              </a:p>
            </p:txBody>
          </p:sp>
        </mc:Choice>
        <mc:Fallback xmlns="">
          <p:sp>
            <p:nvSpPr>
              <p:cNvPr id="3" name="Object 10">
                <a:extLst>
                  <a:ext uri="{FF2B5EF4-FFF2-40B4-BE49-F238E27FC236}">
                    <a16:creationId xmlns:a16="http://schemas.microsoft.com/office/drawing/2014/main" id="{6B392DB1-9D59-93DC-AE39-FDF6420E751E}"/>
                  </a:ext>
                </a:extLst>
              </p:cNvPr>
              <p:cNvSpPr txBox="1">
                <a:spLocks noRot="1" noChangeAspect="1" noMove="1" noResize="1" noEditPoints="1" noAdjustHandles="1" noChangeArrowheads="1" noChangeShapeType="1" noTextEdit="1"/>
              </p:cNvSpPr>
              <p:nvPr/>
            </p:nvSpPr>
            <p:spPr bwMode="auto">
              <a:xfrm>
                <a:off x="2115567" y="3285530"/>
                <a:ext cx="3727148" cy="1403350"/>
              </a:xfrm>
              <a:prstGeom prst="rect">
                <a:avLst/>
              </a:prstGeom>
              <a:blipFill>
                <a:blip r:embed="rId4"/>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932600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85" name="Object 10">
                <a:extLst>
                  <a:ext uri="{FF2B5EF4-FFF2-40B4-BE49-F238E27FC236}">
                    <a16:creationId xmlns:a16="http://schemas.microsoft.com/office/drawing/2014/main" id="{1E6A7D93-9B23-47AF-4DEE-54C7D1C2008E}"/>
                  </a:ext>
                </a:extLst>
              </p:cNvPr>
              <p:cNvSpPr txBox="1"/>
              <p:nvPr/>
            </p:nvSpPr>
            <p:spPr bwMode="auto">
              <a:xfrm>
                <a:off x="2307581" y="3429000"/>
                <a:ext cx="3727148" cy="1403350"/>
              </a:xfrm>
              <a:prstGeom prst="rect">
                <a:avLst/>
              </a:prstGeom>
              <a:solidFill>
                <a:srgbClr val="FFFF99"/>
              </a:solidFill>
              <a:ln w="76200" cmpd="thickThin">
                <a:solidFill>
                  <a:srgbClr val="C00000"/>
                </a:solidFill>
              </a:ln>
            </p:spPr>
            <p:txBody>
              <a:bodyPr>
                <a:normAutofit fontScale="92500"/>
              </a:bodyPr>
              <a:lstStyle/>
              <a:p>
                <a:pPr/>
                <a14:m>
                  <m:oMathPara xmlns:m="http://schemas.openxmlformats.org/officeDocument/2006/math">
                    <m:oMathParaPr>
                      <m:jc m:val="left"/>
                    </m:oMathParaPr>
                    <m:oMath xmlns:m="http://schemas.openxmlformats.org/officeDocument/2006/math">
                      <m:r>
                        <a:rPr lang="en-IE" sz="4000" i="1">
                          <a:solidFill>
                            <a:srgbClr val="000000"/>
                          </a:solidFill>
                          <a:latin typeface="Cambria Math" panose="02040503050406030204" pitchFamily="18" charset="0"/>
                        </a:rPr>
                        <m:t>⇒ </m:t>
                      </m:r>
                      <m:r>
                        <a:rPr lang="en-IE" sz="4000" i="1">
                          <a:solidFill>
                            <a:srgbClr val="000000"/>
                          </a:solidFill>
                          <a:latin typeface="Cambria Math" panose="02040503050406030204" pitchFamily="18" charset="0"/>
                        </a:rPr>
                        <m:t>𝐹</m:t>
                      </m:r>
                      <m:r>
                        <a:rPr lang="en-GB" sz="4000" b="0" i="1" smtClean="0">
                          <a:solidFill>
                            <a:srgbClr val="000000"/>
                          </a:solidFill>
                          <a:latin typeface="Cambria Math" panose="02040503050406030204" pitchFamily="18" charset="0"/>
                        </a:rPr>
                        <m:t>=</m:t>
                      </m:r>
                      <m:f>
                        <m:fPr>
                          <m:ctrlPr>
                            <a:rPr lang="en-IE" sz="4000" i="1">
                              <a:solidFill>
                                <a:srgbClr val="000000"/>
                              </a:solidFill>
                              <a:latin typeface="Cambria Math" panose="02040503050406030204" pitchFamily="18" charset="0"/>
                            </a:rPr>
                          </m:ctrlPr>
                        </m:fPr>
                        <m:num>
                          <m:r>
                            <a:rPr lang="en-GB" sz="4000" b="0" i="1" smtClean="0">
                              <a:solidFill>
                                <a:srgbClr val="000000"/>
                              </a:solidFill>
                              <a:latin typeface="Cambria Math" panose="02040503050406030204" pitchFamily="18" charset="0"/>
                            </a:rPr>
                            <m:t>𝐺</m:t>
                          </m:r>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1</m:t>
                              </m:r>
                            </m:sub>
                          </m:sSub>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2</m:t>
                              </m:r>
                            </m:sub>
                          </m:sSub>
                        </m:num>
                        <m:den>
                          <m:sSup>
                            <m:sSupPr>
                              <m:ctrlPr>
                                <a:rPr lang="en-IE" sz="4000" i="1">
                                  <a:solidFill>
                                    <a:srgbClr val="000000"/>
                                  </a:solidFill>
                                  <a:latin typeface="Cambria Math" panose="02040503050406030204" pitchFamily="18" charset="0"/>
                                </a:rPr>
                              </m:ctrlPr>
                            </m:sSupPr>
                            <m:e>
                              <m:r>
                                <a:rPr lang="en-IE" sz="4000" i="1">
                                  <a:solidFill>
                                    <a:srgbClr val="000000"/>
                                  </a:solidFill>
                                  <a:latin typeface="Cambria Math" panose="02040503050406030204" pitchFamily="18" charset="0"/>
                                </a:rPr>
                                <m:t>𝑑</m:t>
                              </m:r>
                            </m:e>
                            <m:sup>
                              <m:r>
                                <a:rPr lang="en-IE" sz="4000" i="1">
                                  <a:solidFill>
                                    <a:srgbClr val="000000"/>
                                  </a:solidFill>
                                  <a:latin typeface="Cambria Math" panose="02040503050406030204" pitchFamily="18" charset="0"/>
                                </a:rPr>
                                <m:t>2</m:t>
                              </m:r>
                            </m:sup>
                          </m:sSup>
                        </m:den>
                      </m:f>
                    </m:oMath>
                  </m:oMathPara>
                </a14:m>
                <a:endParaRPr lang="en-IE" dirty="0"/>
              </a:p>
            </p:txBody>
          </p:sp>
        </mc:Choice>
        <mc:Fallback xmlns="">
          <p:sp>
            <p:nvSpPr>
              <p:cNvPr id="24585" name="Object 10">
                <a:extLst>
                  <a:ext uri="{FF2B5EF4-FFF2-40B4-BE49-F238E27FC236}">
                    <a16:creationId xmlns:a16="http://schemas.microsoft.com/office/drawing/2014/main" id="{1E6A7D93-9B23-47AF-4DEE-54C7D1C2008E}"/>
                  </a:ext>
                </a:extLst>
              </p:cNvPr>
              <p:cNvSpPr txBox="1">
                <a:spLocks noRot="1" noChangeAspect="1" noMove="1" noResize="1" noEditPoints="1" noAdjustHandles="1" noChangeArrowheads="1" noChangeShapeType="1" noTextEdit="1"/>
              </p:cNvSpPr>
              <p:nvPr/>
            </p:nvSpPr>
            <p:spPr bwMode="auto">
              <a:xfrm>
                <a:off x="2307581" y="3429000"/>
                <a:ext cx="3727148" cy="1403350"/>
              </a:xfrm>
              <a:prstGeom prst="rect">
                <a:avLst/>
              </a:prstGeom>
              <a:blipFill>
                <a:blip r:embed="rId2"/>
                <a:stretch>
                  <a:fillRect/>
                </a:stretch>
              </a:blipFill>
              <a:ln w="76200" cmpd="thickThin">
                <a:solidFill>
                  <a:srgbClr val="C00000"/>
                </a:solidFill>
              </a:ln>
            </p:spPr>
            <p:txBody>
              <a:bodyPr/>
              <a:lstStyle/>
              <a:p>
                <a:r>
                  <a:rPr lang="en-GB">
                    <a:noFill/>
                  </a:rPr>
                  <a:t> </a:t>
                </a:r>
              </a:p>
            </p:txBody>
          </p:sp>
        </mc:Fallback>
      </mc:AlternateContent>
      <p:sp>
        <p:nvSpPr>
          <p:cNvPr id="2" name="TextBox 1">
            <a:extLst>
              <a:ext uri="{FF2B5EF4-FFF2-40B4-BE49-F238E27FC236}">
                <a16:creationId xmlns:a16="http://schemas.microsoft.com/office/drawing/2014/main" id="{6FEB06D7-ACC4-D4C2-FF92-F29F874E9F6E}"/>
              </a:ext>
            </a:extLst>
          </p:cNvPr>
          <p:cNvSpPr txBox="1"/>
          <p:nvPr/>
        </p:nvSpPr>
        <p:spPr>
          <a:xfrm>
            <a:off x="859972" y="81663"/>
            <a:ext cx="7431264" cy="646331"/>
          </a:xfrm>
          <a:prstGeom prst="rect">
            <a:avLst/>
          </a:prstGeom>
          <a:noFill/>
        </p:spPr>
        <p:txBody>
          <a:bodyPr wrap="square" rtlCol="0">
            <a:spAutoFit/>
          </a:bodyPr>
          <a:lstStyle/>
          <a:p>
            <a:pPr algn="l"/>
            <a:r>
              <a:rPr lang="en-GB" sz="3600" b="1" dirty="0"/>
              <a:t>Add the gravitation constant: G</a:t>
            </a:r>
          </a:p>
        </p:txBody>
      </p:sp>
      <mc:AlternateContent xmlns:mc="http://schemas.openxmlformats.org/markup-compatibility/2006" xmlns:a14="http://schemas.microsoft.com/office/drawing/2010/main">
        <mc:Choice Requires="a14">
          <p:sp>
            <p:nvSpPr>
              <p:cNvPr id="3" name="Object 10">
                <a:extLst>
                  <a:ext uri="{FF2B5EF4-FFF2-40B4-BE49-F238E27FC236}">
                    <a16:creationId xmlns:a16="http://schemas.microsoft.com/office/drawing/2014/main" id="{6B392DB1-9D59-93DC-AE39-FDF6420E751E}"/>
                  </a:ext>
                </a:extLst>
              </p:cNvPr>
              <p:cNvSpPr txBox="1"/>
              <p:nvPr/>
            </p:nvSpPr>
            <p:spPr bwMode="auto">
              <a:xfrm>
                <a:off x="2708425" y="1185641"/>
                <a:ext cx="3727148" cy="14033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IE" sz="4000" i="1">
                          <a:solidFill>
                            <a:srgbClr val="000000"/>
                          </a:solidFill>
                          <a:latin typeface="Cambria Math" panose="02040503050406030204" pitchFamily="18" charset="0"/>
                        </a:rPr>
                        <m:t> </m:t>
                      </m:r>
                      <m:r>
                        <a:rPr lang="en-IE" sz="4000" i="1">
                          <a:solidFill>
                            <a:srgbClr val="000000"/>
                          </a:solidFill>
                          <a:latin typeface="Cambria Math" panose="02040503050406030204" pitchFamily="18" charset="0"/>
                        </a:rPr>
                        <m:t>𝐹</m:t>
                      </m:r>
                      <m:r>
                        <a:rPr lang="en-IE" sz="4000" i="1">
                          <a:solidFill>
                            <a:srgbClr val="000000"/>
                          </a:solidFill>
                          <a:latin typeface="Cambria Math" panose="02040503050406030204" pitchFamily="18" charset="0"/>
                        </a:rPr>
                        <m:t>∝</m:t>
                      </m:r>
                      <m:f>
                        <m:fPr>
                          <m:ctrlPr>
                            <a:rPr lang="en-IE" sz="4000" i="1">
                              <a:solidFill>
                                <a:srgbClr val="000000"/>
                              </a:solidFill>
                              <a:latin typeface="Cambria Math" panose="02040503050406030204" pitchFamily="18" charset="0"/>
                            </a:rPr>
                          </m:ctrlPr>
                        </m:fPr>
                        <m:num>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1</m:t>
                              </m:r>
                            </m:sub>
                          </m:sSub>
                          <m:sSub>
                            <m:sSubPr>
                              <m:ctrlPr>
                                <a:rPr lang="en-IE" sz="4000" i="1">
                                  <a:solidFill>
                                    <a:srgbClr val="000000"/>
                                  </a:solidFill>
                                  <a:latin typeface="Cambria Math" panose="02040503050406030204" pitchFamily="18" charset="0"/>
                                </a:rPr>
                              </m:ctrlPr>
                            </m:sSubPr>
                            <m:e>
                              <m:r>
                                <a:rPr lang="en-IE" sz="4000" i="1">
                                  <a:solidFill>
                                    <a:srgbClr val="000000"/>
                                  </a:solidFill>
                                  <a:latin typeface="Cambria Math" panose="02040503050406030204" pitchFamily="18" charset="0"/>
                                </a:rPr>
                                <m:t>𝑚</m:t>
                              </m:r>
                            </m:e>
                            <m:sub>
                              <m:r>
                                <a:rPr lang="en-IE" sz="4000" i="1">
                                  <a:solidFill>
                                    <a:srgbClr val="000000"/>
                                  </a:solidFill>
                                  <a:latin typeface="Cambria Math" panose="02040503050406030204" pitchFamily="18" charset="0"/>
                                </a:rPr>
                                <m:t>2</m:t>
                              </m:r>
                            </m:sub>
                          </m:sSub>
                        </m:num>
                        <m:den>
                          <m:sSup>
                            <m:sSupPr>
                              <m:ctrlPr>
                                <a:rPr lang="en-IE" sz="4000" i="1">
                                  <a:solidFill>
                                    <a:srgbClr val="000000"/>
                                  </a:solidFill>
                                  <a:latin typeface="Cambria Math" panose="02040503050406030204" pitchFamily="18" charset="0"/>
                                </a:rPr>
                              </m:ctrlPr>
                            </m:sSupPr>
                            <m:e>
                              <m:r>
                                <a:rPr lang="en-IE" sz="4000" i="1">
                                  <a:solidFill>
                                    <a:srgbClr val="000000"/>
                                  </a:solidFill>
                                  <a:latin typeface="Cambria Math" panose="02040503050406030204" pitchFamily="18" charset="0"/>
                                </a:rPr>
                                <m:t>𝑑</m:t>
                              </m:r>
                            </m:e>
                            <m:sup>
                              <m:r>
                                <a:rPr lang="en-IE" sz="4000" i="1">
                                  <a:solidFill>
                                    <a:srgbClr val="000000"/>
                                  </a:solidFill>
                                  <a:latin typeface="Cambria Math" panose="02040503050406030204" pitchFamily="18" charset="0"/>
                                </a:rPr>
                                <m:t>2</m:t>
                              </m:r>
                            </m:sup>
                          </m:sSup>
                        </m:den>
                      </m:f>
                    </m:oMath>
                  </m:oMathPara>
                </a14:m>
                <a:endParaRPr lang="en-IE" dirty="0"/>
              </a:p>
            </p:txBody>
          </p:sp>
        </mc:Choice>
        <mc:Fallback xmlns="">
          <p:sp>
            <p:nvSpPr>
              <p:cNvPr id="3" name="Object 10">
                <a:extLst>
                  <a:ext uri="{FF2B5EF4-FFF2-40B4-BE49-F238E27FC236}">
                    <a16:creationId xmlns:a16="http://schemas.microsoft.com/office/drawing/2014/main" id="{6B392DB1-9D59-93DC-AE39-FDF6420E751E}"/>
                  </a:ext>
                </a:extLst>
              </p:cNvPr>
              <p:cNvSpPr txBox="1">
                <a:spLocks noRot="1" noChangeAspect="1" noMove="1" noResize="1" noEditPoints="1" noAdjustHandles="1" noChangeArrowheads="1" noChangeShapeType="1" noTextEdit="1"/>
              </p:cNvSpPr>
              <p:nvPr/>
            </p:nvSpPr>
            <p:spPr bwMode="auto">
              <a:xfrm>
                <a:off x="2708425" y="1185641"/>
                <a:ext cx="3727148" cy="1403350"/>
              </a:xfrm>
              <a:prstGeom prst="rect">
                <a:avLst/>
              </a:prstGeom>
              <a:blipFill>
                <a:blip r:embed="rId5"/>
                <a:stretch>
                  <a:fillRect/>
                </a:stretch>
              </a:blipFill>
              <a:ln>
                <a:noFill/>
              </a:ln>
            </p:spPr>
            <p:txBody>
              <a:bodyPr/>
              <a:lstStyle/>
              <a:p>
                <a:r>
                  <a:rPr lang="en-GB">
                    <a:noFill/>
                  </a:rPr>
                  <a:t> </a:t>
                </a:r>
              </a:p>
            </p:txBody>
          </p:sp>
        </mc:Fallback>
      </mc:AlternateContent>
      <p:sp>
        <p:nvSpPr>
          <p:cNvPr id="4" name="TextBox 3">
            <a:extLst>
              <a:ext uri="{FF2B5EF4-FFF2-40B4-BE49-F238E27FC236}">
                <a16:creationId xmlns:a16="http://schemas.microsoft.com/office/drawing/2014/main" id="{70F6906C-B3F0-F78B-CCB1-37EED3969991}"/>
              </a:ext>
            </a:extLst>
          </p:cNvPr>
          <p:cNvSpPr txBox="1"/>
          <p:nvPr/>
        </p:nvSpPr>
        <p:spPr>
          <a:xfrm>
            <a:off x="1130300" y="2607384"/>
            <a:ext cx="6702789" cy="523220"/>
          </a:xfrm>
          <a:prstGeom prst="rect">
            <a:avLst/>
          </a:prstGeom>
          <a:noFill/>
        </p:spPr>
        <p:txBody>
          <a:bodyPr wrap="square" rtlCol="0">
            <a:spAutoFit/>
          </a:bodyPr>
          <a:lstStyle/>
          <a:p>
            <a:pPr algn="l"/>
            <a:r>
              <a:rPr lang="en-GB" sz="2800" dirty="0"/>
              <a:t>Let the constant of proportionality = </a:t>
            </a:r>
            <a:r>
              <a:rPr lang="en-GB" sz="2800" b="1" dirty="0"/>
              <a:t>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8F8BE-9E4E-7CDF-77D6-6879887F994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F25485B-7138-2A97-B544-6CEA680B3F19}"/>
              </a:ext>
            </a:extLst>
          </p:cNvPr>
          <p:cNvSpPr/>
          <p:nvPr/>
        </p:nvSpPr>
        <p:spPr>
          <a:xfrm>
            <a:off x="971550" y="897430"/>
            <a:ext cx="6604377" cy="3629361"/>
          </a:xfrm>
          <a:prstGeom prst="rect">
            <a:avLst/>
          </a:prstGeom>
          <a:solidFill>
            <a:srgbClr val="FFFF99"/>
          </a:solidFill>
          <a:ln w="76200" cmpd="thickThi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Object 10">
                <a:extLst>
                  <a:ext uri="{FF2B5EF4-FFF2-40B4-BE49-F238E27FC236}">
                    <a16:creationId xmlns:a16="http://schemas.microsoft.com/office/drawing/2014/main" id="{7EF665E1-7E4E-9D67-4A49-CB97E85826DF}"/>
                  </a:ext>
                </a:extLst>
              </p:cNvPr>
              <p:cNvSpPr txBox="1"/>
              <p:nvPr/>
            </p:nvSpPr>
            <p:spPr bwMode="auto">
              <a:xfrm>
                <a:off x="2708426" y="3030138"/>
                <a:ext cx="2995144" cy="1403350"/>
              </a:xfrm>
              <a:prstGeom prst="rect">
                <a:avLst/>
              </a:prstGeom>
              <a:solidFill>
                <a:srgbClr val="FFFF00"/>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3600" i="1" smtClean="0">
                          <a:solidFill>
                            <a:srgbClr val="000000"/>
                          </a:solidFill>
                          <a:latin typeface="Cambria Math" panose="02040503050406030204" pitchFamily="18" charset="0"/>
                        </a:rPr>
                        <m:t>𝐹</m:t>
                      </m:r>
                      <m:r>
                        <a:rPr lang="en-GB" sz="3600" b="0" i="1" smtClean="0">
                          <a:solidFill>
                            <a:srgbClr val="000000"/>
                          </a:solidFill>
                          <a:latin typeface="Cambria Math" panose="02040503050406030204" pitchFamily="18" charset="0"/>
                        </a:rPr>
                        <m:t>=</m:t>
                      </m:r>
                      <m:f>
                        <m:fPr>
                          <m:ctrlPr>
                            <a:rPr lang="en-IE" sz="3600" i="1">
                              <a:solidFill>
                                <a:srgbClr val="000000"/>
                              </a:solidFill>
                              <a:latin typeface="Cambria Math" panose="02040503050406030204" pitchFamily="18" charset="0"/>
                            </a:rPr>
                          </m:ctrlPr>
                        </m:fPr>
                        <m:num>
                          <m:r>
                            <a:rPr lang="en-GB" sz="3600" b="0" i="1" smtClean="0">
                              <a:solidFill>
                                <a:srgbClr val="000000"/>
                              </a:solidFill>
                              <a:latin typeface="Cambria Math" panose="02040503050406030204" pitchFamily="18" charset="0"/>
                            </a:rPr>
                            <m:t>𝐺</m:t>
                          </m:r>
                          <m:sSub>
                            <m:sSubPr>
                              <m:ctrlPr>
                                <a:rPr lang="en-IE" sz="3600" i="1">
                                  <a:solidFill>
                                    <a:srgbClr val="000000"/>
                                  </a:solidFill>
                                  <a:latin typeface="Cambria Math" panose="02040503050406030204" pitchFamily="18" charset="0"/>
                                </a:rPr>
                              </m:ctrlPr>
                            </m:sSubPr>
                            <m:e>
                              <m:r>
                                <a:rPr lang="en-IE" sz="3600" i="1">
                                  <a:solidFill>
                                    <a:srgbClr val="000000"/>
                                  </a:solidFill>
                                  <a:latin typeface="Cambria Math" panose="02040503050406030204" pitchFamily="18" charset="0"/>
                                </a:rPr>
                                <m:t>𝑚</m:t>
                              </m:r>
                            </m:e>
                            <m:sub>
                              <m:r>
                                <a:rPr lang="en-IE" sz="3600" i="1">
                                  <a:solidFill>
                                    <a:srgbClr val="000000"/>
                                  </a:solidFill>
                                  <a:latin typeface="Cambria Math" panose="02040503050406030204" pitchFamily="18" charset="0"/>
                                </a:rPr>
                                <m:t>1</m:t>
                              </m:r>
                            </m:sub>
                          </m:sSub>
                          <m:sSub>
                            <m:sSubPr>
                              <m:ctrlPr>
                                <a:rPr lang="en-IE" sz="3600" i="1">
                                  <a:solidFill>
                                    <a:srgbClr val="000000"/>
                                  </a:solidFill>
                                  <a:latin typeface="Cambria Math" panose="02040503050406030204" pitchFamily="18" charset="0"/>
                                </a:rPr>
                              </m:ctrlPr>
                            </m:sSubPr>
                            <m:e>
                              <m:r>
                                <a:rPr lang="en-IE" sz="3600" i="1">
                                  <a:solidFill>
                                    <a:srgbClr val="000000"/>
                                  </a:solidFill>
                                  <a:latin typeface="Cambria Math" panose="02040503050406030204" pitchFamily="18" charset="0"/>
                                </a:rPr>
                                <m:t>𝑚</m:t>
                              </m:r>
                            </m:e>
                            <m:sub>
                              <m:r>
                                <a:rPr lang="en-IE" sz="3600" i="1">
                                  <a:solidFill>
                                    <a:srgbClr val="000000"/>
                                  </a:solidFill>
                                  <a:latin typeface="Cambria Math" panose="02040503050406030204" pitchFamily="18" charset="0"/>
                                </a:rPr>
                                <m:t>2</m:t>
                              </m:r>
                            </m:sub>
                          </m:sSub>
                        </m:num>
                        <m:den>
                          <m:sSup>
                            <m:sSupPr>
                              <m:ctrlPr>
                                <a:rPr lang="en-IE" sz="3600" i="1">
                                  <a:solidFill>
                                    <a:srgbClr val="000000"/>
                                  </a:solidFill>
                                  <a:latin typeface="Cambria Math" panose="02040503050406030204" pitchFamily="18" charset="0"/>
                                </a:rPr>
                              </m:ctrlPr>
                            </m:sSupPr>
                            <m:e>
                              <m:r>
                                <a:rPr lang="en-IE" sz="3600" i="1">
                                  <a:solidFill>
                                    <a:srgbClr val="000000"/>
                                  </a:solidFill>
                                  <a:latin typeface="Cambria Math" panose="02040503050406030204" pitchFamily="18" charset="0"/>
                                </a:rPr>
                                <m:t>𝑑</m:t>
                              </m:r>
                            </m:e>
                            <m:sup>
                              <m:r>
                                <a:rPr lang="en-IE" sz="3600" i="1">
                                  <a:solidFill>
                                    <a:srgbClr val="000000"/>
                                  </a:solidFill>
                                  <a:latin typeface="Cambria Math" panose="02040503050406030204" pitchFamily="18" charset="0"/>
                                </a:rPr>
                                <m:t>2</m:t>
                              </m:r>
                            </m:sup>
                          </m:sSup>
                        </m:den>
                      </m:f>
                    </m:oMath>
                  </m:oMathPara>
                </a14:m>
                <a:endParaRPr lang="en-IE" sz="3600" dirty="0"/>
              </a:p>
            </p:txBody>
          </p:sp>
        </mc:Choice>
        <mc:Fallback xmlns="">
          <p:sp>
            <p:nvSpPr>
              <p:cNvPr id="3" name="Object 10">
                <a:extLst>
                  <a:ext uri="{FF2B5EF4-FFF2-40B4-BE49-F238E27FC236}">
                    <a16:creationId xmlns:a16="http://schemas.microsoft.com/office/drawing/2014/main" id="{7EF665E1-7E4E-9D67-4A49-CB97E85826DF}"/>
                  </a:ext>
                </a:extLst>
              </p:cNvPr>
              <p:cNvSpPr txBox="1">
                <a:spLocks noRot="1" noChangeAspect="1" noMove="1" noResize="1" noEditPoints="1" noAdjustHandles="1" noChangeArrowheads="1" noChangeShapeType="1" noTextEdit="1"/>
              </p:cNvSpPr>
              <p:nvPr/>
            </p:nvSpPr>
            <p:spPr bwMode="auto">
              <a:xfrm>
                <a:off x="2708426" y="3030138"/>
                <a:ext cx="2995144" cy="1403350"/>
              </a:xfrm>
              <a:prstGeom prst="rect">
                <a:avLst/>
              </a:prstGeom>
              <a:blipFill>
                <a:blip r:embed="rId2"/>
                <a:stretch>
                  <a:fillRect/>
                </a:stretch>
              </a:blipFill>
              <a:ln>
                <a:noFill/>
              </a:ln>
            </p:spPr>
            <p:txBody>
              <a:bodyPr/>
              <a:lstStyle/>
              <a:p>
                <a:r>
                  <a:rPr lang="en-GB">
                    <a:noFill/>
                  </a:rPr>
                  <a:t> </a:t>
                </a:r>
              </a:p>
            </p:txBody>
          </p:sp>
        </mc:Fallback>
      </mc:AlternateContent>
      <p:sp>
        <p:nvSpPr>
          <p:cNvPr id="4" name="Oval 3">
            <a:extLst>
              <a:ext uri="{FF2B5EF4-FFF2-40B4-BE49-F238E27FC236}">
                <a16:creationId xmlns:a16="http://schemas.microsoft.com/office/drawing/2014/main" id="{72069414-15E7-2314-2DCC-FE5F92E07727}"/>
              </a:ext>
            </a:extLst>
          </p:cNvPr>
          <p:cNvSpPr/>
          <p:nvPr/>
        </p:nvSpPr>
        <p:spPr>
          <a:xfrm>
            <a:off x="1611616" y="1563474"/>
            <a:ext cx="555172" cy="511629"/>
          </a:xfrm>
          <a:prstGeom prst="ellipse">
            <a:avLst/>
          </a:prstGeom>
          <a:solidFill>
            <a:srgbClr val="A9D0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EB99AB0-7526-35FF-C834-F5A8ADC76E76}"/>
              </a:ext>
            </a:extLst>
          </p:cNvPr>
          <p:cNvSpPr/>
          <p:nvPr/>
        </p:nvSpPr>
        <p:spPr>
          <a:xfrm>
            <a:off x="6695244" y="1703921"/>
            <a:ext cx="250372" cy="2307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023EFD-09C7-15B6-F47C-9EAF4B0ED617}"/>
                  </a:ext>
                </a:extLst>
              </p:cNvPr>
              <p:cNvSpPr txBox="1"/>
              <p:nvPr/>
            </p:nvSpPr>
            <p:spPr>
              <a:xfrm>
                <a:off x="1568073" y="897430"/>
                <a:ext cx="823815"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𝑚</m:t>
                          </m:r>
                        </m:e>
                        <m:sub>
                          <m:r>
                            <a:rPr lang="en-GB" sz="3200" b="0" i="1" smtClean="0">
                              <a:latin typeface="Cambria Math" panose="02040503050406030204" pitchFamily="18" charset="0"/>
                            </a:rPr>
                            <m:t>1</m:t>
                          </m:r>
                        </m:sub>
                      </m:sSub>
                    </m:oMath>
                  </m:oMathPara>
                </a14:m>
                <a:endParaRPr lang="en-GB" sz="3200" dirty="0"/>
              </a:p>
            </p:txBody>
          </p:sp>
        </mc:Choice>
        <mc:Fallback xmlns="">
          <p:sp>
            <p:nvSpPr>
              <p:cNvPr id="7" name="TextBox 6">
                <a:extLst>
                  <a:ext uri="{FF2B5EF4-FFF2-40B4-BE49-F238E27FC236}">
                    <a16:creationId xmlns:a16="http://schemas.microsoft.com/office/drawing/2014/main" id="{22023EFD-09C7-15B6-F47C-9EAF4B0ED617}"/>
                  </a:ext>
                </a:extLst>
              </p:cNvPr>
              <p:cNvSpPr txBox="1">
                <a:spLocks noRot="1" noChangeAspect="1" noMove="1" noResize="1" noEditPoints="1" noAdjustHandles="1" noChangeArrowheads="1" noChangeShapeType="1" noTextEdit="1"/>
              </p:cNvSpPr>
              <p:nvPr/>
            </p:nvSpPr>
            <p:spPr>
              <a:xfrm>
                <a:off x="1568073" y="897430"/>
                <a:ext cx="823815"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43724A-1F4F-9108-DD07-25A55626704D}"/>
                  </a:ext>
                </a:extLst>
              </p:cNvPr>
              <p:cNvSpPr txBox="1"/>
              <p:nvPr/>
            </p:nvSpPr>
            <p:spPr>
              <a:xfrm>
                <a:off x="6368799" y="897430"/>
                <a:ext cx="833305"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𝑚</m:t>
                          </m:r>
                        </m:e>
                        <m:sub>
                          <m:r>
                            <a:rPr lang="en-GB" sz="3200" b="0" i="1" smtClean="0">
                              <a:latin typeface="Cambria Math" panose="02040503050406030204" pitchFamily="18" charset="0"/>
                            </a:rPr>
                            <m:t>2</m:t>
                          </m:r>
                        </m:sub>
                      </m:sSub>
                    </m:oMath>
                  </m:oMathPara>
                </a14:m>
                <a:endParaRPr lang="en-GB" sz="3200" dirty="0"/>
              </a:p>
            </p:txBody>
          </p:sp>
        </mc:Choice>
        <mc:Fallback xmlns="">
          <p:sp>
            <p:nvSpPr>
              <p:cNvPr id="8" name="TextBox 7">
                <a:extLst>
                  <a:ext uri="{FF2B5EF4-FFF2-40B4-BE49-F238E27FC236}">
                    <a16:creationId xmlns:a16="http://schemas.microsoft.com/office/drawing/2014/main" id="{4043724A-1F4F-9108-DD07-25A55626704D}"/>
                  </a:ext>
                </a:extLst>
              </p:cNvPr>
              <p:cNvSpPr txBox="1">
                <a:spLocks noRot="1" noChangeAspect="1" noMove="1" noResize="1" noEditPoints="1" noAdjustHandles="1" noChangeArrowheads="1" noChangeShapeType="1" noTextEdit="1"/>
              </p:cNvSpPr>
              <p:nvPr/>
            </p:nvSpPr>
            <p:spPr>
              <a:xfrm>
                <a:off x="6368799" y="897430"/>
                <a:ext cx="833305"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298A2B-00AC-51D4-93D6-39F5E81431C8}"/>
                  </a:ext>
                </a:extLst>
              </p:cNvPr>
              <p:cNvSpPr txBox="1"/>
              <p:nvPr/>
            </p:nvSpPr>
            <p:spPr>
              <a:xfrm>
                <a:off x="4441902" y="1986132"/>
                <a:ext cx="548740"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𝑑</m:t>
                      </m:r>
                    </m:oMath>
                  </m:oMathPara>
                </a14:m>
                <a:endParaRPr lang="en-GB" sz="3200" dirty="0"/>
              </a:p>
            </p:txBody>
          </p:sp>
        </mc:Choice>
        <mc:Fallback xmlns="">
          <p:sp>
            <p:nvSpPr>
              <p:cNvPr id="9" name="TextBox 8">
                <a:extLst>
                  <a:ext uri="{FF2B5EF4-FFF2-40B4-BE49-F238E27FC236}">
                    <a16:creationId xmlns:a16="http://schemas.microsoft.com/office/drawing/2014/main" id="{E3298A2B-00AC-51D4-93D6-39F5E81431C8}"/>
                  </a:ext>
                </a:extLst>
              </p:cNvPr>
              <p:cNvSpPr txBox="1">
                <a:spLocks noRot="1" noChangeAspect="1" noMove="1" noResize="1" noEditPoints="1" noAdjustHandles="1" noChangeArrowheads="1" noChangeShapeType="1" noTextEdit="1"/>
              </p:cNvSpPr>
              <p:nvPr/>
            </p:nvSpPr>
            <p:spPr>
              <a:xfrm>
                <a:off x="4441902" y="1986132"/>
                <a:ext cx="548740" cy="584775"/>
              </a:xfrm>
              <a:prstGeom prst="rect">
                <a:avLst/>
              </a:prstGeom>
              <a:blipFill>
                <a:blip r:embed="rId5"/>
                <a:stretch>
                  <a:fillRect/>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FD207DDE-179A-DF74-EB6E-A8C49A6503D6}"/>
              </a:ext>
            </a:extLst>
          </p:cNvPr>
          <p:cNvCxnSpPr>
            <a:cxnSpLocks/>
          </p:cNvCxnSpPr>
          <p:nvPr/>
        </p:nvCxnSpPr>
        <p:spPr>
          <a:xfrm>
            <a:off x="5053521" y="2309297"/>
            <a:ext cx="176690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1A64D5B-3E99-6B0E-C29B-09931601DAF2}"/>
              </a:ext>
            </a:extLst>
          </p:cNvPr>
          <p:cNvCxnSpPr>
            <a:cxnSpLocks/>
            <a:stCxn id="9" idx="1"/>
          </p:cNvCxnSpPr>
          <p:nvPr/>
        </p:nvCxnSpPr>
        <p:spPr>
          <a:xfrm flipH="1">
            <a:off x="1905531" y="2278520"/>
            <a:ext cx="2536371" cy="3077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FE7A127-2050-3E2F-1046-B48E0011292C}"/>
              </a:ext>
            </a:extLst>
          </p:cNvPr>
          <p:cNvCxnSpPr>
            <a:stCxn id="4" idx="6"/>
          </p:cNvCxnSpPr>
          <p:nvPr/>
        </p:nvCxnSpPr>
        <p:spPr>
          <a:xfrm flipV="1">
            <a:off x="2166788" y="1819288"/>
            <a:ext cx="740228" cy="1"/>
          </a:xfrm>
          <a:prstGeom prst="straightConnector1">
            <a:avLst/>
          </a:prstGeom>
          <a:ln w="57150">
            <a:solidFill>
              <a:srgbClr val="33339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E886F1-7EC6-A956-3854-66F097344A25}"/>
              </a:ext>
            </a:extLst>
          </p:cNvPr>
          <p:cNvCxnSpPr>
            <a:cxnSpLocks/>
          </p:cNvCxnSpPr>
          <p:nvPr/>
        </p:nvCxnSpPr>
        <p:spPr>
          <a:xfrm flipH="1" flipV="1">
            <a:off x="5976790" y="1819288"/>
            <a:ext cx="740228" cy="1"/>
          </a:xfrm>
          <a:prstGeom prst="straightConnector1">
            <a:avLst/>
          </a:prstGeom>
          <a:ln w="57150">
            <a:solidFill>
              <a:srgbClr val="33339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181C1B0-AFE4-CDCA-499C-17B851F44DD8}"/>
                  </a:ext>
                </a:extLst>
              </p:cNvPr>
              <p:cNvSpPr txBox="1"/>
              <p:nvPr/>
            </p:nvSpPr>
            <p:spPr>
              <a:xfrm>
                <a:off x="2600489" y="1252967"/>
                <a:ext cx="564578"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𝐹</m:t>
                      </m:r>
                    </m:oMath>
                  </m:oMathPara>
                </a14:m>
                <a:endParaRPr lang="en-GB" sz="3200" dirty="0"/>
              </a:p>
            </p:txBody>
          </p:sp>
        </mc:Choice>
        <mc:Fallback xmlns="">
          <p:sp>
            <p:nvSpPr>
              <p:cNvPr id="17" name="TextBox 16">
                <a:extLst>
                  <a:ext uri="{FF2B5EF4-FFF2-40B4-BE49-F238E27FC236}">
                    <a16:creationId xmlns:a16="http://schemas.microsoft.com/office/drawing/2014/main" id="{8181C1B0-AFE4-CDCA-499C-17B851F44DD8}"/>
                  </a:ext>
                </a:extLst>
              </p:cNvPr>
              <p:cNvSpPr txBox="1">
                <a:spLocks noRot="1" noChangeAspect="1" noMove="1" noResize="1" noEditPoints="1" noAdjustHandles="1" noChangeArrowheads="1" noChangeShapeType="1" noTextEdit="1"/>
              </p:cNvSpPr>
              <p:nvPr/>
            </p:nvSpPr>
            <p:spPr>
              <a:xfrm>
                <a:off x="2600489" y="1252967"/>
                <a:ext cx="564578" cy="58477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582FA0-C841-19BA-5C4D-DC182E8078AC}"/>
                  </a:ext>
                </a:extLst>
              </p:cNvPr>
              <p:cNvSpPr txBox="1"/>
              <p:nvPr/>
            </p:nvSpPr>
            <p:spPr>
              <a:xfrm>
                <a:off x="5844449" y="1238206"/>
                <a:ext cx="564578"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𝐹</m:t>
                      </m:r>
                    </m:oMath>
                  </m:oMathPara>
                </a14:m>
                <a:endParaRPr lang="en-GB" sz="3200" dirty="0"/>
              </a:p>
            </p:txBody>
          </p:sp>
        </mc:Choice>
        <mc:Fallback xmlns="">
          <p:sp>
            <p:nvSpPr>
              <p:cNvPr id="18" name="TextBox 17">
                <a:extLst>
                  <a:ext uri="{FF2B5EF4-FFF2-40B4-BE49-F238E27FC236}">
                    <a16:creationId xmlns:a16="http://schemas.microsoft.com/office/drawing/2014/main" id="{3F582FA0-C841-19BA-5C4D-DC182E8078AC}"/>
                  </a:ext>
                </a:extLst>
              </p:cNvPr>
              <p:cNvSpPr txBox="1">
                <a:spLocks noRot="1" noChangeAspect="1" noMove="1" noResize="1" noEditPoints="1" noAdjustHandles="1" noChangeArrowheads="1" noChangeShapeType="1" noTextEdit="1"/>
              </p:cNvSpPr>
              <p:nvPr/>
            </p:nvSpPr>
            <p:spPr>
              <a:xfrm>
                <a:off x="5844449" y="1238206"/>
                <a:ext cx="564578" cy="58477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F5572B-999C-840A-3F04-55360C428CAB}"/>
                  </a:ext>
                </a:extLst>
              </p:cNvPr>
              <p:cNvSpPr txBox="1"/>
              <p:nvPr/>
            </p:nvSpPr>
            <p:spPr>
              <a:xfrm>
                <a:off x="1583646" y="4681650"/>
                <a:ext cx="5992281" cy="1977849"/>
              </a:xfrm>
              <a:prstGeom prst="rect">
                <a:avLst/>
              </a:prstGeom>
              <a:noFill/>
            </p:spPr>
            <p:txBody>
              <a:bodyPr wrap="none" rtlCol="0">
                <a:spAutoFit/>
              </a:bodyPr>
              <a:lstStyle/>
              <a:p>
                <a:pPr algn="l"/>
                <a14:m>
                  <m:oMath xmlns:m="http://schemas.openxmlformats.org/officeDocument/2006/math">
                    <m:r>
                      <a:rPr lang="en-GB" sz="2800" b="1" i="1" smtClean="0">
                        <a:latin typeface="Cambria Math" panose="02040503050406030204" pitchFamily="18" charset="0"/>
                        <a:cs typeface="Arial" panose="020B0604020202020204" pitchFamily="34" charset="0"/>
                      </a:rPr>
                      <m:t>𝑭</m:t>
                    </m:r>
                    <m:r>
                      <a:rPr lang="en-GB" sz="2800" b="0" i="1"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Force between bodies</a:t>
                </a:r>
              </a:p>
              <a:p>
                <a:pPr algn="l"/>
                <a14:m>
                  <m:oMath xmlns:m="http://schemas.openxmlformats.org/officeDocument/2006/math">
                    <m:r>
                      <a:rPr lang="en-GB" sz="3200" b="1" i="1" smtClean="0">
                        <a:latin typeface="Cambria Math" panose="02040503050406030204" pitchFamily="18" charset="0"/>
                        <a:cs typeface="Arial" panose="020B0604020202020204" pitchFamily="34" charset="0"/>
                      </a:rPr>
                      <m:t>𝑮</m:t>
                    </m:r>
                  </m:oMath>
                </a14:m>
                <a:r>
                  <a:rPr lang="en-GB" sz="2800" dirty="0">
                    <a:latin typeface="Arial" panose="020B0604020202020204" pitchFamily="34" charset="0"/>
                    <a:cs typeface="Arial" panose="020B0604020202020204" pitchFamily="34" charset="0"/>
                  </a:rPr>
                  <a:t> = Universal gravitation constant</a:t>
                </a:r>
              </a:p>
              <a:p>
                <a:pPr algn="l"/>
                <a14:m>
                  <m:oMath xmlns:m="http://schemas.openxmlformats.org/officeDocument/2006/math">
                    <m:sSub>
                      <m:sSubPr>
                        <m:ctrlPr>
                          <a:rPr lang="en-GB" sz="3200" b="1" i="1" smtClean="0">
                            <a:latin typeface="Cambria Math" panose="02040503050406030204" pitchFamily="18" charset="0"/>
                            <a:cs typeface="Arial" panose="020B0604020202020204" pitchFamily="34" charset="0"/>
                          </a:rPr>
                        </m:ctrlPr>
                      </m:sSubPr>
                      <m:e>
                        <m:r>
                          <a:rPr lang="en-GB" sz="3200" b="1" i="1" smtClean="0">
                            <a:latin typeface="Cambria Math" panose="02040503050406030204" pitchFamily="18" charset="0"/>
                            <a:cs typeface="Arial" panose="020B0604020202020204" pitchFamily="34" charset="0"/>
                          </a:rPr>
                          <m:t>𝒎</m:t>
                        </m:r>
                      </m:e>
                      <m:sub>
                        <m:r>
                          <a:rPr lang="en-GB" sz="3200" b="1" i="1" smtClean="0">
                            <a:latin typeface="Cambria Math" panose="02040503050406030204" pitchFamily="18" charset="0"/>
                            <a:cs typeface="Arial" panose="020B0604020202020204" pitchFamily="34" charset="0"/>
                          </a:rPr>
                          <m:t>𝟏</m:t>
                        </m:r>
                      </m:sub>
                    </m:sSub>
                    <m:r>
                      <a:rPr lang="en-GB" sz="3200" b="1" i="1" smtClean="0">
                        <a:latin typeface="Cambria Math" panose="02040503050406030204" pitchFamily="18" charset="0"/>
                        <a:cs typeface="Arial" panose="020B0604020202020204" pitchFamily="34" charset="0"/>
                      </a:rPr>
                      <m:t>,</m:t>
                    </m:r>
                    <m:sSub>
                      <m:sSubPr>
                        <m:ctrlPr>
                          <a:rPr lang="en-GB" sz="3200" b="1" i="1" smtClean="0">
                            <a:latin typeface="Cambria Math" panose="02040503050406030204" pitchFamily="18" charset="0"/>
                            <a:cs typeface="Arial" panose="020B0604020202020204" pitchFamily="34" charset="0"/>
                          </a:rPr>
                        </m:ctrlPr>
                      </m:sSubPr>
                      <m:e>
                        <m:r>
                          <a:rPr lang="en-GB" sz="3200" b="1" i="1" smtClean="0">
                            <a:latin typeface="Cambria Math" panose="02040503050406030204" pitchFamily="18" charset="0"/>
                            <a:cs typeface="Arial" panose="020B0604020202020204" pitchFamily="34" charset="0"/>
                          </a:rPr>
                          <m:t>𝒎</m:t>
                        </m:r>
                      </m:e>
                      <m:sub>
                        <m:r>
                          <a:rPr lang="en-GB" sz="3200" b="1" i="1" smtClean="0">
                            <a:latin typeface="Cambria Math" panose="02040503050406030204" pitchFamily="18" charset="0"/>
                            <a:cs typeface="Arial" panose="020B0604020202020204" pitchFamily="34" charset="0"/>
                          </a:rPr>
                          <m:t>𝟐</m:t>
                        </m:r>
                      </m:sub>
                    </m:sSub>
                  </m:oMath>
                </a14:m>
                <a:r>
                  <a:rPr lang="en-GB" sz="32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magnitude of two masses</a:t>
                </a:r>
              </a:p>
              <a:p>
                <a:pPr algn="l"/>
                <a14:m>
                  <m:oMath xmlns:m="http://schemas.openxmlformats.org/officeDocument/2006/math">
                    <m:r>
                      <a:rPr lang="en-GB" sz="3200" b="1" i="1" smtClean="0">
                        <a:solidFill>
                          <a:schemeClr val="tx1"/>
                        </a:solidFill>
                        <a:latin typeface="Cambria Math" panose="02040503050406030204" pitchFamily="18" charset="0"/>
                        <a:cs typeface="Arial" panose="020B0604020202020204" pitchFamily="34" charset="0"/>
                      </a:rPr>
                      <m:t>𝒅</m:t>
                    </m:r>
                  </m:oMath>
                </a14:m>
                <a:r>
                  <a:rPr lang="en-GB" sz="2800" dirty="0">
                    <a:latin typeface="Arial" panose="020B0604020202020204" pitchFamily="34" charset="0"/>
                    <a:cs typeface="Arial" panose="020B0604020202020204" pitchFamily="34" charset="0"/>
                  </a:rPr>
                  <a:t> = distance between centres</a:t>
                </a:r>
              </a:p>
            </p:txBody>
          </p:sp>
        </mc:Choice>
        <mc:Fallback xmlns="">
          <p:sp>
            <p:nvSpPr>
              <p:cNvPr id="10" name="TextBox 9">
                <a:extLst>
                  <a:ext uri="{FF2B5EF4-FFF2-40B4-BE49-F238E27FC236}">
                    <a16:creationId xmlns:a16="http://schemas.microsoft.com/office/drawing/2014/main" id="{E7F5572B-999C-840A-3F04-55360C428CAB}"/>
                  </a:ext>
                </a:extLst>
              </p:cNvPr>
              <p:cNvSpPr txBox="1">
                <a:spLocks noRot="1" noChangeAspect="1" noMove="1" noResize="1" noEditPoints="1" noAdjustHandles="1" noChangeArrowheads="1" noChangeShapeType="1" noTextEdit="1"/>
              </p:cNvSpPr>
              <p:nvPr/>
            </p:nvSpPr>
            <p:spPr>
              <a:xfrm>
                <a:off x="1583646" y="4681650"/>
                <a:ext cx="5992281" cy="1977849"/>
              </a:xfrm>
              <a:prstGeom prst="rect">
                <a:avLst/>
              </a:prstGeom>
              <a:blipFill>
                <a:blip r:embed="rId8"/>
                <a:stretch>
                  <a:fillRect t="-3395" r="-916" b="-7407"/>
                </a:stretch>
              </a:blipFill>
            </p:spPr>
            <p:txBody>
              <a:bodyPr/>
              <a:lstStyle/>
              <a:p>
                <a:r>
                  <a:rPr lang="en-GB">
                    <a:noFill/>
                  </a:rPr>
                  <a:t> </a:t>
                </a:r>
              </a:p>
            </p:txBody>
          </p:sp>
        </mc:Fallback>
      </mc:AlternateContent>
      <p:sp>
        <p:nvSpPr>
          <p:cNvPr id="12" name="Title 11">
            <a:extLst>
              <a:ext uri="{FF2B5EF4-FFF2-40B4-BE49-F238E27FC236}">
                <a16:creationId xmlns:a16="http://schemas.microsoft.com/office/drawing/2014/main" id="{55F90978-F8F3-22B4-E676-93C40C93D4A1}"/>
              </a:ext>
            </a:extLst>
          </p:cNvPr>
          <p:cNvSpPr>
            <a:spLocks noGrp="1"/>
          </p:cNvSpPr>
          <p:nvPr>
            <p:ph type="title"/>
          </p:nvPr>
        </p:nvSpPr>
        <p:spPr>
          <a:xfrm>
            <a:off x="241300" y="155575"/>
            <a:ext cx="8724900" cy="480131"/>
          </a:xfrm>
        </p:spPr>
        <p:txBody>
          <a:bodyPr/>
          <a:lstStyle/>
          <a:p>
            <a:r>
              <a:rPr lang="en-GB" sz="2800" dirty="0"/>
              <a:t>State Newton’s law of Gravitation as a formula</a:t>
            </a:r>
          </a:p>
        </p:txBody>
      </p:sp>
    </p:spTree>
    <p:extLst>
      <p:ext uri="{BB962C8B-B14F-4D97-AF65-F5344CB8AC3E}">
        <p14:creationId xmlns:p14="http://schemas.microsoft.com/office/powerpoint/2010/main" val="69123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animBg="1"/>
      <p:bldP spid="7" grpId="0"/>
      <p:bldP spid="8" grpId="0"/>
      <p:bldP spid="9" grpId="0"/>
      <p:bldP spid="17" grpId="0"/>
      <p:bldP spid="18"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7">
            <a:extLst>
              <a:ext uri="{FF2B5EF4-FFF2-40B4-BE49-F238E27FC236}">
                <a16:creationId xmlns:a16="http://schemas.microsoft.com/office/drawing/2014/main" id="{1D1F2B3C-4A22-4D22-4552-524C40449A7A}"/>
              </a:ext>
            </a:extLst>
          </p:cNvPr>
          <p:cNvSpPr txBox="1">
            <a:spLocks noChangeArrowheads="1"/>
          </p:cNvSpPr>
          <p:nvPr/>
        </p:nvSpPr>
        <p:spPr bwMode="auto">
          <a:xfrm>
            <a:off x="328291" y="909856"/>
            <a:ext cx="8347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dirty="0"/>
              <a:t>Force on each mass is the same.</a:t>
            </a:r>
          </a:p>
        </p:txBody>
      </p:sp>
      <p:sp>
        <p:nvSpPr>
          <p:cNvPr id="3" name="Oval 2">
            <a:extLst>
              <a:ext uri="{FF2B5EF4-FFF2-40B4-BE49-F238E27FC236}">
                <a16:creationId xmlns:a16="http://schemas.microsoft.com/office/drawing/2014/main" id="{6FBCF126-8539-9FDF-73BC-5A76963D134E}"/>
              </a:ext>
            </a:extLst>
          </p:cNvPr>
          <p:cNvSpPr/>
          <p:nvPr/>
        </p:nvSpPr>
        <p:spPr>
          <a:xfrm>
            <a:off x="1142584" y="1690370"/>
            <a:ext cx="1794510" cy="1794510"/>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D44F5B1-2C40-90C9-B56D-04F22C46357D}"/>
              </a:ext>
            </a:extLst>
          </p:cNvPr>
          <p:cNvSpPr/>
          <p:nvPr/>
        </p:nvSpPr>
        <p:spPr>
          <a:xfrm>
            <a:off x="7336374" y="2220145"/>
            <a:ext cx="680083" cy="68008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7CF38FF4-2C73-17A9-900C-4AD769081E5E}"/>
              </a:ext>
            </a:extLst>
          </p:cNvPr>
          <p:cNvSpPr/>
          <p:nvPr/>
        </p:nvSpPr>
        <p:spPr>
          <a:xfrm>
            <a:off x="3030002" y="2447325"/>
            <a:ext cx="680083" cy="167551"/>
          </a:xfrm>
          <a:prstGeom prst="rightArrow">
            <a:avLst>
              <a:gd name="adj1" fmla="val 32684"/>
              <a:gd name="adj2" fmla="val 7390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6CE35EC-921F-119C-960D-8CD06C096142}"/>
                  </a:ext>
                </a:extLst>
              </p:cNvPr>
              <p:cNvSpPr txBox="1"/>
              <p:nvPr/>
            </p:nvSpPr>
            <p:spPr>
              <a:xfrm>
                <a:off x="3056897" y="1792136"/>
                <a:ext cx="51770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𝐹</m:t>
                      </m:r>
                    </m:oMath>
                  </m:oMathPara>
                </a14:m>
                <a:endParaRPr lang="en-GB" sz="2800" dirty="0"/>
              </a:p>
            </p:txBody>
          </p:sp>
        </mc:Choice>
        <mc:Fallback xmlns="">
          <p:sp>
            <p:nvSpPr>
              <p:cNvPr id="12" name="TextBox 11">
                <a:extLst>
                  <a:ext uri="{FF2B5EF4-FFF2-40B4-BE49-F238E27FC236}">
                    <a16:creationId xmlns:a16="http://schemas.microsoft.com/office/drawing/2014/main" id="{76CE35EC-921F-119C-960D-8CD06C096142}"/>
                  </a:ext>
                </a:extLst>
              </p:cNvPr>
              <p:cNvSpPr txBox="1">
                <a:spLocks noRot="1" noChangeAspect="1" noMove="1" noResize="1" noEditPoints="1" noAdjustHandles="1" noChangeArrowheads="1" noChangeShapeType="1" noTextEdit="1"/>
              </p:cNvSpPr>
              <p:nvPr/>
            </p:nvSpPr>
            <p:spPr>
              <a:xfrm>
                <a:off x="3056897" y="1792136"/>
                <a:ext cx="517706"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314B04-F2B5-24EF-1622-7CBB368E33D3}"/>
                  </a:ext>
                </a:extLst>
              </p:cNvPr>
              <p:cNvSpPr txBox="1"/>
              <p:nvPr/>
            </p:nvSpPr>
            <p:spPr>
              <a:xfrm>
                <a:off x="6636231" y="1820935"/>
                <a:ext cx="51770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𝐹</m:t>
                      </m:r>
                    </m:oMath>
                  </m:oMathPara>
                </a14:m>
                <a:endParaRPr lang="en-GB" sz="2800" dirty="0"/>
              </a:p>
            </p:txBody>
          </p:sp>
        </mc:Choice>
        <mc:Fallback xmlns="">
          <p:sp>
            <p:nvSpPr>
              <p:cNvPr id="13" name="TextBox 12">
                <a:extLst>
                  <a:ext uri="{FF2B5EF4-FFF2-40B4-BE49-F238E27FC236}">
                    <a16:creationId xmlns:a16="http://schemas.microsoft.com/office/drawing/2014/main" id="{04314B04-F2B5-24EF-1622-7CBB368E33D3}"/>
                  </a:ext>
                </a:extLst>
              </p:cNvPr>
              <p:cNvSpPr txBox="1">
                <a:spLocks noRot="1" noChangeAspect="1" noMove="1" noResize="1" noEditPoints="1" noAdjustHandles="1" noChangeArrowheads="1" noChangeShapeType="1" noTextEdit="1"/>
              </p:cNvSpPr>
              <p:nvPr/>
            </p:nvSpPr>
            <p:spPr>
              <a:xfrm>
                <a:off x="6636231" y="1820935"/>
                <a:ext cx="517706" cy="523220"/>
              </a:xfrm>
              <a:prstGeom prst="rect">
                <a:avLst/>
              </a:prstGeom>
              <a:blipFill>
                <a:blip r:embed="rId3"/>
                <a:stretch>
                  <a:fillRect/>
                </a:stretch>
              </a:blipFill>
            </p:spPr>
            <p:txBody>
              <a:bodyPr/>
              <a:lstStyle/>
              <a:p>
                <a:r>
                  <a:rPr lang="en-GB">
                    <a:noFill/>
                  </a:rPr>
                  <a:t> </a:t>
                </a:r>
              </a:p>
            </p:txBody>
          </p:sp>
        </mc:Fallback>
      </mc:AlternateContent>
      <p:sp>
        <p:nvSpPr>
          <p:cNvPr id="5" name="Title 4">
            <a:extLst>
              <a:ext uri="{FF2B5EF4-FFF2-40B4-BE49-F238E27FC236}">
                <a16:creationId xmlns:a16="http://schemas.microsoft.com/office/drawing/2014/main" id="{A78453BC-C5B1-4CC6-5F33-17D4BAB31FA2}"/>
              </a:ext>
            </a:extLst>
          </p:cNvPr>
          <p:cNvSpPr>
            <a:spLocks noGrp="1"/>
          </p:cNvSpPr>
          <p:nvPr>
            <p:ph type="title"/>
          </p:nvPr>
        </p:nvSpPr>
        <p:spPr>
          <a:xfrm>
            <a:off x="241300" y="155575"/>
            <a:ext cx="8724900" cy="590931"/>
          </a:xfrm>
        </p:spPr>
        <p:txBody>
          <a:bodyPr/>
          <a:lstStyle/>
          <a:p>
            <a:r>
              <a:rPr lang="en-GB" dirty="0"/>
              <a:t>Relate Newtons 3</a:t>
            </a:r>
            <a:r>
              <a:rPr lang="en-GB" baseline="30000" dirty="0"/>
              <a:t>rd</a:t>
            </a:r>
            <a:r>
              <a:rPr lang="en-GB" dirty="0"/>
              <a:t> law to Gravitation</a:t>
            </a:r>
          </a:p>
        </p:txBody>
      </p:sp>
      <p:sp>
        <p:nvSpPr>
          <p:cNvPr id="7" name="Oval 6">
            <a:extLst>
              <a:ext uri="{FF2B5EF4-FFF2-40B4-BE49-F238E27FC236}">
                <a16:creationId xmlns:a16="http://schemas.microsoft.com/office/drawing/2014/main" id="{ECD8B9AA-5AA8-6C17-448A-CD56A075A857}"/>
              </a:ext>
            </a:extLst>
          </p:cNvPr>
          <p:cNvSpPr/>
          <p:nvPr/>
        </p:nvSpPr>
        <p:spPr>
          <a:xfrm>
            <a:off x="1424362" y="4517973"/>
            <a:ext cx="251044" cy="233172"/>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BA3ED3E-B328-6322-EE70-1988CC4A7529}"/>
              </a:ext>
            </a:extLst>
          </p:cNvPr>
          <p:cNvSpPr txBox="1"/>
          <p:nvPr/>
        </p:nvSpPr>
        <p:spPr>
          <a:xfrm>
            <a:off x="1627706" y="2216956"/>
            <a:ext cx="82426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Sun</a:t>
            </a:r>
          </a:p>
        </p:txBody>
      </p:sp>
      <p:sp>
        <p:nvSpPr>
          <p:cNvPr id="9" name="TextBox 8">
            <a:extLst>
              <a:ext uri="{FF2B5EF4-FFF2-40B4-BE49-F238E27FC236}">
                <a16:creationId xmlns:a16="http://schemas.microsoft.com/office/drawing/2014/main" id="{809BD388-0673-00E7-4739-799B1250E6EE}"/>
              </a:ext>
            </a:extLst>
          </p:cNvPr>
          <p:cNvSpPr txBox="1"/>
          <p:nvPr/>
        </p:nvSpPr>
        <p:spPr>
          <a:xfrm>
            <a:off x="7675999" y="1667681"/>
            <a:ext cx="10438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Earth</a:t>
            </a:r>
          </a:p>
        </p:txBody>
      </p:sp>
      <p:sp>
        <p:nvSpPr>
          <p:cNvPr id="15" name="TextBox 14">
            <a:extLst>
              <a:ext uri="{FF2B5EF4-FFF2-40B4-BE49-F238E27FC236}">
                <a16:creationId xmlns:a16="http://schemas.microsoft.com/office/drawing/2014/main" id="{6B5E5849-F087-6994-8754-EE257D1F8625}"/>
              </a:ext>
            </a:extLst>
          </p:cNvPr>
          <p:cNvSpPr txBox="1"/>
          <p:nvPr/>
        </p:nvSpPr>
        <p:spPr>
          <a:xfrm>
            <a:off x="3030002" y="2914397"/>
            <a:ext cx="5645365"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Earth pulls the Sun with the same force the Sun pulls the earth</a:t>
            </a:r>
          </a:p>
        </p:txBody>
      </p:sp>
      <p:sp>
        <p:nvSpPr>
          <p:cNvPr id="16" name="Freeform: Shape 15">
            <a:extLst>
              <a:ext uri="{FF2B5EF4-FFF2-40B4-BE49-F238E27FC236}">
                <a16:creationId xmlns:a16="http://schemas.microsoft.com/office/drawing/2014/main" id="{3652597C-B113-2ABB-F74A-E7BFB6A0E927}"/>
              </a:ext>
            </a:extLst>
          </p:cNvPr>
          <p:cNvSpPr/>
          <p:nvPr/>
        </p:nvSpPr>
        <p:spPr>
          <a:xfrm>
            <a:off x="1491429" y="4760434"/>
            <a:ext cx="57150" cy="651510"/>
          </a:xfrm>
          <a:custGeom>
            <a:avLst/>
            <a:gdLst>
              <a:gd name="connsiteX0" fmla="*/ 45720 w 57150"/>
              <a:gd name="connsiteY0" fmla="*/ 0 h 651510"/>
              <a:gd name="connsiteX1" fmla="*/ 0 w 57150"/>
              <a:gd name="connsiteY1" fmla="*/ 285750 h 651510"/>
              <a:gd name="connsiteX2" fmla="*/ 57150 w 57150"/>
              <a:gd name="connsiteY2" fmla="*/ 560070 h 651510"/>
              <a:gd name="connsiteX3" fmla="*/ 0 w 57150"/>
              <a:gd name="connsiteY3" fmla="*/ 651510 h 651510"/>
            </a:gdLst>
            <a:ahLst/>
            <a:cxnLst>
              <a:cxn ang="0">
                <a:pos x="connsiteX0" y="connsiteY0"/>
              </a:cxn>
              <a:cxn ang="0">
                <a:pos x="connsiteX1" y="connsiteY1"/>
              </a:cxn>
              <a:cxn ang="0">
                <a:pos x="connsiteX2" y="connsiteY2"/>
              </a:cxn>
              <a:cxn ang="0">
                <a:pos x="connsiteX3" y="connsiteY3"/>
              </a:cxn>
            </a:cxnLst>
            <a:rect l="l" t="t" r="r" b="b"/>
            <a:pathLst>
              <a:path w="57150" h="651510">
                <a:moveTo>
                  <a:pt x="45720" y="0"/>
                </a:moveTo>
                <a:lnTo>
                  <a:pt x="0" y="285750"/>
                </a:lnTo>
                <a:lnTo>
                  <a:pt x="57150" y="560070"/>
                </a:lnTo>
                <a:lnTo>
                  <a:pt x="0" y="65151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3F24753A-1D91-5F0E-8981-A340D70676CE}"/>
              </a:ext>
            </a:extLst>
          </p:cNvPr>
          <p:cNvSpPr/>
          <p:nvPr/>
        </p:nvSpPr>
        <p:spPr>
          <a:xfrm>
            <a:off x="1319979" y="5046184"/>
            <a:ext cx="148590" cy="274320"/>
          </a:xfrm>
          <a:custGeom>
            <a:avLst/>
            <a:gdLst>
              <a:gd name="connsiteX0" fmla="*/ 148590 w 148590"/>
              <a:gd name="connsiteY0" fmla="*/ 0 h 274320"/>
              <a:gd name="connsiteX1" fmla="*/ 102870 w 148590"/>
              <a:gd name="connsiteY1" fmla="*/ 205740 h 274320"/>
              <a:gd name="connsiteX2" fmla="*/ 0 w 148590"/>
              <a:gd name="connsiteY2" fmla="*/ 274320 h 274320"/>
            </a:gdLst>
            <a:ahLst/>
            <a:cxnLst>
              <a:cxn ang="0">
                <a:pos x="connsiteX0" y="connsiteY0"/>
              </a:cxn>
              <a:cxn ang="0">
                <a:pos x="connsiteX1" y="connsiteY1"/>
              </a:cxn>
              <a:cxn ang="0">
                <a:pos x="connsiteX2" y="connsiteY2"/>
              </a:cxn>
            </a:cxnLst>
            <a:rect l="l" t="t" r="r" b="b"/>
            <a:pathLst>
              <a:path w="148590" h="274320">
                <a:moveTo>
                  <a:pt x="148590" y="0"/>
                </a:moveTo>
                <a:lnTo>
                  <a:pt x="102870" y="205740"/>
                </a:lnTo>
                <a:lnTo>
                  <a:pt x="0" y="27432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C581F63F-E47E-43A3-9BB4-32F25129BA70}"/>
              </a:ext>
            </a:extLst>
          </p:cNvPr>
          <p:cNvSpPr/>
          <p:nvPr/>
        </p:nvSpPr>
        <p:spPr>
          <a:xfrm>
            <a:off x="1228539" y="4600414"/>
            <a:ext cx="628650" cy="182880"/>
          </a:xfrm>
          <a:custGeom>
            <a:avLst/>
            <a:gdLst>
              <a:gd name="connsiteX0" fmla="*/ 0 w 628650"/>
              <a:gd name="connsiteY0" fmla="*/ 0 h 182880"/>
              <a:gd name="connsiteX1" fmla="*/ 125730 w 628650"/>
              <a:gd name="connsiteY1" fmla="*/ 182880 h 182880"/>
              <a:gd name="connsiteX2" fmla="*/ 274320 w 628650"/>
              <a:gd name="connsiteY2" fmla="*/ 182880 h 182880"/>
              <a:gd name="connsiteX3" fmla="*/ 491490 w 628650"/>
              <a:gd name="connsiteY3" fmla="*/ 160020 h 182880"/>
              <a:gd name="connsiteX4" fmla="*/ 628650 w 628650"/>
              <a:gd name="connsiteY4" fmla="*/ 5715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182880">
                <a:moveTo>
                  <a:pt x="0" y="0"/>
                </a:moveTo>
                <a:lnTo>
                  <a:pt x="125730" y="182880"/>
                </a:lnTo>
                <a:lnTo>
                  <a:pt x="274320" y="182880"/>
                </a:lnTo>
                <a:lnTo>
                  <a:pt x="491490" y="160020"/>
                </a:lnTo>
                <a:lnTo>
                  <a:pt x="628650" y="5715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90E35A15-E9CC-CA8F-DE70-8343BC4B2D8A}"/>
              </a:ext>
            </a:extLst>
          </p:cNvPr>
          <p:cNvSpPr/>
          <p:nvPr/>
        </p:nvSpPr>
        <p:spPr>
          <a:xfrm>
            <a:off x="434154" y="6437199"/>
            <a:ext cx="2868930" cy="93613"/>
          </a:xfrm>
          <a:custGeom>
            <a:avLst/>
            <a:gdLst>
              <a:gd name="connsiteX0" fmla="*/ 0 w 2868930"/>
              <a:gd name="connsiteY0" fmla="*/ 45720 h 91440"/>
              <a:gd name="connsiteX1" fmla="*/ 1188720 w 2868930"/>
              <a:gd name="connsiteY1" fmla="*/ 0 h 91440"/>
              <a:gd name="connsiteX2" fmla="*/ 2868930 w 2868930"/>
              <a:gd name="connsiteY2" fmla="*/ 91440 h 91440"/>
              <a:gd name="connsiteX0" fmla="*/ 0 w 2868930"/>
              <a:gd name="connsiteY0" fmla="*/ 47893 h 93613"/>
              <a:gd name="connsiteX1" fmla="*/ 1188720 w 2868930"/>
              <a:gd name="connsiteY1" fmla="*/ 2173 h 93613"/>
              <a:gd name="connsiteX2" fmla="*/ 2868930 w 2868930"/>
              <a:gd name="connsiteY2" fmla="*/ 93613 h 93613"/>
            </a:gdLst>
            <a:ahLst/>
            <a:cxnLst>
              <a:cxn ang="0">
                <a:pos x="connsiteX0" y="connsiteY0"/>
              </a:cxn>
              <a:cxn ang="0">
                <a:pos x="connsiteX1" y="connsiteY1"/>
              </a:cxn>
              <a:cxn ang="0">
                <a:pos x="connsiteX2" y="connsiteY2"/>
              </a:cxn>
            </a:cxnLst>
            <a:rect l="l" t="t" r="r" b="b"/>
            <a:pathLst>
              <a:path w="2868930" h="93613">
                <a:moveTo>
                  <a:pt x="0" y="47893"/>
                </a:moveTo>
                <a:cubicBezTo>
                  <a:pt x="396240" y="32653"/>
                  <a:pt x="792376" y="-10060"/>
                  <a:pt x="1188720" y="2173"/>
                </a:cubicBezTo>
                <a:cubicBezTo>
                  <a:pt x="1805940" y="21223"/>
                  <a:pt x="2308860" y="63133"/>
                  <a:pt x="2868930" y="93613"/>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D603260-FC0A-EA96-4A4B-A67B3C7EC60B}"/>
              </a:ext>
            </a:extLst>
          </p:cNvPr>
          <p:cNvSpPr txBox="1"/>
          <p:nvPr/>
        </p:nvSpPr>
        <p:spPr>
          <a:xfrm>
            <a:off x="2461132" y="5102328"/>
            <a:ext cx="6505068"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Man pulls the earth up with the same force as the earth pulls the man down!</a:t>
            </a:r>
          </a:p>
        </p:txBody>
      </p:sp>
      <p:sp>
        <p:nvSpPr>
          <p:cNvPr id="23" name="TextBox 22">
            <a:extLst>
              <a:ext uri="{FF2B5EF4-FFF2-40B4-BE49-F238E27FC236}">
                <a16:creationId xmlns:a16="http://schemas.microsoft.com/office/drawing/2014/main" id="{C60A056E-E8E2-079D-6B9C-0FAD5D655784}"/>
              </a:ext>
            </a:extLst>
          </p:cNvPr>
          <p:cNvSpPr txBox="1"/>
          <p:nvPr/>
        </p:nvSpPr>
        <p:spPr>
          <a:xfrm>
            <a:off x="328291" y="1469536"/>
            <a:ext cx="441146" cy="646331"/>
          </a:xfrm>
          <a:prstGeom prst="rect">
            <a:avLst/>
          </a:prstGeom>
          <a:noFill/>
        </p:spPr>
        <p:txBody>
          <a:bodyPr wrap="none" rtlCol="0">
            <a:spAutoFit/>
          </a:bodyPr>
          <a:lstStyle/>
          <a:p>
            <a:pPr algn="l">
              <a:spcAft>
                <a:spcPts val="1200"/>
              </a:spcAft>
            </a:pPr>
            <a:r>
              <a:rPr lang="en-GB" sz="3600" b="1" dirty="0">
                <a:latin typeface="Arial" panose="020B0604020202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7C533153-01A7-635A-3371-480ECB78BF0F}"/>
              </a:ext>
            </a:extLst>
          </p:cNvPr>
          <p:cNvSpPr txBox="1"/>
          <p:nvPr/>
        </p:nvSpPr>
        <p:spPr>
          <a:xfrm>
            <a:off x="369733" y="4282963"/>
            <a:ext cx="441146" cy="646331"/>
          </a:xfrm>
          <a:prstGeom prst="rect">
            <a:avLst/>
          </a:prstGeom>
          <a:noFill/>
        </p:spPr>
        <p:txBody>
          <a:bodyPr wrap="none" rtlCol="0">
            <a:spAutoFit/>
          </a:bodyPr>
          <a:lstStyle/>
          <a:p>
            <a:pPr algn="l">
              <a:spcAft>
                <a:spcPts val="1200"/>
              </a:spcAft>
            </a:pPr>
            <a:r>
              <a:rPr lang="en-GB" sz="3600" b="1" dirty="0">
                <a:latin typeface="Arial" panose="020B0604020202020204" pitchFamily="34" charset="0"/>
                <a:cs typeface="Arial" panose="020B0604020202020204" pitchFamily="34" charset="0"/>
              </a:rPr>
              <a:t>2</a:t>
            </a:r>
          </a:p>
        </p:txBody>
      </p:sp>
      <p:sp>
        <p:nvSpPr>
          <p:cNvPr id="2" name="Arrow: Right 1">
            <a:extLst>
              <a:ext uri="{FF2B5EF4-FFF2-40B4-BE49-F238E27FC236}">
                <a16:creationId xmlns:a16="http://schemas.microsoft.com/office/drawing/2014/main" id="{B4E98CF5-E1A9-AD41-AD63-DCFD4329BFEC}"/>
              </a:ext>
            </a:extLst>
          </p:cNvPr>
          <p:cNvSpPr/>
          <p:nvPr/>
        </p:nvSpPr>
        <p:spPr>
          <a:xfrm flipH="1" flipV="1">
            <a:off x="6555042" y="2447325"/>
            <a:ext cx="680083" cy="167551"/>
          </a:xfrm>
          <a:prstGeom prst="rightArrow">
            <a:avLst>
              <a:gd name="adj1" fmla="val 32684"/>
              <a:gd name="adj2" fmla="val 7390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72D69366-3EE6-257C-C313-C90FC4273789}"/>
              </a:ext>
            </a:extLst>
          </p:cNvPr>
          <p:cNvSpPr/>
          <p:nvPr/>
        </p:nvSpPr>
        <p:spPr>
          <a:xfrm rot="16200000" flipH="1" flipV="1">
            <a:off x="1307642" y="5145337"/>
            <a:ext cx="680083" cy="167551"/>
          </a:xfrm>
          <a:prstGeom prst="rightArrow">
            <a:avLst>
              <a:gd name="adj1" fmla="val 32684"/>
              <a:gd name="adj2" fmla="val 7390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DF0E5DD-EBB3-43E8-1961-B02C45FE4C9D}"/>
              </a:ext>
            </a:extLst>
          </p:cNvPr>
          <p:cNvSpPr/>
          <p:nvPr/>
        </p:nvSpPr>
        <p:spPr>
          <a:xfrm rot="5400000" flipH="1" flipV="1">
            <a:off x="1306489" y="6032666"/>
            <a:ext cx="680083" cy="167551"/>
          </a:xfrm>
          <a:prstGeom prst="rightArrow">
            <a:avLst>
              <a:gd name="adj1" fmla="val 32684"/>
              <a:gd name="adj2" fmla="val 7390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3" grpId="0" animBg="1"/>
      <p:bldP spid="4" grpId="0" animBg="1"/>
      <p:bldP spid="10" grpId="0" animBg="1"/>
      <p:bldP spid="12" grpId="0"/>
      <p:bldP spid="13" grpId="0"/>
      <p:bldP spid="7" grpId="0" animBg="1"/>
      <p:bldP spid="8" grpId="0"/>
      <p:bldP spid="9" grpId="0"/>
      <p:bldP spid="15" grpId="0"/>
      <p:bldP spid="16" grpId="0" animBg="1"/>
      <p:bldP spid="17" grpId="0" animBg="1"/>
      <p:bldP spid="18" grpId="0" animBg="1"/>
      <p:bldP spid="19" grpId="0" animBg="1"/>
      <p:bldP spid="22" grpId="0"/>
      <p:bldP spid="23" grpId="0"/>
      <p:bldP spid="24" grpId="0"/>
      <p:bldP spid="2" grpId="0" animBg="1"/>
      <p:bldP spid="6"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7">
            <a:extLst>
              <a:ext uri="{FF2B5EF4-FFF2-40B4-BE49-F238E27FC236}">
                <a16:creationId xmlns:a16="http://schemas.microsoft.com/office/drawing/2014/main" id="{1D1F2B3C-4A22-4D22-4552-524C40449A7A}"/>
              </a:ext>
            </a:extLst>
          </p:cNvPr>
          <p:cNvSpPr txBox="1">
            <a:spLocks noChangeArrowheads="1"/>
          </p:cNvSpPr>
          <p:nvPr/>
        </p:nvSpPr>
        <p:spPr bwMode="auto">
          <a:xfrm>
            <a:off x="480695" y="1203040"/>
            <a:ext cx="83470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dirty="0"/>
              <a:t>The gravitational force appears to act from the centre of mass of a body.</a:t>
            </a:r>
          </a:p>
        </p:txBody>
      </p:sp>
      <p:sp>
        <p:nvSpPr>
          <p:cNvPr id="2" name="TextBox 1">
            <a:extLst>
              <a:ext uri="{FF2B5EF4-FFF2-40B4-BE49-F238E27FC236}">
                <a16:creationId xmlns:a16="http://schemas.microsoft.com/office/drawing/2014/main" id="{0A9731B5-AC00-F3CA-0387-6397D8FF21C7}"/>
              </a:ext>
            </a:extLst>
          </p:cNvPr>
          <p:cNvSpPr txBox="1"/>
          <p:nvPr/>
        </p:nvSpPr>
        <p:spPr>
          <a:xfrm>
            <a:off x="312448" y="94179"/>
            <a:ext cx="8362919" cy="954107"/>
          </a:xfrm>
          <a:prstGeom prst="rect">
            <a:avLst/>
          </a:prstGeom>
          <a:noFill/>
        </p:spPr>
        <p:txBody>
          <a:bodyPr wrap="square" rtlCol="0">
            <a:spAutoFit/>
          </a:bodyPr>
          <a:lstStyle/>
          <a:p>
            <a:r>
              <a:rPr lang="en-IE" sz="2800" b="1" dirty="0"/>
              <a:t>From where does the gravitational force appear to act?</a:t>
            </a:r>
          </a:p>
        </p:txBody>
      </p:sp>
      <p:sp>
        <p:nvSpPr>
          <p:cNvPr id="3" name="TextBox 2">
            <a:extLst>
              <a:ext uri="{FF2B5EF4-FFF2-40B4-BE49-F238E27FC236}">
                <a16:creationId xmlns:a16="http://schemas.microsoft.com/office/drawing/2014/main" id="{C7CFEE74-2EFC-51AC-875A-7BAC7225BA6D}"/>
              </a:ext>
            </a:extLst>
          </p:cNvPr>
          <p:cNvSpPr txBox="1"/>
          <p:nvPr/>
        </p:nvSpPr>
        <p:spPr>
          <a:xfrm>
            <a:off x="522381" y="5175626"/>
            <a:ext cx="8152986" cy="1384995"/>
          </a:xfrm>
          <a:prstGeom prst="rect">
            <a:avLst/>
          </a:prstGeom>
          <a:noFill/>
        </p:spPr>
        <p:txBody>
          <a:bodyPr wrap="square" rtlCol="0">
            <a:spAutoFit/>
          </a:bodyPr>
          <a:lstStyle/>
          <a:p>
            <a:pPr algn="l"/>
            <a:r>
              <a:rPr lang="en-GB" sz="2800" dirty="0"/>
              <a:t>Every particle in a body creates its own gravity but the net effect from the outside is as if it is all centred at one point.</a:t>
            </a:r>
          </a:p>
        </p:txBody>
      </p:sp>
      <p:sp>
        <p:nvSpPr>
          <p:cNvPr id="4" name="Oval 3">
            <a:extLst>
              <a:ext uri="{FF2B5EF4-FFF2-40B4-BE49-F238E27FC236}">
                <a16:creationId xmlns:a16="http://schemas.microsoft.com/office/drawing/2014/main" id="{10710A92-7F7D-DF2E-803F-DDF875140AE4}"/>
              </a:ext>
            </a:extLst>
          </p:cNvPr>
          <p:cNvSpPr/>
          <p:nvPr/>
        </p:nvSpPr>
        <p:spPr>
          <a:xfrm>
            <a:off x="1040130" y="2469964"/>
            <a:ext cx="1794510" cy="179451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898A87A-02AB-CFBD-903A-BDA95DFEA776}"/>
              </a:ext>
            </a:extLst>
          </p:cNvPr>
          <p:cNvSpPr/>
          <p:nvPr/>
        </p:nvSpPr>
        <p:spPr>
          <a:xfrm>
            <a:off x="7233920" y="2999739"/>
            <a:ext cx="680083" cy="68008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FEF957E-4CB1-19F7-AAD6-620D01426438}"/>
              </a:ext>
            </a:extLst>
          </p:cNvPr>
          <p:cNvSpPr/>
          <p:nvPr/>
        </p:nvSpPr>
        <p:spPr>
          <a:xfrm>
            <a:off x="1910080" y="3339781"/>
            <a:ext cx="54610" cy="5487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8A3C440-9BF1-BAEE-F6B3-F3268E207A0C}"/>
              </a:ext>
            </a:extLst>
          </p:cNvPr>
          <p:cNvSpPr/>
          <p:nvPr/>
        </p:nvSpPr>
        <p:spPr>
          <a:xfrm>
            <a:off x="7546656" y="3312343"/>
            <a:ext cx="54610" cy="5487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2BC0D37A-C581-0F3F-367F-585B228D72CC}"/>
              </a:ext>
            </a:extLst>
          </p:cNvPr>
          <p:cNvCxnSpPr>
            <a:cxnSpLocks/>
          </p:cNvCxnSpPr>
          <p:nvPr/>
        </p:nvCxnSpPr>
        <p:spPr>
          <a:xfrm flipV="1">
            <a:off x="1937385" y="3320622"/>
            <a:ext cx="5609271" cy="37997"/>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F1E9BFB-3991-6F77-AE0B-5FDF5F42F81B}"/>
                  </a:ext>
                </a:extLst>
              </p:cNvPr>
              <p:cNvSpPr txBox="1"/>
              <p:nvPr/>
            </p:nvSpPr>
            <p:spPr>
              <a:xfrm>
                <a:off x="2929724" y="3822234"/>
                <a:ext cx="3955853" cy="954107"/>
              </a:xfrm>
              <a:prstGeom prst="rect">
                <a:avLst/>
              </a:prstGeom>
              <a:noFill/>
            </p:spPr>
            <p:txBody>
              <a:bodyPr wrap="square" rtlCol="0">
                <a:spAutoFit/>
              </a:bodyPr>
              <a:lstStyle/>
              <a:p>
                <a:pPr algn="ctr"/>
                <a14:m>
                  <m:oMath xmlns:m="http://schemas.openxmlformats.org/officeDocument/2006/math">
                    <m:r>
                      <a:rPr lang="en-GB" sz="2800" b="0" i="1" smtClean="0">
                        <a:latin typeface="Cambria Math" panose="02040503050406030204" pitchFamily="18" charset="0"/>
                      </a:rPr>
                      <m:t>𝑑</m:t>
                    </m:r>
                  </m:oMath>
                </a14:m>
                <a:r>
                  <a:rPr lang="en-GB" sz="2800" dirty="0"/>
                  <a:t> is measured between the centres</a:t>
                </a:r>
              </a:p>
            </p:txBody>
          </p:sp>
        </mc:Choice>
        <mc:Fallback xmlns="">
          <p:sp>
            <p:nvSpPr>
              <p:cNvPr id="10" name="TextBox 9">
                <a:extLst>
                  <a:ext uri="{FF2B5EF4-FFF2-40B4-BE49-F238E27FC236}">
                    <a16:creationId xmlns:a16="http://schemas.microsoft.com/office/drawing/2014/main" id="{BF1E9BFB-3991-6F77-AE0B-5FDF5F42F81B}"/>
                  </a:ext>
                </a:extLst>
              </p:cNvPr>
              <p:cNvSpPr txBox="1">
                <a:spLocks noRot="1" noChangeAspect="1" noMove="1" noResize="1" noEditPoints="1" noAdjustHandles="1" noChangeArrowheads="1" noChangeShapeType="1" noTextEdit="1"/>
              </p:cNvSpPr>
              <p:nvPr/>
            </p:nvSpPr>
            <p:spPr>
              <a:xfrm>
                <a:off x="2929724" y="3822234"/>
                <a:ext cx="3955853" cy="954107"/>
              </a:xfrm>
              <a:prstGeom prst="rect">
                <a:avLst/>
              </a:prstGeom>
              <a:blipFill>
                <a:blip r:embed="rId2"/>
                <a:stretch>
                  <a:fillRect t="-6369" r="-4931" b="-16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4B70B4A-8D7B-7694-5A56-16121C47DAB4}"/>
                  </a:ext>
                </a:extLst>
              </p:cNvPr>
              <p:cNvSpPr txBox="1"/>
              <p:nvPr/>
            </p:nvSpPr>
            <p:spPr>
              <a:xfrm>
                <a:off x="4572000" y="3299643"/>
                <a:ext cx="461010"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𝑑</m:t>
                      </m:r>
                    </m:oMath>
                  </m:oMathPara>
                </a14:m>
                <a:endParaRPr lang="en-GB" sz="2800" dirty="0"/>
              </a:p>
            </p:txBody>
          </p:sp>
        </mc:Choice>
        <mc:Fallback xmlns="">
          <p:sp>
            <p:nvSpPr>
              <p:cNvPr id="11" name="TextBox 10">
                <a:extLst>
                  <a:ext uri="{FF2B5EF4-FFF2-40B4-BE49-F238E27FC236}">
                    <a16:creationId xmlns:a16="http://schemas.microsoft.com/office/drawing/2014/main" id="{54B70B4A-8D7B-7694-5A56-16121C47DAB4}"/>
                  </a:ext>
                </a:extLst>
              </p:cNvPr>
              <p:cNvSpPr txBox="1">
                <a:spLocks noRot="1" noChangeAspect="1" noMove="1" noResize="1" noEditPoints="1" noAdjustHandles="1" noChangeArrowheads="1" noChangeShapeType="1" noTextEdit="1"/>
              </p:cNvSpPr>
              <p:nvPr/>
            </p:nvSpPr>
            <p:spPr>
              <a:xfrm>
                <a:off x="4572000" y="3299643"/>
                <a:ext cx="461010"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734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3" grpId="0"/>
      <p:bldP spid="4" grpId="0" animBg="1"/>
      <p:bldP spid="5" grpId="0" animBg="1"/>
      <p:bldP spid="6" grpId="0" animBg="1"/>
      <p:bldP spid="7"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5EF99C-B0F0-374C-A0DF-6812C4C2467F}"/>
              </a:ext>
            </a:extLst>
          </p:cNvPr>
          <p:cNvSpPr>
            <a:spLocks noGrp="1"/>
          </p:cNvSpPr>
          <p:nvPr>
            <p:ph type="title"/>
          </p:nvPr>
        </p:nvSpPr>
        <p:spPr/>
        <p:txBody>
          <a:bodyPr/>
          <a:lstStyle/>
          <a:p>
            <a:r>
              <a:rPr lang="en-GB" dirty="0"/>
              <a:t>What is gravity?</a:t>
            </a:r>
          </a:p>
        </p:txBody>
      </p:sp>
      <p:pic>
        <p:nvPicPr>
          <p:cNvPr id="4" name="Picture 3">
            <a:extLst>
              <a:ext uri="{FF2B5EF4-FFF2-40B4-BE49-F238E27FC236}">
                <a16:creationId xmlns:a16="http://schemas.microsoft.com/office/drawing/2014/main" id="{5AC1A6FC-DEE6-F357-B716-D6FA12BCD559}"/>
              </a:ext>
            </a:extLst>
          </p:cNvPr>
          <p:cNvPicPr>
            <a:picLocks noChangeAspect="1"/>
          </p:cNvPicPr>
          <p:nvPr/>
        </p:nvPicPr>
        <p:blipFill>
          <a:blip r:embed="rId2"/>
          <a:stretch>
            <a:fillRect/>
          </a:stretch>
        </p:blipFill>
        <p:spPr>
          <a:xfrm>
            <a:off x="4657628" y="452315"/>
            <a:ext cx="4032046" cy="2268026"/>
          </a:xfrm>
          <a:prstGeom prst="rect">
            <a:avLst/>
          </a:prstGeom>
        </p:spPr>
      </p:pic>
      <p:sp>
        <p:nvSpPr>
          <p:cNvPr id="5" name="TextBox 4">
            <a:extLst>
              <a:ext uri="{FF2B5EF4-FFF2-40B4-BE49-F238E27FC236}">
                <a16:creationId xmlns:a16="http://schemas.microsoft.com/office/drawing/2014/main" id="{9F40EA3E-0373-0163-D68E-B949CA1453E6}"/>
              </a:ext>
            </a:extLst>
          </p:cNvPr>
          <p:cNvSpPr txBox="1"/>
          <p:nvPr/>
        </p:nvSpPr>
        <p:spPr>
          <a:xfrm>
            <a:off x="342901" y="1042364"/>
            <a:ext cx="4224214" cy="1569660"/>
          </a:xfrm>
          <a:prstGeom prst="rect">
            <a:avLst/>
          </a:prstGeom>
          <a:solidFill>
            <a:srgbClr val="FFFF99"/>
          </a:solidFill>
        </p:spPr>
        <p:txBody>
          <a:bodyPr wrap="square" rtlCol="0">
            <a:spAutoFit/>
          </a:bodyPr>
          <a:lstStyle/>
          <a:p>
            <a:pPr algn="l">
              <a:spcAft>
                <a:spcPts val="1200"/>
              </a:spcAft>
            </a:pPr>
            <a:r>
              <a:rPr lang="en-GB" sz="3200" dirty="0">
                <a:latin typeface="Arial" panose="020B0604020202020204" pitchFamily="34" charset="0"/>
                <a:cs typeface="Arial" panose="020B0604020202020204" pitchFamily="34" charset="0"/>
              </a:rPr>
              <a:t>The force of attraction between bodies that have mass.</a:t>
            </a:r>
          </a:p>
        </p:txBody>
      </p:sp>
      <p:sp>
        <p:nvSpPr>
          <p:cNvPr id="6" name="TextBox 5">
            <a:extLst>
              <a:ext uri="{FF2B5EF4-FFF2-40B4-BE49-F238E27FC236}">
                <a16:creationId xmlns:a16="http://schemas.microsoft.com/office/drawing/2014/main" id="{96187696-4404-D221-7194-2C0F0465ABB9}"/>
              </a:ext>
            </a:extLst>
          </p:cNvPr>
          <p:cNvSpPr txBox="1"/>
          <p:nvPr/>
        </p:nvSpPr>
        <p:spPr>
          <a:xfrm>
            <a:off x="342901" y="3097729"/>
            <a:ext cx="3543300"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Gravity is one of the 4 fundamental forces of nature.</a:t>
            </a:r>
          </a:p>
        </p:txBody>
      </p:sp>
      <p:sp>
        <p:nvSpPr>
          <p:cNvPr id="7" name="TextBox 6">
            <a:extLst>
              <a:ext uri="{FF2B5EF4-FFF2-40B4-BE49-F238E27FC236}">
                <a16:creationId xmlns:a16="http://schemas.microsoft.com/office/drawing/2014/main" id="{122AE71B-B1FD-0B4F-F77A-C16105A23FFE}"/>
              </a:ext>
            </a:extLst>
          </p:cNvPr>
          <p:cNvSpPr txBox="1"/>
          <p:nvPr/>
        </p:nvSpPr>
        <p:spPr>
          <a:xfrm>
            <a:off x="4576886" y="3017410"/>
            <a:ext cx="4406362" cy="3262432"/>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At the centre of our galaxy there is a black hole which is 4 million times as massive as the Sun.</a:t>
            </a:r>
          </a:p>
          <a:p>
            <a:pPr algn="l">
              <a:spcAft>
                <a:spcPts val="1200"/>
              </a:spcAft>
            </a:pPr>
            <a:r>
              <a:rPr lang="en-GB" sz="2800" dirty="0">
                <a:latin typeface="Arial" panose="020B0604020202020204" pitchFamily="34" charset="0"/>
                <a:cs typeface="Arial" panose="020B0604020202020204" pitchFamily="34" charset="0"/>
              </a:rPr>
              <a:t>We don’t fall in because we are orbiting this black hole.</a:t>
            </a:r>
          </a:p>
        </p:txBody>
      </p:sp>
    </p:spTree>
    <p:extLst>
      <p:ext uri="{BB962C8B-B14F-4D97-AF65-F5344CB8AC3E}">
        <p14:creationId xmlns:p14="http://schemas.microsoft.com/office/powerpoint/2010/main" val="771946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8B56938F-F96D-FDC7-5639-0F2EE93F9F76}"/>
              </a:ext>
            </a:extLst>
          </p:cNvPr>
          <p:cNvSpPr txBox="1">
            <a:spLocks noChangeArrowheads="1"/>
          </p:cNvSpPr>
          <p:nvPr/>
        </p:nvSpPr>
        <p:spPr bwMode="auto">
          <a:xfrm>
            <a:off x="894890" y="3763577"/>
            <a:ext cx="72614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i="1" dirty="0"/>
              <a:t>G</a:t>
            </a:r>
            <a:r>
              <a:rPr lang="en-GB" altLang="en-US" sz="2800" dirty="0"/>
              <a:t> = 6.7 </a:t>
            </a:r>
            <a:r>
              <a:rPr lang="en-GB" altLang="en-US" sz="2800" dirty="0">
                <a:sym typeface="Symbol" panose="05050102010706020507" pitchFamily="18" charset="2"/>
              </a:rPr>
              <a:t></a:t>
            </a:r>
            <a:r>
              <a:rPr lang="en-GB" altLang="en-US" sz="2800" dirty="0"/>
              <a:t> 10</a:t>
            </a:r>
            <a:r>
              <a:rPr lang="en-GB" altLang="en-US" sz="2800" baseline="30000" dirty="0"/>
              <a:t>-11</a:t>
            </a:r>
            <a:r>
              <a:rPr lang="en-GB" altLang="en-US" sz="2800" dirty="0"/>
              <a:t>  N m</a:t>
            </a:r>
            <a:r>
              <a:rPr lang="en-GB" altLang="en-US" sz="2800" baseline="30000" dirty="0"/>
              <a:t>2</a:t>
            </a:r>
            <a:r>
              <a:rPr lang="en-GB" altLang="en-US" sz="2800" dirty="0"/>
              <a:t> kg</a:t>
            </a:r>
            <a:r>
              <a:rPr lang="en-GB" altLang="en-US" sz="2800" baseline="30000" dirty="0"/>
              <a:t>-2</a:t>
            </a:r>
            <a:r>
              <a:rPr lang="en-GB" altLang="en-US" sz="2800" dirty="0"/>
              <a:t>.  </a:t>
            </a:r>
          </a:p>
          <a:p>
            <a:pPr eaLnBrk="1" hangingPunct="1"/>
            <a:r>
              <a:rPr lang="en-GB" altLang="en-US" sz="2800" dirty="0"/>
              <a:t>(its very small and hard to measure)</a:t>
            </a:r>
          </a:p>
        </p:txBody>
      </p:sp>
      <p:sp>
        <p:nvSpPr>
          <p:cNvPr id="2" name="Text Box 4">
            <a:extLst>
              <a:ext uri="{FF2B5EF4-FFF2-40B4-BE49-F238E27FC236}">
                <a16:creationId xmlns:a16="http://schemas.microsoft.com/office/drawing/2014/main" id="{E89AEC91-6CE7-4153-921D-D2E0AA62D0BA}"/>
              </a:ext>
            </a:extLst>
          </p:cNvPr>
          <p:cNvSpPr txBox="1">
            <a:spLocks noChangeArrowheads="1"/>
          </p:cNvSpPr>
          <p:nvPr/>
        </p:nvSpPr>
        <p:spPr bwMode="auto">
          <a:xfrm>
            <a:off x="894891" y="1561661"/>
            <a:ext cx="7817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t>G</a:t>
            </a:r>
            <a:r>
              <a:rPr lang="en-GB" altLang="en-US" sz="2800" dirty="0"/>
              <a:t> is the </a:t>
            </a:r>
            <a:r>
              <a:rPr lang="en-GB" altLang="en-US" sz="2800" b="1" dirty="0"/>
              <a:t>Universal Gravitation Constant</a:t>
            </a:r>
            <a:endParaRPr lang="en-GB" altLang="en-US" sz="2400" dirty="0"/>
          </a:p>
        </p:txBody>
      </p:sp>
      <p:sp>
        <p:nvSpPr>
          <p:cNvPr id="4" name="Object 4">
            <a:extLst>
              <a:ext uri="{FF2B5EF4-FFF2-40B4-BE49-F238E27FC236}">
                <a16:creationId xmlns:a16="http://schemas.microsoft.com/office/drawing/2014/main" id="{CCEBC826-8F0C-4150-5D5D-CBCA1F1CF031}"/>
              </a:ext>
            </a:extLst>
          </p:cNvPr>
          <p:cNvSpPr txBox="1"/>
          <p:nvPr/>
        </p:nvSpPr>
        <p:spPr bwMode="auto">
          <a:xfrm>
            <a:off x="190500" y="256011"/>
            <a:ext cx="8953500" cy="937789"/>
          </a:xfrm>
          <a:prstGeom prst="rect">
            <a:avLst/>
          </a:prstGeom>
          <a:noFill/>
          <a:ln>
            <a:noFill/>
          </a:ln>
        </p:spPr>
        <p:txBody>
          <a:bodyPr>
            <a:noAutofit/>
          </a:bodyPr>
          <a:lstStyle/>
          <a:p>
            <a:r>
              <a:rPr lang="en-GB" sz="3600" b="1" dirty="0">
                <a:solidFill>
                  <a:srgbClr val="000000"/>
                </a:solidFill>
              </a:rPr>
              <a:t>More about G</a:t>
            </a:r>
            <a:endParaRPr lang="en-IE" sz="1400" b="1" dirty="0"/>
          </a:p>
        </p:txBody>
      </p:sp>
      <p:sp>
        <p:nvSpPr>
          <p:cNvPr id="6" name="TextBox 5">
            <a:extLst>
              <a:ext uri="{FF2B5EF4-FFF2-40B4-BE49-F238E27FC236}">
                <a16:creationId xmlns:a16="http://schemas.microsoft.com/office/drawing/2014/main" id="{CAD49B7D-7B03-1B7E-282F-F3AA6004E752}"/>
              </a:ext>
            </a:extLst>
          </p:cNvPr>
          <p:cNvSpPr txBox="1"/>
          <p:nvPr/>
        </p:nvSpPr>
        <p:spPr>
          <a:xfrm>
            <a:off x="894890" y="2301051"/>
            <a:ext cx="7702437" cy="1077218"/>
          </a:xfrm>
          <a:prstGeom prst="rect">
            <a:avLst/>
          </a:prstGeom>
          <a:noFill/>
        </p:spPr>
        <p:txBody>
          <a:bodyPr wrap="square">
            <a:spAutoFit/>
          </a:bodyPr>
          <a:lstStyle/>
          <a:p>
            <a:r>
              <a:rPr lang="en-GB" altLang="en-US" sz="3200" i="1" dirty="0"/>
              <a:t>Universal </a:t>
            </a:r>
            <a:r>
              <a:rPr lang="en-GB" altLang="en-US" sz="3200" dirty="0"/>
              <a:t>because it's considered to  the same everywhere in the universe.</a:t>
            </a:r>
            <a:r>
              <a:rPr lang="en-GB" altLang="en-US" sz="2800" dirty="0"/>
              <a:t> </a:t>
            </a:r>
            <a:endParaRPr lang="en-GB" sz="3200" dirty="0"/>
          </a:p>
        </p:txBody>
      </p:sp>
      <p:sp>
        <p:nvSpPr>
          <p:cNvPr id="7" name="TextBox 6">
            <a:extLst>
              <a:ext uri="{FF2B5EF4-FFF2-40B4-BE49-F238E27FC236}">
                <a16:creationId xmlns:a16="http://schemas.microsoft.com/office/drawing/2014/main" id="{E182456F-CCF4-0189-424D-F0F9CF7DC85F}"/>
              </a:ext>
            </a:extLst>
          </p:cNvPr>
          <p:cNvSpPr txBox="1"/>
          <p:nvPr/>
        </p:nvSpPr>
        <p:spPr>
          <a:xfrm>
            <a:off x="7053818" y="3885355"/>
            <a:ext cx="1524000" cy="1200329"/>
          </a:xfrm>
          <a:prstGeom prst="rect">
            <a:avLst/>
          </a:prstGeom>
          <a:solidFill>
            <a:srgbClr val="FFC000"/>
          </a:solidFill>
        </p:spPr>
        <p:txBody>
          <a:bodyPr wrap="square" rtlCol="0">
            <a:spAutoFit/>
          </a:bodyPr>
          <a:lstStyle/>
          <a:p>
            <a:pPr algn="l"/>
            <a:r>
              <a:rPr lang="en-GB" sz="2400" dirty="0"/>
              <a:t>Formula book page 46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DEB0ED4-16D1-C5B4-8CE1-61EE979EB59B}"/>
              </a:ext>
            </a:extLst>
          </p:cNvPr>
          <p:cNvSpPr txBox="1">
            <a:spLocks noChangeArrowheads="1"/>
          </p:cNvSpPr>
          <p:nvPr/>
        </p:nvSpPr>
        <p:spPr bwMode="auto">
          <a:xfrm>
            <a:off x="1049249" y="1559613"/>
            <a:ext cx="70455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dirty="0"/>
              <a:t>In Nuclear Physics, despite the great “density” of the particles, gravitational forces between particles is negligible.</a:t>
            </a:r>
          </a:p>
        </p:txBody>
      </p:sp>
      <p:sp>
        <p:nvSpPr>
          <p:cNvPr id="2" name="Title 1">
            <a:extLst>
              <a:ext uri="{FF2B5EF4-FFF2-40B4-BE49-F238E27FC236}">
                <a16:creationId xmlns:a16="http://schemas.microsoft.com/office/drawing/2014/main" id="{EB53D502-775E-D9FF-5C55-71E8E42AEE37}"/>
              </a:ext>
            </a:extLst>
          </p:cNvPr>
          <p:cNvSpPr>
            <a:spLocks noGrp="1"/>
          </p:cNvSpPr>
          <p:nvPr>
            <p:ph type="title"/>
          </p:nvPr>
        </p:nvSpPr>
        <p:spPr>
          <a:xfrm>
            <a:off x="241300" y="155246"/>
            <a:ext cx="8724900" cy="594137"/>
          </a:xfrm>
        </p:spPr>
        <p:txBody>
          <a:bodyPr/>
          <a:lstStyle/>
          <a:p>
            <a:r>
              <a:rPr lang="en-GB" dirty="0"/>
              <a:t>Consequence of G being so small</a:t>
            </a:r>
          </a:p>
        </p:txBody>
      </p:sp>
      <p:sp>
        <p:nvSpPr>
          <p:cNvPr id="4" name="TextBox 3">
            <a:extLst>
              <a:ext uri="{FF2B5EF4-FFF2-40B4-BE49-F238E27FC236}">
                <a16:creationId xmlns:a16="http://schemas.microsoft.com/office/drawing/2014/main" id="{3F451A4D-EA75-690E-3E2B-F25AF58D24BF}"/>
              </a:ext>
            </a:extLst>
          </p:cNvPr>
          <p:cNvSpPr txBox="1"/>
          <p:nvPr/>
        </p:nvSpPr>
        <p:spPr>
          <a:xfrm>
            <a:off x="1049248" y="3913393"/>
            <a:ext cx="7451975" cy="954107"/>
          </a:xfrm>
          <a:prstGeom prst="rect">
            <a:avLst/>
          </a:prstGeom>
          <a:solidFill>
            <a:schemeClr val="accent2">
              <a:lumMod val="20000"/>
              <a:lumOff val="80000"/>
            </a:schemeClr>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Why do we say nuclear particles like the neutron and the proton have great density?</a:t>
            </a:r>
            <a:endParaRPr lang="en-US" sz="2800" dirty="0" err="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11A06E-E594-6537-D6D1-2D99E501D167}"/>
              </a:ext>
            </a:extLst>
          </p:cNvPr>
          <p:cNvSpPr txBox="1"/>
          <p:nvPr/>
        </p:nvSpPr>
        <p:spPr>
          <a:xfrm>
            <a:off x="1135151" y="5143787"/>
            <a:ext cx="6959600"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Because an atom is mostly empty space and thus all the mass is concentrated in the nucleus.</a:t>
            </a:r>
          </a:p>
        </p:txBody>
      </p:sp>
    </p:spTree>
    <p:extLst>
      <p:ext uri="{BB962C8B-B14F-4D97-AF65-F5344CB8AC3E}">
        <p14:creationId xmlns:p14="http://schemas.microsoft.com/office/powerpoint/2010/main" val="61328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5" name="Text Box 4">
                <a:extLst>
                  <a:ext uri="{FF2B5EF4-FFF2-40B4-BE49-F238E27FC236}">
                    <a16:creationId xmlns:a16="http://schemas.microsoft.com/office/drawing/2014/main" id="{EB2E42E1-B016-27E8-4894-96FBB212F6FD}"/>
                  </a:ext>
                </a:extLst>
              </p:cNvPr>
              <p:cNvSpPr txBox="1">
                <a:spLocks noChangeArrowheads="1"/>
              </p:cNvSpPr>
              <p:nvPr/>
            </p:nvSpPr>
            <p:spPr bwMode="auto">
              <a:xfrm>
                <a:off x="2240281" y="652582"/>
                <a:ext cx="4033080" cy="12483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pPr>
                <a14:m>
                  <m:oMathPara xmlns:m="http://schemas.openxmlformats.org/officeDocument/2006/math">
                    <m:oMathParaPr>
                      <m:jc m:val="centerGroup"/>
                    </m:oMathParaPr>
                    <m:oMath xmlns:m="http://schemas.openxmlformats.org/officeDocument/2006/math">
                      <m:r>
                        <a:rPr lang="en-IE" sz="3200" i="1">
                          <a:solidFill>
                            <a:srgbClr val="000000"/>
                          </a:solidFill>
                          <a:latin typeface="Cambria Math" panose="02040503050406030204" pitchFamily="18" charset="0"/>
                        </a:rPr>
                        <m:t>𝐹</m:t>
                      </m:r>
                      <m:r>
                        <a:rPr lang="en-IE" sz="3200" i="1">
                          <a:solidFill>
                            <a:srgbClr val="000000"/>
                          </a:solidFill>
                          <a:latin typeface="Cambria Math" panose="02040503050406030204" pitchFamily="18" charset="0"/>
                        </a:rPr>
                        <m:t>∝</m:t>
                      </m:r>
                      <m:f>
                        <m:fPr>
                          <m:ctrlPr>
                            <a:rPr lang="en-IE" sz="3200" i="1">
                              <a:solidFill>
                                <a:srgbClr val="000000"/>
                              </a:solidFill>
                              <a:latin typeface="Cambria Math" panose="02040503050406030204" pitchFamily="18" charset="0"/>
                            </a:rPr>
                          </m:ctrlPr>
                        </m:fPr>
                        <m:num>
                          <m:r>
                            <a:rPr lang="en-IE" sz="3200" i="1">
                              <a:solidFill>
                                <a:srgbClr val="000000"/>
                              </a:solidFill>
                              <a:latin typeface="Cambria Math" panose="02040503050406030204" pitchFamily="18" charset="0"/>
                            </a:rPr>
                            <m:t>1</m:t>
                          </m:r>
                        </m:num>
                        <m:den>
                          <m:sSup>
                            <m:sSupPr>
                              <m:ctrlPr>
                                <a:rPr lang="en-IE" sz="3200" i="1">
                                  <a:solidFill>
                                    <a:srgbClr val="000000"/>
                                  </a:solidFill>
                                  <a:latin typeface="Cambria Math" panose="02040503050406030204" pitchFamily="18" charset="0"/>
                                </a:rPr>
                              </m:ctrlPr>
                            </m:sSupPr>
                            <m:e>
                              <m:r>
                                <a:rPr lang="en-IE" sz="3200" i="1">
                                  <a:solidFill>
                                    <a:srgbClr val="000000"/>
                                  </a:solidFill>
                                  <a:latin typeface="Cambria Math" panose="02040503050406030204" pitchFamily="18" charset="0"/>
                                </a:rPr>
                                <m:t>𝑑</m:t>
                              </m:r>
                            </m:e>
                            <m:sup>
                              <m:r>
                                <a:rPr lang="en-IE" sz="3200" i="1">
                                  <a:solidFill>
                                    <a:srgbClr val="000000"/>
                                  </a:solidFill>
                                  <a:latin typeface="Cambria Math" panose="02040503050406030204" pitchFamily="18" charset="0"/>
                                </a:rPr>
                                <m:t>2</m:t>
                              </m:r>
                            </m:sup>
                          </m:sSup>
                        </m:den>
                      </m:f>
                    </m:oMath>
                  </m:oMathPara>
                </a14:m>
                <a:endParaRPr lang="en-GB" altLang="en-US" sz="2800" dirty="0"/>
              </a:p>
            </p:txBody>
          </p:sp>
        </mc:Choice>
        <mc:Fallback xmlns="">
          <p:sp>
            <p:nvSpPr>
              <p:cNvPr id="28675" name="Text Box 4">
                <a:extLst>
                  <a:ext uri="{FF2B5EF4-FFF2-40B4-BE49-F238E27FC236}">
                    <a16:creationId xmlns:a16="http://schemas.microsoft.com/office/drawing/2014/main" id="{EB2E42E1-B016-27E8-4894-96FBB212F6FD}"/>
                  </a:ext>
                </a:extLst>
              </p:cNvPr>
              <p:cNvSpPr txBox="1">
                <a:spLocks noRot="1" noChangeAspect="1" noMove="1" noResize="1" noEditPoints="1" noAdjustHandles="1" noChangeArrowheads="1" noChangeShapeType="1" noTextEdit="1"/>
              </p:cNvSpPr>
              <p:nvPr/>
            </p:nvSpPr>
            <p:spPr bwMode="auto">
              <a:xfrm>
                <a:off x="2240281" y="652582"/>
                <a:ext cx="4033080" cy="124835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8676" name="Rectangle 6">
            <a:extLst>
              <a:ext uri="{FF2B5EF4-FFF2-40B4-BE49-F238E27FC236}">
                <a16:creationId xmlns:a16="http://schemas.microsoft.com/office/drawing/2014/main" id="{CFEAE03E-348E-85A6-28AC-515B60A76CD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sp>
        <p:nvSpPr>
          <p:cNvPr id="28677" name="Object 5">
            <a:extLst>
              <a:ext uri="{FF2B5EF4-FFF2-40B4-BE49-F238E27FC236}">
                <a16:creationId xmlns:a16="http://schemas.microsoft.com/office/drawing/2014/main" id="{7DDF11BF-A94B-611D-24D9-87AECB6F0B58}"/>
              </a:ext>
            </a:extLst>
          </p:cNvPr>
          <p:cNvSpPr txBox="1"/>
          <p:nvPr/>
        </p:nvSpPr>
        <p:spPr bwMode="auto">
          <a:xfrm>
            <a:off x="7478940" y="2785772"/>
            <a:ext cx="1512888" cy="1127125"/>
          </a:xfrm>
          <a:prstGeom prst="rect">
            <a:avLst/>
          </a:prstGeom>
          <a:noFill/>
          <a:ln>
            <a:noFill/>
          </a:ln>
        </p:spPr>
        <p:txBody>
          <a:bodyPr>
            <a:normAutofit/>
          </a:bodyPr>
          <a:lstStyle/>
          <a:p>
            <a:endParaRPr lang="en-IE" dirty="0"/>
          </a:p>
        </p:txBody>
      </p:sp>
      <p:sp>
        <p:nvSpPr>
          <p:cNvPr id="3" name="Title 2">
            <a:extLst>
              <a:ext uri="{FF2B5EF4-FFF2-40B4-BE49-F238E27FC236}">
                <a16:creationId xmlns:a16="http://schemas.microsoft.com/office/drawing/2014/main" id="{F0C43192-F071-622F-FE0D-34DB7497FB79}"/>
              </a:ext>
            </a:extLst>
          </p:cNvPr>
          <p:cNvSpPr>
            <a:spLocks noGrp="1"/>
          </p:cNvSpPr>
          <p:nvPr>
            <p:ph type="title"/>
          </p:nvPr>
        </p:nvSpPr>
        <p:spPr>
          <a:xfrm>
            <a:off x="241300" y="155246"/>
            <a:ext cx="8724900" cy="535531"/>
          </a:xfrm>
        </p:spPr>
        <p:txBody>
          <a:bodyPr/>
          <a:lstStyle/>
          <a:p>
            <a:r>
              <a:rPr lang="en-IE" altLang="en-US" sz="2800" dirty="0"/>
              <a:t>What is meant by an </a:t>
            </a:r>
            <a:r>
              <a:rPr lang="en-IE" altLang="en-US" sz="3200" dirty="0"/>
              <a:t>Inverse Square Law</a:t>
            </a:r>
            <a:r>
              <a:rPr lang="en-IE" altLang="en-US" sz="2800" dirty="0"/>
              <a:t>? </a:t>
            </a:r>
            <a:endParaRPr lang="en-GB" sz="2800" dirty="0"/>
          </a:p>
        </p:txBody>
      </p:sp>
      <p:sp>
        <p:nvSpPr>
          <p:cNvPr id="2" name="Text Box 4">
            <a:extLst>
              <a:ext uri="{FF2B5EF4-FFF2-40B4-BE49-F238E27FC236}">
                <a16:creationId xmlns:a16="http://schemas.microsoft.com/office/drawing/2014/main" id="{C65E2A33-9612-E981-590C-711B21CF0179}"/>
              </a:ext>
            </a:extLst>
          </p:cNvPr>
          <p:cNvSpPr txBox="1">
            <a:spLocks noChangeArrowheads="1"/>
          </p:cNvSpPr>
          <p:nvPr/>
        </p:nvSpPr>
        <p:spPr bwMode="auto">
          <a:xfrm>
            <a:off x="315178" y="1900937"/>
            <a:ext cx="8513641"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pPr>
            <a:r>
              <a:rPr lang="en-IE" altLang="en-US" sz="2800" dirty="0"/>
              <a:t>thus:</a:t>
            </a:r>
            <a:endParaRPr lang="en-GB" altLang="en-US" sz="2800" dirty="0"/>
          </a:p>
          <a:p>
            <a:pPr eaLnBrk="1" hangingPunct="1">
              <a:spcAft>
                <a:spcPts val="1800"/>
              </a:spcAft>
            </a:pPr>
            <a:r>
              <a:rPr lang="en-GB" altLang="en-US" sz="2800" dirty="0"/>
              <a:t>If distance is doubled the force decreases by a factor of 4.</a:t>
            </a:r>
          </a:p>
          <a:p>
            <a:pPr eaLnBrk="1" hangingPunct="1">
              <a:spcAft>
                <a:spcPts val="1800"/>
              </a:spcAft>
            </a:pPr>
            <a:r>
              <a:rPr lang="en-GB" altLang="en-US" sz="2800" dirty="0"/>
              <a:t>If distance is increased by a factor of 10, the force decreases by a factor of 100.</a:t>
            </a:r>
          </a:p>
          <a:p>
            <a:pPr eaLnBrk="1" hangingPunct="1">
              <a:spcAft>
                <a:spcPts val="1800"/>
              </a:spcAft>
            </a:pPr>
            <a:r>
              <a:rPr lang="en-GB" altLang="en-US" sz="2800" dirty="0"/>
              <a:t>Note: Light and sound intensities and electrostatic forces also follow an inverse square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A3533-826B-4AAF-9BB7-6E4D697943CD}"/>
            </a:ext>
          </a:extLst>
        </p:cNvPr>
        <p:cNvGrpSpPr/>
        <p:nvPr/>
      </p:nvGrpSpPr>
      <p:grpSpPr>
        <a:xfrm>
          <a:off x="0" y="0"/>
          <a:ext cx="0" cy="0"/>
          <a:chOff x="0" y="0"/>
          <a:chExt cx="0" cy="0"/>
        </a:xfrm>
      </p:grpSpPr>
      <p:sp>
        <p:nvSpPr>
          <p:cNvPr id="28675" name="Text Box 4">
            <a:extLst>
              <a:ext uri="{FF2B5EF4-FFF2-40B4-BE49-F238E27FC236}">
                <a16:creationId xmlns:a16="http://schemas.microsoft.com/office/drawing/2014/main" id="{81E05AD5-B85E-C079-E656-49681D91BA67}"/>
              </a:ext>
            </a:extLst>
          </p:cNvPr>
          <p:cNvSpPr txBox="1">
            <a:spLocks noChangeArrowheads="1"/>
          </p:cNvSpPr>
          <p:nvPr/>
        </p:nvSpPr>
        <p:spPr bwMode="auto">
          <a:xfrm>
            <a:off x="549276" y="967953"/>
            <a:ext cx="8135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sz="2800"/>
              <a:t>The Units for G can be found by re-arranging the equation</a:t>
            </a:r>
          </a:p>
          <a:p>
            <a:pPr eaLnBrk="1" hangingPunct="1"/>
            <a:endParaRPr lang="en-IE" altLang="en-US" sz="1600"/>
          </a:p>
        </p:txBody>
      </p:sp>
      <p:sp>
        <p:nvSpPr>
          <p:cNvPr id="28676" name="Rectangle 6">
            <a:extLst>
              <a:ext uri="{FF2B5EF4-FFF2-40B4-BE49-F238E27FC236}">
                <a16:creationId xmlns:a16="http://schemas.microsoft.com/office/drawing/2014/main" id="{93E83C08-ABA7-26DE-54D2-207A344FDF8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6ADCDBC8-4ED7-519C-3EEC-B90E36720E55}"/>
                  </a:ext>
                </a:extLst>
              </p:cNvPr>
              <p:cNvSpPr txBox="1"/>
              <p:nvPr/>
            </p:nvSpPr>
            <p:spPr bwMode="auto">
              <a:xfrm>
                <a:off x="2386712" y="1391360"/>
                <a:ext cx="3202355" cy="84405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IE" sz="2800" i="1">
                          <a:solidFill>
                            <a:srgbClr val="000000"/>
                          </a:solidFill>
                          <a:latin typeface="Cambria Math" panose="02040503050406030204" pitchFamily="18" charset="0"/>
                        </a:rPr>
                        <m:t>𝐹</m:t>
                      </m:r>
                      <m:r>
                        <a:rPr lang="en-IE" sz="2800" i="1">
                          <a:solidFill>
                            <a:srgbClr val="000000"/>
                          </a:solidFill>
                          <a:latin typeface="Cambria Math" panose="02040503050406030204" pitchFamily="18" charset="0"/>
                        </a:rPr>
                        <m:t>  =  </m:t>
                      </m:r>
                      <m:f>
                        <m:fPr>
                          <m:ctrlPr>
                            <a:rPr lang="en-IE" sz="2800" i="1">
                              <a:solidFill>
                                <a:srgbClr val="000000"/>
                              </a:solidFill>
                              <a:latin typeface="Cambria Math" panose="02040503050406030204" pitchFamily="18" charset="0"/>
                            </a:rPr>
                          </m:ctrlPr>
                        </m:fPr>
                        <m:num>
                          <m:r>
                            <a:rPr lang="en-IE" sz="2800" i="1">
                              <a:solidFill>
                                <a:srgbClr val="000000"/>
                              </a:solidFill>
                              <a:latin typeface="Cambria Math" panose="02040503050406030204" pitchFamily="18" charset="0"/>
                            </a:rPr>
                            <m:t>𝐺</m:t>
                          </m:r>
                          <m:r>
                            <a:rPr lang="en-IE" sz="2800" i="1">
                              <a:solidFill>
                                <a:srgbClr val="000000"/>
                              </a:solidFill>
                              <a:latin typeface="Cambria Math" panose="02040503050406030204" pitchFamily="18" charset="0"/>
                            </a:rPr>
                            <m:t> </m:t>
                          </m:r>
                          <m:sSub>
                            <m:sSubPr>
                              <m:ctrlPr>
                                <a:rPr lang="en-IE" sz="2800" i="1">
                                  <a:solidFill>
                                    <a:srgbClr val="000000"/>
                                  </a:solidFill>
                                  <a:latin typeface="Cambria Math" panose="02040503050406030204" pitchFamily="18" charset="0"/>
                                </a:rPr>
                              </m:ctrlPr>
                            </m:sSubPr>
                            <m:e>
                              <m:r>
                                <a:rPr lang="en-IE" sz="2800" i="1">
                                  <a:solidFill>
                                    <a:srgbClr val="000000"/>
                                  </a:solidFill>
                                  <a:latin typeface="Cambria Math" panose="02040503050406030204" pitchFamily="18" charset="0"/>
                                </a:rPr>
                                <m:t>𝑚</m:t>
                              </m:r>
                            </m:e>
                            <m:sub>
                              <m:r>
                                <a:rPr lang="en-IE" sz="2800" i="1">
                                  <a:solidFill>
                                    <a:srgbClr val="000000"/>
                                  </a:solidFill>
                                  <a:latin typeface="Cambria Math" panose="02040503050406030204" pitchFamily="18" charset="0"/>
                                </a:rPr>
                                <m:t>1</m:t>
                              </m:r>
                            </m:sub>
                          </m:sSub>
                          <m:r>
                            <a:rPr lang="en-IE" sz="2800" i="1">
                              <a:solidFill>
                                <a:srgbClr val="000000"/>
                              </a:solidFill>
                              <a:latin typeface="Cambria Math" panose="02040503050406030204" pitchFamily="18" charset="0"/>
                            </a:rPr>
                            <m:t> </m:t>
                          </m:r>
                          <m:sSub>
                            <m:sSubPr>
                              <m:ctrlPr>
                                <a:rPr lang="en-IE" sz="2800" i="1">
                                  <a:solidFill>
                                    <a:srgbClr val="000000"/>
                                  </a:solidFill>
                                  <a:latin typeface="Cambria Math" panose="02040503050406030204" pitchFamily="18" charset="0"/>
                                </a:rPr>
                              </m:ctrlPr>
                            </m:sSubPr>
                            <m:e>
                              <m:r>
                                <a:rPr lang="en-IE" sz="2800" i="1">
                                  <a:solidFill>
                                    <a:srgbClr val="000000"/>
                                  </a:solidFill>
                                  <a:latin typeface="Cambria Math" panose="02040503050406030204" pitchFamily="18" charset="0"/>
                                </a:rPr>
                                <m:t>𝑚</m:t>
                              </m:r>
                            </m:e>
                            <m:sub>
                              <m:r>
                                <a:rPr lang="en-IE" sz="2800" i="1">
                                  <a:solidFill>
                                    <a:srgbClr val="000000"/>
                                  </a:solidFill>
                                  <a:latin typeface="Cambria Math" panose="02040503050406030204" pitchFamily="18" charset="0"/>
                                </a:rPr>
                                <m:t>2</m:t>
                              </m:r>
                            </m:sub>
                          </m:sSub>
                        </m:num>
                        <m:den>
                          <m:sSup>
                            <m:sSupPr>
                              <m:ctrlPr>
                                <a:rPr lang="en-IE" sz="2800" i="1">
                                  <a:solidFill>
                                    <a:srgbClr val="000000"/>
                                  </a:solidFill>
                                  <a:latin typeface="Cambria Math" panose="02040503050406030204" pitchFamily="18" charset="0"/>
                                </a:rPr>
                              </m:ctrlPr>
                            </m:sSupPr>
                            <m:e>
                              <m:r>
                                <a:rPr lang="en-IE" sz="2800" i="1">
                                  <a:solidFill>
                                    <a:srgbClr val="000000"/>
                                  </a:solidFill>
                                  <a:latin typeface="Cambria Math" panose="02040503050406030204" pitchFamily="18" charset="0"/>
                                </a:rPr>
                                <m:t>𝑑</m:t>
                              </m:r>
                            </m:e>
                            <m:sup>
                              <m:r>
                                <a:rPr lang="en-IE" sz="2800" i="1">
                                  <a:solidFill>
                                    <a:srgbClr val="000000"/>
                                  </a:solidFill>
                                  <a:latin typeface="Cambria Math" panose="02040503050406030204" pitchFamily="18" charset="0"/>
                                </a:rPr>
                                <m:t>2</m:t>
                              </m:r>
                            </m:sup>
                          </m:sSup>
                        </m:den>
                      </m:f>
                    </m:oMath>
                  </m:oMathPara>
                </a14:m>
                <a:endParaRPr lang="en-IE" sz="2800" dirty="0"/>
              </a:p>
            </p:txBody>
          </p:sp>
        </mc:Choice>
        <mc:Fallback xmlns="">
          <p:sp>
            <p:nvSpPr>
              <p:cNvPr id="2" name="Object 4">
                <a:extLst>
                  <a:ext uri="{FF2B5EF4-FFF2-40B4-BE49-F238E27FC236}">
                    <a16:creationId xmlns:a16="http://schemas.microsoft.com/office/drawing/2014/main" id="{6ADCDBC8-4ED7-519C-3EEC-B90E36720E55}"/>
                  </a:ext>
                </a:extLst>
              </p:cNvPr>
              <p:cNvSpPr txBox="1">
                <a:spLocks noRot="1" noChangeAspect="1" noMove="1" noResize="1" noEditPoints="1" noAdjustHandles="1" noChangeArrowheads="1" noChangeShapeType="1" noTextEdit="1"/>
              </p:cNvSpPr>
              <p:nvPr/>
            </p:nvSpPr>
            <p:spPr bwMode="auto">
              <a:xfrm>
                <a:off x="2386712" y="1391360"/>
                <a:ext cx="3202355" cy="844054"/>
              </a:xfrm>
              <a:prstGeom prst="rect">
                <a:avLst/>
              </a:prstGeom>
              <a:blipFill>
                <a:blip r:embed="rId2"/>
                <a:stretch>
                  <a:fillRect b="-7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Object 4">
                <a:extLst>
                  <a:ext uri="{FF2B5EF4-FFF2-40B4-BE49-F238E27FC236}">
                    <a16:creationId xmlns:a16="http://schemas.microsoft.com/office/drawing/2014/main" id="{92702855-8893-8975-BAC8-8773C8060E2D}"/>
                  </a:ext>
                </a:extLst>
              </p:cNvPr>
              <p:cNvSpPr txBox="1"/>
              <p:nvPr/>
            </p:nvSpPr>
            <p:spPr bwMode="auto">
              <a:xfrm>
                <a:off x="2177425" y="2658820"/>
                <a:ext cx="3202355" cy="1200329"/>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2800" b="0" i="1" smtClean="0">
                          <a:solidFill>
                            <a:srgbClr val="000000"/>
                          </a:solidFill>
                          <a:latin typeface="Cambria Math" panose="02040503050406030204" pitchFamily="18" charset="0"/>
                        </a:rPr>
                        <m:t>⇒ </m:t>
                      </m:r>
                      <m:r>
                        <a:rPr lang="en-IE" sz="2800" b="0" i="1" smtClean="0">
                          <a:solidFill>
                            <a:srgbClr val="000000"/>
                          </a:solidFill>
                          <a:latin typeface="Cambria Math" panose="02040503050406030204" pitchFamily="18" charset="0"/>
                        </a:rPr>
                        <m:t>𝐺</m:t>
                      </m:r>
                      <m:r>
                        <a:rPr lang="en-IE" sz="2800" i="1">
                          <a:solidFill>
                            <a:srgbClr val="000000"/>
                          </a:solidFill>
                          <a:latin typeface="Cambria Math" panose="02040503050406030204" pitchFamily="18" charset="0"/>
                        </a:rPr>
                        <m:t>  =  </m:t>
                      </m:r>
                      <m:f>
                        <m:fPr>
                          <m:ctrlPr>
                            <a:rPr lang="en-IE" sz="2800" i="1">
                              <a:solidFill>
                                <a:srgbClr val="000000"/>
                              </a:solidFill>
                              <a:latin typeface="Cambria Math" panose="02040503050406030204" pitchFamily="18" charset="0"/>
                            </a:rPr>
                          </m:ctrlPr>
                        </m:fPr>
                        <m:num>
                          <m:r>
                            <a:rPr lang="en-IE" sz="2800" b="0" i="1" smtClean="0">
                              <a:solidFill>
                                <a:srgbClr val="000000"/>
                              </a:solidFill>
                              <a:latin typeface="Cambria Math" panose="02040503050406030204" pitchFamily="18" charset="0"/>
                            </a:rPr>
                            <m:t>𝐹</m:t>
                          </m:r>
                          <m:sSup>
                            <m:sSupPr>
                              <m:ctrlPr>
                                <a:rPr lang="en-IE" sz="2800" b="0" i="1" smtClean="0">
                                  <a:solidFill>
                                    <a:srgbClr val="000000"/>
                                  </a:solidFill>
                                  <a:latin typeface="Cambria Math" panose="02040503050406030204" pitchFamily="18" charset="0"/>
                                </a:rPr>
                              </m:ctrlPr>
                            </m:sSupPr>
                            <m:e>
                              <m:r>
                                <a:rPr lang="en-IE" sz="2800" b="0" i="1" smtClean="0">
                                  <a:solidFill>
                                    <a:srgbClr val="000000"/>
                                  </a:solidFill>
                                  <a:latin typeface="Cambria Math" panose="02040503050406030204" pitchFamily="18" charset="0"/>
                                </a:rPr>
                                <m:t>𝑑</m:t>
                              </m:r>
                            </m:e>
                            <m:sup>
                              <m:r>
                                <a:rPr lang="en-IE" sz="2800" b="0" i="1" smtClean="0">
                                  <a:solidFill>
                                    <a:srgbClr val="000000"/>
                                  </a:solidFill>
                                  <a:latin typeface="Cambria Math" panose="02040503050406030204" pitchFamily="18" charset="0"/>
                                </a:rPr>
                                <m:t>2</m:t>
                              </m:r>
                            </m:sup>
                          </m:sSup>
                        </m:num>
                        <m:den>
                          <m:sSub>
                            <m:sSubPr>
                              <m:ctrlPr>
                                <a:rPr lang="en-GB" sz="2800" b="0" i="1" smtClean="0">
                                  <a:solidFill>
                                    <a:srgbClr val="000000"/>
                                  </a:solidFill>
                                  <a:latin typeface="Cambria Math" panose="02040503050406030204" pitchFamily="18" charset="0"/>
                                </a:rPr>
                              </m:ctrlPr>
                            </m:sSubPr>
                            <m:e>
                              <m:r>
                                <a:rPr lang="en-GB" sz="2800" i="1" smtClean="0">
                                  <a:solidFill>
                                    <a:srgbClr val="000000"/>
                                  </a:solidFill>
                                  <a:latin typeface="Cambria Math" panose="02040503050406030204" pitchFamily="18" charset="0"/>
                                </a:rPr>
                                <m:t>𝑚</m:t>
                              </m:r>
                            </m:e>
                            <m:sub>
                              <m:r>
                                <a:rPr lang="en-GB" sz="2800" b="0" i="1" smtClean="0">
                                  <a:solidFill>
                                    <a:srgbClr val="000000"/>
                                  </a:solidFill>
                                  <a:latin typeface="Cambria Math" panose="02040503050406030204" pitchFamily="18" charset="0"/>
                                </a:rPr>
                                <m:t>1</m:t>
                              </m:r>
                            </m:sub>
                          </m:sSub>
                          <m:sSub>
                            <m:sSubPr>
                              <m:ctrlPr>
                                <a:rPr lang="en-GB" sz="2800" b="0" i="1" smtClean="0">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𝑚</m:t>
                              </m:r>
                            </m:e>
                            <m:sub>
                              <m:r>
                                <a:rPr lang="en-GB" sz="2800" b="0" i="1" smtClean="0">
                                  <a:solidFill>
                                    <a:srgbClr val="000000"/>
                                  </a:solidFill>
                                  <a:latin typeface="Cambria Math" panose="02040503050406030204" pitchFamily="18" charset="0"/>
                                </a:rPr>
                                <m:t>2</m:t>
                              </m:r>
                            </m:sub>
                          </m:sSub>
                          <m:r>
                            <a:rPr lang="en-IE" sz="2800" b="0" i="1" smtClean="0">
                              <a:solidFill>
                                <a:srgbClr val="000000"/>
                              </a:solidFill>
                              <a:latin typeface="Cambria Math" panose="02040503050406030204" pitchFamily="18" charset="0"/>
                            </a:rPr>
                            <m:t> </m:t>
                          </m:r>
                        </m:den>
                      </m:f>
                    </m:oMath>
                  </m:oMathPara>
                </a14:m>
                <a:endParaRPr lang="en-IE" sz="2800" dirty="0"/>
              </a:p>
            </p:txBody>
          </p:sp>
        </mc:Choice>
        <mc:Fallback xmlns="">
          <p:sp>
            <p:nvSpPr>
              <p:cNvPr id="3" name="Object 4">
                <a:extLst>
                  <a:ext uri="{FF2B5EF4-FFF2-40B4-BE49-F238E27FC236}">
                    <a16:creationId xmlns:a16="http://schemas.microsoft.com/office/drawing/2014/main" id="{92702855-8893-8975-BAC8-8773C8060E2D}"/>
                  </a:ext>
                </a:extLst>
              </p:cNvPr>
              <p:cNvSpPr txBox="1">
                <a:spLocks noRot="1" noChangeAspect="1" noMove="1" noResize="1" noEditPoints="1" noAdjustHandles="1" noChangeArrowheads="1" noChangeShapeType="1" noTextEdit="1"/>
              </p:cNvSpPr>
              <p:nvPr/>
            </p:nvSpPr>
            <p:spPr bwMode="auto">
              <a:xfrm>
                <a:off x="2177425" y="2658820"/>
                <a:ext cx="3202355" cy="1200329"/>
              </a:xfrm>
              <a:prstGeom prst="rect">
                <a:avLst/>
              </a:prstGeom>
              <a:blipFill>
                <a:blip r:embed="rId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D286A9-E7DF-F573-3666-2C7B76DA54DA}"/>
                  </a:ext>
                </a:extLst>
              </p:cNvPr>
              <p:cNvSpPr txBox="1"/>
              <p:nvPr/>
            </p:nvSpPr>
            <p:spPr>
              <a:xfrm>
                <a:off x="2386712" y="4290590"/>
                <a:ext cx="3305428" cy="523220"/>
              </a:xfrm>
              <a:prstGeom prst="rect">
                <a:avLst/>
              </a:prstGeom>
              <a:noFill/>
            </p:spPr>
            <p:txBody>
              <a:bodyPr wrap="square" rtlCol="0">
                <a:spAutoFit/>
              </a:bodyPr>
              <a:lstStyle/>
              <a:p>
                <a:pPr algn="l"/>
                <a:r>
                  <a:rPr lang="en-IE" sz="2800" dirty="0"/>
                  <a:t>Units = </a:t>
                </a:r>
                <a14:m>
                  <m:oMath xmlns:m="http://schemas.openxmlformats.org/officeDocument/2006/math">
                    <m:r>
                      <a:rPr lang="en-IE" sz="2800" b="0" i="1" smtClean="0">
                        <a:latin typeface="Cambria Math" panose="02040503050406030204" pitchFamily="18" charset="0"/>
                      </a:rPr>
                      <m:t>𝑁</m:t>
                    </m:r>
                    <m:r>
                      <a:rPr lang="en-IE" sz="2800" b="0" i="1" smtClean="0">
                        <a:latin typeface="Cambria Math" panose="02040503050406030204" pitchFamily="18" charset="0"/>
                      </a:rPr>
                      <m:t> </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𝑚</m:t>
                        </m:r>
                      </m:e>
                      <m:sup>
                        <m:r>
                          <a:rPr lang="en-IE" sz="2800" b="0" i="1" smtClean="0">
                            <a:latin typeface="Cambria Math" panose="02040503050406030204" pitchFamily="18" charset="0"/>
                          </a:rPr>
                          <m:t>2</m:t>
                        </m:r>
                      </m:sup>
                    </m:sSup>
                    <m:r>
                      <a:rPr lang="en-IE" sz="2800" b="0" i="1" smtClean="0">
                        <a:latin typeface="Cambria Math" panose="02040503050406030204" pitchFamily="18" charset="0"/>
                      </a:rPr>
                      <m:t> </m:t>
                    </m:r>
                    <m:r>
                      <a:rPr lang="en-IE" sz="2800" b="0" i="1" smtClean="0">
                        <a:latin typeface="Cambria Math" panose="02040503050406030204" pitchFamily="18" charset="0"/>
                      </a:rPr>
                      <m:t>𝑘</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𝑔</m:t>
                        </m:r>
                      </m:e>
                      <m:sup>
                        <m:r>
                          <a:rPr lang="en-IE" sz="2800" b="0" i="1" smtClean="0">
                            <a:latin typeface="Cambria Math" panose="02040503050406030204" pitchFamily="18" charset="0"/>
                          </a:rPr>
                          <m:t>−2</m:t>
                        </m:r>
                      </m:sup>
                    </m:sSup>
                  </m:oMath>
                </a14:m>
                <a:endParaRPr lang="en-IE" sz="2800" dirty="0"/>
              </a:p>
            </p:txBody>
          </p:sp>
        </mc:Choice>
        <mc:Fallback xmlns="">
          <p:sp>
            <p:nvSpPr>
              <p:cNvPr id="4" name="TextBox 3">
                <a:extLst>
                  <a:ext uri="{FF2B5EF4-FFF2-40B4-BE49-F238E27FC236}">
                    <a16:creationId xmlns:a16="http://schemas.microsoft.com/office/drawing/2014/main" id="{A5D286A9-E7DF-F573-3666-2C7B76DA54DA}"/>
                  </a:ext>
                </a:extLst>
              </p:cNvPr>
              <p:cNvSpPr txBox="1">
                <a:spLocks noRot="1" noChangeAspect="1" noMove="1" noResize="1" noEditPoints="1" noAdjustHandles="1" noChangeArrowheads="1" noChangeShapeType="1" noTextEdit="1"/>
              </p:cNvSpPr>
              <p:nvPr/>
            </p:nvSpPr>
            <p:spPr>
              <a:xfrm>
                <a:off x="2386712" y="4290590"/>
                <a:ext cx="3305428" cy="523220"/>
              </a:xfrm>
              <a:prstGeom prst="rect">
                <a:avLst/>
              </a:prstGeom>
              <a:blipFill>
                <a:blip r:embed="rId4"/>
                <a:stretch>
                  <a:fillRect l="-3875" t="-12791" b="-31395"/>
                </a:stretch>
              </a:blipFill>
            </p:spPr>
            <p:txBody>
              <a:bodyPr/>
              <a:lstStyle/>
              <a:p>
                <a:r>
                  <a:rPr lang="en-GB">
                    <a:noFill/>
                  </a:rPr>
                  <a:t> </a:t>
                </a:r>
              </a:p>
            </p:txBody>
          </p:sp>
        </mc:Fallback>
      </mc:AlternateContent>
      <p:sp>
        <p:nvSpPr>
          <p:cNvPr id="6" name="Title 5">
            <a:extLst>
              <a:ext uri="{FF2B5EF4-FFF2-40B4-BE49-F238E27FC236}">
                <a16:creationId xmlns:a16="http://schemas.microsoft.com/office/drawing/2014/main" id="{7C0750BF-CE71-3E96-9A8A-B33FFEDE8E96}"/>
              </a:ext>
            </a:extLst>
          </p:cNvPr>
          <p:cNvSpPr>
            <a:spLocks noGrp="1"/>
          </p:cNvSpPr>
          <p:nvPr>
            <p:ph type="title"/>
          </p:nvPr>
        </p:nvSpPr>
        <p:spPr>
          <a:xfrm>
            <a:off x="241300" y="155246"/>
            <a:ext cx="8724900" cy="594137"/>
          </a:xfrm>
        </p:spPr>
        <p:txBody>
          <a:bodyPr/>
          <a:lstStyle/>
          <a:p>
            <a:r>
              <a:rPr lang="en-IE" dirty="0"/>
              <a:t>Work out the units for G.</a:t>
            </a:r>
          </a:p>
        </p:txBody>
      </p:sp>
    </p:spTree>
    <p:extLst>
      <p:ext uri="{BB962C8B-B14F-4D97-AF65-F5344CB8AC3E}">
        <p14:creationId xmlns:p14="http://schemas.microsoft.com/office/powerpoint/2010/main" val="14517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 grpId="0"/>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id="{E981E713-F325-3540-ECB3-4989CD367513}"/>
              </a:ext>
            </a:extLst>
          </p:cNvPr>
          <p:cNvSpPr txBox="1">
            <a:spLocks noChangeArrowheads="1"/>
          </p:cNvSpPr>
          <p:nvPr/>
        </p:nvSpPr>
        <p:spPr bwMode="auto">
          <a:xfrm>
            <a:off x="194589" y="3424256"/>
            <a:ext cx="870387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dirty="0"/>
              <a:t>The force of gravity combined with the velocity of the planets keeps the planets in orbit around the Sun.</a:t>
            </a:r>
          </a:p>
          <a:p>
            <a:pPr eaLnBrk="1" hangingPunct="1">
              <a:spcBef>
                <a:spcPct val="50000"/>
              </a:spcBef>
            </a:pPr>
            <a:r>
              <a:rPr lang="en-IE" altLang="en-US" sz="2800" dirty="0"/>
              <a:t>Without the force of gravity, they would travel in a straight line.</a:t>
            </a:r>
          </a:p>
        </p:txBody>
      </p:sp>
      <p:sp>
        <p:nvSpPr>
          <p:cNvPr id="2" name="Text Box 3">
            <a:extLst>
              <a:ext uri="{FF2B5EF4-FFF2-40B4-BE49-F238E27FC236}">
                <a16:creationId xmlns:a16="http://schemas.microsoft.com/office/drawing/2014/main" id="{D2385810-A66B-07E5-8370-53CBAA0B849B}"/>
              </a:ext>
            </a:extLst>
          </p:cNvPr>
          <p:cNvSpPr txBox="1">
            <a:spLocks noChangeArrowheads="1"/>
          </p:cNvSpPr>
          <p:nvPr/>
        </p:nvSpPr>
        <p:spPr bwMode="auto">
          <a:xfrm>
            <a:off x="107504" y="0"/>
            <a:ext cx="9036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b="1" dirty="0"/>
              <a:t>What causes planetary orbits?</a:t>
            </a:r>
          </a:p>
        </p:txBody>
      </p:sp>
      <p:sp>
        <p:nvSpPr>
          <p:cNvPr id="3" name="Oval 2">
            <a:extLst>
              <a:ext uri="{FF2B5EF4-FFF2-40B4-BE49-F238E27FC236}">
                <a16:creationId xmlns:a16="http://schemas.microsoft.com/office/drawing/2014/main" id="{545EA654-7DBC-0162-0A03-1DAE4883ACCF}"/>
              </a:ext>
            </a:extLst>
          </p:cNvPr>
          <p:cNvSpPr/>
          <p:nvPr/>
        </p:nvSpPr>
        <p:spPr>
          <a:xfrm>
            <a:off x="3925379" y="1522445"/>
            <a:ext cx="1077218" cy="107721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8FBA0E75-01DD-2E8E-3CA6-9FEE8B16AA3B}"/>
              </a:ext>
            </a:extLst>
          </p:cNvPr>
          <p:cNvSpPr/>
          <p:nvPr/>
        </p:nvSpPr>
        <p:spPr>
          <a:xfrm>
            <a:off x="323528" y="1665931"/>
            <a:ext cx="8280920" cy="790246"/>
          </a:xfrm>
          <a:custGeom>
            <a:avLst/>
            <a:gdLst>
              <a:gd name="connsiteX0" fmla="*/ 4521646 w 8280920"/>
              <a:gd name="connsiteY0" fmla="*/ 0 h 790246"/>
              <a:gd name="connsiteX1" fmla="*/ 4563798 w 8280920"/>
              <a:gd name="connsiteY1" fmla="*/ 203 h 790246"/>
              <a:gd name="connsiteX2" fmla="*/ 8280920 w 8280920"/>
              <a:gd name="connsiteY2" fmla="*/ 394202 h 790246"/>
              <a:gd name="connsiteX3" fmla="*/ 4140460 w 8280920"/>
              <a:gd name="connsiteY3" fmla="*/ 790246 h 790246"/>
              <a:gd name="connsiteX4" fmla="*/ 0 w 8280920"/>
              <a:gd name="connsiteY4" fmla="*/ 394202 h 790246"/>
              <a:gd name="connsiteX5" fmla="*/ 3717122 w 8280920"/>
              <a:gd name="connsiteY5" fmla="*/ 203 h 790246"/>
              <a:gd name="connsiteX6" fmla="*/ 3757144 w 8280920"/>
              <a:gd name="connsiteY6" fmla="*/ 10 h 790246"/>
              <a:gd name="connsiteX7" fmla="*/ 3773489 w 8280920"/>
              <a:gd name="connsiteY7" fmla="*/ 52524 h 790246"/>
              <a:gd name="connsiteX8" fmla="*/ 4139393 w 8280920"/>
              <a:gd name="connsiteY8" fmla="*/ 294410 h 790246"/>
              <a:gd name="connsiteX9" fmla="*/ 4505297 w 8280920"/>
              <a:gd name="connsiteY9" fmla="*/ 52524 h 790246"/>
              <a:gd name="connsiteX10" fmla="*/ 4521646 w 8280920"/>
              <a:gd name="connsiteY10" fmla="*/ 0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9" fmla="*/ 3773489 w 8280920"/>
              <a:gd name="connsiteY9" fmla="*/ 52524 h 790246"/>
              <a:gd name="connsiteX10" fmla="*/ 4230833 w 8280920"/>
              <a:gd name="connsiteY10" fmla="*/ 385850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9" fmla="*/ 3773489 w 8280920"/>
              <a:gd name="connsiteY9" fmla="*/ 52524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0" fmla="*/ 4505297 w 8280920"/>
              <a:gd name="connsiteY0" fmla="*/ 52524 h 790246"/>
              <a:gd name="connsiteX1" fmla="*/ 4521646 w 8280920"/>
              <a:gd name="connsiteY1" fmla="*/ 0 h 790246"/>
              <a:gd name="connsiteX2" fmla="*/ 4563798 w 8280920"/>
              <a:gd name="connsiteY2" fmla="*/ 203 h 790246"/>
              <a:gd name="connsiteX3" fmla="*/ 8280920 w 8280920"/>
              <a:gd name="connsiteY3" fmla="*/ 394202 h 790246"/>
              <a:gd name="connsiteX4" fmla="*/ 4140460 w 8280920"/>
              <a:gd name="connsiteY4" fmla="*/ 790246 h 790246"/>
              <a:gd name="connsiteX5" fmla="*/ 0 w 8280920"/>
              <a:gd name="connsiteY5" fmla="*/ 394202 h 790246"/>
              <a:gd name="connsiteX6" fmla="*/ 3717122 w 8280920"/>
              <a:gd name="connsiteY6" fmla="*/ 203 h 790246"/>
              <a:gd name="connsiteX7" fmla="*/ 3757144 w 8280920"/>
              <a:gd name="connsiteY7" fmla="*/ 10 h 790246"/>
              <a:gd name="connsiteX0" fmla="*/ 4521646 w 8280920"/>
              <a:gd name="connsiteY0" fmla="*/ 0 h 790246"/>
              <a:gd name="connsiteX1" fmla="*/ 4563798 w 8280920"/>
              <a:gd name="connsiteY1" fmla="*/ 203 h 790246"/>
              <a:gd name="connsiteX2" fmla="*/ 8280920 w 8280920"/>
              <a:gd name="connsiteY2" fmla="*/ 394202 h 790246"/>
              <a:gd name="connsiteX3" fmla="*/ 4140460 w 8280920"/>
              <a:gd name="connsiteY3" fmla="*/ 790246 h 790246"/>
              <a:gd name="connsiteX4" fmla="*/ 0 w 8280920"/>
              <a:gd name="connsiteY4" fmla="*/ 394202 h 790246"/>
              <a:gd name="connsiteX5" fmla="*/ 3717122 w 8280920"/>
              <a:gd name="connsiteY5" fmla="*/ 203 h 790246"/>
              <a:gd name="connsiteX6" fmla="*/ 3757144 w 8280920"/>
              <a:gd name="connsiteY6" fmla="*/ 10 h 7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0920" h="790246">
                <a:moveTo>
                  <a:pt x="4521646" y="0"/>
                </a:moveTo>
                <a:lnTo>
                  <a:pt x="4563798" y="203"/>
                </a:lnTo>
                <a:cubicBezTo>
                  <a:pt x="6651650" y="20484"/>
                  <a:pt x="8280920" y="189144"/>
                  <a:pt x="8280920" y="394202"/>
                </a:cubicBezTo>
                <a:cubicBezTo>
                  <a:pt x="8280920" y="612931"/>
                  <a:pt x="6427173" y="790246"/>
                  <a:pt x="4140460" y="790246"/>
                </a:cubicBezTo>
                <a:cubicBezTo>
                  <a:pt x="1853747" y="790246"/>
                  <a:pt x="0" y="612931"/>
                  <a:pt x="0" y="394202"/>
                </a:cubicBezTo>
                <a:cubicBezTo>
                  <a:pt x="0" y="189144"/>
                  <a:pt x="1629270" y="20484"/>
                  <a:pt x="3717122" y="203"/>
                </a:cubicBezTo>
                <a:lnTo>
                  <a:pt x="3757144" y="10"/>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Oval 4">
            <a:extLst>
              <a:ext uri="{FF2B5EF4-FFF2-40B4-BE49-F238E27FC236}">
                <a16:creationId xmlns:a16="http://schemas.microsoft.com/office/drawing/2014/main" id="{BCA7B299-31C2-BD50-9C7A-F3564B912A73}"/>
              </a:ext>
            </a:extLst>
          </p:cNvPr>
          <p:cNvSpPr/>
          <p:nvPr/>
        </p:nvSpPr>
        <p:spPr>
          <a:xfrm>
            <a:off x="6417384" y="2311896"/>
            <a:ext cx="216024" cy="216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FBFBBFD0-5ADB-F04F-9387-684D9C5F6AA0}"/>
              </a:ext>
            </a:extLst>
          </p:cNvPr>
          <p:cNvSpPr/>
          <p:nvPr/>
        </p:nvSpPr>
        <p:spPr>
          <a:xfrm rot="21400360">
            <a:off x="6382460" y="2634615"/>
            <a:ext cx="339016" cy="71743"/>
          </a:xfrm>
          <a:prstGeom prst="rightArrow">
            <a:avLst>
              <a:gd name="adj1" fmla="val 38243"/>
              <a:gd name="adj2" fmla="val 79395"/>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60D7E-067F-FFF6-FE84-4061A58BE99C}"/>
              </a:ext>
            </a:extLst>
          </p:cNvPr>
          <p:cNvSpPr txBox="1"/>
          <p:nvPr/>
        </p:nvSpPr>
        <p:spPr>
          <a:xfrm>
            <a:off x="171450" y="751820"/>
            <a:ext cx="8972550" cy="5016758"/>
          </a:xfrm>
          <a:prstGeom prst="rect">
            <a:avLst/>
          </a:prstGeom>
          <a:noFill/>
        </p:spPr>
        <p:txBody>
          <a:bodyPr wrap="square" rtlCol="0">
            <a:spAutoFit/>
          </a:bodyPr>
          <a:lstStyle/>
          <a:p>
            <a:pPr>
              <a:spcAft>
                <a:spcPts val="600"/>
              </a:spcAft>
            </a:pPr>
            <a:r>
              <a:rPr lang="en-GB" sz="2800" dirty="0"/>
              <a:t>State Newton’s Law of gravitation</a:t>
            </a:r>
          </a:p>
          <a:p>
            <a:pPr algn="l">
              <a:spcAft>
                <a:spcPts val="600"/>
              </a:spcAft>
            </a:pPr>
            <a:r>
              <a:rPr lang="en-GB" sz="2800" dirty="0"/>
              <a:t>Write the equation for this law.</a:t>
            </a:r>
          </a:p>
          <a:p>
            <a:pPr algn="l">
              <a:spcAft>
                <a:spcPts val="600"/>
              </a:spcAft>
            </a:pPr>
            <a:r>
              <a:rPr lang="en-GB" sz="2800" dirty="0"/>
              <a:t>Where is d measured between?</a:t>
            </a:r>
          </a:p>
          <a:p>
            <a:pPr algn="l">
              <a:spcAft>
                <a:spcPts val="600"/>
              </a:spcAft>
            </a:pPr>
            <a:r>
              <a:rPr lang="en-GB" sz="2800" dirty="0"/>
              <a:t>Give 2 properties of gravitation.</a:t>
            </a:r>
          </a:p>
          <a:p>
            <a:pPr algn="l">
              <a:spcAft>
                <a:spcPts val="600"/>
              </a:spcAft>
            </a:pPr>
            <a:r>
              <a:rPr lang="en-GB" sz="2800" dirty="0"/>
              <a:t>What is G?, where is it in the tables? </a:t>
            </a:r>
          </a:p>
          <a:p>
            <a:pPr algn="l">
              <a:spcAft>
                <a:spcPts val="600"/>
              </a:spcAft>
            </a:pPr>
            <a:r>
              <a:rPr lang="en-GB" sz="2800" dirty="0"/>
              <a:t>Is G big or small?</a:t>
            </a:r>
          </a:p>
          <a:p>
            <a:pPr algn="l">
              <a:spcAft>
                <a:spcPts val="600"/>
              </a:spcAft>
            </a:pPr>
            <a:r>
              <a:rPr lang="en-GB" sz="2800" dirty="0"/>
              <a:t>Describe an inverse square law.</a:t>
            </a:r>
          </a:p>
          <a:p>
            <a:pPr algn="l">
              <a:spcAft>
                <a:spcPts val="600"/>
              </a:spcAft>
            </a:pPr>
            <a:r>
              <a:rPr lang="en-GB" sz="2800" dirty="0"/>
              <a:t>If the distance between two objects is made 3 times bigger, by how much does the force of gravity change?</a:t>
            </a:r>
          </a:p>
          <a:p>
            <a:pPr algn="l">
              <a:spcAft>
                <a:spcPts val="600"/>
              </a:spcAft>
            </a:pPr>
            <a:r>
              <a:rPr lang="en-GB" sz="2800" dirty="0"/>
              <a:t>Work out the units for G</a:t>
            </a:r>
          </a:p>
        </p:txBody>
      </p:sp>
      <p:sp>
        <p:nvSpPr>
          <p:cNvPr id="4" name="Title 3">
            <a:extLst>
              <a:ext uri="{FF2B5EF4-FFF2-40B4-BE49-F238E27FC236}">
                <a16:creationId xmlns:a16="http://schemas.microsoft.com/office/drawing/2014/main" id="{7E482E4D-9138-BB21-ADC1-5BF9B1592731}"/>
              </a:ext>
            </a:extLst>
          </p:cNvPr>
          <p:cNvSpPr>
            <a:spLocks noGrp="1"/>
          </p:cNvSpPr>
          <p:nvPr>
            <p:ph type="title"/>
          </p:nvPr>
        </p:nvSpPr>
        <p:spPr/>
        <p:txBody>
          <a:bodyPr/>
          <a:lstStyle/>
          <a:p>
            <a:r>
              <a:rPr lang="en-GB" dirty="0"/>
              <a:t>Recap </a:t>
            </a:r>
          </a:p>
        </p:txBody>
      </p:sp>
    </p:spTree>
    <p:extLst>
      <p:ext uri="{BB962C8B-B14F-4D97-AF65-F5344CB8AC3E}">
        <p14:creationId xmlns:p14="http://schemas.microsoft.com/office/powerpoint/2010/main" val="34572967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CC2F9-078B-D703-F10C-F16805DF714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72A68DC4-07B5-30DE-AB77-929B5A8F2779}"/>
                  </a:ext>
                </a:extLst>
              </p:cNvPr>
              <p:cNvSpPr txBox="1"/>
              <p:nvPr/>
            </p:nvSpPr>
            <p:spPr bwMode="auto">
              <a:xfrm>
                <a:off x="269507" y="3280082"/>
                <a:ext cx="2730029" cy="104021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IE" sz="2800" i="1">
                          <a:solidFill>
                            <a:srgbClr val="000000"/>
                          </a:solidFill>
                          <a:latin typeface="Cambria Math" panose="02040503050406030204" pitchFamily="18" charset="0"/>
                        </a:rPr>
                        <m:t>𝐹</m:t>
                      </m:r>
                      <m:r>
                        <a:rPr lang="en-GB" sz="2800" i="1">
                          <a:solidFill>
                            <a:srgbClr val="000000"/>
                          </a:solidFill>
                          <a:latin typeface="Cambria Math" panose="02040503050406030204" pitchFamily="18" charset="0"/>
                        </a:rPr>
                        <m:t>=</m:t>
                      </m:r>
                      <m:f>
                        <m:fPr>
                          <m:ctrlPr>
                            <a:rPr lang="en-IE"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𝐺</m:t>
                          </m:r>
                          <m:sSub>
                            <m:sSubPr>
                              <m:ctrlPr>
                                <a:rPr lang="en-IE" sz="2800" i="1">
                                  <a:solidFill>
                                    <a:srgbClr val="000000"/>
                                  </a:solidFill>
                                  <a:latin typeface="Cambria Math" panose="02040503050406030204" pitchFamily="18" charset="0"/>
                                </a:rPr>
                              </m:ctrlPr>
                            </m:sSubPr>
                            <m:e>
                              <m:r>
                                <a:rPr lang="en-IE" sz="2800" i="1">
                                  <a:solidFill>
                                    <a:srgbClr val="000000"/>
                                  </a:solidFill>
                                  <a:latin typeface="Cambria Math" panose="02040503050406030204" pitchFamily="18" charset="0"/>
                                </a:rPr>
                                <m:t>𝑚</m:t>
                              </m:r>
                            </m:e>
                            <m:sub>
                              <m:r>
                                <a:rPr lang="en-IE" sz="2800" i="1">
                                  <a:solidFill>
                                    <a:srgbClr val="000000"/>
                                  </a:solidFill>
                                  <a:latin typeface="Cambria Math" panose="02040503050406030204" pitchFamily="18" charset="0"/>
                                </a:rPr>
                                <m:t>1</m:t>
                              </m:r>
                            </m:sub>
                          </m:sSub>
                          <m:sSub>
                            <m:sSubPr>
                              <m:ctrlPr>
                                <a:rPr lang="en-IE" sz="2800" i="1">
                                  <a:solidFill>
                                    <a:srgbClr val="000000"/>
                                  </a:solidFill>
                                  <a:latin typeface="Cambria Math" panose="02040503050406030204" pitchFamily="18" charset="0"/>
                                </a:rPr>
                              </m:ctrlPr>
                            </m:sSubPr>
                            <m:e>
                              <m:r>
                                <a:rPr lang="en-IE" sz="2800" i="1">
                                  <a:solidFill>
                                    <a:srgbClr val="000000"/>
                                  </a:solidFill>
                                  <a:latin typeface="Cambria Math" panose="02040503050406030204" pitchFamily="18" charset="0"/>
                                </a:rPr>
                                <m:t>𝑚</m:t>
                              </m:r>
                            </m:e>
                            <m:sub>
                              <m:r>
                                <a:rPr lang="en-IE" sz="2800" i="1">
                                  <a:solidFill>
                                    <a:srgbClr val="000000"/>
                                  </a:solidFill>
                                  <a:latin typeface="Cambria Math" panose="02040503050406030204" pitchFamily="18" charset="0"/>
                                </a:rPr>
                                <m:t>2</m:t>
                              </m:r>
                            </m:sub>
                          </m:sSub>
                        </m:num>
                        <m:den>
                          <m:sSup>
                            <m:sSupPr>
                              <m:ctrlPr>
                                <a:rPr lang="en-IE" sz="2800" i="1">
                                  <a:solidFill>
                                    <a:srgbClr val="000000"/>
                                  </a:solidFill>
                                  <a:latin typeface="Cambria Math" panose="02040503050406030204" pitchFamily="18" charset="0"/>
                                </a:rPr>
                              </m:ctrlPr>
                            </m:sSupPr>
                            <m:e>
                              <m:r>
                                <a:rPr lang="en-IE" sz="2800" i="1">
                                  <a:solidFill>
                                    <a:srgbClr val="000000"/>
                                  </a:solidFill>
                                  <a:latin typeface="Cambria Math" panose="02040503050406030204" pitchFamily="18" charset="0"/>
                                </a:rPr>
                                <m:t>𝑑</m:t>
                              </m:r>
                            </m:e>
                            <m:sup>
                              <m:r>
                                <a:rPr lang="en-IE" sz="2800" i="1">
                                  <a:solidFill>
                                    <a:srgbClr val="000000"/>
                                  </a:solidFill>
                                  <a:latin typeface="Cambria Math" panose="02040503050406030204" pitchFamily="18" charset="0"/>
                                </a:rPr>
                                <m:t>2</m:t>
                              </m:r>
                            </m:sup>
                          </m:sSup>
                        </m:den>
                      </m:f>
                      <m:r>
                        <a:rPr lang="en-IE" sz="2800" b="0" i="1" smtClean="0">
                          <a:solidFill>
                            <a:srgbClr val="000000"/>
                          </a:solidFill>
                          <a:latin typeface="Cambria Math" panose="02040503050406030204" pitchFamily="18" charset="0"/>
                        </a:rPr>
                        <m:t>=</m:t>
                      </m:r>
                    </m:oMath>
                  </m:oMathPara>
                </a14:m>
                <a:endParaRPr lang="en-IE" sz="2800" dirty="0"/>
              </a:p>
            </p:txBody>
          </p:sp>
        </mc:Choice>
        <mc:Fallback xmlns="">
          <p:sp>
            <p:nvSpPr>
              <p:cNvPr id="5" name="Object 4">
                <a:extLst>
                  <a:ext uri="{FF2B5EF4-FFF2-40B4-BE49-F238E27FC236}">
                    <a16:creationId xmlns:a16="http://schemas.microsoft.com/office/drawing/2014/main" id="{72A68DC4-07B5-30DE-AB77-929B5A8F2779}"/>
                  </a:ext>
                </a:extLst>
              </p:cNvPr>
              <p:cNvSpPr txBox="1">
                <a:spLocks noRot="1" noChangeAspect="1" noMove="1" noResize="1" noEditPoints="1" noAdjustHandles="1" noChangeArrowheads="1" noChangeShapeType="1" noTextEdit="1"/>
              </p:cNvSpPr>
              <p:nvPr/>
            </p:nvSpPr>
            <p:spPr bwMode="auto">
              <a:xfrm>
                <a:off x="269507" y="3280082"/>
                <a:ext cx="2730029" cy="1040218"/>
              </a:xfrm>
              <a:prstGeom prst="rect">
                <a:avLst/>
              </a:pr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D4867D-D184-072D-8932-44BF22D554B3}"/>
                  </a:ext>
                </a:extLst>
              </p:cNvPr>
              <p:cNvSpPr txBox="1"/>
              <p:nvPr/>
            </p:nvSpPr>
            <p:spPr>
              <a:xfrm>
                <a:off x="7460317" y="3584747"/>
                <a:ext cx="1119665"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9.81</m:t>
                      </m:r>
                      <m:r>
                        <a:rPr lang="en-IE" sz="2800" b="0" i="1" smtClean="0">
                          <a:latin typeface="Cambria Math" panose="02040503050406030204" pitchFamily="18" charset="0"/>
                        </a:rPr>
                        <m:t> </m:t>
                      </m:r>
                      <m:r>
                        <a:rPr lang="en-IE" sz="2800" b="0" i="1" smtClean="0">
                          <a:latin typeface="Cambria Math" panose="02040503050406030204" pitchFamily="18" charset="0"/>
                        </a:rPr>
                        <m:t>𝑁</m:t>
                      </m:r>
                    </m:oMath>
                  </m:oMathPara>
                </a14:m>
                <a:endParaRPr lang="en-IE" sz="2800" dirty="0"/>
              </a:p>
            </p:txBody>
          </p:sp>
        </mc:Choice>
        <mc:Fallback xmlns="">
          <p:sp>
            <p:nvSpPr>
              <p:cNvPr id="6" name="TextBox 5">
                <a:extLst>
                  <a:ext uri="{FF2B5EF4-FFF2-40B4-BE49-F238E27FC236}">
                    <a16:creationId xmlns:a16="http://schemas.microsoft.com/office/drawing/2014/main" id="{6ED4867D-D184-072D-8932-44BF22D554B3}"/>
                  </a:ext>
                </a:extLst>
              </p:cNvPr>
              <p:cNvSpPr txBox="1">
                <a:spLocks noRot="1" noChangeAspect="1" noMove="1" noResize="1" noEditPoints="1" noAdjustHandles="1" noChangeArrowheads="1" noChangeShapeType="1" noTextEdit="1"/>
              </p:cNvSpPr>
              <p:nvPr/>
            </p:nvSpPr>
            <p:spPr>
              <a:xfrm>
                <a:off x="7460317" y="3584747"/>
                <a:ext cx="1119665" cy="430887"/>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C9DF6984-8702-4DFE-978A-69D23947B0D8}"/>
              </a:ext>
            </a:extLst>
          </p:cNvPr>
          <p:cNvSpPr txBox="1"/>
          <p:nvPr/>
        </p:nvSpPr>
        <p:spPr>
          <a:xfrm>
            <a:off x="6867082" y="4462117"/>
            <a:ext cx="505267" cy="523220"/>
          </a:xfrm>
          <a:prstGeom prst="rect">
            <a:avLst/>
          </a:prstGeom>
          <a:noFill/>
        </p:spPr>
        <p:txBody>
          <a:bodyPr wrap="none" rtlCol="0">
            <a:spAutoFit/>
          </a:bodyPr>
          <a:lstStyle/>
          <a:p>
            <a:pPr algn="l"/>
            <a:r>
              <a:rPr lang="en-IE" sz="2800"/>
              <a:t>or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830DF7-3048-241F-B3CB-58C363BD982E}"/>
                  </a:ext>
                </a:extLst>
              </p:cNvPr>
              <p:cNvSpPr txBox="1"/>
              <p:nvPr/>
            </p:nvSpPr>
            <p:spPr>
              <a:xfrm>
                <a:off x="6324690" y="5303517"/>
                <a:ext cx="2114040"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𝑚𝑔</m:t>
                      </m:r>
                      <m:r>
                        <a:rPr lang="en-IE" sz="2800" b="0" i="1" smtClean="0">
                          <a:latin typeface="Cambria Math" panose="02040503050406030204" pitchFamily="18" charset="0"/>
                        </a:rPr>
                        <m:t>=9.81 </m:t>
                      </m:r>
                      <m:r>
                        <a:rPr lang="en-IE" sz="2800" b="0" i="1" smtClean="0">
                          <a:latin typeface="Cambria Math" panose="02040503050406030204" pitchFamily="18" charset="0"/>
                        </a:rPr>
                        <m:t>𝑁</m:t>
                      </m:r>
                    </m:oMath>
                  </m:oMathPara>
                </a14:m>
                <a:endParaRPr lang="en-IE" sz="2800" dirty="0"/>
              </a:p>
            </p:txBody>
          </p:sp>
        </mc:Choice>
        <mc:Fallback xmlns="">
          <p:sp>
            <p:nvSpPr>
              <p:cNvPr id="8" name="TextBox 7">
                <a:extLst>
                  <a:ext uri="{FF2B5EF4-FFF2-40B4-BE49-F238E27FC236}">
                    <a16:creationId xmlns:a16="http://schemas.microsoft.com/office/drawing/2014/main" id="{93830DF7-3048-241F-B3CB-58C363BD982E}"/>
                  </a:ext>
                </a:extLst>
              </p:cNvPr>
              <p:cNvSpPr txBox="1">
                <a:spLocks noRot="1" noChangeAspect="1" noMove="1" noResize="1" noEditPoints="1" noAdjustHandles="1" noChangeArrowheads="1" noChangeShapeType="1" noTextEdit="1"/>
              </p:cNvSpPr>
              <p:nvPr/>
            </p:nvSpPr>
            <p:spPr>
              <a:xfrm>
                <a:off x="6324690" y="5303517"/>
                <a:ext cx="2114040" cy="43088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78EDA16-49BE-5539-9387-D365E6D0D9FE}"/>
                  </a:ext>
                </a:extLst>
              </p:cNvPr>
              <p:cNvSpPr txBox="1"/>
              <p:nvPr/>
            </p:nvSpPr>
            <p:spPr>
              <a:xfrm>
                <a:off x="122292" y="1548123"/>
                <a:ext cx="8776069" cy="1384995"/>
              </a:xfrm>
              <a:prstGeom prst="rect">
                <a:avLst/>
              </a:prstGeom>
              <a:noFill/>
            </p:spPr>
            <p:txBody>
              <a:bodyPr wrap="square" rtlCol="0">
                <a:spAutoFit/>
              </a:bodyPr>
              <a:lstStyle/>
              <a:p>
                <a:pPr algn="l"/>
                <a:r>
                  <a:rPr lang="en-IE" sz="2800" dirty="0"/>
                  <a:t>Mass of Earth=</a:t>
                </a:r>
                <a14:m>
                  <m:oMath xmlns:m="http://schemas.openxmlformats.org/officeDocument/2006/math">
                    <m:r>
                      <a:rPr lang="en-IE" sz="2800" b="0" i="1" smtClean="0">
                        <a:latin typeface="Cambria Math" panose="02040503050406030204" pitchFamily="18" charset="0"/>
                      </a:rPr>
                      <m:t>6×</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10</m:t>
                        </m:r>
                      </m:e>
                      <m:sup>
                        <m:r>
                          <a:rPr lang="en-IE" sz="2800" b="0" i="1" smtClean="0">
                            <a:latin typeface="Cambria Math" panose="02040503050406030204" pitchFamily="18" charset="0"/>
                          </a:rPr>
                          <m:t>24</m:t>
                        </m:r>
                      </m:sup>
                    </m:sSup>
                    <m:r>
                      <a:rPr lang="en-IE" sz="2800" b="0" i="1" smtClean="0">
                        <a:latin typeface="Cambria Math" panose="02040503050406030204" pitchFamily="18" charset="0"/>
                      </a:rPr>
                      <m:t>𝑘𝑔</m:t>
                    </m:r>
                  </m:oMath>
                </a14:m>
                <a:r>
                  <a:rPr lang="en-IE" sz="2800" dirty="0"/>
                  <a:t>   </a:t>
                </a:r>
                <a:br>
                  <a:rPr lang="en-IE" sz="2800" dirty="0"/>
                </a:br>
                <a:r>
                  <a:rPr lang="en-IE" sz="2800" dirty="0"/>
                  <a:t>Radius = </a:t>
                </a:r>
                <a14:m>
                  <m:oMath xmlns:m="http://schemas.openxmlformats.org/officeDocument/2006/math">
                    <m:r>
                      <a:rPr lang="en-IE" sz="2800" b="0" i="1" smtClean="0">
                        <a:latin typeface="Cambria Math" panose="02040503050406030204" pitchFamily="18" charset="0"/>
                      </a:rPr>
                      <m:t>6.4×</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10</m:t>
                        </m:r>
                      </m:e>
                      <m:sup>
                        <m:r>
                          <a:rPr lang="en-IE" sz="2800" b="0" i="1" smtClean="0">
                            <a:latin typeface="Cambria Math" panose="02040503050406030204" pitchFamily="18" charset="0"/>
                          </a:rPr>
                          <m:t>6</m:t>
                        </m:r>
                      </m:sup>
                    </m:sSup>
                    <m:r>
                      <a:rPr lang="en-IE" sz="2800" b="0" i="1" smtClean="0">
                        <a:latin typeface="Cambria Math" panose="02040503050406030204" pitchFamily="18" charset="0"/>
                      </a:rPr>
                      <m:t>𝑚</m:t>
                    </m:r>
                  </m:oMath>
                </a14:m>
                <a:r>
                  <a:rPr lang="en-IE" sz="2800" dirty="0"/>
                  <a:t>   </a:t>
                </a:r>
                <a:br>
                  <a:rPr lang="en-IE" sz="2800" dirty="0"/>
                </a:br>
                <a14:m>
                  <m:oMathPara xmlns:m="http://schemas.openxmlformats.org/officeDocument/2006/math">
                    <m:oMathParaPr>
                      <m:jc m:val="left"/>
                    </m:oMathParaPr>
                    <m:oMath xmlns:m="http://schemas.openxmlformats.org/officeDocument/2006/math">
                      <m:r>
                        <a:rPr lang="en-IE" sz="2800" b="0" i="1" dirty="0" smtClean="0">
                          <a:latin typeface="Cambria Math" panose="02040503050406030204" pitchFamily="18" charset="0"/>
                        </a:rPr>
                        <m:t>𝐺</m:t>
                      </m:r>
                      <m:r>
                        <a:rPr lang="en-IE" sz="2800" b="0" i="1" dirty="0" smtClean="0">
                          <a:latin typeface="Cambria Math" panose="02040503050406030204" pitchFamily="18" charset="0"/>
                        </a:rPr>
                        <m:t>=6.7×</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10</m:t>
                          </m:r>
                        </m:e>
                        <m:sup>
                          <m:r>
                            <a:rPr lang="en-IE" sz="2800" b="0" i="1" dirty="0" smtClean="0">
                              <a:latin typeface="Cambria Math" panose="02040503050406030204" pitchFamily="18" charset="0"/>
                            </a:rPr>
                            <m:t>−11</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𝑁</m:t>
                      </m:r>
                      <m:r>
                        <a:rPr lang="en-IE" sz="2800" b="0" i="1" dirty="0" smtClean="0">
                          <a:latin typeface="Cambria Math" panose="02040503050406030204" pitchFamily="18" charset="0"/>
                        </a:rPr>
                        <m:t> </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𝑚</m:t>
                          </m:r>
                        </m:e>
                        <m:sup>
                          <m:r>
                            <a:rPr lang="en-IE" sz="2800" b="0" i="1" dirty="0" smtClean="0">
                              <a:latin typeface="Cambria Math" panose="02040503050406030204" pitchFamily="18" charset="0"/>
                            </a:rPr>
                            <m:t>2</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𝑘</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𝑔</m:t>
                          </m:r>
                        </m:e>
                        <m:sup>
                          <m:r>
                            <a:rPr lang="en-IE" sz="2800" b="0" i="1" dirty="0" smtClean="0">
                              <a:latin typeface="Cambria Math" panose="02040503050406030204" pitchFamily="18" charset="0"/>
                            </a:rPr>
                            <m:t>−2</m:t>
                          </m:r>
                        </m:sup>
                      </m:sSup>
                    </m:oMath>
                  </m:oMathPara>
                </a14:m>
                <a:endParaRPr lang="en-IE" sz="2800" dirty="0"/>
              </a:p>
            </p:txBody>
          </p:sp>
        </mc:Choice>
        <mc:Fallback xmlns="">
          <p:sp>
            <p:nvSpPr>
              <p:cNvPr id="3" name="TextBox 2">
                <a:extLst>
                  <a:ext uri="{FF2B5EF4-FFF2-40B4-BE49-F238E27FC236}">
                    <a16:creationId xmlns:a16="http://schemas.microsoft.com/office/drawing/2014/main" id="{678EDA16-49BE-5539-9387-D365E6D0D9FE}"/>
                  </a:ext>
                </a:extLst>
              </p:cNvPr>
              <p:cNvSpPr txBox="1">
                <a:spLocks noRot="1" noChangeAspect="1" noMove="1" noResize="1" noEditPoints="1" noAdjustHandles="1" noChangeArrowheads="1" noChangeShapeType="1" noTextEdit="1"/>
              </p:cNvSpPr>
              <p:nvPr/>
            </p:nvSpPr>
            <p:spPr>
              <a:xfrm>
                <a:off x="122292" y="1548123"/>
                <a:ext cx="8776069" cy="1384995"/>
              </a:xfrm>
              <a:prstGeom prst="rect">
                <a:avLst/>
              </a:prstGeom>
              <a:blipFill>
                <a:blip r:embed="rId5"/>
                <a:stretch>
                  <a:fillRect l="-1389" t="-4846"/>
                </a:stretch>
              </a:blipFill>
            </p:spPr>
            <p:txBody>
              <a:bodyPr/>
              <a:lstStyle/>
              <a:p>
                <a:r>
                  <a:rPr lang="en-GB">
                    <a:noFill/>
                  </a:rPr>
                  <a:t> </a:t>
                </a:r>
              </a:p>
            </p:txBody>
          </p:sp>
        </mc:Fallback>
      </mc:AlternateContent>
      <p:sp>
        <p:nvSpPr>
          <p:cNvPr id="9" name="Title 8">
            <a:extLst>
              <a:ext uri="{FF2B5EF4-FFF2-40B4-BE49-F238E27FC236}">
                <a16:creationId xmlns:a16="http://schemas.microsoft.com/office/drawing/2014/main" id="{413ABA54-8EAE-180A-C5CE-0AF4ADC57EF3}"/>
              </a:ext>
            </a:extLst>
          </p:cNvPr>
          <p:cNvSpPr>
            <a:spLocks noGrp="1"/>
          </p:cNvSpPr>
          <p:nvPr>
            <p:ph type="title"/>
          </p:nvPr>
        </p:nvSpPr>
        <p:spPr/>
        <p:txBody>
          <a:bodyPr>
            <a:normAutofit/>
          </a:bodyPr>
          <a:lstStyle/>
          <a:p>
            <a:r>
              <a:rPr lang="en-GB" dirty="0"/>
              <a:t>Example</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4C4C7BA4-23DC-76D7-F0DC-97C10E7FD639}"/>
                  </a:ext>
                </a:extLst>
              </p:cNvPr>
              <p:cNvSpPr>
                <a:spLocks noGrp="1"/>
              </p:cNvSpPr>
              <p:nvPr>
                <p:ph type="body" sz="quarter" idx="10"/>
              </p:nvPr>
            </p:nvSpPr>
            <p:spPr>
              <a:xfrm>
                <a:off x="122292" y="461664"/>
                <a:ext cx="8899415" cy="1032975"/>
              </a:xfrm>
            </p:spPr>
            <p:txBody>
              <a:bodyPr/>
              <a:lstStyle/>
              <a:p>
                <a:r>
                  <a:rPr lang="en-GB" dirty="0"/>
                  <a:t>Use </a:t>
                </a:r>
                <a14:m>
                  <m:oMath xmlns:m="http://schemas.openxmlformats.org/officeDocument/2006/math">
                    <m:r>
                      <a:rPr lang="en-IE" i="1">
                        <a:solidFill>
                          <a:srgbClr val="000000"/>
                        </a:solidFill>
                        <a:latin typeface="Cambria Math" panose="02040503050406030204" pitchFamily="18" charset="0"/>
                      </a:rPr>
                      <m:t>𝐹</m:t>
                    </m:r>
                    <m:r>
                      <a:rPr lang="en-GB" i="1">
                        <a:solidFill>
                          <a:srgbClr val="000000"/>
                        </a:solidFill>
                        <a:latin typeface="Cambria Math" panose="02040503050406030204" pitchFamily="18" charset="0"/>
                      </a:rPr>
                      <m:t>=</m:t>
                    </m:r>
                    <m:f>
                      <m:fPr>
                        <m:ctrlPr>
                          <a:rPr lang="en-IE"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𝐺</m:t>
                        </m:r>
                        <m:sSub>
                          <m:sSubPr>
                            <m:ctrlPr>
                              <a:rPr lang="en-IE" i="1">
                                <a:solidFill>
                                  <a:srgbClr val="000000"/>
                                </a:solidFill>
                                <a:latin typeface="Cambria Math" panose="02040503050406030204" pitchFamily="18" charset="0"/>
                              </a:rPr>
                            </m:ctrlPr>
                          </m:sSubPr>
                          <m:e>
                            <m:r>
                              <a:rPr lang="en-IE" i="1">
                                <a:solidFill>
                                  <a:srgbClr val="000000"/>
                                </a:solidFill>
                                <a:latin typeface="Cambria Math" panose="02040503050406030204" pitchFamily="18" charset="0"/>
                              </a:rPr>
                              <m:t>𝑚</m:t>
                            </m:r>
                          </m:e>
                          <m:sub>
                            <m:r>
                              <a:rPr lang="en-IE" i="1">
                                <a:solidFill>
                                  <a:srgbClr val="000000"/>
                                </a:solidFill>
                                <a:latin typeface="Cambria Math" panose="02040503050406030204" pitchFamily="18" charset="0"/>
                              </a:rPr>
                              <m:t>1</m:t>
                            </m:r>
                          </m:sub>
                        </m:sSub>
                        <m:sSub>
                          <m:sSubPr>
                            <m:ctrlPr>
                              <a:rPr lang="en-IE" i="1">
                                <a:solidFill>
                                  <a:srgbClr val="000000"/>
                                </a:solidFill>
                                <a:latin typeface="Cambria Math" panose="02040503050406030204" pitchFamily="18" charset="0"/>
                              </a:rPr>
                            </m:ctrlPr>
                          </m:sSubPr>
                          <m:e>
                            <m:r>
                              <a:rPr lang="en-IE" i="1">
                                <a:solidFill>
                                  <a:srgbClr val="000000"/>
                                </a:solidFill>
                                <a:latin typeface="Cambria Math" panose="02040503050406030204" pitchFamily="18" charset="0"/>
                              </a:rPr>
                              <m:t>𝑚</m:t>
                            </m:r>
                          </m:e>
                          <m:sub>
                            <m:r>
                              <a:rPr lang="en-IE" i="1">
                                <a:solidFill>
                                  <a:srgbClr val="000000"/>
                                </a:solidFill>
                                <a:latin typeface="Cambria Math" panose="02040503050406030204" pitchFamily="18" charset="0"/>
                              </a:rPr>
                              <m:t>2</m:t>
                            </m:r>
                          </m:sub>
                        </m:sSub>
                      </m:num>
                      <m:den>
                        <m:sSup>
                          <m:sSupPr>
                            <m:ctrlPr>
                              <a:rPr lang="en-IE" i="1">
                                <a:solidFill>
                                  <a:srgbClr val="000000"/>
                                </a:solidFill>
                                <a:latin typeface="Cambria Math" panose="02040503050406030204" pitchFamily="18" charset="0"/>
                              </a:rPr>
                            </m:ctrlPr>
                          </m:sSupPr>
                          <m:e>
                            <m:r>
                              <a:rPr lang="en-IE" i="1">
                                <a:solidFill>
                                  <a:srgbClr val="000000"/>
                                </a:solidFill>
                                <a:latin typeface="Cambria Math" panose="02040503050406030204" pitchFamily="18" charset="0"/>
                              </a:rPr>
                              <m:t>𝑑</m:t>
                            </m:r>
                          </m:e>
                          <m:sup>
                            <m:r>
                              <a:rPr lang="en-IE" i="1">
                                <a:solidFill>
                                  <a:srgbClr val="000000"/>
                                </a:solidFill>
                                <a:latin typeface="Cambria Math" panose="02040503050406030204" pitchFamily="18" charset="0"/>
                              </a:rPr>
                              <m:t>2</m:t>
                            </m:r>
                          </m:sup>
                        </m:sSup>
                      </m:den>
                    </m:f>
                  </m:oMath>
                </a14:m>
                <a:r>
                  <a:rPr lang="en-IE" dirty="0"/>
                  <a:t> to find the gravitational force on 1 kg</a:t>
                </a:r>
                <a:r>
                  <a:rPr lang="en-GB" dirty="0"/>
                  <a:t> at the surface of the Earth.</a:t>
                </a:r>
              </a:p>
            </p:txBody>
          </p:sp>
        </mc:Choice>
        <mc:Fallback xmlns="">
          <p:sp>
            <p:nvSpPr>
              <p:cNvPr id="10" name="Text Placeholder 9">
                <a:extLst>
                  <a:ext uri="{FF2B5EF4-FFF2-40B4-BE49-F238E27FC236}">
                    <a16:creationId xmlns:a16="http://schemas.microsoft.com/office/drawing/2014/main" id="{4C4C7BA4-23DC-76D7-F0DC-97C10E7FD639}"/>
                  </a:ext>
                </a:extLst>
              </p:cNvPr>
              <p:cNvSpPr>
                <a:spLocks noGrp="1" noRot="1" noChangeAspect="1" noMove="1" noResize="1" noEditPoints="1" noAdjustHandles="1" noChangeArrowheads="1" noChangeShapeType="1" noTextEdit="1"/>
              </p:cNvSpPr>
              <p:nvPr>
                <p:ph type="body" sz="quarter" idx="10"/>
              </p:nvPr>
            </p:nvSpPr>
            <p:spPr>
              <a:xfrm>
                <a:off x="122292" y="461664"/>
                <a:ext cx="8899415" cy="1032975"/>
              </a:xfrm>
              <a:blipFill>
                <a:blip r:embed="rId6"/>
                <a:stretch>
                  <a:fillRect l="-1370" t="-2959" r="-1233" b="-159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Object 4">
                <a:extLst>
                  <a:ext uri="{FF2B5EF4-FFF2-40B4-BE49-F238E27FC236}">
                    <a16:creationId xmlns:a16="http://schemas.microsoft.com/office/drawing/2014/main" id="{C3EE9DC4-1C0C-C407-B84D-F008F1C3BBFB}"/>
                  </a:ext>
                </a:extLst>
              </p:cNvPr>
              <p:cNvSpPr txBox="1"/>
              <p:nvPr/>
            </p:nvSpPr>
            <p:spPr bwMode="auto">
              <a:xfrm>
                <a:off x="2687250" y="3280082"/>
                <a:ext cx="5034853" cy="104021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IE" sz="2800" i="1" smtClean="0">
                              <a:solidFill>
                                <a:srgbClr val="000000"/>
                              </a:solidFill>
                              <a:latin typeface="Cambria Math" panose="02040503050406030204" pitchFamily="18" charset="0"/>
                            </a:rPr>
                          </m:ctrlPr>
                        </m:fPr>
                        <m:num>
                          <m:r>
                            <a:rPr lang="en-GB" sz="2800" b="0" i="1" smtClean="0">
                              <a:solidFill>
                                <a:srgbClr val="000000"/>
                              </a:solidFill>
                              <a:latin typeface="Cambria Math" panose="02040503050406030204" pitchFamily="18" charset="0"/>
                            </a:rPr>
                            <m:t>6.7×</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−11</m:t>
                              </m:r>
                            </m:sup>
                          </m:sSup>
                          <m:r>
                            <a:rPr lang="en-GB" sz="2800" b="0" i="1" smtClean="0">
                              <a:solidFill>
                                <a:srgbClr val="000000"/>
                              </a:solidFill>
                              <a:latin typeface="Cambria Math" panose="02040503050406030204" pitchFamily="18" charset="0"/>
                            </a:rPr>
                            <m:t>×6×</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24</m:t>
                              </m:r>
                            </m:sup>
                          </m:sSup>
                          <m:r>
                            <a:rPr lang="en-GB" sz="2800" b="0" i="1" smtClean="0">
                              <a:solidFill>
                                <a:srgbClr val="000000"/>
                              </a:solidFill>
                              <a:latin typeface="Cambria Math" panose="02040503050406030204" pitchFamily="18" charset="0"/>
                            </a:rPr>
                            <m:t>×1</m:t>
                          </m:r>
                        </m:num>
                        <m:den>
                          <m:sSup>
                            <m:sSupPr>
                              <m:ctrlPr>
                                <a:rPr lang="en-IE" sz="2800" i="1">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(6.4×</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6</m:t>
                                  </m:r>
                                </m:sup>
                              </m:sSup>
                              <m:r>
                                <a:rPr lang="en-GB" sz="2800" b="0" i="1" smtClean="0">
                                  <a:solidFill>
                                    <a:srgbClr val="000000"/>
                                  </a:solidFill>
                                  <a:latin typeface="Cambria Math" panose="02040503050406030204" pitchFamily="18" charset="0"/>
                                </a:rPr>
                                <m:t>)</m:t>
                              </m:r>
                            </m:e>
                            <m:sup>
                              <m:r>
                                <a:rPr lang="en-IE" sz="2800" i="1">
                                  <a:solidFill>
                                    <a:srgbClr val="000000"/>
                                  </a:solidFill>
                                  <a:latin typeface="Cambria Math" panose="02040503050406030204" pitchFamily="18" charset="0"/>
                                </a:rPr>
                                <m:t>2</m:t>
                              </m:r>
                            </m:sup>
                          </m:sSup>
                        </m:den>
                      </m:f>
                      <m:r>
                        <a:rPr lang="en-IE" sz="2800" b="0" i="1" smtClean="0">
                          <a:solidFill>
                            <a:srgbClr val="000000"/>
                          </a:solidFill>
                          <a:latin typeface="Cambria Math" panose="02040503050406030204" pitchFamily="18" charset="0"/>
                        </a:rPr>
                        <m:t>=</m:t>
                      </m:r>
                    </m:oMath>
                  </m:oMathPara>
                </a14:m>
                <a:endParaRPr lang="en-IE" sz="2800" dirty="0"/>
              </a:p>
            </p:txBody>
          </p:sp>
        </mc:Choice>
        <mc:Fallback xmlns="">
          <p:sp>
            <p:nvSpPr>
              <p:cNvPr id="11" name="Object 4">
                <a:extLst>
                  <a:ext uri="{FF2B5EF4-FFF2-40B4-BE49-F238E27FC236}">
                    <a16:creationId xmlns:a16="http://schemas.microsoft.com/office/drawing/2014/main" id="{C3EE9DC4-1C0C-C407-B84D-F008F1C3BBFB}"/>
                  </a:ext>
                </a:extLst>
              </p:cNvPr>
              <p:cNvSpPr txBox="1">
                <a:spLocks noRot="1" noChangeAspect="1" noMove="1" noResize="1" noEditPoints="1" noAdjustHandles="1" noChangeArrowheads="1" noChangeShapeType="1" noTextEdit="1"/>
              </p:cNvSpPr>
              <p:nvPr/>
            </p:nvSpPr>
            <p:spPr bwMode="auto">
              <a:xfrm>
                <a:off x="2687250" y="3280082"/>
                <a:ext cx="5034853" cy="1040218"/>
              </a:xfrm>
              <a:prstGeom prst="rect">
                <a:avLst/>
              </a:prstGeom>
              <a:blipFill>
                <a:blip r:embed="rId7"/>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389351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BEB861-8730-E3F5-C7E4-F1BC0E27E8DE}"/>
              </a:ext>
            </a:extLst>
          </p:cNvPr>
          <p:cNvSpPr>
            <a:spLocks noGrp="1"/>
          </p:cNvSpPr>
          <p:nvPr>
            <p:ph type="title"/>
          </p:nvPr>
        </p:nvSpPr>
        <p:spPr/>
        <p:txBody>
          <a:bodyPr>
            <a:normAutofit/>
          </a:bodyPr>
          <a:lstStyle/>
          <a:p>
            <a:r>
              <a:rPr lang="en-GB" dirty="0"/>
              <a:t>Example</a:t>
            </a:r>
          </a:p>
        </p:txBody>
      </p:sp>
      <p:sp>
        <p:nvSpPr>
          <p:cNvPr id="8" name="Text Placeholder 7">
            <a:extLst>
              <a:ext uri="{FF2B5EF4-FFF2-40B4-BE49-F238E27FC236}">
                <a16:creationId xmlns:a16="http://schemas.microsoft.com/office/drawing/2014/main" id="{35BFA62D-513F-F8F2-B54B-500AE0B56B86}"/>
              </a:ext>
            </a:extLst>
          </p:cNvPr>
          <p:cNvSpPr>
            <a:spLocks noGrp="1"/>
          </p:cNvSpPr>
          <p:nvPr>
            <p:ph type="body" sz="quarter" idx="10"/>
          </p:nvPr>
        </p:nvSpPr>
        <p:spPr>
          <a:xfrm>
            <a:off x="122292" y="461664"/>
            <a:ext cx="8899415" cy="2031325"/>
          </a:xfrm>
        </p:spPr>
        <p:txBody>
          <a:bodyPr/>
          <a:lstStyle/>
          <a:p>
            <a:r>
              <a:rPr lang="en-GB" dirty="0"/>
              <a:t>Henry Cavendish was the first to accurately measure the gravitational force between two masses (1798). His two masses were a 0.73 kg lead ball and a 158 kg lead ball. Calculate the force between these balls when they are 210 mm apart.</a:t>
            </a:r>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1BB21657-EB51-78F4-4F9E-CA7908A2321B}"/>
                  </a:ext>
                </a:extLst>
              </p:cNvPr>
              <p:cNvSpPr txBox="1"/>
              <p:nvPr/>
            </p:nvSpPr>
            <p:spPr bwMode="auto">
              <a:xfrm>
                <a:off x="265061" y="3155489"/>
                <a:ext cx="2805370" cy="84405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IE" sz="2800" i="1" smtClean="0">
                          <a:solidFill>
                            <a:srgbClr val="000000"/>
                          </a:solidFill>
                          <a:latin typeface="Cambria Math" panose="02040503050406030204" pitchFamily="18" charset="0"/>
                        </a:rPr>
                        <m:t>𝐹</m:t>
                      </m:r>
                      <m:r>
                        <a:rPr lang="en-IE" sz="2800" i="1" smtClean="0">
                          <a:solidFill>
                            <a:srgbClr val="000000"/>
                          </a:solidFill>
                          <a:latin typeface="Cambria Math" panose="02040503050406030204" pitchFamily="18" charset="0"/>
                        </a:rPr>
                        <m:t>=</m:t>
                      </m:r>
                      <m:f>
                        <m:fPr>
                          <m:ctrlPr>
                            <a:rPr lang="en-IE" sz="2800" i="1">
                              <a:solidFill>
                                <a:srgbClr val="000000"/>
                              </a:solidFill>
                              <a:latin typeface="Cambria Math" panose="02040503050406030204" pitchFamily="18" charset="0"/>
                            </a:rPr>
                          </m:ctrlPr>
                        </m:fPr>
                        <m:num>
                          <m:r>
                            <a:rPr lang="en-IE" sz="2800" i="1">
                              <a:solidFill>
                                <a:srgbClr val="000000"/>
                              </a:solidFill>
                              <a:latin typeface="Cambria Math" panose="02040503050406030204" pitchFamily="18" charset="0"/>
                            </a:rPr>
                            <m:t>𝐺</m:t>
                          </m:r>
                          <m:sSub>
                            <m:sSubPr>
                              <m:ctrlPr>
                                <a:rPr lang="en-IE" sz="2800" i="1">
                                  <a:solidFill>
                                    <a:srgbClr val="000000"/>
                                  </a:solidFill>
                                  <a:latin typeface="Cambria Math" panose="02040503050406030204" pitchFamily="18" charset="0"/>
                                </a:rPr>
                              </m:ctrlPr>
                            </m:sSubPr>
                            <m:e>
                              <m:r>
                                <a:rPr lang="en-IE" sz="2800" i="1">
                                  <a:solidFill>
                                    <a:srgbClr val="000000"/>
                                  </a:solidFill>
                                  <a:latin typeface="Cambria Math" panose="02040503050406030204" pitchFamily="18" charset="0"/>
                                </a:rPr>
                                <m:t>𝑚</m:t>
                              </m:r>
                            </m:e>
                            <m:sub>
                              <m:r>
                                <a:rPr lang="en-IE" sz="2800" i="1">
                                  <a:solidFill>
                                    <a:srgbClr val="000000"/>
                                  </a:solidFill>
                                  <a:latin typeface="Cambria Math" panose="02040503050406030204" pitchFamily="18" charset="0"/>
                                </a:rPr>
                                <m:t>1</m:t>
                              </m:r>
                            </m:sub>
                          </m:sSub>
                          <m:sSub>
                            <m:sSubPr>
                              <m:ctrlPr>
                                <a:rPr lang="en-IE" sz="2800" i="1">
                                  <a:solidFill>
                                    <a:srgbClr val="000000"/>
                                  </a:solidFill>
                                  <a:latin typeface="Cambria Math" panose="02040503050406030204" pitchFamily="18" charset="0"/>
                                </a:rPr>
                              </m:ctrlPr>
                            </m:sSubPr>
                            <m:e>
                              <m:r>
                                <a:rPr lang="en-IE" sz="2800" i="1">
                                  <a:solidFill>
                                    <a:srgbClr val="000000"/>
                                  </a:solidFill>
                                  <a:latin typeface="Cambria Math" panose="02040503050406030204" pitchFamily="18" charset="0"/>
                                </a:rPr>
                                <m:t>𝑚</m:t>
                              </m:r>
                            </m:e>
                            <m:sub>
                              <m:r>
                                <a:rPr lang="en-IE" sz="2800" i="1">
                                  <a:solidFill>
                                    <a:srgbClr val="000000"/>
                                  </a:solidFill>
                                  <a:latin typeface="Cambria Math" panose="02040503050406030204" pitchFamily="18" charset="0"/>
                                </a:rPr>
                                <m:t>2</m:t>
                              </m:r>
                            </m:sub>
                          </m:sSub>
                        </m:num>
                        <m:den>
                          <m:sSup>
                            <m:sSupPr>
                              <m:ctrlPr>
                                <a:rPr lang="en-IE" sz="2800" i="1">
                                  <a:solidFill>
                                    <a:srgbClr val="000000"/>
                                  </a:solidFill>
                                  <a:latin typeface="Cambria Math" panose="02040503050406030204" pitchFamily="18" charset="0"/>
                                </a:rPr>
                              </m:ctrlPr>
                            </m:sSupPr>
                            <m:e>
                              <m:r>
                                <a:rPr lang="en-IE" sz="2800" i="1">
                                  <a:solidFill>
                                    <a:srgbClr val="000000"/>
                                  </a:solidFill>
                                  <a:latin typeface="Cambria Math" panose="02040503050406030204" pitchFamily="18" charset="0"/>
                                </a:rPr>
                                <m:t>𝑑</m:t>
                              </m:r>
                            </m:e>
                            <m:sup>
                              <m:r>
                                <a:rPr lang="en-IE" sz="2800" i="1">
                                  <a:solidFill>
                                    <a:srgbClr val="000000"/>
                                  </a:solidFill>
                                  <a:latin typeface="Cambria Math" panose="02040503050406030204" pitchFamily="18" charset="0"/>
                                </a:rPr>
                                <m:t>2</m:t>
                              </m:r>
                            </m:sup>
                          </m:sSup>
                        </m:den>
                      </m:f>
                      <m:r>
                        <a:rPr lang="en-IE" sz="2800" b="0" i="1" smtClean="0">
                          <a:solidFill>
                            <a:srgbClr val="000000"/>
                          </a:solidFill>
                          <a:latin typeface="Cambria Math" panose="02040503050406030204" pitchFamily="18" charset="0"/>
                        </a:rPr>
                        <m:t> =</m:t>
                      </m:r>
                    </m:oMath>
                  </m:oMathPara>
                </a14:m>
                <a:endParaRPr lang="en-IE" sz="2800" dirty="0"/>
              </a:p>
            </p:txBody>
          </p:sp>
        </mc:Choice>
        <mc:Fallback xmlns="">
          <p:sp>
            <p:nvSpPr>
              <p:cNvPr id="5" name="Object 4">
                <a:extLst>
                  <a:ext uri="{FF2B5EF4-FFF2-40B4-BE49-F238E27FC236}">
                    <a16:creationId xmlns:a16="http://schemas.microsoft.com/office/drawing/2014/main" id="{1BB21657-EB51-78F4-4F9E-CA7908A2321B}"/>
                  </a:ext>
                </a:extLst>
              </p:cNvPr>
              <p:cNvSpPr txBox="1">
                <a:spLocks noRot="1" noChangeAspect="1" noMove="1" noResize="1" noEditPoints="1" noAdjustHandles="1" noChangeArrowheads="1" noChangeShapeType="1" noTextEdit="1"/>
              </p:cNvSpPr>
              <p:nvPr/>
            </p:nvSpPr>
            <p:spPr bwMode="auto">
              <a:xfrm>
                <a:off x="265061" y="3155489"/>
                <a:ext cx="2805370" cy="844054"/>
              </a:xfrm>
              <a:prstGeom prst="rect">
                <a:avLst/>
              </a:prstGeom>
              <a:blipFill>
                <a:blip r:embed="rId2"/>
                <a:stretch>
                  <a:fillRect b="-72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7F826D-553D-A26C-DC06-7A70C0CEFA4B}"/>
                  </a:ext>
                </a:extLst>
              </p:cNvPr>
              <p:cNvSpPr txBox="1"/>
              <p:nvPr/>
            </p:nvSpPr>
            <p:spPr>
              <a:xfrm>
                <a:off x="2871100" y="3400424"/>
                <a:ext cx="2212593"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1.</m:t>
                      </m:r>
                      <m:r>
                        <a:rPr lang="en-GB" sz="2800" b="0" i="1" smtClean="0">
                          <a:latin typeface="Cambria Math" panose="02040503050406030204" pitchFamily="18" charset="0"/>
                        </a:rPr>
                        <m:t>75</m:t>
                      </m:r>
                      <m:r>
                        <a:rPr lang="en-IE" sz="2800" b="0" i="1" smtClean="0">
                          <a:latin typeface="Cambria Math" panose="02040503050406030204" pitchFamily="18" charset="0"/>
                        </a:rPr>
                        <m:t>×</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10</m:t>
                          </m:r>
                        </m:e>
                        <m:sup>
                          <m:r>
                            <a:rPr lang="en-IE" sz="2800" b="0" i="1" smtClean="0">
                              <a:latin typeface="Cambria Math" panose="02040503050406030204" pitchFamily="18" charset="0"/>
                            </a:rPr>
                            <m:t>−</m:t>
                          </m:r>
                          <m:r>
                            <a:rPr lang="en-GB" sz="2800" b="0" i="1" smtClean="0">
                              <a:latin typeface="Cambria Math" panose="02040503050406030204" pitchFamily="18" charset="0"/>
                            </a:rPr>
                            <m:t>7</m:t>
                          </m:r>
                        </m:sup>
                      </m:sSup>
                      <m:r>
                        <a:rPr lang="en-IE" sz="2800" b="0" i="1" smtClean="0">
                          <a:latin typeface="Cambria Math" panose="02040503050406030204" pitchFamily="18" charset="0"/>
                        </a:rPr>
                        <m:t>𝑁</m:t>
                      </m:r>
                    </m:oMath>
                  </m:oMathPara>
                </a14:m>
                <a:endParaRPr lang="en-IE" sz="2800" dirty="0"/>
              </a:p>
            </p:txBody>
          </p:sp>
        </mc:Choice>
        <mc:Fallback xmlns="">
          <p:sp>
            <p:nvSpPr>
              <p:cNvPr id="6" name="TextBox 5">
                <a:extLst>
                  <a:ext uri="{FF2B5EF4-FFF2-40B4-BE49-F238E27FC236}">
                    <a16:creationId xmlns:a16="http://schemas.microsoft.com/office/drawing/2014/main" id="{887F826D-553D-A26C-DC06-7A70C0CEFA4B}"/>
                  </a:ext>
                </a:extLst>
              </p:cNvPr>
              <p:cNvSpPr txBox="1">
                <a:spLocks noRot="1" noChangeAspect="1" noMove="1" noResize="1" noEditPoints="1" noAdjustHandles="1" noChangeArrowheads="1" noChangeShapeType="1" noTextEdit="1"/>
              </p:cNvSpPr>
              <p:nvPr/>
            </p:nvSpPr>
            <p:spPr>
              <a:xfrm>
                <a:off x="2871100" y="3400424"/>
                <a:ext cx="2212593" cy="43088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4AB51C-113D-DAA9-4C1E-D2307753B806}"/>
                  </a:ext>
                </a:extLst>
              </p:cNvPr>
              <p:cNvSpPr txBox="1"/>
              <p:nvPr/>
            </p:nvSpPr>
            <p:spPr>
              <a:xfrm>
                <a:off x="99433" y="2522094"/>
                <a:ext cx="4563109"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dirty="0" smtClean="0">
                          <a:latin typeface="Cambria Math" panose="02040503050406030204" pitchFamily="18" charset="0"/>
                        </a:rPr>
                        <m:t>𝐺</m:t>
                      </m:r>
                      <m:r>
                        <a:rPr lang="en-IE" sz="2800" b="0" i="1" dirty="0" smtClean="0">
                          <a:latin typeface="Cambria Math" panose="02040503050406030204" pitchFamily="18" charset="0"/>
                        </a:rPr>
                        <m:t>=6.7×</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10</m:t>
                          </m:r>
                        </m:e>
                        <m:sup>
                          <m:r>
                            <a:rPr lang="en-IE" sz="2800" b="0" i="1" dirty="0" smtClean="0">
                              <a:latin typeface="Cambria Math" panose="02040503050406030204" pitchFamily="18" charset="0"/>
                            </a:rPr>
                            <m:t>−11</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𝑁</m:t>
                      </m:r>
                      <m:r>
                        <a:rPr lang="en-IE" sz="2800" b="0" i="1" dirty="0" smtClean="0">
                          <a:latin typeface="Cambria Math" panose="02040503050406030204" pitchFamily="18" charset="0"/>
                        </a:rPr>
                        <m:t> </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𝑚</m:t>
                          </m:r>
                        </m:e>
                        <m:sup>
                          <m:r>
                            <a:rPr lang="en-IE" sz="2800" b="0" i="1" dirty="0" smtClean="0">
                              <a:latin typeface="Cambria Math" panose="02040503050406030204" pitchFamily="18" charset="0"/>
                            </a:rPr>
                            <m:t>2</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𝑘</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𝑔</m:t>
                          </m:r>
                        </m:e>
                        <m:sup>
                          <m:r>
                            <a:rPr lang="en-IE" sz="2800" b="0" i="1" dirty="0" smtClean="0">
                              <a:latin typeface="Cambria Math" panose="02040503050406030204" pitchFamily="18" charset="0"/>
                            </a:rPr>
                            <m:t>−2</m:t>
                          </m:r>
                        </m:sup>
                      </m:sSup>
                    </m:oMath>
                  </m:oMathPara>
                </a14:m>
                <a:endParaRPr lang="en-IE" sz="2800" dirty="0"/>
              </a:p>
            </p:txBody>
          </p:sp>
        </mc:Choice>
        <mc:Fallback xmlns="">
          <p:sp>
            <p:nvSpPr>
              <p:cNvPr id="3" name="TextBox 2">
                <a:extLst>
                  <a:ext uri="{FF2B5EF4-FFF2-40B4-BE49-F238E27FC236}">
                    <a16:creationId xmlns:a16="http://schemas.microsoft.com/office/drawing/2014/main" id="{504AB51C-113D-DAA9-4C1E-D2307753B806}"/>
                  </a:ext>
                </a:extLst>
              </p:cNvPr>
              <p:cNvSpPr txBox="1">
                <a:spLocks noRot="1" noChangeAspect="1" noMove="1" noResize="1" noEditPoints="1" noAdjustHandles="1" noChangeArrowheads="1" noChangeShapeType="1" noTextEdit="1"/>
              </p:cNvSpPr>
              <p:nvPr/>
            </p:nvSpPr>
            <p:spPr>
              <a:xfrm>
                <a:off x="99433" y="2522094"/>
                <a:ext cx="4563109" cy="523220"/>
              </a:xfrm>
              <a:prstGeom prst="rect">
                <a:avLst/>
              </a:prstGeom>
              <a:blipFill>
                <a:blip r:embed="rId4"/>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F1B38A8A-D87D-64B2-0CD9-724C8153994C}"/>
              </a:ext>
            </a:extLst>
          </p:cNvPr>
          <p:cNvSpPr txBox="1"/>
          <p:nvPr/>
        </p:nvSpPr>
        <p:spPr>
          <a:xfrm>
            <a:off x="122293" y="4149567"/>
            <a:ext cx="5018550" cy="2677656"/>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Cavendish devised a way to measure this tiny force. He had to enclose his apparatus in an air-tight room and use a telescope to take the measurements.</a:t>
            </a:r>
          </a:p>
        </p:txBody>
      </p:sp>
      <p:grpSp>
        <p:nvGrpSpPr>
          <p:cNvPr id="4" name="Group 3">
            <a:extLst>
              <a:ext uri="{FF2B5EF4-FFF2-40B4-BE49-F238E27FC236}">
                <a16:creationId xmlns:a16="http://schemas.microsoft.com/office/drawing/2014/main" id="{4CA4DACA-BDD6-B6D8-3BB2-C7A3BA2E1D2A}"/>
              </a:ext>
            </a:extLst>
          </p:cNvPr>
          <p:cNvGrpSpPr/>
          <p:nvPr/>
        </p:nvGrpSpPr>
        <p:grpSpPr>
          <a:xfrm>
            <a:off x="5428877" y="2783704"/>
            <a:ext cx="3615690" cy="3958784"/>
            <a:chOff x="5528310" y="2731770"/>
            <a:chExt cx="3740514" cy="4095453"/>
          </a:xfrm>
        </p:grpSpPr>
        <p:pic>
          <p:nvPicPr>
            <p:cNvPr id="1026" name="Picture 2">
              <a:extLst>
                <a:ext uri="{FF2B5EF4-FFF2-40B4-BE49-F238E27FC236}">
                  <a16:creationId xmlns:a16="http://schemas.microsoft.com/office/drawing/2014/main" id="{8BCE449C-9BC2-BB16-CF1A-603B510B5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8310" y="2731770"/>
              <a:ext cx="3740514" cy="40954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6"/>
              <a:extLst>
                <a:ext uri="{FF2B5EF4-FFF2-40B4-BE49-F238E27FC236}">
                  <a16:creationId xmlns:a16="http://schemas.microsoft.com/office/drawing/2014/main" id="{1D804321-5A20-27A1-72C5-138CE691BC59}"/>
                </a:ext>
              </a:extLst>
            </p:cNvPr>
            <p:cNvSpPr txBox="1"/>
            <p:nvPr/>
          </p:nvSpPr>
          <p:spPr>
            <a:xfrm>
              <a:off x="8298180" y="6364902"/>
              <a:ext cx="543739" cy="307777"/>
            </a:xfrm>
            <a:prstGeom prst="rect">
              <a:avLst/>
            </a:prstGeom>
            <a:noFill/>
          </p:spPr>
          <p:txBody>
            <a:bodyPr wrap="none" rtlCol="0">
              <a:spAutoFit/>
            </a:bodyPr>
            <a:lstStyle/>
            <a:p>
              <a:pPr algn="l">
                <a:spcAft>
                  <a:spcPts val="1200"/>
                </a:spcAft>
              </a:pPr>
              <a:r>
                <a:rPr lang="en-GB" sz="1400" dirty="0">
                  <a:solidFill>
                    <a:schemeClr val="bg1">
                      <a:lumMod val="65000"/>
                    </a:schemeClr>
                  </a:solidFill>
                  <a:latin typeface="Arial" panose="020B0604020202020204" pitchFamily="34" charset="0"/>
                  <a:cs typeface="Arial" panose="020B0604020202020204" pitchFamily="34" charset="0"/>
                </a:rPr>
                <a:t>CC0</a:t>
              </a:r>
            </a:p>
          </p:txBody>
        </p:sp>
      </p:grpSp>
      <p:sp>
        <p:nvSpPr>
          <p:cNvPr id="10" name="TextBox 9">
            <a:extLst>
              <a:ext uri="{FF2B5EF4-FFF2-40B4-BE49-F238E27FC236}">
                <a16:creationId xmlns:a16="http://schemas.microsoft.com/office/drawing/2014/main" id="{682297EC-B038-C2DC-187C-6C88CAA6B5AA}"/>
              </a:ext>
            </a:extLst>
          </p:cNvPr>
          <p:cNvSpPr txBox="1"/>
          <p:nvPr/>
        </p:nvSpPr>
        <p:spPr>
          <a:xfrm>
            <a:off x="7878910" y="3754820"/>
            <a:ext cx="1109599"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158 kg</a:t>
            </a:r>
          </a:p>
        </p:txBody>
      </p:sp>
      <p:sp>
        <p:nvSpPr>
          <p:cNvPr id="11" name="TextBox 10">
            <a:extLst>
              <a:ext uri="{FF2B5EF4-FFF2-40B4-BE49-F238E27FC236}">
                <a16:creationId xmlns:a16="http://schemas.microsoft.com/office/drawing/2014/main" id="{3CB73B61-F111-22E0-4421-9EBE4256C038}"/>
              </a:ext>
            </a:extLst>
          </p:cNvPr>
          <p:cNvSpPr txBox="1"/>
          <p:nvPr/>
        </p:nvSpPr>
        <p:spPr>
          <a:xfrm>
            <a:off x="5191405" y="3985652"/>
            <a:ext cx="1194558"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0.73 kg</a:t>
            </a:r>
          </a:p>
        </p:txBody>
      </p:sp>
    </p:spTree>
    <p:extLst>
      <p:ext uri="{BB962C8B-B14F-4D97-AF65-F5344CB8AC3E}">
        <p14:creationId xmlns:p14="http://schemas.microsoft.com/office/powerpoint/2010/main" val="342200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57FFD-9E9E-E25C-1955-7392915099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35A22B-C6C6-DFE5-0971-12BA1EFF27E4}"/>
              </a:ext>
            </a:extLst>
          </p:cNvPr>
          <p:cNvSpPr>
            <a:spLocks noGrp="1"/>
          </p:cNvSpPr>
          <p:nvPr>
            <p:ph type="title"/>
          </p:nvPr>
        </p:nvSpPr>
        <p:spPr/>
        <p:txBody>
          <a:bodyPr>
            <a:normAutofit fontScale="90000"/>
          </a:bodyPr>
          <a:lstStyle/>
          <a:p>
            <a:r>
              <a:rPr lang="en-GB" dirty="0"/>
              <a:t>Exercise</a:t>
            </a:r>
          </a:p>
        </p:txBody>
      </p:sp>
      <p:sp>
        <p:nvSpPr>
          <p:cNvPr id="4" name="Text Placeholder 3">
            <a:extLst>
              <a:ext uri="{FF2B5EF4-FFF2-40B4-BE49-F238E27FC236}">
                <a16:creationId xmlns:a16="http://schemas.microsoft.com/office/drawing/2014/main" id="{FA5FA367-520E-8899-12EA-BEBBE25CC5F7}"/>
              </a:ext>
            </a:extLst>
          </p:cNvPr>
          <p:cNvSpPr>
            <a:spLocks noGrp="1"/>
          </p:cNvSpPr>
          <p:nvPr>
            <p:ph type="body" sz="quarter" idx="10"/>
          </p:nvPr>
        </p:nvSpPr>
        <p:spPr>
          <a:xfrm>
            <a:off x="122292" y="461664"/>
            <a:ext cx="8899415" cy="1255728"/>
          </a:xfrm>
        </p:spPr>
        <p:txBody>
          <a:bodyPr/>
          <a:lstStyle/>
          <a:p>
            <a:r>
              <a:rPr lang="en-GB" dirty="0"/>
              <a:t>Find the gravitational attraction between a Tungsten sphere of mass 158 kg and another of mass 0.73 kg placed 180 mm apart.</a:t>
            </a:r>
          </a:p>
        </p:txBody>
      </p:sp>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530A1FBF-F39E-B2BF-F145-8A5D63A379A7}"/>
                  </a:ext>
                </a:extLst>
              </p:cNvPr>
              <p:cNvSpPr txBox="1"/>
              <p:nvPr/>
            </p:nvSpPr>
            <p:spPr bwMode="auto">
              <a:xfrm>
                <a:off x="859420" y="2463114"/>
                <a:ext cx="8284580" cy="113733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IE" sz="2800" i="1" smtClean="0">
                          <a:solidFill>
                            <a:srgbClr val="0000FF"/>
                          </a:solidFill>
                          <a:latin typeface="Cambria Math" panose="02040503050406030204" pitchFamily="18" charset="0"/>
                        </a:rPr>
                        <m:t>𝐹</m:t>
                      </m:r>
                      <m:r>
                        <a:rPr lang="en-IE" sz="2800" i="1" smtClean="0">
                          <a:solidFill>
                            <a:srgbClr val="0000FF"/>
                          </a:solidFill>
                          <a:latin typeface="Cambria Math" panose="02040503050406030204" pitchFamily="18" charset="0"/>
                        </a:rPr>
                        <m:t>=</m:t>
                      </m:r>
                      <m:f>
                        <m:fPr>
                          <m:ctrlPr>
                            <a:rPr lang="en-IE" sz="2800" i="1">
                              <a:solidFill>
                                <a:srgbClr val="0000FF"/>
                              </a:solidFill>
                              <a:latin typeface="Cambria Math" panose="02040503050406030204" pitchFamily="18" charset="0"/>
                            </a:rPr>
                          </m:ctrlPr>
                        </m:fPr>
                        <m:num>
                          <m:r>
                            <a:rPr lang="en-IE" sz="2800" i="1">
                              <a:solidFill>
                                <a:srgbClr val="0000FF"/>
                              </a:solidFill>
                              <a:latin typeface="Cambria Math" panose="02040503050406030204" pitchFamily="18" charset="0"/>
                            </a:rPr>
                            <m:t>𝐺</m:t>
                          </m:r>
                          <m:sSub>
                            <m:sSubPr>
                              <m:ctrlPr>
                                <a:rPr lang="en-IE" sz="2800" i="1">
                                  <a:solidFill>
                                    <a:srgbClr val="0000FF"/>
                                  </a:solidFill>
                                  <a:latin typeface="Cambria Math" panose="02040503050406030204" pitchFamily="18" charset="0"/>
                                </a:rPr>
                              </m:ctrlPr>
                            </m:sSubPr>
                            <m:e>
                              <m:r>
                                <a:rPr lang="en-IE" sz="2800" i="1">
                                  <a:solidFill>
                                    <a:srgbClr val="0000FF"/>
                                  </a:solidFill>
                                  <a:latin typeface="Cambria Math" panose="02040503050406030204" pitchFamily="18" charset="0"/>
                                </a:rPr>
                                <m:t>𝑚</m:t>
                              </m:r>
                            </m:e>
                            <m:sub>
                              <m:r>
                                <a:rPr lang="en-IE" sz="2800" i="1">
                                  <a:solidFill>
                                    <a:srgbClr val="0000FF"/>
                                  </a:solidFill>
                                  <a:latin typeface="Cambria Math" panose="02040503050406030204" pitchFamily="18" charset="0"/>
                                </a:rPr>
                                <m:t>1</m:t>
                              </m:r>
                            </m:sub>
                          </m:sSub>
                          <m:sSub>
                            <m:sSubPr>
                              <m:ctrlPr>
                                <a:rPr lang="en-IE" sz="2800" i="1">
                                  <a:solidFill>
                                    <a:srgbClr val="0000FF"/>
                                  </a:solidFill>
                                  <a:latin typeface="Cambria Math" panose="02040503050406030204" pitchFamily="18" charset="0"/>
                                </a:rPr>
                              </m:ctrlPr>
                            </m:sSubPr>
                            <m:e>
                              <m:r>
                                <a:rPr lang="en-IE" sz="2800" i="1">
                                  <a:solidFill>
                                    <a:srgbClr val="0000FF"/>
                                  </a:solidFill>
                                  <a:latin typeface="Cambria Math" panose="02040503050406030204" pitchFamily="18" charset="0"/>
                                </a:rPr>
                                <m:t>𝑚</m:t>
                              </m:r>
                            </m:e>
                            <m:sub>
                              <m:r>
                                <a:rPr lang="en-IE" sz="2800" i="1">
                                  <a:solidFill>
                                    <a:srgbClr val="0000FF"/>
                                  </a:solidFill>
                                  <a:latin typeface="Cambria Math" panose="02040503050406030204" pitchFamily="18" charset="0"/>
                                </a:rPr>
                                <m:t>2</m:t>
                              </m:r>
                            </m:sub>
                          </m:sSub>
                        </m:num>
                        <m:den>
                          <m:sSup>
                            <m:sSupPr>
                              <m:ctrlPr>
                                <a:rPr lang="en-IE" sz="2800" i="1">
                                  <a:solidFill>
                                    <a:srgbClr val="0000FF"/>
                                  </a:solidFill>
                                  <a:latin typeface="Cambria Math" panose="02040503050406030204" pitchFamily="18" charset="0"/>
                                </a:rPr>
                              </m:ctrlPr>
                            </m:sSupPr>
                            <m:e>
                              <m:r>
                                <a:rPr lang="en-IE" sz="2800" i="1">
                                  <a:solidFill>
                                    <a:srgbClr val="0000FF"/>
                                  </a:solidFill>
                                  <a:latin typeface="Cambria Math" panose="02040503050406030204" pitchFamily="18" charset="0"/>
                                </a:rPr>
                                <m:t>𝑑</m:t>
                              </m:r>
                            </m:e>
                            <m:sup>
                              <m:r>
                                <a:rPr lang="en-IE" sz="2800" i="1">
                                  <a:solidFill>
                                    <a:srgbClr val="0000FF"/>
                                  </a:solidFill>
                                  <a:latin typeface="Cambria Math" panose="02040503050406030204" pitchFamily="18" charset="0"/>
                                </a:rPr>
                                <m:t>2</m:t>
                              </m:r>
                            </m:sup>
                          </m:sSup>
                        </m:den>
                      </m:f>
                      <m:r>
                        <a:rPr lang="en-IE" sz="2800" b="0" i="1" smtClean="0">
                          <a:solidFill>
                            <a:srgbClr val="0000FF"/>
                          </a:solidFill>
                          <a:latin typeface="Cambria Math" panose="02040503050406030204" pitchFamily="18" charset="0"/>
                        </a:rPr>
                        <m:t> =</m:t>
                      </m:r>
                      <m:f>
                        <m:fPr>
                          <m:ctrlPr>
                            <a:rPr lang="en-GB" sz="2800" b="0" i="1" dirty="0" smtClean="0">
                              <a:solidFill>
                                <a:srgbClr val="0000FF"/>
                              </a:solidFill>
                              <a:latin typeface="Cambria Math" panose="02040503050406030204" pitchFamily="18" charset="0"/>
                            </a:rPr>
                          </m:ctrlPr>
                        </m:fPr>
                        <m:num>
                          <m:r>
                            <a:rPr lang="en-GB" sz="2800" b="0" i="1" dirty="0" smtClean="0">
                              <a:solidFill>
                                <a:srgbClr val="0000FF"/>
                              </a:solidFill>
                              <a:latin typeface="Cambria Math" panose="02040503050406030204" pitchFamily="18" charset="0"/>
                            </a:rPr>
                            <m:t>6.7×</m:t>
                          </m:r>
                          <m:sSup>
                            <m:sSupPr>
                              <m:ctrlPr>
                                <a:rPr lang="en-GB" sz="2800" b="0" i="1" dirty="0" smtClean="0">
                                  <a:solidFill>
                                    <a:srgbClr val="0000FF"/>
                                  </a:solidFill>
                                  <a:latin typeface="Cambria Math" panose="02040503050406030204" pitchFamily="18" charset="0"/>
                                </a:rPr>
                              </m:ctrlPr>
                            </m:sSupPr>
                            <m:e>
                              <m:r>
                                <a:rPr lang="en-GB" sz="2800" b="0" i="1" dirty="0" smtClean="0">
                                  <a:solidFill>
                                    <a:srgbClr val="0000FF"/>
                                  </a:solidFill>
                                  <a:latin typeface="Cambria Math" panose="02040503050406030204" pitchFamily="18" charset="0"/>
                                </a:rPr>
                                <m:t>10</m:t>
                              </m:r>
                            </m:e>
                            <m:sup>
                              <m:r>
                                <a:rPr lang="en-GB" sz="2800" b="0" i="1" dirty="0" smtClean="0">
                                  <a:solidFill>
                                    <a:srgbClr val="0000FF"/>
                                  </a:solidFill>
                                  <a:latin typeface="Cambria Math" panose="02040503050406030204" pitchFamily="18" charset="0"/>
                                </a:rPr>
                                <m:t>−11</m:t>
                              </m:r>
                            </m:sup>
                          </m:sSup>
                          <m:d>
                            <m:dPr>
                              <m:ctrlPr>
                                <a:rPr lang="en-GB" sz="2800" b="0" i="1" dirty="0" smtClean="0">
                                  <a:solidFill>
                                    <a:srgbClr val="0000FF"/>
                                  </a:solidFill>
                                  <a:latin typeface="Cambria Math" panose="02040503050406030204" pitchFamily="18" charset="0"/>
                                </a:rPr>
                              </m:ctrlPr>
                            </m:dPr>
                            <m:e>
                              <m:r>
                                <a:rPr lang="en-GB" sz="2800" b="0" i="1" dirty="0" smtClean="0">
                                  <a:solidFill>
                                    <a:srgbClr val="0000FF"/>
                                  </a:solidFill>
                                  <a:latin typeface="Cambria Math" panose="02040503050406030204" pitchFamily="18" charset="0"/>
                                </a:rPr>
                                <m:t>158</m:t>
                              </m:r>
                            </m:e>
                          </m:d>
                          <m:d>
                            <m:dPr>
                              <m:ctrlPr>
                                <a:rPr lang="en-GB" sz="2800" b="0" i="1" dirty="0" smtClean="0">
                                  <a:solidFill>
                                    <a:srgbClr val="0000FF"/>
                                  </a:solidFill>
                                  <a:latin typeface="Cambria Math" panose="02040503050406030204" pitchFamily="18" charset="0"/>
                                </a:rPr>
                              </m:ctrlPr>
                            </m:dPr>
                            <m:e>
                              <m:r>
                                <a:rPr lang="en-GB" sz="2800" b="0" i="1" dirty="0" smtClean="0">
                                  <a:solidFill>
                                    <a:srgbClr val="0000FF"/>
                                  </a:solidFill>
                                  <a:latin typeface="Cambria Math" panose="02040503050406030204" pitchFamily="18" charset="0"/>
                                </a:rPr>
                                <m:t>0.73</m:t>
                              </m:r>
                            </m:e>
                          </m:d>
                        </m:num>
                        <m:den>
                          <m:sSup>
                            <m:sSupPr>
                              <m:ctrlPr>
                                <a:rPr lang="en-GB" sz="2800" b="0" i="1" dirty="0" smtClean="0">
                                  <a:solidFill>
                                    <a:srgbClr val="0000FF"/>
                                  </a:solidFill>
                                  <a:latin typeface="Cambria Math" panose="02040503050406030204" pitchFamily="18" charset="0"/>
                                </a:rPr>
                              </m:ctrlPr>
                            </m:sSupPr>
                            <m:e>
                              <m:d>
                                <m:dPr>
                                  <m:ctrlPr>
                                    <a:rPr lang="en-GB" sz="2800" b="0" i="1" dirty="0" smtClean="0">
                                      <a:solidFill>
                                        <a:srgbClr val="0000FF"/>
                                      </a:solidFill>
                                      <a:latin typeface="Cambria Math" panose="02040503050406030204" pitchFamily="18" charset="0"/>
                                    </a:rPr>
                                  </m:ctrlPr>
                                </m:dPr>
                                <m:e>
                                  <m:r>
                                    <a:rPr lang="en-GB" sz="2800" b="0" i="1" dirty="0" smtClean="0">
                                      <a:solidFill>
                                        <a:srgbClr val="0000FF"/>
                                      </a:solidFill>
                                      <a:latin typeface="Cambria Math" panose="02040503050406030204" pitchFamily="18" charset="0"/>
                                    </a:rPr>
                                    <m:t>0.18</m:t>
                                  </m:r>
                                </m:e>
                              </m:d>
                            </m:e>
                            <m:sup>
                              <m:r>
                                <a:rPr lang="en-GB" sz="2800" b="0" i="1" dirty="0" smtClean="0">
                                  <a:solidFill>
                                    <a:srgbClr val="0000FF"/>
                                  </a:solidFill>
                                  <a:latin typeface="Cambria Math" panose="02040503050406030204" pitchFamily="18" charset="0"/>
                                </a:rPr>
                                <m:t>2</m:t>
                              </m:r>
                            </m:sup>
                          </m:sSup>
                        </m:den>
                      </m:f>
                      <m:r>
                        <a:rPr lang="en-GB" sz="2800" b="0" i="1" dirty="0" smtClean="0">
                          <a:solidFill>
                            <a:srgbClr val="0000FF"/>
                          </a:solidFill>
                          <a:latin typeface="Cambria Math" panose="02040503050406030204" pitchFamily="18" charset="0"/>
                        </a:rPr>
                        <m:t> </m:t>
                      </m:r>
                    </m:oMath>
                  </m:oMathPara>
                </a14:m>
                <a:endParaRPr lang="en-IE" sz="2800" dirty="0">
                  <a:solidFill>
                    <a:srgbClr val="0000FF"/>
                  </a:solidFill>
                </a:endParaRPr>
              </a:p>
            </p:txBody>
          </p:sp>
        </mc:Choice>
        <mc:Fallback xmlns="">
          <p:sp>
            <p:nvSpPr>
              <p:cNvPr id="2" name="Object 4">
                <a:extLst>
                  <a:ext uri="{FF2B5EF4-FFF2-40B4-BE49-F238E27FC236}">
                    <a16:creationId xmlns:a16="http://schemas.microsoft.com/office/drawing/2014/main" id="{530A1FBF-F39E-B2BF-F145-8A5D63A379A7}"/>
                  </a:ext>
                </a:extLst>
              </p:cNvPr>
              <p:cNvSpPr txBox="1">
                <a:spLocks noRot="1" noChangeAspect="1" noMove="1" noResize="1" noEditPoints="1" noAdjustHandles="1" noChangeArrowheads="1" noChangeShapeType="1" noTextEdit="1"/>
              </p:cNvSpPr>
              <p:nvPr/>
            </p:nvSpPr>
            <p:spPr bwMode="auto">
              <a:xfrm>
                <a:off x="859420" y="2463114"/>
                <a:ext cx="8284580" cy="1137336"/>
              </a:xfrm>
              <a:prstGeom prst="rect">
                <a:avLst/>
              </a:pr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9D2B24-8E98-D13C-8A70-3712A987F952}"/>
                  </a:ext>
                </a:extLst>
              </p:cNvPr>
              <p:cNvSpPr txBox="1"/>
              <p:nvPr/>
            </p:nvSpPr>
            <p:spPr>
              <a:xfrm>
                <a:off x="2938098" y="3689287"/>
                <a:ext cx="2580065"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rPr>
                        <m:t>=2.38</m:t>
                      </m:r>
                      <m:r>
                        <a:rPr lang="en-IE" sz="2800" b="0" i="1" smtClean="0">
                          <a:solidFill>
                            <a:srgbClr val="0000FF"/>
                          </a:solidFill>
                          <a:latin typeface="Cambria Math" panose="02040503050406030204" pitchFamily="18" charset="0"/>
                        </a:rPr>
                        <m:t>×</m:t>
                      </m:r>
                      <m:sSup>
                        <m:sSupPr>
                          <m:ctrlPr>
                            <a:rPr lang="en-IE" sz="2800" b="0" i="1" smtClean="0">
                              <a:solidFill>
                                <a:srgbClr val="0000FF"/>
                              </a:solidFill>
                              <a:latin typeface="Cambria Math" panose="02040503050406030204" pitchFamily="18" charset="0"/>
                            </a:rPr>
                          </m:ctrlPr>
                        </m:sSupPr>
                        <m:e>
                          <m:r>
                            <a:rPr lang="en-IE" sz="2800" b="0" i="1" smtClean="0">
                              <a:solidFill>
                                <a:srgbClr val="0000FF"/>
                              </a:solidFill>
                              <a:latin typeface="Cambria Math" panose="02040503050406030204" pitchFamily="18" charset="0"/>
                            </a:rPr>
                            <m:t>10</m:t>
                          </m:r>
                        </m:e>
                        <m:sup>
                          <m:r>
                            <a:rPr lang="en-IE" sz="2800" b="0" i="1" smtClean="0">
                              <a:solidFill>
                                <a:srgbClr val="0000FF"/>
                              </a:solidFill>
                              <a:latin typeface="Cambria Math" panose="02040503050406030204" pitchFamily="18" charset="0"/>
                            </a:rPr>
                            <m:t>−</m:t>
                          </m:r>
                          <m:r>
                            <a:rPr lang="en-GB" sz="2800" b="0" i="1" smtClean="0">
                              <a:solidFill>
                                <a:srgbClr val="0000FF"/>
                              </a:solidFill>
                              <a:latin typeface="Cambria Math" panose="02040503050406030204" pitchFamily="18" charset="0"/>
                            </a:rPr>
                            <m:t>7</m:t>
                          </m:r>
                        </m:sup>
                      </m:sSup>
                      <m:r>
                        <a:rPr lang="en-IE" sz="2800" b="0" i="1" smtClean="0">
                          <a:solidFill>
                            <a:srgbClr val="0000FF"/>
                          </a:solidFill>
                          <a:latin typeface="Cambria Math" panose="02040503050406030204" pitchFamily="18" charset="0"/>
                        </a:rPr>
                        <m:t>𝑁</m:t>
                      </m:r>
                    </m:oMath>
                  </m:oMathPara>
                </a14:m>
                <a:endParaRPr lang="en-IE" sz="2800" dirty="0">
                  <a:solidFill>
                    <a:srgbClr val="0000FF"/>
                  </a:solidFill>
                </a:endParaRPr>
              </a:p>
            </p:txBody>
          </p:sp>
        </mc:Choice>
        <mc:Fallback xmlns="">
          <p:sp>
            <p:nvSpPr>
              <p:cNvPr id="5" name="TextBox 4">
                <a:extLst>
                  <a:ext uri="{FF2B5EF4-FFF2-40B4-BE49-F238E27FC236}">
                    <a16:creationId xmlns:a16="http://schemas.microsoft.com/office/drawing/2014/main" id="{929D2B24-8E98-D13C-8A70-3712A987F952}"/>
                  </a:ext>
                </a:extLst>
              </p:cNvPr>
              <p:cNvSpPr txBox="1">
                <a:spLocks noRot="1" noChangeAspect="1" noMove="1" noResize="1" noEditPoints="1" noAdjustHandles="1" noChangeArrowheads="1" noChangeShapeType="1" noTextEdit="1"/>
              </p:cNvSpPr>
              <p:nvPr/>
            </p:nvSpPr>
            <p:spPr>
              <a:xfrm>
                <a:off x="2938098" y="3689287"/>
                <a:ext cx="2580065" cy="43088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59F9D9-F466-76B7-1998-E9030BF38193}"/>
                  </a:ext>
                </a:extLst>
              </p:cNvPr>
              <p:cNvSpPr txBox="1"/>
              <p:nvPr/>
            </p:nvSpPr>
            <p:spPr>
              <a:xfrm>
                <a:off x="111022" y="1758723"/>
                <a:ext cx="4563109"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dirty="0" smtClean="0">
                          <a:latin typeface="Cambria Math" panose="02040503050406030204" pitchFamily="18" charset="0"/>
                        </a:rPr>
                        <m:t>𝐺</m:t>
                      </m:r>
                      <m:r>
                        <a:rPr lang="en-IE" sz="2800" b="0" i="1" dirty="0" smtClean="0">
                          <a:latin typeface="Cambria Math" panose="02040503050406030204" pitchFamily="18" charset="0"/>
                        </a:rPr>
                        <m:t>=6.7×</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10</m:t>
                          </m:r>
                        </m:e>
                        <m:sup>
                          <m:r>
                            <a:rPr lang="en-IE" sz="2800" b="0" i="1" dirty="0" smtClean="0">
                              <a:latin typeface="Cambria Math" panose="02040503050406030204" pitchFamily="18" charset="0"/>
                            </a:rPr>
                            <m:t>−11</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𝑁</m:t>
                      </m:r>
                      <m:r>
                        <a:rPr lang="en-IE" sz="2800" b="0" i="1" dirty="0" smtClean="0">
                          <a:latin typeface="Cambria Math" panose="02040503050406030204" pitchFamily="18" charset="0"/>
                        </a:rPr>
                        <m:t> </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𝑚</m:t>
                          </m:r>
                        </m:e>
                        <m:sup>
                          <m:r>
                            <a:rPr lang="en-IE" sz="2800" b="0" i="1" dirty="0" smtClean="0">
                              <a:latin typeface="Cambria Math" panose="02040503050406030204" pitchFamily="18" charset="0"/>
                            </a:rPr>
                            <m:t>2</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𝑘</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𝑔</m:t>
                          </m:r>
                        </m:e>
                        <m:sup>
                          <m:r>
                            <a:rPr lang="en-IE" sz="2800" b="0" i="1" dirty="0" smtClean="0">
                              <a:latin typeface="Cambria Math" panose="02040503050406030204" pitchFamily="18" charset="0"/>
                            </a:rPr>
                            <m:t>−2</m:t>
                          </m:r>
                        </m:sup>
                      </m:sSup>
                    </m:oMath>
                  </m:oMathPara>
                </a14:m>
                <a:endParaRPr lang="en-IE" sz="2800" dirty="0"/>
              </a:p>
            </p:txBody>
          </p:sp>
        </mc:Choice>
        <mc:Fallback xmlns="">
          <p:sp>
            <p:nvSpPr>
              <p:cNvPr id="6" name="TextBox 5">
                <a:extLst>
                  <a:ext uri="{FF2B5EF4-FFF2-40B4-BE49-F238E27FC236}">
                    <a16:creationId xmlns:a16="http://schemas.microsoft.com/office/drawing/2014/main" id="{9E59F9D9-F466-76B7-1998-E9030BF38193}"/>
                  </a:ext>
                </a:extLst>
              </p:cNvPr>
              <p:cNvSpPr txBox="1">
                <a:spLocks noRot="1" noChangeAspect="1" noMove="1" noResize="1" noEditPoints="1" noAdjustHandles="1" noChangeArrowheads="1" noChangeShapeType="1" noTextEdit="1"/>
              </p:cNvSpPr>
              <p:nvPr/>
            </p:nvSpPr>
            <p:spPr>
              <a:xfrm>
                <a:off x="111022" y="1758723"/>
                <a:ext cx="4563109" cy="523220"/>
              </a:xfrm>
              <a:prstGeom prst="rect">
                <a:avLst/>
              </a:prstGeom>
              <a:blipFill>
                <a:blip r:embed="rId4"/>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5BA64031-6DDA-237E-5A56-EF650363F3A0}"/>
              </a:ext>
            </a:extLst>
          </p:cNvPr>
          <p:cNvSpPr txBox="1"/>
          <p:nvPr/>
        </p:nvSpPr>
        <p:spPr>
          <a:xfrm>
            <a:off x="346895" y="4583430"/>
            <a:ext cx="8450207" cy="1200329"/>
          </a:xfrm>
          <a:prstGeom prst="rect">
            <a:avLst/>
          </a:prstGeom>
          <a:noFill/>
        </p:spPr>
        <p:txBody>
          <a:bodyPr wrap="square" rtlCol="0">
            <a:spAutoFit/>
          </a:bodyPr>
          <a:lstStyle/>
          <a:p>
            <a:pPr algn="l">
              <a:spcAft>
                <a:spcPts val="1200"/>
              </a:spcAft>
            </a:pPr>
            <a:r>
              <a:rPr lang="en-GB" sz="2400" dirty="0">
                <a:solidFill>
                  <a:srgbClr val="0000FF"/>
                </a:solidFill>
                <a:latin typeface="Arial" panose="020B0604020202020204" pitchFamily="34" charset="0"/>
                <a:cs typeface="Arial" panose="020B0604020202020204" pitchFamily="34" charset="0"/>
              </a:rPr>
              <a:t>Note, Tungsten has a higher density than lead, thus modern replicas of Cavendish’s experiment use tungsten to allow a smaller separation between masses and thus a bigger force.</a:t>
            </a:r>
          </a:p>
        </p:txBody>
      </p:sp>
    </p:spTree>
    <p:extLst>
      <p:ext uri="{BB962C8B-B14F-4D97-AF65-F5344CB8AC3E}">
        <p14:creationId xmlns:p14="http://schemas.microsoft.com/office/powerpoint/2010/main" val="21448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A323-5371-1160-D8B9-B39C8D6B16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D132D1-4D67-C2CE-B32A-75C12E1BFE22}"/>
              </a:ext>
            </a:extLst>
          </p:cNvPr>
          <p:cNvSpPr>
            <a:spLocks noGrp="1"/>
          </p:cNvSpPr>
          <p:nvPr>
            <p:ph type="title"/>
          </p:nvPr>
        </p:nvSpPr>
        <p:spPr/>
        <p:txBody>
          <a:bodyPr>
            <a:normAutofit fontScale="90000"/>
          </a:bodyPr>
          <a:lstStyle/>
          <a:p>
            <a:r>
              <a:rPr lang="en-GB" dirty="0"/>
              <a:t>Exercise</a:t>
            </a:r>
          </a:p>
        </p:txBody>
      </p:sp>
      <p:sp>
        <p:nvSpPr>
          <p:cNvPr id="4" name="Text Placeholder 3">
            <a:extLst>
              <a:ext uri="{FF2B5EF4-FFF2-40B4-BE49-F238E27FC236}">
                <a16:creationId xmlns:a16="http://schemas.microsoft.com/office/drawing/2014/main" id="{E543263D-ED8F-5C07-E1CF-0EFCCBD80247}"/>
              </a:ext>
            </a:extLst>
          </p:cNvPr>
          <p:cNvSpPr>
            <a:spLocks noGrp="1"/>
          </p:cNvSpPr>
          <p:nvPr>
            <p:ph type="body" sz="quarter" idx="10"/>
          </p:nvPr>
        </p:nvSpPr>
        <p:spPr>
          <a:xfrm>
            <a:off x="122293" y="461664"/>
            <a:ext cx="8678808" cy="2031325"/>
          </a:xfrm>
        </p:spPr>
        <p:txBody>
          <a:bodyPr/>
          <a:lstStyle/>
          <a:p>
            <a:r>
              <a:rPr lang="en-GB" dirty="0"/>
              <a:t>Find the gravitational attraction between the earth and the moon. </a:t>
            </a:r>
            <a:br>
              <a:rPr lang="en-GB" dirty="0"/>
            </a:br>
            <a:r>
              <a:rPr lang="en-GB" dirty="0"/>
              <a:t>Mass of Earth: 5.97</a:t>
            </a:r>
            <a:r>
              <a:rPr lang="en-GB" dirty="0">
                <a:latin typeface="Arial" panose="020B0604020202020204" pitchFamily="34" charset="0"/>
                <a:cs typeface="Arial" panose="020B0604020202020204" pitchFamily="34" charset="0"/>
              </a:rPr>
              <a:t>×10²⁴ </a:t>
            </a:r>
            <a:r>
              <a:rPr lang="en-GB" dirty="0"/>
              <a:t>kg. </a:t>
            </a:r>
            <a:br>
              <a:rPr lang="en-GB" dirty="0"/>
            </a:br>
            <a:r>
              <a:rPr lang="en-GB" dirty="0"/>
              <a:t>Mass of moon 7.35</a:t>
            </a:r>
            <a:r>
              <a:rPr lang="en-GB" dirty="0">
                <a:latin typeface="Arial" panose="020B0604020202020204" pitchFamily="34" charset="0"/>
                <a:cs typeface="Arial" panose="020B0604020202020204" pitchFamily="34" charset="0"/>
              </a:rPr>
              <a:t>×10²²</a:t>
            </a:r>
            <a:r>
              <a:rPr lang="en-GB" dirty="0"/>
              <a:t> kg. </a:t>
            </a:r>
            <a:br>
              <a:rPr lang="en-GB" dirty="0"/>
            </a:br>
            <a:r>
              <a:rPr lang="en-GB" dirty="0"/>
              <a:t>Average Earth-Moon distance: 384 000 km.</a:t>
            </a:r>
          </a:p>
        </p:txBody>
      </p:sp>
      <mc:AlternateContent xmlns:mc="http://schemas.openxmlformats.org/markup-compatibility/2006" xmlns:a14="http://schemas.microsoft.com/office/drawing/2010/main">
        <mc:Choice Requires="a14">
          <p:sp>
            <p:nvSpPr>
              <p:cNvPr id="6" name="Object 4">
                <a:extLst>
                  <a:ext uri="{FF2B5EF4-FFF2-40B4-BE49-F238E27FC236}">
                    <a16:creationId xmlns:a16="http://schemas.microsoft.com/office/drawing/2014/main" id="{33E881BC-880A-2719-E721-2243382CBF59}"/>
                  </a:ext>
                </a:extLst>
              </p:cNvPr>
              <p:cNvSpPr txBox="1"/>
              <p:nvPr/>
            </p:nvSpPr>
            <p:spPr bwMode="auto">
              <a:xfrm>
                <a:off x="5898256" y="4446746"/>
                <a:ext cx="1485900" cy="76015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IE" i="1" smtClean="0">
                          <a:solidFill>
                            <a:srgbClr val="0000FF"/>
                          </a:solidFill>
                          <a:latin typeface="Cambria Math" panose="02040503050406030204" pitchFamily="18" charset="0"/>
                        </a:rPr>
                        <m:t>𝐹</m:t>
                      </m:r>
                      <m:r>
                        <a:rPr lang="en-IE" i="1" smtClean="0">
                          <a:solidFill>
                            <a:srgbClr val="0000FF"/>
                          </a:solidFill>
                          <a:latin typeface="Cambria Math" panose="02040503050406030204" pitchFamily="18" charset="0"/>
                        </a:rPr>
                        <m:t>=</m:t>
                      </m:r>
                      <m:f>
                        <m:fPr>
                          <m:ctrlPr>
                            <a:rPr lang="en-IE" i="1">
                              <a:solidFill>
                                <a:srgbClr val="0000FF"/>
                              </a:solidFill>
                              <a:latin typeface="Cambria Math" panose="02040503050406030204" pitchFamily="18" charset="0"/>
                            </a:rPr>
                          </m:ctrlPr>
                        </m:fPr>
                        <m:num>
                          <m:r>
                            <a:rPr lang="en-IE" i="1">
                              <a:solidFill>
                                <a:srgbClr val="0000FF"/>
                              </a:solidFill>
                              <a:latin typeface="Cambria Math" panose="02040503050406030204" pitchFamily="18" charset="0"/>
                            </a:rPr>
                            <m:t>𝐺</m:t>
                          </m:r>
                          <m:sSub>
                            <m:sSubPr>
                              <m:ctrlPr>
                                <a:rPr lang="en-IE" i="1">
                                  <a:solidFill>
                                    <a:srgbClr val="0000FF"/>
                                  </a:solidFill>
                                  <a:latin typeface="Cambria Math" panose="02040503050406030204" pitchFamily="18" charset="0"/>
                                </a:rPr>
                              </m:ctrlPr>
                            </m:sSubPr>
                            <m:e>
                              <m:r>
                                <a:rPr lang="en-IE" i="1">
                                  <a:solidFill>
                                    <a:srgbClr val="0000FF"/>
                                  </a:solidFill>
                                  <a:latin typeface="Cambria Math" panose="02040503050406030204" pitchFamily="18" charset="0"/>
                                </a:rPr>
                                <m:t>𝑚</m:t>
                              </m:r>
                            </m:e>
                            <m:sub>
                              <m:r>
                                <a:rPr lang="en-IE" i="1">
                                  <a:solidFill>
                                    <a:srgbClr val="0000FF"/>
                                  </a:solidFill>
                                  <a:latin typeface="Cambria Math" panose="02040503050406030204" pitchFamily="18" charset="0"/>
                                </a:rPr>
                                <m:t>1</m:t>
                              </m:r>
                            </m:sub>
                          </m:sSub>
                          <m:sSub>
                            <m:sSubPr>
                              <m:ctrlPr>
                                <a:rPr lang="en-IE" i="1">
                                  <a:solidFill>
                                    <a:srgbClr val="0000FF"/>
                                  </a:solidFill>
                                  <a:latin typeface="Cambria Math" panose="02040503050406030204" pitchFamily="18" charset="0"/>
                                </a:rPr>
                              </m:ctrlPr>
                            </m:sSubPr>
                            <m:e>
                              <m:r>
                                <a:rPr lang="en-IE" i="1">
                                  <a:solidFill>
                                    <a:srgbClr val="0000FF"/>
                                  </a:solidFill>
                                  <a:latin typeface="Cambria Math" panose="02040503050406030204" pitchFamily="18" charset="0"/>
                                </a:rPr>
                                <m:t>𝑚</m:t>
                              </m:r>
                            </m:e>
                            <m:sub>
                              <m:r>
                                <a:rPr lang="en-IE" i="1">
                                  <a:solidFill>
                                    <a:srgbClr val="0000FF"/>
                                  </a:solidFill>
                                  <a:latin typeface="Cambria Math" panose="02040503050406030204" pitchFamily="18" charset="0"/>
                                </a:rPr>
                                <m:t>2</m:t>
                              </m:r>
                            </m:sub>
                          </m:sSub>
                        </m:num>
                        <m:den>
                          <m:sSup>
                            <m:sSupPr>
                              <m:ctrlPr>
                                <a:rPr lang="en-IE" i="1">
                                  <a:solidFill>
                                    <a:srgbClr val="0000FF"/>
                                  </a:solidFill>
                                  <a:latin typeface="Cambria Math" panose="02040503050406030204" pitchFamily="18" charset="0"/>
                                </a:rPr>
                              </m:ctrlPr>
                            </m:sSupPr>
                            <m:e>
                              <m:r>
                                <a:rPr lang="en-IE" i="1">
                                  <a:solidFill>
                                    <a:srgbClr val="0000FF"/>
                                  </a:solidFill>
                                  <a:latin typeface="Cambria Math" panose="02040503050406030204" pitchFamily="18" charset="0"/>
                                </a:rPr>
                                <m:t>𝑑</m:t>
                              </m:r>
                            </m:e>
                            <m:sup>
                              <m:r>
                                <a:rPr lang="en-IE" i="1">
                                  <a:solidFill>
                                    <a:srgbClr val="0000FF"/>
                                  </a:solidFill>
                                  <a:latin typeface="Cambria Math" panose="02040503050406030204" pitchFamily="18" charset="0"/>
                                </a:rPr>
                                <m:t>2</m:t>
                              </m:r>
                            </m:sup>
                          </m:sSup>
                        </m:den>
                      </m:f>
                      <m:r>
                        <a:rPr lang="en-IE" b="0" i="1" smtClean="0">
                          <a:solidFill>
                            <a:srgbClr val="0000FF"/>
                          </a:solidFill>
                          <a:latin typeface="Cambria Math" panose="02040503050406030204" pitchFamily="18" charset="0"/>
                        </a:rPr>
                        <m:t> </m:t>
                      </m:r>
                    </m:oMath>
                  </m:oMathPara>
                </a14:m>
                <a:endParaRPr lang="en-IE" dirty="0">
                  <a:solidFill>
                    <a:srgbClr val="0000FF"/>
                  </a:solidFill>
                </a:endParaRPr>
              </a:p>
            </p:txBody>
          </p:sp>
        </mc:Choice>
        <mc:Fallback xmlns="">
          <p:sp>
            <p:nvSpPr>
              <p:cNvPr id="6" name="Object 4">
                <a:extLst>
                  <a:ext uri="{FF2B5EF4-FFF2-40B4-BE49-F238E27FC236}">
                    <a16:creationId xmlns:a16="http://schemas.microsoft.com/office/drawing/2014/main" id="{33E881BC-880A-2719-E721-2243382CBF59}"/>
                  </a:ext>
                </a:extLst>
              </p:cNvPr>
              <p:cNvSpPr txBox="1">
                <a:spLocks noRot="1" noChangeAspect="1" noMove="1" noResize="1" noEditPoints="1" noAdjustHandles="1" noChangeArrowheads="1" noChangeShapeType="1" noTextEdit="1"/>
              </p:cNvSpPr>
              <p:nvPr/>
            </p:nvSpPr>
            <p:spPr bwMode="auto">
              <a:xfrm>
                <a:off x="5898256" y="4446746"/>
                <a:ext cx="1485900" cy="760156"/>
              </a:xfrm>
              <a:prstGeom prst="rect">
                <a:avLst/>
              </a:pr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2223FD-5805-31F7-E2FA-2E93BF499C82}"/>
                  </a:ext>
                </a:extLst>
              </p:cNvPr>
              <p:cNvSpPr txBox="1"/>
              <p:nvPr/>
            </p:nvSpPr>
            <p:spPr>
              <a:xfrm>
                <a:off x="111022" y="2554544"/>
                <a:ext cx="496065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dirty="0" smtClean="0">
                          <a:latin typeface="Cambria Math" panose="02040503050406030204" pitchFamily="18" charset="0"/>
                        </a:rPr>
                        <m:t>𝐺</m:t>
                      </m:r>
                      <m:r>
                        <a:rPr lang="en-IE" sz="2800" b="0" i="1" dirty="0" smtClean="0">
                          <a:latin typeface="Cambria Math" panose="02040503050406030204" pitchFamily="18" charset="0"/>
                        </a:rPr>
                        <m:t>=6.674×</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10</m:t>
                          </m:r>
                        </m:e>
                        <m:sup>
                          <m:r>
                            <a:rPr lang="en-IE" sz="2800" b="0" i="1" dirty="0" smtClean="0">
                              <a:latin typeface="Cambria Math" panose="02040503050406030204" pitchFamily="18" charset="0"/>
                            </a:rPr>
                            <m:t>−11</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𝑁</m:t>
                      </m:r>
                      <m:r>
                        <a:rPr lang="en-IE" sz="2800" b="0" i="1" dirty="0" smtClean="0">
                          <a:latin typeface="Cambria Math" panose="02040503050406030204" pitchFamily="18" charset="0"/>
                        </a:rPr>
                        <m:t> </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𝑚</m:t>
                          </m:r>
                        </m:e>
                        <m:sup>
                          <m:r>
                            <a:rPr lang="en-IE" sz="2800" b="0" i="1" dirty="0" smtClean="0">
                              <a:latin typeface="Cambria Math" panose="02040503050406030204" pitchFamily="18" charset="0"/>
                            </a:rPr>
                            <m:t>2</m:t>
                          </m:r>
                        </m:sup>
                      </m:sSup>
                      <m:r>
                        <a:rPr lang="en-IE" sz="2800" b="0" i="1" dirty="0" smtClean="0">
                          <a:latin typeface="Cambria Math" panose="02040503050406030204" pitchFamily="18" charset="0"/>
                        </a:rPr>
                        <m:t> </m:t>
                      </m:r>
                      <m:r>
                        <a:rPr lang="en-IE" sz="2800" b="0" i="1" dirty="0" smtClean="0">
                          <a:latin typeface="Cambria Math" panose="02040503050406030204" pitchFamily="18" charset="0"/>
                        </a:rPr>
                        <m:t>𝑘</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𝑔</m:t>
                          </m:r>
                        </m:e>
                        <m:sup>
                          <m:r>
                            <a:rPr lang="en-IE" sz="2800" b="0" i="1" dirty="0" smtClean="0">
                              <a:latin typeface="Cambria Math" panose="02040503050406030204" pitchFamily="18" charset="0"/>
                            </a:rPr>
                            <m:t>−2</m:t>
                          </m:r>
                        </m:sup>
                      </m:sSup>
                    </m:oMath>
                  </m:oMathPara>
                </a14:m>
                <a:endParaRPr lang="en-IE" sz="2800" dirty="0"/>
              </a:p>
            </p:txBody>
          </p:sp>
        </mc:Choice>
        <mc:Fallback xmlns="">
          <p:sp>
            <p:nvSpPr>
              <p:cNvPr id="7" name="TextBox 6">
                <a:extLst>
                  <a:ext uri="{FF2B5EF4-FFF2-40B4-BE49-F238E27FC236}">
                    <a16:creationId xmlns:a16="http://schemas.microsoft.com/office/drawing/2014/main" id="{342223FD-5805-31F7-E2FA-2E93BF499C82}"/>
                  </a:ext>
                </a:extLst>
              </p:cNvPr>
              <p:cNvSpPr txBox="1">
                <a:spLocks noRot="1" noChangeAspect="1" noMove="1" noResize="1" noEditPoints="1" noAdjustHandles="1" noChangeArrowheads="1" noChangeShapeType="1" noTextEdit="1"/>
              </p:cNvSpPr>
              <p:nvPr/>
            </p:nvSpPr>
            <p:spPr>
              <a:xfrm>
                <a:off x="111022" y="2554544"/>
                <a:ext cx="4960653"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938C9A15-BE22-03EB-5F0D-B61D8EB8A909}"/>
                  </a:ext>
                </a:extLst>
              </p:cNvPr>
              <p:cNvSpPr txBox="1"/>
              <p:nvPr/>
            </p:nvSpPr>
            <p:spPr bwMode="auto">
              <a:xfrm>
                <a:off x="5898256" y="6004745"/>
                <a:ext cx="2162532" cy="52136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1.986×</m:t>
                      </m:r>
                      <m:sSup>
                        <m:sSupPr>
                          <m:ctrlPr>
                            <a:rPr lang="en-GB" b="0" i="1" smtClean="0">
                              <a:solidFill>
                                <a:srgbClr val="0000FF"/>
                              </a:solidFill>
                              <a:latin typeface="Cambria Math" panose="02040503050406030204" pitchFamily="18" charset="0"/>
                            </a:rPr>
                          </m:ctrlPr>
                        </m:sSupPr>
                        <m:e>
                          <m:r>
                            <a:rPr lang="en-GB" b="0" i="1" smtClean="0">
                              <a:solidFill>
                                <a:srgbClr val="0000FF"/>
                              </a:solidFill>
                              <a:latin typeface="Cambria Math" panose="02040503050406030204" pitchFamily="18" charset="0"/>
                            </a:rPr>
                            <m:t>10</m:t>
                          </m:r>
                        </m:e>
                        <m:sup>
                          <m:r>
                            <a:rPr lang="en-GB" b="0" i="1" smtClean="0">
                              <a:solidFill>
                                <a:srgbClr val="0000FF"/>
                              </a:solidFill>
                              <a:latin typeface="Cambria Math" panose="02040503050406030204" pitchFamily="18" charset="0"/>
                            </a:rPr>
                            <m:t>20</m:t>
                          </m:r>
                        </m:sup>
                      </m:sSup>
                      <m:r>
                        <a:rPr lang="en-GB" b="0" i="1" smtClean="0">
                          <a:solidFill>
                            <a:srgbClr val="0000FF"/>
                          </a:solidFill>
                          <a:latin typeface="Cambria Math" panose="02040503050406030204" pitchFamily="18" charset="0"/>
                        </a:rPr>
                        <m:t> </m:t>
                      </m:r>
                      <m:r>
                        <a:rPr lang="en-GB" b="0" i="1" smtClean="0">
                          <a:solidFill>
                            <a:srgbClr val="0000FF"/>
                          </a:solidFill>
                          <a:latin typeface="Cambria Math" panose="02040503050406030204" pitchFamily="18" charset="0"/>
                        </a:rPr>
                        <m:t>𝑁</m:t>
                      </m:r>
                    </m:oMath>
                  </m:oMathPara>
                </a14:m>
                <a:endParaRPr lang="en-IE" dirty="0">
                  <a:solidFill>
                    <a:srgbClr val="0000FF"/>
                  </a:solidFill>
                </a:endParaRPr>
              </a:p>
            </p:txBody>
          </p:sp>
        </mc:Choice>
        <mc:Fallback xmlns="">
          <p:sp>
            <p:nvSpPr>
              <p:cNvPr id="8" name="Object 4">
                <a:extLst>
                  <a:ext uri="{FF2B5EF4-FFF2-40B4-BE49-F238E27FC236}">
                    <a16:creationId xmlns:a16="http://schemas.microsoft.com/office/drawing/2014/main" id="{938C9A15-BE22-03EB-5F0D-B61D8EB8A909}"/>
                  </a:ext>
                </a:extLst>
              </p:cNvPr>
              <p:cNvSpPr txBox="1">
                <a:spLocks noRot="1" noChangeAspect="1" noMove="1" noResize="1" noEditPoints="1" noAdjustHandles="1" noChangeArrowheads="1" noChangeShapeType="1" noTextEdit="1"/>
              </p:cNvSpPr>
              <p:nvPr/>
            </p:nvSpPr>
            <p:spPr bwMode="auto">
              <a:xfrm>
                <a:off x="5898256" y="6004745"/>
                <a:ext cx="2162532" cy="521364"/>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Object 4">
                <a:extLst>
                  <a:ext uri="{FF2B5EF4-FFF2-40B4-BE49-F238E27FC236}">
                    <a16:creationId xmlns:a16="http://schemas.microsoft.com/office/drawing/2014/main" id="{C6F46EB2-5C4B-9F8E-B20F-C1AC9474299C}"/>
                  </a:ext>
                </a:extLst>
              </p:cNvPr>
              <p:cNvSpPr txBox="1"/>
              <p:nvPr/>
            </p:nvSpPr>
            <p:spPr bwMode="auto">
              <a:xfrm>
                <a:off x="4572000" y="5206902"/>
                <a:ext cx="4491990" cy="79784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IE" i="1" smtClean="0">
                          <a:solidFill>
                            <a:srgbClr val="0000FF"/>
                          </a:solidFill>
                          <a:latin typeface="Cambria Math" panose="02040503050406030204" pitchFamily="18" charset="0"/>
                        </a:rPr>
                        <m:t>𝐹</m:t>
                      </m:r>
                      <m:r>
                        <a:rPr lang="en-IE" b="0" i="1" smtClean="0">
                          <a:solidFill>
                            <a:srgbClr val="0000FF"/>
                          </a:solidFill>
                          <a:latin typeface="Cambria Math" panose="02040503050406030204" pitchFamily="18" charset="0"/>
                        </a:rPr>
                        <m:t>=</m:t>
                      </m:r>
                      <m:f>
                        <m:fPr>
                          <m:ctrlPr>
                            <a:rPr lang="en-GB" b="0" i="1" dirty="0" smtClean="0">
                              <a:solidFill>
                                <a:srgbClr val="0000FF"/>
                              </a:solidFill>
                              <a:latin typeface="Cambria Math" panose="02040503050406030204" pitchFamily="18" charset="0"/>
                            </a:rPr>
                          </m:ctrlPr>
                        </m:fPr>
                        <m:num>
                          <m:r>
                            <a:rPr lang="en-GB" b="0" i="1" dirty="0" smtClean="0">
                              <a:solidFill>
                                <a:srgbClr val="0000FF"/>
                              </a:solidFill>
                              <a:latin typeface="Cambria Math" panose="02040503050406030204" pitchFamily="18" charset="0"/>
                            </a:rPr>
                            <m:t>6.674×</m:t>
                          </m:r>
                          <m:sSup>
                            <m:sSupPr>
                              <m:ctrlPr>
                                <a:rPr lang="en-GB" b="0" i="1" dirty="0" smtClean="0">
                                  <a:solidFill>
                                    <a:srgbClr val="0000FF"/>
                                  </a:solidFill>
                                  <a:latin typeface="Cambria Math" panose="02040503050406030204" pitchFamily="18" charset="0"/>
                                </a:rPr>
                              </m:ctrlPr>
                            </m:sSupPr>
                            <m:e>
                              <m:r>
                                <a:rPr lang="en-GB" b="0" i="1" dirty="0" smtClean="0">
                                  <a:solidFill>
                                    <a:srgbClr val="0000FF"/>
                                  </a:solidFill>
                                  <a:latin typeface="Cambria Math" panose="02040503050406030204" pitchFamily="18" charset="0"/>
                                </a:rPr>
                                <m:t>10</m:t>
                              </m:r>
                            </m:e>
                            <m:sup>
                              <m:r>
                                <a:rPr lang="en-GB" b="0" i="1" dirty="0" smtClean="0">
                                  <a:solidFill>
                                    <a:srgbClr val="0000FF"/>
                                  </a:solidFill>
                                  <a:latin typeface="Cambria Math" panose="02040503050406030204" pitchFamily="18" charset="0"/>
                                </a:rPr>
                                <m:t>−11</m:t>
                              </m:r>
                            </m:sup>
                          </m:sSup>
                          <m:d>
                            <m:dPr>
                              <m:ctrlPr>
                                <a:rPr lang="en-GB" b="0" i="1" dirty="0" smtClean="0">
                                  <a:solidFill>
                                    <a:srgbClr val="0000FF"/>
                                  </a:solidFill>
                                  <a:latin typeface="Cambria Math" panose="02040503050406030204" pitchFamily="18" charset="0"/>
                                </a:rPr>
                              </m:ctrlPr>
                            </m:dPr>
                            <m:e>
                              <m:r>
                                <m:rPr>
                                  <m:nor/>
                                </m:rPr>
                                <a:rPr lang="en-GB" dirty="0">
                                  <a:solidFill>
                                    <a:srgbClr val="0000FF"/>
                                  </a:solidFill>
                                </a:rPr>
                                <m:t>5.97</m:t>
                              </m:r>
                              <m:r>
                                <m:rPr>
                                  <m:nor/>
                                </m:rPr>
                                <a:rPr lang="en-GB" dirty="0">
                                  <a:solidFill>
                                    <a:srgbClr val="0000FF"/>
                                  </a:solidFill>
                                  <a:cs typeface="Arial" panose="020B0604020202020204" pitchFamily="34" charset="0"/>
                                </a:rPr>
                                <m:t>×</m:t>
                              </m:r>
                              <m:r>
                                <m:rPr>
                                  <m:nor/>
                                </m:rPr>
                                <a:rPr lang="en-GB" dirty="0">
                                  <a:solidFill>
                                    <a:srgbClr val="0000FF"/>
                                  </a:solidFill>
                                  <a:cs typeface="Arial" panose="020B0604020202020204" pitchFamily="34" charset="0"/>
                                </a:rPr>
                                <m:t>10²⁴</m:t>
                              </m:r>
                            </m:e>
                          </m:d>
                          <m:d>
                            <m:dPr>
                              <m:ctrlPr>
                                <a:rPr lang="en-GB" b="0" i="1" dirty="0" smtClean="0">
                                  <a:solidFill>
                                    <a:srgbClr val="0000FF"/>
                                  </a:solidFill>
                                  <a:latin typeface="Cambria Math" panose="02040503050406030204" pitchFamily="18" charset="0"/>
                                </a:rPr>
                              </m:ctrlPr>
                            </m:dPr>
                            <m:e>
                              <m:r>
                                <m:rPr>
                                  <m:nor/>
                                </m:rPr>
                                <a:rPr lang="en-GB" dirty="0">
                                  <a:solidFill>
                                    <a:srgbClr val="0000FF"/>
                                  </a:solidFill>
                                </a:rPr>
                                <m:t>7.35</m:t>
                              </m:r>
                              <m:r>
                                <m:rPr>
                                  <m:nor/>
                                </m:rPr>
                                <a:rPr lang="en-GB" dirty="0">
                                  <a:solidFill>
                                    <a:srgbClr val="0000FF"/>
                                  </a:solidFill>
                                  <a:cs typeface="Arial" panose="020B0604020202020204" pitchFamily="34" charset="0"/>
                                </a:rPr>
                                <m:t>×</m:t>
                              </m:r>
                              <m:r>
                                <m:rPr>
                                  <m:nor/>
                                </m:rPr>
                                <a:rPr lang="en-GB" dirty="0">
                                  <a:solidFill>
                                    <a:srgbClr val="0000FF"/>
                                  </a:solidFill>
                                  <a:cs typeface="Arial" panose="020B0604020202020204" pitchFamily="34" charset="0"/>
                                </a:rPr>
                                <m:t>10²²</m:t>
                              </m:r>
                            </m:e>
                          </m:d>
                        </m:num>
                        <m:den>
                          <m:sSup>
                            <m:sSupPr>
                              <m:ctrlPr>
                                <a:rPr lang="en-GB" b="0" i="1" dirty="0" smtClean="0">
                                  <a:solidFill>
                                    <a:srgbClr val="0000FF"/>
                                  </a:solidFill>
                                  <a:latin typeface="Cambria Math" panose="02040503050406030204" pitchFamily="18" charset="0"/>
                                </a:rPr>
                              </m:ctrlPr>
                            </m:sSupPr>
                            <m:e>
                              <m:d>
                                <m:dPr>
                                  <m:ctrlPr>
                                    <a:rPr lang="en-GB" b="0" i="1" dirty="0" smtClean="0">
                                      <a:solidFill>
                                        <a:srgbClr val="0000FF"/>
                                      </a:solidFill>
                                      <a:latin typeface="Cambria Math" panose="02040503050406030204" pitchFamily="18" charset="0"/>
                                    </a:rPr>
                                  </m:ctrlPr>
                                </m:dPr>
                                <m:e>
                                  <m:r>
                                    <m:rPr>
                                      <m:nor/>
                                    </m:rPr>
                                    <a:rPr lang="en-GB" dirty="0">
                                      <a:solidFill>
                                        <a:srgbClr val="0000FF"/>
                                      </a:solidFill>
                                    </a:rPr>
                                    <m:t>384 000</m:t>
                                  </m:r>
                                  <m:r>
                                    <m:rPr>
                                      <m:nor/>
                                    </m:rPr>
                                    <a:rPr lang="en-GB" b="0" i="0" dirty="0" smtClean="0">
                                      <a:solidFill>
                                        <a:srgbClr val="0000FF"/>
                                      </a:solidFill>
                                    </a:rPr>
                                    <m:t> 000</m:t>
                                  </m:r>
                                </m:e>
                              </m:d>
                            </m:e>
                            <m:sup>
                              <m:r>
                                <a:rPr lang="en-GB" b="0" i="1" dirty="0" smtClean="0">
                                  <a:solidFill>
                                    <a:srgbClr val="0000FF"/>
                                  </a:solidFill>
                                  <a:latin typeface="Cambria Math" panose="02040503050406030204" pitchFamily="18" charset="0"/>
                                </a:rPr>
                                <m:t>2</m:t>
                              </m:r>
                            </m:sup>
                          </m:sSup>
                        </m:den>
                      </m:f>
                      <m:r>
                        <a:rPr lang="en-GB" b="0" i="1" dirty="0" smtClean="0">
                          <a:solidFill>
                            <a:srgbClr val="0000FF"/>
                          </a:solidFill>
                          <a:latin typeface="Cambria Math" panose="02040503050406030204" pitchFamily="18" charset="0"/>
                        </a:rPr>
                        <m:t> </m:t>
                      </m:r>
                    </m:oMath>
                  </m:oMathPara>
                </a14:m>
                <a:endParaRPr lang="en-IE" dirty="0">
                  <a:solidFill>
                    <a:srgbClr val="0000FF"/>
                  </a:solidFill>
                </a:endParaRPr>
              </a:p>
            </p:txBody>
          </p:sp>
        </mc:Choice>
        <mc:Fallback xmlns="">
          <p:sp>
            <p:nvSpPr>
              <p:cNvPr id="9" name="Object 4">
                <a:extLst>
                  <a:ext uri="{FF2B5EF4-FFF2-40B4-BE49-F238E27FC236}">
                    <a16:creationId xmlns:a16="http://schemas.microsoft.com/office/drawing/2014/main" id="{C6F46EB2-5C4B-9F8E-B20F-C1AC9474299C}"/>
                  </a:ext>
                </a:extLst>
              </p:cNvPr>
              <p:cNvSpPr txBox="1">
                <a:spLocks noRot="1" noChangeAspect="1" noMove="1" noResize="1" noEditPoints="1" noAdjustHandles="1" noChangeArrowheads="1" noChangeShapeType="1" noTextEdit="1"/>
              </p:cNvSpPr>
              <p:nvPr/>
            </p:nvSpPr>
            <p:spPr bwMode="auto">
              <a:xfrm>
                <a:off x="4572000" y="5206902"/>
                <a:ext cx="4491990" cy="797843"/>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4991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1735-23AB-4965-8356-4E4B2DAAF5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E346F7-494E-CA45-E484-34705F4A560A}"/>
              </a:ext>
            </a:extLst>
          </p:cNvPr>
          <p:cNvSpPr>
            <a:spLocks noGrp="1"/>
          </p:cNvSpPr>
          <p:nvPr>
            <p:ph type="title"/>
          </p:nvPr>
        </p:nvSpPr>
        <p:spPr>
          <a:xfrm>
            <a:off x="241300" y="155246"/>
            <a:ext cx="8724900" cy="590931"/>
          </a:xfrm>
        </p:spPr>
        <p:txBody>
          <a:bodyPr/>
          <a:lstStyle/>
          <a:p>
            <a:r>
              <a:rPr lang="en-GB" dirty="0"/>
              <a:t>Recap: What is g?</a:t>
            </a:r>
          </a:p>
        </p:txBody>
      </p:sp>
      <p:sp>
        <p:nvSpPr>
          <p:cNvPr id="2" name="TextBox 1">
            <a:extLst>
              <a:ext uri="{FF2B5EF4-FFF2-40B4-BE49-F238E27FC236}">
                <a16:creationId xmlns:a16="http://schemas.microsoft.com/office/drawing/2014/main" id="{BA87C1D4-DEF7-5DB6-3B0C-FF571287B294}"/>
              </a:ext>
            </a:extLst>
          </p:cNvPr>
          <p:cNvSpPr txBox="1"/>
          <p:nvPr/>
        </p:nvSpPr>
        <p:spPr>
          <a:xfrm>
            <a:off x="2343827" y="1175990"/>
            <a:ext cx="5785558" cy="584775"/>
          </a:xfrm>
          <a:prstGeom prst="rect">
            <a:avLst/>
          </a:prstGeom>
          <a:noFill/>
        </p:spPr>
        <p:txBody>
          <a:bodyPr wrap="none" rtlCol="0">
            <a:spAutoFit/>
          </a:bodyPr>
          <a:lstStyle/>
          <a:p>
            <a:pPr algn="l">
              <a:spcAft>
                <a:spcPts val="1200"/>
              </a:spcAft>
            </a:pPr>
            <a:r>
              <a:rPr lang="en-GB" sz="3200" dirty="0">
                <a:latin typeface="Arial" panose="020B0604020202020204" pitchFamily="34" charset="0"/>
                <a:cs typeface="Arial" panose="020B0604020202020204" pitchFamily="34" charset="0"/>
              </a:rPr>
              <a:t>The acceleration due to gravity</a:t>
            </a:r>
          </a:p>
        </p:txBody>
      </p:sp>
      <p:grpSp>
        <p:nvGrpSpPr>
          <p:cNvPr id="8" name="Group 7">
            <a:extLst>
              <a:ext uri="{FF2B5EF4-FFF2-40B4-BE49-F238E27FC236}">
                <a16:creationId xmlns:a16="http://schemas.microsoft.com/office/drawing/2014/main" id="{29F69BD5-7076-1DC5-E99D-969B015CE497}"/>
              </a:ext>
            </a:extLst>
          </p:cNvPr>
          <p:cNvGrpSpPr/>
          <p:nvPr/>
        </p:nvGrpSpPr>
        <p:grpSpPr>
          <a:xfrm>
            <a:off x="572770" y="1184482"/>
            <a:ext cx="1458002" cy="708796"/>
            <a:chOff x="999708" y="3429000"/>
            <a:chExt cx="1458002" cy="708796"/>
          </a:xfrm>
        </p:grpSpPr>
        <p:grpSp>
          <p:nvGrpSpPr>
            <p:cNvPr id="9" name="Group 8">
              <a:extLst>
                <a:ext uri="{FF2B5EF4-FFF2-40B4-BE49-F238E27FC236}">
                  <a16:creationId xmlns:a16="http://schemas.microsoft.com/office/drawing/2014/main" id="{DCE749FE-6769-7CFF-9EF0-E809C6674465}"/>
                </a:ext>
              </a:extLst>
            </p:cNvPr>
            <p:cNvGrpSpPr/>
            <p:nvPr/>
          </p:nvGrpSpPr>
          <p:grpSpPr>
            <a:xfrm>
              <a:off x="999708" y="3429000"/>
              <a:ext cx="498732" cy="708796"/>
              <a:chOff x="6920448" y="2330838"/>
              <a:chExt cx="498732" cy="708796"/>
            </a:xfrm>
          </p:grpSpPr>
          <p:sp>
            <p:nvSpPr>
              <p:cNvPr id="16" name="Oval 15">
                <a:extLst>
                  <a:ext uri="{FF2B5EF4-FFF2-40B4-BE49-F238E27FC236}">
                    <a16:creationId xmlns:a16="http://schemas.microsoft.com/office/drawing/2014/main" id="{6964FE85-FF44-83DF-F38F-F8CBC8A04A03}"/>
                  </a:ext>
                </a:extLst>
              </p:cNvPr>
              <p:cNvSpPr/>
              <p:nvPr/>
            </p:nvSpPr>
            <p:spPr>
              <a:xfrm>
                <a:off x="6920448" y="2540902"/>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7" name="Freeform: Shape 16">
                <a:extLst>
                  <a:ext uri="{FF2B5EF4-FFF2-40B4-BE49-F238E27FC236}">
                    <a16:creationId xmlns:a16="http://schemas.microsoft.com/office/drawing/2014/main" id="{16CCD7C1-D7C3-78EF-1E4E-4A626EC183E3}"/>
                  </a:ext>
                </a:extLst>
              </p:cNvPr>
              <p:cNvSpPr/>
              <p:nvPr/>
            </p:nvSpPr>
            <p:spPr>
              <a:xfrm>
                <a:off x="6969851" y="2435870"/>
                <a:ext cx="399926" cy="74285"/>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185A74C6-7B1C-A3AE-7393-079181A0F7D7}"/>
                  </a:ext>
                </a:extLst>
              </p:cNvPr>
              <p:cNvSpPr/>
              <p:nvPr/>
            </p:nvSpPr>
            <p:spPr>
              <a:xfrm>
                <a:off x="6969851" y="2330838"/>
                <a:ext cx="399926" cy="45719"/>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bg1">
                    <a:lumMod val="65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grpSp>
        <p:grpSp>
          <p:nvGrpSpPr>
            <p:cNvPr id="10" name="Group 9">
              <a:extLst>
                <a:ext uri="{FF2B5EF4-FFF2-40B4-BE49-F238E27FC236}">
                  <a16:creationId xmlns:a16="http://schemas.microsoft.com/office/drawing/2014/main" id="{933BD721-55EF-3619-E7C9-68C61820BEA8}"/>
                </a:ext>
              </a:extLst>
            </p:cNvPr>
            <p:cNvGrpSpPr/>
            <p:nvPr/>
          </p:nvGrpSpPr>
          <p:grpSpPr>
            <a:xfrm>
              <a:off x="2106786" y="3571174"/>
              <a:ext cx="350924" cy="498732"/>
              <a:chOff x="6920448" y="2330838"/>
              <a:chExt cx="498732" cy="708796"/>
            </a:xfrm>
          </p:grpSpPr>
          <p:sp>
            <p:nvSpPr>
              <p:cNvPr id="13" name="Oval 12">
                <a:extLst>
                  <a:ext uri="{FF2B5EF4-FFF2-40B4-BE49-F238E27FC236}">
                    <a16:creationId xmlns:a16="http://schemas.microsoft.com/office/drawing/2014/main" id="{6AF4D0E8-C44E-1C18-3118-84DF17E39A2A}"/>
                  </a:ext>
                </a:extLst>
              </p:cNvPr>
              <p:cNvSpPr/>
              <p:nvPr/>
            </p:nvSpPr>
            <p:spPr>
              <a:xfrm>
                <a:off x="6920448" y="2540902"/>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4" name="Freeform: Shape 13">
                <a:extLst>
                  <a:ext uri="{FF2B5EF4-FFF2-40B4-BE49-F238E27FC236}">
                    <a16:creationId xmlns:a16="http://schemas.microsoft.com/office/drawing/2014/main" id="{903F3F15-40F4-A848-40E7-BC263DC20397}"/>
                  </a:ext>
                </a:extLst>
              </p:cNvPr>
              <p:cNvSpPr/>
              <p:nvPr/>
            </p:nvSpPr>
            <p:spPr>
              <a:xfrm>
                <a:off x="6969851" y="2435870"/>
                <a:ext cx="399926" cy="74285"/>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AD4264C6-A91E-1D9C-7420-456D5DD49D10}"/>
                  </a:ext>
                </a:extLst>
              </p:cNvPr>
              <p:cNvSpPr/>
              <p:nvPr/>
            </p:nvSpPr>
            <p:spPr>
              <a:xfrm>
                <a:off x="6969851" y="2330838"/>
                <a:ext cx="399926" cy="45719"/>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bg1">
                    <a:lumMod val="65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0955FE-3472-39AC-CE60-FEBE12B86FAF}"/>
                  </a:ext>
                </a:extLst>
              </p:cNvPr>
              <p:cNvSpPr txBox="1"/>
              <p:nvPr/>
            </p:nvSpPr>
            <p:spPr>
              <a:xfrm>
                <a:off x="2881170" y="1839388"/>
                <a:ext cx="4953920" cy="73866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𝑔</m:t>
                      </m:r>
                      <m:r>
                        <a:rPr lang="en-GB" sz="3200" b="0" i="1" smtClean="0">
                          <a:latin typeface="Cambria Math" panose="02040503050406030204" pitchFamily="18" charset="0"/>
                          <a:cs typeface="Arial" panose="020B0604020202020204" pitchFamily="34" charset="0"/>
                        </a:rPr>
                        <m:t>≈9.81 </m:t>
                      </m:r>
                      <m:r>
                        <a:rPr lang="en-GB" sz="3200" b="0" i="1" smtClean="0">
                          <a:latin typeface="Cambria Math" panose="02040503050406030204" pitchFamily="18" charset="0"/>
                          <a:cs typeface="Arial" panose="020B0604020202020204" pitchFamily="34" charset="0"/>
                        </a:rPr>
                        <m:t>𝑚</m:t>
                      </m:r>
                      <m:r>
                        <a:rPr lang="en-GB" sz="3200" b="0" i="1" smtClean="0">
                          <a:latin typeface="Cambria Math" panose="02040503050406030204" pitchFamily="18" charset="0"/>
                          <a:cs typeface="Arial" panose="020B0604020202020204" pitchFamily="34" charset="0"/>
                        </a:rPr>
                        <m:t> </m:t>
                      </m:r>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𝑠</m:t>
                          </m:r>
                        </m:e>
                        <m:sup>
                          <m:r>
                            <a:rPr lang="en-GB" sz="3200" b="0" i="1" smtClean="0">
                              <a:latin typeface="Cambria Math" panose="02040503050406030204" pitchFamily="18" charset="0"/>
                              <a:cs typeface="Arial" panose="020B0604020202020204" pitchFamily="34" charset="0"/>
                            </a:rPr>
                            <m:t>−2</m:t>
                          </m:r>
                        </m:sup>
                      </m:sSup>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𝑖𝑛</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𝐼𝑟𝑒𝑙𝑎𝑛𝑑</m:t>
                      </m:r>
                    </m:oMath>
                  </m:oMathPara>
                </a14:m>
                <a:endParaRPr lang="en-GB" sz="3200" dirty="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350955FE-3472-39AC-CE60-FEBE12B86FAF}"/>
                  </a:ext>
                </a:extLst>
              </p:cNvPr>
              <p:cNvSpPr txBox="1">
                <a:spLocks noRot="1" noChangeAspect="1" noMove="1" noResize="1" noEditPoints="1" noAdjustHandles="1" noChangeArrowheads="1" noChangeShapeType="1" noTextEdit="1"/>
              </p:cNvSpPr>
              <p:nvPr/>
            </p:nvSpPr>
            <p:spPr>
              <a:xfrm>
                <a:off x="2881170" y="1839388"/>
                <a:ext cx="4953920" cy="73866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3CE4AD-5AC4-EFD6-114C-6EDF334D44D3}"/>
                  </a:ext>
                </a:extLst>
              </p:cNvPr>
              <p:cNvSpPr txBox="1"/>
              <p:nvPr/>
            </p:nvSpPr>
            <p:spPr>
              <a:xfrm>
                <a:off x="5628998" y="4113317"/>
                <a:ext cx="2850524" cy="677108"/>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=9.807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−2</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13CE4AD-5AC4-EFD6-114C-6EDF334D44D3}"/>
                  </a:ext>
                </a:extLst>
              </p:cNvPr>
              <p:cNvSpPr txBox="1">
                <a:spLocks noRot="1" noChangeAspect="1" noMove="1" noResize="1" noEditPoints="1" noAdjustHandles="1" noChangeArrowheads="1" noChangeShapeType="1" noTextEdit="1"/>
              </p:cNvSpPr>
              <p:nvPr/>
            </p:nvSpPr>
            <p:spPr>
              <a:xfrm>
                <a:off x="5628998" y="4113317"/>
                <a:ext cx="2850524" cy="677108"/>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00ACB078-2E6A-15B4-8E38-47BF065A7263}"/>
              </a:ext>
            </a:extLst>
          </p:cNvPr>
          <p:cNvSpPr txBox="1"/>
          <p:nvPr/>
        </p:nvSpPr>
        <p:spPr>
          <a:xfrm>
            <a:off x="2971949" y="4117619"/>
            <a:ext cx="2663190" cy="523220"/>
          </a:xfrm>
          <a:prstGeom prst="rect">
            <a:avLst/>
          </a:prstGeom>
          <a:noFill/>
        </p:spPr>
        <p:txBody>
          <a:bodyPr wrap="square">
            <a:spAutoFit/>
          </a:bodyPr>
          <a:lstStyle/>
          <a:p>
            <a:r>
              <a:rPr lang="en-GB" sz="2800" b="0" i="0" dirty="0">
                <a:solidFill>
                  <a:srgbClr val="222222"/>
                </a:solidFill>
                <a:effectLst/>
                <a:latin typeface="Arial" panose="020B0604020202020204" pitchFamily="34" charset="0"/>
              </a:rPr>
              <a:t>Carrauntoohil</a:t>
            </a:r>
            <a:endParaRPr lang="en-GB" sz="2800" dirty="0"/>
          </a:p>
        </p:txBody>
      </p:sp>
      <p:sp>
        <p:nvSpPr>
          <p:cNvPr id="20" name="TextBox 19">
            <a:extLst>
              <a:ext uri="{FF2B5EF4-FFF2-40B4-BE49-F238E27FC236}">
                <a16:creationId xmlns:a16="http://schemas.microsoft.com/office/drawing/2014/main" id="{44AD2A65-FED6-1E60-BED2-DB8BBCCC54CD}"/>
              </a:ext>
            </a:extLst>
          </p:cNvPr>
          <p:cNvSpPr txBox="1"/>
          <p:nvPr/>
        </p:nvSpPr>
        <p:spPr>
          <a:xfrm>
            <a:off x="2971949" y="4934220"/>
            <a:ext cx="2663190" cy="523220"/>
          </a:xfrm>
          <a:prstGeom prst="rect">
            <a:avLst/>
          </a:prstGeom>
          <a:noFill/>
        </p:spPr>
        <p:txBody>
          <a:bodyPr wrap="square">
            <a:spAutoFit/>
          </a:bodyPr>
          <a:lstStyle/>
          <a:p>
            <a:r>
              <a:rPr lang="en-GB" sz="2800" b="0" i="0" dirty="0">
                <a:solidFill>
                  <a:srgbClr val="222222"/>
                </a:solidFill>
                <a:effectLst/>
                <a:latin typeface="Arial" panose="020B0604020202020204" pitchFamily="34" charset="0"/>
              </a:rPr>
              <a:t>Sea level Kerry</a:t>
            </a:r>
            <a:endParaRPr lang="en-GB" sz="28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342C93F-6B20-6C5D-0D67-E84CD97D243B}"/>
                  </a:ext>
                </a:extLst>
              </p:cNvPr>
              <p:cNvSpPr txBox="1"/>
              <p:nvPr/>
            </p:nvSpPr>
            <p:spPr>
              <a:xfrm>
                <a:off x="5635139" y="4952247"/>
                <a:ext cx="2850524" cy="677108"/>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=9.809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−2</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5342C93F-6B20-6C5D-0D67-E84CD97D243B}"/>
                  </a:ext>
                </a:extLst>
              </p:cNvPr>
              <p:cNvSpPr txBox="1">
                <a:spLocks noRot="1" noChangeAspect="1" noMove="1" noResize="1" noEditPoints="1" noAdjustHandles="1" noChangeArrowheads="1" noChangeShapeType="1" noTextEdit="1"/>
              </p:cNvSpPr>
              <p:nvPr/>
            </p:nvSpPr>
            <p:spPr>
              <a:xfrm>
                <a:off x="5635139" y="4952247"/>
                <a:ext cx="2850524" cy="677108"/>
              </a:xfrm>
              <a:prstGeom prst="rect">
                <a:avLst/>
              </a:prstGeom>
              <a:blipFill>
                <a:blip r:embed="rId4"/>
                <a:stretch>
                  <a:fillRect/>
                </a:stretch>
              </a:blipFill>
            </p:spPr>
            <p:txBody>
              <a:bodyPr/>
              <a:lstStyle/>
              <a:p>
                <a:r>
                  <a:rPr lang="en-GB">
                    <a:noFill/>
                  </a:rPr>
                  <a:t> </a:t>
                </a:r>
              </a:p>
            </p:txBody>
          </p:sp>
        </mc:Fallback>
      </mc:AlternateContent>
      <p:sp>
        <p:nvSpPr>
          <p:cNvPr id="22" name="Freeform: Shape 21">
            <a:extLst>
              <a:ext uri="{FF2B5EF4-FFF2-40B4-BE49-F238E27FC236}">
                <a16:creationId xmlns:a16="http://schemas.microsoft.com/office/drawing/2014/main" id="{D3AD355C-AA60-7ED5-D80B-FBC8312F9F01}"/>
              </a:ext>
            </a:extLst>
          </p:cNvPr>
          <p:cNvSpPr/>
          <p:nvPr/>
        </p:nvSpPr>
        <p:spPr>
          <a:xfrm>
            <a:off x="801370" y="4299721"/>
            <a:ext cx="2160270" cy="925830"/>
          </a:xfrm>
          <a:custGeom>
            <a:avLst/>
            <a:gdLst>
              <a:gd name="connsiteX0" fmla="*/ 0 w 1565910"/>
              <a:gd name="connsiteY0" fmla="*/ 571500 h 925830"/>
              <a:gd name="connsiteX1" fmla="*/ 285750 w 1565910"/>
              <a:gd name="connsiteY1" fmla="*/ 342900 h 925830"/>
              <a:gd name="connsiteX2" fmla="*/ 491490 w 1565910"/>
              <a:gd name="connsiteY2" fmla="*/ 491490 h 925830"/>
              <a:gd name="connsiteX3" fmla="*/ 868680 w 1565910"/>
              <a:gd name="connsiteY3" fmla="*/ 0 h 925830"/>
              <a:gd name="connsiteX4" fmla="*/ 1211580 w 1565910"/>
              <a:gd name="connsiteY4" fmla="*/ 914400 h 925830"/>
              <a:gd name="connsiteX5" fmla="*/ 1325880 w 1565910"/>
              <a:gd name="connsiteY5" fmla="*/ 925830 h 925830"/>
              <a:gd name="connsiteX6" fmla="*/ 1565910 w 1565910"/>
              <a:gd name="connsiteY6" fmla="*/ 914400 h 925830"/>
              <a:gd name="connsiteX0" fmla="*/ 0 w 2160270"/>
              <a:gd name="connsiteY0" fmla="*/ 902970 h 925830"/>
              <a:gd name="connsiteX1" fmla="*/ 880110 w 2160270"/>
              <a:gd name="connsiteY1" fmla="*/ 342900 h 925830"/>
              <a:gd name="connsiteX2" fmla="*/ 1085850 w 2160270"/>
              <a:gd name="connsiteY2" fmla="*/ 491490 h 925830"/>
              <a:gd name="connsiteX3" fmla="*/ 1463040 w 2160270"/>
              <a:gd name="connsiteY3" fmla="*/ 0 h 925830"/>
              <a:gd name="connsiteX4" fmla="*/ 1805940 w 2160270"/>
              <a:gd name="connsiteY4" fmla="*/ 914400 h 925830"/>
              <a:gd name="connsiteX5" fmla="*/ 1920240 w 2160270"/>
              <a:gd name="connsiteY5" fmla="*/ 925830 h 925830"/>
              <a:gd name="connsiteX6" fmla="*/ 2160270 w 2160270"/>
              <a:gd name="connsiteY6" fmla="*/ 914400 h 925830"/>
              <a:gd name="connsiteX0" fmla="*/ 0 w 2160270"/>
              <a:gd name="connsiteY0" fmla="*/ 902970 h 925830"/>
              <a:gd name="connsiteX1" fmla="*/ 514350 w 2160270"/>
              <a:gd name="connsiteY1" fmla="*/ 422910 h 925830"/>
              <a:gd name="connsiteX2" fmla="*/ 880110 w 2160270"/>
              <a:gd name="connsiteY2" fmla="*/ 342900 h 925830"/>
              <a:gd name="connsiteX3" fmla="*/ 1085850 w 2160270"/>
              <a:gd name="connsiteY3" fmla="*/ 491490 h 925830"/>
              <a:gd name="connsiteX4" fmla="*/ 1463040 w 2160270"/>
              <a:gd name="connsiteY4" fmla="*/ 0 h 925830"/>
              <a:gd name="connsiteX5" fmla="*/ 1805940 w 2160270"/>
              <a:gd name="connsiteY5" fmla="*/ 914400 h 925830"/>
              <a:gd name="connsiteX6" fmla="*/ 1920240 w 2160270"/>
              <a:gd name="connsiteY6" fmla="*/ 925830 h 925830"/>
              <a:gd name="connsiteX7" fmla="*/ 2160270 w 2160270"/>
              <a:gd name="connsiteY7" fmla="*/ 914400 h 925830"/>
              <a:gd name="connsiteX0" fmla="*/ 0 w 2160270"/>
              <a:gd name="connsiteY0" fmla="*/ 902970 h 925830"/>
              <a:gd name="connsiteX1" fmla="*/ 514350 w 2160270"/>
              <a:gd name="connsiteY1" fmla="*/ 422910 h 925830"/>
              <a:gd name="connsiteX2" fmla="*/ 731520 w 2160270"/>
              <a:gd name="connsiteY2" fmla="*/ 537210 h 925830"/>
              <a:gd name="connsiteX3" fmla="*/ 880110 w 2160270"/>
              <a:gd name="connsiteY3" fmla="*/ 342900 h 925830"/>
              <a:gd name="connsiteX4" fmla="*/ 1085850 w 2160270"/>
              <a:gd name="connsiteY4" fmla="*/ 491490 h 925830"/>
              <a:gd name="connsiteX5" fmla="*/ 1463040 w 2160270"/>
              <a:gd name="connsiteY5" fmla="*/ 0 h 925830"/>
              <a:gd name="connsiteX6" fmla="*/ 1805940 w 2160270"/>
              <a:gd name="connsiteY6" fmla="*/ 914400 h 925830"/>
              <a:gd name="connsiteX7" fmla="*/ 1920240 w 2160270"/>
              <a:gd name="connsiteY7" fmla="*/ 925830 h 925830"/>
              <a:gd name="connsiteX8" fmla="*/ 2160270 w 2160270"/>
              <a:gd name="connsiteY8" fmla="*/ 914400 h 92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0" h="925830">
                <a:moveTo>
                  <a:pt x="0" y="902970"/>
                </a:moveTo>
                <a:cubicBezTo>
                  <a:pt x="156210" y="788670"/>
                  <a:pt x="358140" y="537210"/>
                  <a:pt x="514350" y="422910"/>
                </a:cubicBezTo>
                <a:cubicBezTo>
                  <a:pt x="601980" y="407670"/>
                  <a:pt x="643890" y="552450"/>
                  <a:pt x="731520" y="537210"/>
                </a:cubicBezTo>
                <a:lnTo>
                  <a:pt x="880110" y="342900"/>
                </a:lnTo>
                <a:lnTo>
                  <a:pt x="1085850" y="491490"/>
                </a:lnTo>
                <a:lnTo>
                  <a:pt x="1463040" y="0"/>
                </a:lnTo>
                <a:lnTo>
                  <a:pt x="1805940" y="914400"/>
                </a:lnTo>
                <a:lnTo>
                  <a:pt x="1920240" y="925830"/>
                </a:lnTo>
                <a:lnTo>
                  <a:pt x="2160270" y="9144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76C3D95-A5AE-AD4D-4E32-6D78991CC5A0}"/>
              </a:ext>
            </a:extLst>
          </p:cNvPr>
          <p:cNvSpPr txBox="1"/>
          <p:nvPr/>
        </p:nvSpPr>
        <p:spPr>
          <a:xfrm>
            <a:off x="901700" y="3048000"/>
            <a:ext cx="469545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g differs from place to place:</a:t>
            </a:r>
          </a:p>
        </p:txBody>
      </p:sp>
      <p:cxnSp>
        <p:nvCxnSpPr>
          <p:cNvPr id="26" name="Straight Arrow Connector 25">
            <a:extLst>
              <a:ext uri="{FF2B5EF4-FFF2-40B4-BE49-F238E27FC236}">
                <a16:creationId xmlns:a16="http://schemas.microsoft.com/office/drawing/2014/main" id="{2707F201-E4BD-B375-03DD-9EC0487CA884}"/>
              </a:ext>
            </a:extLst>
          </p:cNvPr>
          <p:cNvCxnSpPr>
            <a:stCxn id="7" idx="1"/>
          </p:cNvCxnSpPr>
          <p:nvPr/>
        </p:nvCxnSpPr>
        <p:spPr>
          <a:xfrm flipH="1" flipV="1">
            <a:off x="2343827" y="4299721"/>
            <a:ext cx="628122" cy="7950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20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20" grpId="0"/>
      <p:bldP spid="21" grpId="0"/>
      <p:bldP spid="22" grpId="0" animBg="1"/>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84BED-204E-2F9D-E6BE-9D9BBDB57CE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D935F1FE-1FC7-C963-8BD3-F0544D3CC033}"/>
              </a:ext>
            </a:extLst>
          </p:cNvPr>
          <p:cNvSpPr/>
          <p:nvPr/>
        </p:nvSpPr>
        <p:spPr>
          <a:xfrm>
            <a:off x="965200" y="4838700"/>
            <a:ext cx="6832600" cy="96022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9077E4E-06D7-7437-D30D-D676069EFBA9}"/>
              </a:ext>
            </a:extLst>
          </p:cNvPr>
          <p:cNvSpPr txBox="1"/>
          <p:nvPr/>
        </p:nvSpPr>
        <p:spPr>
          <a:xfrm>
            <a:off x="1128078" y="4919328"/>
            <a:ext cx="481222" cy="584775"/>
          </a:xfrm>
          <a:prstGeom prst="rect">
            <a:avLst/>
          </a:prstGeom>
          <a:noFill/>
        </p:spPr>
        <p:txBody>
          <a:bodyPr wrap="none" rtlCol="0">
            <a:spAutoFit/>
          </a:bodyPr>
          <a:lstStyle/>
          <a:p>
            <a:pPr algn="l">
              <a:spcAft>
                <a:spcPts val="1200"/>
              </a:spcAft>
            </a:pPr>
            <a:r>
              <a:rPr lang="en-GB" sz="3200" dirty="0">
                <a:latin typeface="Arial" panose="020B0604020202020204" pitchFamily="34" charset="0"/>
                <a:cs typeface="Arial" panose="020B0604020202020204" pitchFamily="34" charset="0"/>
              </a:rPr>
              <a:t>C</a:t>
            </a:r>
          </a:p>
        </p:txBody>
      </p:sp>
      <p:sp>
        <p:nvSpPr>
          <p:cNvPr id="24" name="Rectangle 23">
            <a:extLst>
              <a:ext uri="{FF2B5EF4-FFF2-40B4-BE49-F238E27FC236}">
                <a16:creationId xmlns:a16="http://schemas.microsoft.com/office/drawing/2014/main" id="{D45DE9CB-03BB-424E-96D6-537B2316684C}"/>
              </a:ext>
            </a:extLst>
          </p:cNvPr>
          <p:cNvSpPr/>
          <p:nvPr/>
        </p:nvSpPr>
        <p:spPr>
          <a:xfrm>
            <a:off x="965200" y="3338314"/>
            <a:ext cx="6832600" cy="96022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16DF66A-3245-233F-00F1-9AD81B5A84D0}"/>
              </a:ext>
            </a:extLst>
          </p:cNvPr>
          <p:cNvSpPr txBox="1"/>
          <p:nvPr/>
        </p:nvSpPr>
        <p:spPr>
          <a:xfrm>
            <a:off x="1128078" y="3418942"/>
            <a:ext cx="458780" cy="584775"/>
          </a:xfrm>
          <a:prstGeom prst="rect">
            <a:avLst/>
          </a:prstGeom>
          <a:noFill/>
        </p:spPr>
        <p:txBody>
          <a:bodyPr wrap="none" rtlCol="0">
            <a:spAutoFit/>
          </a:bodyPr>
          <a:lstStyle/>
          <a:p>
            <a:pPr algn="l">
              <a:spcAft>
                <a:spcPts val="1200"/>
              </a:spcAft>
            </a:pPr>
            <a:r>
              <a:rPr lang="en-GB" sz="3200" dirty="0">
                <a:latin typeface="Arial" panose="020B0604020202020204" pitchFamily="34" charset="0"/>
                <a:cs typeface="Arial" panose="020B0604020202020204" pitchFamily="34" charset="0"/>
              </a:rPr>
              <a:t>B</a:t>
            </a:r>
          </a:p>
        </p:txBody>
      </p:sp>
      <p:sp>
        <p:nvSpPr>
          <p:cNvPr id="22" name="Rectangle 21">
            <a:extLst>
              <a:ext uri="{FF2B5EF4-FFF2-40B4-BE49-F238E27FC236}">
                <a16:creationId xmlns:a16="http://schemas.microsoft.com/office/drawing/2014/main" id="{0476781D-B9AF-A759-2300-13DAB79334FE}"/>
              </a:ext>
            </a:extLst>
          </p:cNvPr>
          <p:cNvSpPr/>
          <p:nvPr/>
        </p:nvSpPr>
        <p:spPr>
          <a:xfrm>
            <a:off x="965200" y="1968500"/>
            <a:ext cx="6832600" cy="96022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58261F1-D790-565A-BCF2-B8F627B24E3C}"/>
              </a:ext>
            </a:extLst>
          </p:cNvPr>
          <p:cNvSpPr>
            <a:spLocks noGrp="1"/>
          </p:cNvSpPr>
          <p:nvPr>
            <p:ph type="title"/>
          </p:nvPr>
        </p:nvSpPr>
        <p:spPr/>
        <p:txBody>
          <a:bodyPr>
            <a:normAutofit fontScale="90000"/>
          </a:bodyPr>
          <a:lstStyle/>
          <a:p>
            <a:r>
              <a:rPr lang="en-GB" dirty="0"/>
              <a:t>Exercise</a:t>
            </a:r>
          </a:p>
        </p:txBody>
      </p:sp>
      <p:sp>
        <p:nvSpPr>
          <p:cNvPr id="4" name="Text Placeholder 3">
            <a:extLst>
              <a:ext uri="{FF2B5EF4-FFF2-40B4-BE49-F238E27FC236}">
                <a16:creationId xmlns:a16="http://schemas.microsoft.com/office/drawing/2014/main" id="{138A4A87-AE33-EB1A-FE27-E83F2454CE82}"/>
              </a:ext>
            </a:extLst>
          </p:cNvPr>
          <p:cNvSpPr>
            <a:spLocks noGrp="1"/>
          </p:cNvSpPr>
          <p:nvPr>
            <p:ph type="body" sz="quarter" idx="10"/>
          </p:nvPr>
        </p:nvSpPr>
        <p:spPr>
          <a:xfrm>
            <a:off x="122292" y="461664"/>
            <a:ext cx="8899415" cy="1255728"/>
          </a:xfrm>
        </p:spPr>
        <p:txBody>
          <a:bodyPr/>
          <a:lstStyle/>
          <a:p>
            <a:r>
              <a:rPr lang="en-GB" dirty="0"/>
              <a:t>Which force diagram best represents the gravitational force of attraction between earth and the moon. Justify your answer.</a:t>
            </a:r>
          </a:p>
        </p:txBody>
      </p:sp>
      <p:sp>
        <p:nvSpPr>
          <p:cNvPr id="2" name="Oval 1">
            <a:extLst>
              <a:ext uri="{FF2B5EF4-FFF2-40B4-BE49-F238E27FC236}">
                <a16:creationId xmlns:a16="http://schemas.microsoft.com/office/drawing/2014/main" id="{33A699D1-58C0-3E1F-36FF-155E8D1FD5F8}"/>
              </a:ext>
            </a:extLst>
          </p:cNvPr>
          <p:cNvSpPr/>
          <p:nvPr/>
        </p:nvSpPr>
        <p:spPr>
          <a:xfrm>
            <a:off x="2208516" y="2122274"/>
            <a:ext cx="555172" cy="511629"/>
          </a:xfrm>
          <a:prstGeom prst="ellipse">
            <a:avLst/>
          </a:prstGeom>
          <a:solidFill>
            <a:srgbClr val="A9D0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CC02B4A-8A13-BFEC-A13A-42F0D594AE6A}"/>
              </a:ext>
            </a:extLst>
          </p:cNvPr>
          <p:cNvSpPr/>
          <p:nvPr/>
        </p:nvSpPr>
        <p:spPr>
          <a:xfrm>
            <a:off x="7292144" y="2262721"/>
            <a:ext cx="250372" cy="2307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02BBDFC-579E-DFEA-5FF7-CE4DFA56D35E}"/>
              </a:ext>
            </a:extLst>
          </p:cNvPr>
          <p:cNvSpPr/>
          <p:nvPr/>
        </p:nvSpPr>
        <p:spPr>
          <a:xfrm>
            <a:off x="2195816" y="3531974"/>
            <a:ext cx="555172" cy="511629"/>
          </a:xfrm>
          <a:prstGeom prst="ellipse">
            <a:avLst/>
          </a:prstGeom>
          <a:solidFill>
            <a:srgbClr val="A9D0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1F05789-34A4-0278-0136-5AA8EB869045}"/>
              </a:ext>
            </a:extLst>
          </p:cNvPr>
          <p:cNvSpPr/>
          <p:nvPr/>
        </p:nvSpPr>
        <p:spPr>
          <a:xfrm>
            <a:off x="7279444" y="3672421"/>
            <a:ext cx="250372" cy="2307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09AE0E5-70BD-F1FE-B348-2E739B643342}"/>
              </a:ext>
            </a:extLst>
          </p:cNvPr>
          <p:cNvSpPr/>
          <p:nvPr/>
        </p:nvSpPr>
        <p:spPr>
          <a:xfrm>
            <a:off x="2208516" y="5043274"/>
            <a:ext cx="555172" cy="511629"/>
          </a:xfrm>
          <a:prstGeom prst="ellipse">
            <a:avLst/>
          </a:prstGeom>
          <a:solidFill>
            <a:srgbClr val="A9D0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E0946BC-D9A7-3902-0F2E-3BCB77BCFFF3}"/>
              </a:ext>
            </a:extLst>
          </p:cNvPr>
          <p:cNvSpPr/>
          <p:nvPr/>
        </p:nvSpPr>
        <p:spPr>
          <a:xfrm>
            <a:off x="7292144" y="5183721"/>
            <a:ext cx="250372" cy="2307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5ACAD33-79EC-97EE-4BCA-D1F4388E35D6}"/>
              </a:ext>
            </a:extLst>
          </p:cNvPr>
          <p:cNvSpPr txBox="1"/>
          <p:nvPr/>
        </p:nvSpPr>
        <p:spPr>
          <a:xfrm>
            <a:off x="1128078" y="2049128"/>
            <a:ext cx="458780" cy="584775"/>
          </a:xfrm>
          <a:prstGeom prst="rect">
            <a:avLst/>
          </a:prstGeom>
          <a:noFill/>
        </p:spPr>
        <p:txBody>
          <a:bodyPr wrap="none" rtlCol="0">
            <a:spAutoFit/>
          </a:bodyPr>
          <a:lstStyle/>
          <a:p>
            <a:pPr algn="l">
              <a:spcAft>
                <a:spcPts val="1200"/>
              </a:spcAft>
            </a:pPr>
            <a:r>
              <a:rPr lang="en-GB" sz="3200" dirty="0">
                <a:latin typeface="Arial" panose="020B0604020202020204" pitchFamily="34" charset="0"/>
                <a:cs typeface="Arial" panose="020B0604020202020204" pitchFamily="34" charset="0"/>
              </a:rPr>
              <a:t>A</a:t>
            </a:r>
          </a:p>
        </p:txBody>
      </p:sp>
      <p:sp>
        <p:nvSpPr>
          <p:cNvPr id="32" name="TextBox 31">
            <a:extLst>
              <a:ext uri="{FF2B5EF4-FFF2-40B4-BE49-F238E27FC236}">
                <a16:creationId xmlns:a16="http://schemas.microsoft.com/office/drawing/2014/main" id="{AAA4FA6C-B30B-DA58-B258-5EB86E3AAB0A}"/>
              </a:ext>
            </a:extLst>
          </p:cNvPr>
          <p:cNvSpPr txBox="1"/>
          <p:nvPr/>
        </p:nvSpPr>
        <p:spPr>
          <a:xfrm>
            <a:off x="7339316" y="6581001"/>
            <a:ext cx="1768433" cy="276999"/>
          </a:xfrm>
          <a:prstGeom prst="rect">
            <a:avLst/>
          </a:prstGeom>
          <a:noFill/>
        </p:spPr>
        <p:txBody>
          <a:bodyPr wrap="none" rtlCol="0">
            <a:spAutoFit/>
          </a:bodyPr>
          <a:lstStyle/>
          <a:p>
            <a:pPr algn="l">
              <a:spcAft>
                <a:spcPts val="1200"/>
              </a:spcAft>
            </a:pPr>
            <a:r>
              <a:rPr lang="en-GB" sz="1200" dirty="0">
                <a:solidFill>
                  <a:srgbClr val="0000FF"/>
                </a:solidFill>
                <a:latin typeface="Arial" panose="020B0604020202020204" pitchFamily="34" charset="0"/>
                <a:cs typeface="Arial" panose="020B0604020202020204" pitchFamily="34" charset="0"/>
              </a:rPr>
              <a:t>A by Newton’s third law</a:t>
            </a:r>
          </a:p>
        </p:txBody>
      </p:sp>
      <p:sp>
        <p:nvSpPr>
          <p:cNvPr id="8" name="TextBox 7">
            <a:extLst>
              <a:ext uri="{FF2B5EF4-FFF2-40B4-BE49-F238E27FC236}">
                <a16:creationId xmlns:a16="http://schemas.microsoft.com/office/drawing/2014/main" id="{39A0CE49-83C1-756C-3365-B380C21271F7}"/>
              </a:ext>
            </a:extLst>
          </p:cNvPr>
          <p:cNvSpPr txBox="1"/>
          <p:nvPr/>
        </p:nvSpPr>
        <p:spPr>
          <a:xfrm>
            <a:off x="2036028" y="5928353"/>
            <a:ext cx="10438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Earth</a:t>
            </a:r>
          </a:p>
        </p:txBody>
      </p:sp>
      <p:sp>
        <p:nvSpPr>
          <p:cNvPr id="9" name="TextBox 8">
            <a:extLst>
              <a:ext uri="{FF2B5EF4-FFF2-40B4-BE49-F238E27FC236}">
                <a16:creationId xmlns:a16="http://schemas.microsoft.com/office/drawing/2014/main" id="{455A7B36-0D61-9474-B754-876A3A000F9F}"/>
              </a:ext>
            </a:extLst>
          </p:cNvPr>
          <p:cNvSpPr txBox="1"/>
          <p:nvPr/>
        </p:nvSpPr>
        <p:spPr>
          <a:xfrm>
            <a:off x="6599332" y="5930754"/>
            <a:ext cx="108555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Moon</a:t>
            </a:r>
          </a:p>
        </p:txBody>
      </p:sp>
      <p:sp>
        <p:nvSpPr>
          <p:cNvPr id="13" name="Arrow: Right 12">
            <a:extLst>
              <a:ext uri="{FF2B5EF4-FFF2-40B4-BE49-F238E27FC236}">
                <a16:creationId xmlns:a16="http://schemas.microsoft.com/office/drawing/2014/main" id="{D580D349-5826-C98C-E048-623C35E1E997}"/>
              </a:ext>
            </a:extLst>
          </p:cNvPr>
          <p:cNvSpPr/>
          <p:nvPr/>
        </p:nvSpPr>
        <p:spPr>
          <a:xfrm>
            <a:off x="2773405" y="2300563"/>
            <a:ext cx="718454" cy="155049"/>
          </a:xfrm>
          <a:prstGeom prst="rightArrow">
            <a:avLst>
              <a:gd name="adj1" fmla="val 28946"/>
              <a:gd name="adj2" fmla="val 109779"/>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715BC6D1-6419-C96C-4E61-97A238D7E1FE}"/>
              </a:ext>
            </a:extLst>
          </p:cNvPr>
          <p:cNvSpPr/>
          <p:nvPr/>
        </p:nvSpPr>
        <p:spPr>
          <a:xfrm flipH="1">
            <a:off x="6560990" y="2299817"/>
            <a:ext cx="718454" cy="155049"/>
          </a:xfrm>
          <a:prstGeom prst="rightArrow">
            <a:avLst>
              <a:gd name="adj1" fmla="val 28946"/>
              <a:gd name="adj2" fmla="val 109779"/>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0E8EBDE8-50E4-6DAA-80D9-3FCBE2E76ED1}"/>
              </a:ext>
            </a:extLst>
          </p:cNvPr>
          <p:cNvSpPr/>
          <p:nvPr/>
        </p:nvSpPr>
        <p:spPr>
          <a:xfrm>
            <a:off x="2749780" y="3707745"/>
            <a:ext cx="1992461" cy="160085"/>
          </a:xfrm>
          <a:prstGeom prst="rightArrow">
            <a:avLst>
              <a:gd name="adj1" fmla="val 28946"/>
              <a:gd name="adj2" fmla="val 109779"/>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01B19832-8072-5CA1-9211-C74FD0FF467E}"/>
              </a:ext>
            </a:extLst>
          </p:cNvPr>
          <p:cNvSpPr/>
          <p:nvPr/>
        </p:nvSpPr>
        <p:spPr>
          <a:xfrm flipH="1">
            <a:off x="6842732" y="3707745"/>
            <a:ext cx="436712" cy="155049"/>
          </a:xfrm>
          <a:prstGeom prst="rightArrow">
            <a:avLst>
              <a:gd name="adj1" fmla="val 28946"/>
              <a:gd name="adj2" fmla="val 109779"/>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9FD901FE-DC69-671F-F853-A8644A71F946}"/>
              </a:ext>
            </a:extLst>
          </p:cNvPr>
          <p:cNvSpPr/>
          <p:nvPr/>
        </p:nvSpPr>
        <p:spPr>
          <a:xfrm>
            <a:off x="2763688" y="5213085"/>
            <a:ext cx="436712" cy="160085"/>
          </a:xfrm>
          <a:prstGeom prst="rightArrow">
            <a:avLst>
              <a:gd name="adj1" fmla="val 28946"/>
              <a:gd name="adj2" fmla="val 109779"/>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9A8C2D35-C216-0FD4-1978-1077B0E57123}"/>
              </a:ext>
            </a:extLst>
          </p:cNvPr>
          <p:cNvSpPr/>
          <p:nvPr/>
        </p:nvSpPr>
        <p:spPr>
          <a:xfrm flipH="1">
            <a:off x="5394960" y="5213085"/>
            <a:ext cx="1897184" cy="160085"/>
          </a:xfrm>
          <a:prstGeom prst="rightArrow">
            <a:avLst>
              <a:gd name="adj1" fmla="val 28946"/>
              <a:gd name="adj2" fmla="val 109779"/>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547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410ED5-425C-0F7C-6C24-9ACA0474C07D}"/>
              </a:ext>
            </a:extLst>
          </p:cNvPr>
          <p:cNvSpPr/>
          <p:nvPr/>
        </p:nvSpPr>
        <p:spPr>
          <a:xfrm>
            <a:off x="5756817" y="308610"/>
            <a:ext cx="2929751" cy="2966761"/>
          </a:xfrm>
          <a:prstGeom prst="ellipse">
            <a:avLst/>
          </a:prstGeom>
          <a:solidFill>
            <a:srgbClr val="CCE1F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9C5684-ECA6-436B-406D-EA0AE226670B}"/>
                  </a:ext>
                </a:extLst>
              </p:cNvPr>
              <p:cNvSpPr txBox="1"/>
              <p:nvPr/>
            </p:nvSpPr>
            <p:spPr>
              <a:xfrm>
                <a:off x="457432" y="1044033"/>
                <a:ext cx="419736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𝑔</m:t>
                      </m:r>
                      <m:r>
                        <a:rPr lang="en-GB" sz="2800" b="0" i="1" smtClean="0">
                          <a:latin typeface="Cambria Math" panose="02040503050406030204" pitchFamily="18" charset="0"/>
                        </a:rPr>
                        <m:t>=</m:t>
                      </m:r>
                      <m:r>
                        <a:rPr lang="en-GB" sz="2800" b="0" i="1" smtClean="0">
                          <a:latin typeface="Cambria Math" panose="02040503050406030204" pitchFamily="18" charset="0"/>
                        </a:rPr>
                        <m:t>𝑓𝑜𝑟𝑐𝑒</m:t>
                      </m:r>
                      <m:r>
                        <a:rPr lang="en-GB" sz="2800" b="0" i="1" smtClean="0">
                          <a:latin typeface="Cambria Math" panose="02040503050406030204" pitchFamily="18" charset="0"/>
                        </a:rPr>
                        <m:t> </m:t>
                      </m:r>
                      <m:r>
                        <a:rPr lang="en-GB" sz="2800" b="0" i="1" smtClean="0">
                          <a:latin typeface="Cambria Math" panose="02040503050406030204" pitchFamily="18" charset="0"/>
                        </a:rPr>
                        <m:t>𝑝𝑒𝑟</m:t>
                      </m:r>
                      <m:r>
                        <a:rPr lang="en-GB" sz="2800" b="0" i="1" smtClean="0">
                          <a:latin typeface="Cambria Math" panose="02040503050406030204" pitchFamily="18" charset="0"/>
                        </a:rPr>
                        <m:t> </m:t>
                      </m:r>
                      <m:r>
                        <a:rPr lang="en-GB" sz="2800" b="0" i="1" smtClean="0">
                          <a:latin typeface="Cambria Math" panose="02040503050406030204" pitchFamily="18" charset="0"/>
                        </a:rPr>
                        <m:t>𝑢𝑛𝑖𝑡</m:t>
                      </m:r>
                      <m:r>
                        <a:rPr lang="en-GB" sz="2800" b="0" i="1" smtClean="0">
                          <a:latin typeface="Cambria Math" panose="02040503050406030204" pitchFamily="18" charset="0"/>
                        </a:rPr>
                        <m:t> </m:t>
                      </m:r>
                      <m:r>
                        <a:rPr lang="en-GB" sz="2800" b="0" i="1" smtClean="0">
                          <a:latin typeface="Cambria Math" panose="02040503050406030204" pitchFamily="18" charset="0"/>
                        </a:rPr>
                        <m:t>𝑚𝑎𝑠𝑠</m:t>
                      </m:r>
                    </m:oMath>
                  </m:oMathPara>
                </a14:m>
                <a:endParaRPr lang="en-IE" sz="2800" dirty="0"/>
              </a:p>
            </p:txBody>
          </p:sp>
        </mc:Choice>
        <mc:Fallback xmlns="">
          <p:sp>
            <p:nvSpPr>
              <p:cNvPr id="4" name="TextBox 3">
                <a:extLst>
                  <a:ext uri="{FF2B5EF4-FFF2-40B4-BE49-F238E27FC236}">
                    <a16:creationId xmlns:a16="http://schemas.microsoft.com/office/drawing/2014/main" id="{399C5684-ECA6-436B-406D-EA0AE226670B}"/>
                  </a:ext>
                </a:extLst>
              </p:cNvPr>
              <p:cNvSpPr txBox="1">
                <a:spLocks noRot="1" noChangeAspect="1" noMove="1" noResize="1" noEditPoints="1" noAdjustHandles="1" noChangeArrowheads="1" noChangeShapeType="1" noTextEdit="1"/>
              </p:cNvSpPr>
              <p:nvPr/>
            </p:nvSpPr>
            <p:spPr>
              <a:xfrm>
                <a:off x="457432" y="1044033"/>
                <a:ext cx="4197367"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2809A8F-8F98-3770-23D1-63C174B2AF60}"/>
                  </a:ext>
                </a:extLst>
              </p:cNvPr>
              <p:cNvSpPr txBox="1"/>
              <p:nvPr/>
            </p:nvSpPr>
            <p:spPr>
              <a:xfrm>
                <a:off x="1222968" y="1992811"/>
                <a:ext cx="1824666" cy="9017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𝐹</m:t>
                      </m:r>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𝐺𝑀𝑚</m:t>
                          </m:r>
                        </m:num>
                        <m:den>
                          <m:sSup>
                            <m:sSupPr>
                              <m:ctrlPr>
                                <a:rPr lang="en-IE" sz="2800" b="0" i="1" smtClean="0">
                                  <a:latin typeface="Cambria Math" panose="02040503050406030204" pitchFamily="18" charset="0"/>
                                </a:rPr>
                              </m:ctrlPr>
                            </m:sSupPr>
                            <m:e>
                              <m:r>
                                <a:rPr lang="en-GB" sz="2800" b="0" i="1" smtClean="0">
                                  <a:latin typeface="Cambria Math" panose="02040503050406030204" pitchFamily="18" charset="0"/>
                                </a:rPr>
                                <m:t>𝑑</m:t>
                              </m:r>
                            </m:e>
                            <m:sup>
                              <m:r>
                                <a:rPr lang="en-IE" sz="2800" b="0" i="1" smtClean="0">
                                  <a:latin typeface="Cambria Math" panose="02040503050406030204" pitchFamily="18" charset="0"/>
                                </a:rPr>
                                <m:t>2</m:t>
                              </m:r>
                            </m:sup>
                          </m:sSup>
                        </m:den>
                      </m:f>
                    </m:oMath>
                  </m:oMathPara>
                </a14:m>
                <a:endParaRPr lang="en-IE" sz="2800" dirty="0"/>
              </a:p>
            </p:txBody>
          </p:sp>
        </mc:Choice>
        <mc:Fallback xmlns="">
          <p:sp>
            <p:nvSpPr>
              <p:cNvPr id="9" name="TextBox 8">
                <a:extLst>
                  <a:ext uri="{FF2B5EF4-FFF2-40B4-BE49-F238E27FC236}">
                    <a16:creationId xmlns:a16="http://schemas.microsoft.com/office/drawing/2014/main" id="{32809A8F-8F98-3770-23D1-63C174B2AF60}"/>
                  </a:ext>
                </a:extLst>
              </p:cNvPr>
              <p:cNvSpPr txBox="1">
                <a:spLocks noRot="1" noChangeAspect="1" noMove="1" noResize="1" noEditPoints="1" noAdjustHandles="1" noChangeArrowheads="1" noChangeShapeType="1" noTextEdit="1"/>
              </p:cNvSpPr>
              <p:nvPr/>
            </p:nvSpPr>
            <p:spPr>
              <a:xfrm>
                <a:off x="1222968" y="1992811"/>
                <a:ext cx="1824666" cy="9017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3A3A978-EED6-3970-60BD-46527AFA1B57}"/>
                  </a:ext>
                </a:extLst>
              </p:cNvPr>
              <p:cNvSpPr txBox="1"/>
              <p:nvPr/>
            </p:nvSpPr>
            <p:spPr>
              <a:xfrm>
                <a:off x="932569" y="3139782"/>
                <a:ext cx="2069862" cy="89890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𝑛𝑜𝑤</m:t>
                      </m:r>
                      <m:r>
                        <a:rPr lang="en-GB" sz="2800" b="0" i="1" smtClean="0">
                          <a:latin typeface="Cambria Math" panose="02040503050406030204" pitchFamily="18" charset="0"/>
                        </a:rPr>
                        <m:t> </m:t>
                      </m:r>
                      <m:r>
                        <a:rPr lang="en-IE" sz="2800" b="0" i="1" smtClean="0">
                          <a:latin typeface="Cambria Math" panose="02040503050406030204" pitchFamily="18" charset="0"/>
                        </a:rPr>
                        <m:t>𝑔</m:t>
                      </m:r>
                      <m:r>
                        <a:rPr lang="en-IE"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𝐹</m:t>
                          </m:r>
                        </m:num>
                        <m:den>
                          <m:r>
                            <a:rPr lang="en-GB" sz="2800" b="0" i="1" smtClean="0">
                              <a:latin typeface="Cambria Math" panose="02040503050406030204" pitchFamily="18" charset="0"/>
                            </a:rPr>
                            <m:t>𝑚</m:t>
                          </m:r>
                        </m:den>
                      </m:f>
                    </m:oMath>
                  </m:oMathPara>
                </a14:m>
                <a:endParaRPr lang="en-GB" sz="2800" b="0"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D3A3A978-EED6-3970-60BD-46527AFA1B57}"/>
                  </a:ext>
                </a:extLst>
              </p:cNvPr>
              <p:cNvSpPr txBox="1">
                <a:spLocks noRot="1" noChangeAspect="1" noMove="1" noResize="1" noEditPoints="1" noAdjustHandles="1" noChangeArrowheads="1" noChangeShapeType="1" noTextEdit="1"/>
              </p:cNvSpPr>
              <p:nvPr/>
            </p:nvSpPr>
            <p:spPr>
              <a:xfrm>
                <a:off x="932569" y="3139782"/>
                <a:ext cx="2069862" cy="898900"/>
              </a:xfrm>
              <a:prstGeom prst="rect">
                <a:avLst/>
              </a:prstGeom>
              <a:blipFill>
                <a:blip r:embed="rId4"/>
                <a:stretch>
                  <a:fillRect/>
                </a:stretch>
              </a:blipFill>
            </p:spPr>
            <p:txBody>
              <a:bodyPr/>
              <a:lstStyle/>
              <a:p>
                <a:r>
                  <a:rPr lang="en-GB">
                    <a:noFill/>
                  </a:rPr>
                  <a:t> </a:t>
                </a:r>
              </a:p>
            </p:txBody>
          </p:sp>
        </mc:Fallback>
      </mc:AlternateContent>
      <p:cxnSp>
        <p:nvCxnSpPr>
          <p:cNvPr id="29" name="Straight Connector 28">
            <a:extLst>
              <a:ext uri="{FF2B5EF4-FFF2-40B4-BE49-F238E27FC236}">
                <a16:creationId xmlns:a16="http://schemas.microsoft.com/office/drawing/2014/main" id="{BF11131E-6AC8-9B17-7129-F03ECC4A7D10}"/>
              </a:ext>
            </a:extLst>
          </p:cNvPr>
          <p:cNvCxnSpPr>
            <a:cxnSpLocks/>
            <a:endCxn id="30" idx="0"/>
          </p:cNvCxnSpPr>
          <p:nvPr/>
        </p:nvCxnSpPr>
        <p:spPr>
          <a:xfrm>
            <a:off x="7221693" y="1741714"/>
            <a:ext cx="134908" cy="1891132"/>
          </a:xfrm>
          <a:prstGeom prst="line">
            <a:avLst/>
          </a:prstGeom>
          <a:ln w="3810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396E4F37-B920-58E2-C73D-E38732809EC7}"/>
              </a:ext>
            </a:extLst>
          </p:cNvPr>
          <p:cNvSpPr/>
          <p:nvPr/>
        </p:nvSpPr>
        <p:spPr>
          <a:xfrm>
            <a:off x="7275223" y="3632846"/>
            <a:ext cx="162755" cy="153629"/>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B8C6E10-DD2B-ED76-2417-ED042B2BA7D3}"/>
              </a:ext>
            </a:extLst>
          </p:cNvPr>
          <p:cNvSpPr txBox="1"/>
          <p:nvPr/>
        </p:nvSpPr>
        <p:spPr>
          <a:xfrm>
            <a:off x="6141571" y="4143950"/>
            <a:ext cx="2749984" cy="523220"/>
          </a:xfrm>
          <a:prstGeom prst="rect">
            <a:avLst/>
          </a:prstGeom>
          <a:noFill/>
        </p:spPr>
        <p:txBody>
          <a:bodyPr wrap="square" rtlCol="0">
            <a:spAutoFit/>
          </a:bodyPr>
          <a:lstStyle/>
          <a:p>
            <a:pPr algn="l"/>
            <a:r>
              <a:rPr lang="en-GB" sz="2800" dirty="0"/>
              <a:t>Object mass m</a:t>
            </a:r>
          </a:p>
        </p:txBody>
      </p:sp>
      <p:sp>
        <p:nvSpPr>
          <p:cNvPr id="10" name="TextBox 9">
            <a:extLst>
              <a:ext uri="{FF2B5EF4-FFF2-40B4-BE49-F238E27FC236}">
                <a16:creationId xmlns:a16="http://schemas.microsoft.com/office/drawing/2014/main" id="{BBD1EEEF-83CE-97C3-957D-2A866BC1C963}"/>
              </a:ext>
            </a:extLst>
          </p:cNvPr>
          <p:cNvSpPr txBox="1"/>
          <p:nvPr/>
        </p:nvSpPr>
        <p:spPr>
          <a:xfrm>
            <a:off x="7275223" y="2135670"/>
            <a:ext cx="385042" cy="523220"/>
          </a:xfrm>
          <a:prstGeom prst="rect">
            <a:avLst/>
          </a:prstGeom>
          <a:noFill/>
        </p:spPr>
        <p:txBody>
          <a:bodyPr wrap="none" rtlCol="0">
            <a:spAutoFit/>
          </a:bodyPr>
          <a:lstStyle/>
          <a:p>
            <a:pPr algn="l"/>
            <a:r>
              <a:rPr lang="en-IE" sz="2800" i="1" dirty="0"/>
              <a:t>d</a:t>
            </a:r>
          </a:p>
        </p:txBody>
      </p:sp>
      <p:sp>
        <p:nvSpPr>
          <p:cNvPr id="32" name="TextBox 31">
            <a:extLst>
              <a:ext uri="{FF2B5EF4-FFF2-40B4-BE49-F238E27FC236}">
                <a16:creationId xmlns:a16="http://schemas.microsoft.com/office/drawing/2014/main" id="{9038956D-B44C-D8B6-B908-528A0A4A7EC8}"/>
              </a:ext>
            </a:extLst>
          </p:cNvPr>
          <p:cNvSpPr txBox="1"/>
          <p:nvPr/>
        </p:nvSpPr>
        <p:spPr>
          <a:xfrm>
            <a:off x="6541168" y="381500"/>
            <a:ext cx="1443024" cy="954107"/>
          </a:xfrm>
          <a:prstGeom prst="rect">
            <a:avLst/>
          </a:prstGeom>
          <a:noFill/>
        </p:spPr>
        <p:txBody>
          <a:bodyPr wrap="none" rtlCol="0">
            <a:spAutoFit/>
          </a:bodyPr>
          <a:lstStyle/>
          <a:p>
            <a:pPr algn="l"/>
            <a:r>
              <a:rPr lang="en-GB" sz="2800" dirty="0"/>
              <a:t>Planet </a:t>
            </a:r>
          </a:p>
          <a:p>
            <a:pPr algn="l"/>
            <a:r>
              <a:rPr lang="en-GB" sz="2800" dirty="0"/>
              <a:t>Mass M</a:t>
            </a:r>
          </a:p>
        </p:txBody>
      </p:sp>
      <p:sp>
        <p:nvSpPr>
          <p:cNvPr id="33" name="TextBox 32">
            <a:extLst>
              <a:ext uri="{FF2B5EF4-FFF2-40B4-BE49-F238E27FC236}">
                <a16:creationId xmlns:a16="http://schemas.microsoft.com/office/drawing/2014/main" id="{F6DB523E-4EFF-CB82-A6D1-887AFBD027A7}"/>
              </a:ext>
            </a:extLst>
          </p:cNvPr>
          <p:cNvSpPr txBox="1"/>
          <p:nvPr/>
        </p:nvSpPr>
        <p:spPr>
          <a:xfrm>
            <a:off x="3678700" y="4762500"/>
            <a:ext cx="1425840" cy="400110"/>
          </a:xfrm>
          <a:prstGeom prst="rect">
            <a:avLst/>
          </a:prstGeom>
          <a:solidFill>
            <a:srgbClr val="FFC000"/>
          </a:solidFill>
        </p:spPr>
        <p:txBody>
          <a:bodyPr wrap="none" rtlCol="0">
            <a:spAutoFit/>
          </a:bodyPr>
          <a:lstStyle/>
          <a:p>
            <a:pPr algn="l"/>
            <a:r>
              <a:rPr lang="en-IE" sz="2000" dirty="0"/>
              <a:t>Tables p56</a:t>
            </a:r>
          </a:p>
        </p:txBody>
      </p:sp>
      <p:cxnSp>
        <p:nvCxnSpPr>
          <p:cNvPr id="6" name="Straight Arrow Connector 5">
            <a:extLst>
              <a:ext uri="{FF2B5EF4-FFF2-40B4-BE49-F238E27FC236}">
                <a16:creationId xmlns:a16="http://schemas.microsoft.com/office/drawing/2014/main" id="{B1AD6FAC-C625-41CC-D528-CB7159B080BD}"/>
              </a:ext>
            </a:extLst>
          </p:cNvPr>
          <p:cNvCxnSpPr>
            <a:cxnSpLocks/>
            <a:stCxn id="31" idx="0"/>
          </p:cNvCxnSpPr>
          <p:nvPr/>
        </p:nvCxnSpPr>
        <p:spPr>
          <a:xfrm flipH="1" flipV="1">
            <a:off x="7403759" y="3823336"/>
            <a:ext cx="112804" cy="320614"/>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5C1241C-1BC9-4BEF-0D28-E574256284E7}"/>
                  </a:ext>
                </a:extLst>
              </p:cNvPr>
              <p:cNvSpPr txBox="1"/>
              <p:nvPr/>
            </p:nvSpPr>
            <p:spPr>
              <a:xfrm>
                <a:off x="1200935" y="4405770"/>
                <a:ext cx="1823000" cy="9017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𝑔</m:t>
                      </m:r>
                      <m:r>
                        <a:rPr lang="en-GB"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𝐺𝑀</m:t>
                          </m:r>
                        </m:num>
                        <m:den>
                          <m:sSup>
                            <m:sSupPr>
                              <m:ctrlPr>
                                <a:rPr lang="en-IE" sz="2800" b="0" i="1" smtClean="0">
                                  <a:latin typeface="Cambria Math" panose="02040503050406030204" pitchFamily="18" charset="0"/>
                                </a:rPr>
                              </m:ctrlPr>
                            </m:sSupPr>
                            <m:e>
                              <m:r>
                                <a:rPr lang="en-GB" sz="2800" b="0" i="1" smtClean="0">
                                  <a:latin typeface="Cambria Math" panose="02040503050406030204" pitchFamily="18" charset="0"/>
                                </a:rPr>
                                <m:t>𝑑</m:t>
                              </m:r>
                            </m:e>
                            <m:sup>
                              <m:r>
                                <a:rPr lang="en-IE" sz="2800" b="0" i="1" smtClean="0">
                                  <a:latin typeface="Cambria Math" panose="02040503050406030204" pitchFamily="18" charset="0"/>
                                </a:rPr>
                                <m:t>2</m:t>
                              </m:r>
                            </m:sup>
                          </m:sSup>
                        </m:den>
                      </m:f>
                    </m:oMath>
                  </m:oMathPara>
                </a14:m>
                <a:endParaRPr lang="en-IE" sz="2800" dirty="0"/>
              </a:p>
            </p:txBody>
          </p:sp>
        </mc:Choice>
        <mc:Fallback xmlns="">
          <p:sp>
            <p:nvSpPr>
              <p:cNvPr id="3" name="TextBox 2">
                <a:extLst>
                  <a:ext uri="{FF2B5EF4-FFF2-40B4-BE49-F238E27FC236}">
                    <a16:creationId xmlns:a16="http://schemas.microsoft.com/office/drawing/2014/main" id="{35C1241C-1BC9-4BEF-0D28-E574256284E7}"/>
                  </a:ext>
                </a:extLst>
              </p:cNvPr>
              <p:cNvSpPr txBox="1">
                <a:spLocks noRot="1" noChangeAspect="1" noMove="1" noResize="1" noEditPoints="1" noAdjustHandles="1" noChangeArrowheads="1" noChangeShapeType="1" noTextEdit="1"/>
              </p:cNvSpPr>
              <p:nvPr/>
            </p:nvSpPr>
            <p:spPr>
              <a:xfrm>
                <a:off x="1200935" y="4405770"/>
                <a:ext cx="1823000" cy="901785"/>
              </a:xfrm>
              <a:prstGeom prst="rect">
                <a:avLst/>
              </a:prstGeom>
              <a:blipFill>
                <a:blip r:embed="rId5"/>
                <a:stretch>
                  <a:fillRect/>
                </a:stretch>
              </a:blipFill>
            </p:spPr>
            <p:txBody>
              <a:bodyPr/>
              <a:lstStyle/>
              <a:p>
                <a:r>
                  <a:rPr lang="en-GB">
                    <a:noFill/>
                  </a:rPr>
                  <a:t> </a:t>
                </a:r>
              </a:p>
            </p:txBody>
          </p:sp>
        </mc:Fallback>
      </mc:AlternateContent>
      <p:sp>
        <p:nvSpPr>
          <p:cNvPr id="7" name="Title 6">
            <a:extLst>
              <a:ext uri="{FF2B5EF4-FFF2-40B4-BE49-F238E27FC236}">
                <a16:creationId xmlns:a16="http://schemas.microsoft.com/office/drawing/2014/main" id="{E0C10011-43BA-0666-8852-E8530EFEB013}"/>
              </a:ext>
            </a:extLst>
          </p:cNvPr>
          <p:cNvSpPr txBox="1">
            <a:spLocks noGrp="1"/>
          </p:cNvSpPr>
          <p:nvPr>
            <p:ph type="title"/>
          </p:nvPr>
        </p:nvSpPr>
        <p:spPr>
          <a:xfrm>
            <a:off x="241300" y="155575"/>
            <a:ext cx="8724900" cy="593725"/>
          </a:xfrm>
          <a:prstGeom prst="rect">
            <a:avLst/>
          </a:prstGeom>
          <a:noFill/>
        </p:spPr>
        <p:txBody>
          <a:bodyPr wrap="square" rtlCol="0">
            <a:spAutoFit/>
          </a:bodyPr>
          <a:lstStyle/>
          <a:p>
            <a:pPr algn="l"/>
            <a:r>
              <a:rPr lang="en-IE" sz="3200" b="1"/>
              <a:t>Derive an expression for g</a:t>
            </a:r>
          </a:p>
        </p:txBody>
      </p:sp>
    </p:spTree>
    <p:extLst>
      <p:ext uri="{BB962C8B-B14F-4D97-AF65-F5344CB8AC3E}">
        <p14:creationId xmlns:p14="http://schemas.microsoft.com/office/powerpoint/2010/main" val="13465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33" grpId="0" animBg="1"/>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CF8A-1F15-AAE5-5C30-872EE495E71F}"/>
              </a:ext>
            </a:extLst>
          </p:cNvPr>
          <p:cNvSpPr>
            <a:spLocks noGrp="1"/>
          </p:cNvSpPr>
          <p:nvPr>
            <p:ph type="title"/>
          </p:nvPr>
        </p:nvSpPr>
        <p:spPr/>
        <p:txBody>
          <a:bodyPr/>
          <a:lstStyle/>
          <a:p>
            <a:r>
              <a:rPr lang="en-GB" dirty="0"/>
              <a:t>Is g a constant?</a:t>
            </a:r>
          </a:p>
        </p:txBody>
      </p:sp>
      <p:sp>
        <p:nvSpPr>
          <p:cNvPr id="3" name="TextBox 2">
            <a:extLst>
              <a:ext uri="{FF2B5EF4-FFF2-40B4-BE49-F238E27FC236}">
                <a16:creationId xmlns:a16="http://schemas.microsoft.com/office/drawing/2014/main" id="{C23AA43A-C245-59CD-48FD-59C25BFB1451}"/>
              </a:ext>
            </a:extLst>
          </p:cNvPr>
          <p:cNvSpPr txBox="1"/>
          <p:nvPr/>
        </p:nvSpPr>
        <p:spPr>
          <a:xfrm>
            <a:off x="658947" y="962989"/>
            <a:ext cx="538480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No, it depends on where you are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6803E3-A9A6-9650-77CF-DAA3058F3801}"/>
                  </a:ext>
                </a:extLst>
              </p:cNvPr>
              <p:cNvSpPr txBox="1"/>
              <p:nvPr/>
            </p:nvSpPr>
            <p:spPr>
              <a:xfrm>
                <a:off x="6475342" y="749383"/>
                <a:ext cx="1518044" cy="89896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𝑔</m:t>
                      </m:r>
                      <m:r>
                        <a:rPr lang="en-GB"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𝐺𝑀</m:t>
                          </m:r>
                        </m:num>
                        <m:den>
                          <m:sSup>
                            <m:sSupPr>
                              <m:ctrlPr>
                                <a:rPr lang="en-IE" sz="2800" b="0" i="1" smtClean="0">
                                  <a:latin typeface="Cambria Math" panose="02040503050406030204" pitchFamily="18" charset="0"/>
                                </a:rPr>
                              </m:ctrlPr>
                            </m:sSupPr>
                            <m:e>
                              <m:r>
                                <a:rPr lang="en-GB" sz="2800" b="0" i="1" smtClean="0">
                                  <a:latin typeface="Cambria Math" panose="02040503050406030204" pitchFamily="18" charset="0"/>
                                </a:rPr>
                                <m:t>𝑑</m:t>
                              </m:r>
                            </m:e>
                            <m:sup>
                              <m:r>
                                <a:rPr lang="en-IE" sz="2800" b="0" i="1" smtClean="0">
                                  <a:latin typeface="Cambria Math" panose="02040503050406030204" pitchFamily="18" charset="0"/>
                                </a:rPr>
                                <m:t>2</m:t>
                              </m:r>
                            </m:sup>
                          </m:sSup>
                        </m:den>
                      </m:f>
                    </m:oMath>
                  </m:oMathPara>
                </a14:m>
                <a:endParaRPr lang="en-IE" sz="2800" dirty="0"/>
              </a:p>
            </p:txBody>
          </p:sp>
        </mc:Choice>
        <mc:Fallback xmlns="">
          <p:sp>
            <p:nvSpPr>
              <p:cNvPr id="4" name="TextBox 3">
                <a:extLst>
                  <a:ext uri="{FF2B5EF4-FFF2-40B4-BE49-F238E27FC236}">
                    <a16:creationId xmlns:a16="http://schemas.microsoft.com/office/drawing/2014/main" id="{6B6803E3-A9A6-9650-77CF-DAA3058F3801}"/>
                  </a:ext>
                </a:extLst>
              </p:cNvPr>
              <p:cNvSpPr txBox="1">
                <a:spLocks noRot="1" noChangeAspect="1" noMove="1" noResize="1" noEditPoints="1" noAdjustHandles="1" noChangeArrowheads="1" noChangeShapeType="1" noTextEdit="1"/>
              </p:cNvSpPr>
              <p:nvPr/>
            </p:nvSpPr>
            <p:spPr>
              <a:xfrm>
                <a:off x="6475342" y="749383"/>
                <a:ext cx="1518044" cy="898964"/>
              </a:xfrm>
              <a:prstGeom prst="rect">
                <a:avLst/>
              </a:prstGeom>
              <a:blipFill>
                <a:blip r:embed="rId2"/>
                <a:stretch>
                  <a:fillRect/>
                </a:stretch>
              </a:blipFill>
            </p:spPr>
            <p:txBody>
              <a:bodyPr/>
              <a:lstStyle/>
              <a:p>
                <a:r>
                  <a:rPr lang="en-GB">
                    <a:noFill/>
                  </a:rPr>
                  <a:t> </a:t>
                </a:r>
              </a:p>
            </p:txBody>
          </p:sp>
        </mc:Fallback>
      </mc:AlternateContent>
      <p:sp>
        <p:nvSpPr>
          <p:cNvPr id="5" name="Oval 4">
            <a:extLst>
              <a:ext uri="{FF2B5EF4-FFF2-40B4-BE49-F238E27FC236}">
                <a16:creationId xmlns:a16="http://schemas.microsoft.com/office/drawing/2014/main" id="{D159AF67-A2C0-3F27-7DB7-B0DED49A8419}"/>
              </a:ext>
            </a:extLst>
          </p:cNvPr>
          <p:cNvSpPr/>
          <p:nvPr/>
        </p:nvSpPr>
        <p:spPr>
          <a:xfrm>
            <a:off x="647536" y="2783840"/>
            <a:ext cx="2437006" cy="2467790"/>
          </a:xfrm>
          <a:prstGeom prst="ellipse">
            <a:avLst/>
          </a:prstGeom>
          <a:solidFill>
            <a:srgbClr val="CCE1F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79A6049-5373-3E4A-5FB9-0C4E3307D011}"/>
              </a:ext>
            </a:extLst>
          </p:cNvPr>
          <p:cNvSpPr txBox="1"/>
          <p:nvPr/>
        </p:nvSpPr>
        <p:spPr>
          <a:xfrm>
            <a:off x="1242636" y="2925456"/>
            <a:ext cx="1043876" cy="523220"/>
          </a:xfrm>
          <a:prstGeom prst="rect">
            <a:avLst/>
          </a:prstGeom>
          <a:noFill/>
        </p:spPr>
        <p:txBody>
          <a:bodyPr wrap="none" rtlCol="0">
            <a:spAutoFit/>
          </a:bodyPr>
          <a:lstStyle/>
          <a:p>
            <a:pPr algn="l"/>
            <a:r>
              <a:rPr lang="en-GB" sz="2800" dirty="0"/>
              <a:t>Earth</a:t>
            </a:r>
          </a:p>
        </p:txBody>
      </p:sp>
      <p:sp>
        <p:nvSpPr>
          <p:cNvPr id="12" name="TextBox 11">
            <a:extLst>
              <a:ext uri="{FF2B5EF4-FFF2-40B4-BE49-F238E27FC236}">
                <a16:creationId xmlns:a16="http://schemas.microsoft.com/office/drawing/2014/main" id="{1269CF76-1CA3-19C1-CC15-7CEEF7FA4FD9}"/>
              </a:ext>
            </a:extLst>
          </p:cNvPr>
          <p:cNvSpPr txBox="1"/>
          <p:nvPr/>
        </p:nvSpPr>
        <p:spPr>
          <a:xfrm>
            <a:off x="2881611" y="3074046"/>
            <a:ext cx="68480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9.8</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D97C28-BCE4-F80F-7B2B-723ECC3D1D3E}"/>
                  </a:ext>
                </a:extLst>
              </p:cNvPr>
              <p:cNvSpPr txBox="1"/>
              <p:nvPr/>
            </p:nvSpPr>
            <p:spPr>
              <a:xfrm>
                <a:off x="3999026" y="2922250"/>
                <a:ext cx="755335" cy="105285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cs typeface="Arial" panose="020B0604020202020204" pitchFamily="34" charset="0"/>
                            </a:rPr>
                          </m:ctrlPr>
                        </m:fPr>
                        <m:num>
                          <m:r>
                            <a:rPr lang="en-GB" sz="2800" i="1" dirty="0" smtClean="0">
                              <a:latin typeface="Cambria Math" panose="02040503050406030204" pitchFamily="18" charset="0"/>
                              <a:cs typeface="Arial" panose="020B0604020202020204" pitchFamily="34" charset="0"/>
                            </a:rPr>
                            <m:t>9.8</m:t>
                          </m:r>
                        </m:num>
                        <m:den>
                          <m:r>
                            <a:rPr lang="en-GB" sz="2800" b="0" i="1" dirty="0" smtClean="0">
                              <a:latin typeface="Cambria Math" panose="02040503050406030204" pitchFamily="18" charset="0"/>
                              <a:cs typeface="Arial" panose="020B0604020202020204" pitchFamily="34" charset="0"/>
                            </a:rPr>
                            <m:t>4</m:t>
                          </m:r>
                        </m:den>
                      </m:f>
                    </m:oMath>
                  </m:oMathPara>
                </a14:m>
                <a:endParaRPr lang="en-GB" sz="280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74D97C28-BCE4-F80F-7B2B-723ECC3D1D3E}"/>
                  </a:ext>
                </a:extLst>
              </p:cNvPr>
              <p:cNvSpPr txBox="1">
                <a:spLocks noRot="1" noChangeAspect="1" noMove="1" noResize="1" noEditPoints="1" noAdjustHandles="1" noChangeArrowheads="1" noChangeShapeType="1" noTextEdit="1"/>
              </p:cNvSpPr>
              <p:nvPr/>
            </p:nvSpPr>
            <p:spPr>
              <a:xfrm>
                <a:off x="3999026" y="2922250"/>
                <a:ext cx="755335" cy="105285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AE4003C-395C-BAB0-4972-5A3B3BE40411}"/>
                  </a:ext>
                </a:extLst>
              </p:cNvPr>
              <p:cNvSpPr txBox="1"/>
              <p:nvPr/>
            </p:nvSpPr>
            <p:spPr>
              <a:xfrm>
                <a:off x="5126208" y="2922250"/>
                <a:ext cx="755335" cy="105285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cs typeface="Arial" panose="020B0604020202020204" pitchFamily="34" charset="0"/>
                            </a:rPr>
                          </m:ctrlPr>
                        </m:fPr>
                        <m:num>
                          <m:r>
                            <a:rPr lang="en-GB" sz="2800" i="1" dirty="0" smtClean="0">
                              <a:latin typeface="Cambria Math" panose="02040503050406030204" pitchFamily="18" charset="0"/>
                              <a:cs typeface="Arial" panose="020B0604020202020204" pitchFamily="34" charset="0"/>
                            </a:rPr>
                            <m:t>9.8</m:t>
                          </m:r>
                        </m:num>
                        <m:den>
                          <m:r>
                            <a:rPr lang="en-GB" sz="2800" b="0" i="1" dirty="0" smtClean="0">
                              <a:latin typeface="Cambria Math" panose="02040503050406030204" pitchFamily="18" charset="0"/>
                              <a:cs typeface="Arial" panose="020B0604020202020204" pitchFamily="34" charset="0"/>
                            </a:rPr>
                            <m:t>9</m:t>
                          </m:r>
                        </m:den>
                      </m:f>
                    </m:oMath>
                  </m:oMathPara>
                </a14:m>
                <a:endParaRPr lang="en-GB" sz="28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AAE4003C-395C-BAB0-4972-5A3B3BE40411}"/>
                  </a:ext>
                </a:extLst>
              </p:cNvPr>
              <p:cNvSpPr txBox="1">
                <a:spLocks noRot="1" noChangeAspect="1" noMove="1" noResize="1" noEditPoints="1" noAdjustHandles="1" noChangeArrowheads="1" noChangeShapeType="1" noTextEdit="1"/>
              </p:cNvSpPr>
              <p:nvPr/>
            </p:nvSpPr>
            <p:spPr>
              <a:xfrm>
                <a:off x="5126208" y="2922250"/>
                <a:ext cx="755335" cy="105285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5DCC84-7FBB-5076-13E5-D3CB58C46EA3}"/>
                  </a:ext>
                </a:extLst>
              </p:cNvPr>
              <p:cNvSpPr txBox="1"/>
              <p:nvPr/>
            </p:nvSpPr>
            <p:spPr>
              <a:xfrm>
                <a:off x="6283205" y="2922250"/>
                <a:ext cx="755335" cy="105285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cs typeface="Arial" panose="020B0604020202020204" pitchFamily="34" charset="0"/>
                            </a:rPr>
                          </m:ctrlPr>
                        </m:fPr>
                        <m:num>
                          <m:r>
                            <a:rPr lang="en-GB" sz="2800" i="1" dirty="0" smtClean="0">
                              <a:latin typeface="Cambria Math" panose="02040503050406030204" pitchFamily="18" charset="0"/>
                              <a:cs typeface="Arial" panose="020B0604020202020204" pitchFamily="34" charset="0"/>
                            </a:rPr>
                            <m:t>9.8</m:t>
                          </m:r>
                        </m:num>
                        <m:den>
                          <m:r>
                            <a:rPr lang="en-GB" sz="2800" b="0" i="1" dirty="0" smtClean="0">
                              <a:latin typeface="Cambria Math" panose="02040503050406030204" pitchFamily="18" charset="0"/>
                              <a:cs typeface="Arial" panose="020B0604020202020204" pitchFamily="34" charset="0"/>
                            </a:rPr>
                            <m:t>16</m:t>
                          </m:r>
                        </m:den>
                      </m:f>
                    </m:oMath>
                  </m:oMathPara>
                </a14:m>
                <a:endParaRPr lang="en-GB" sz="28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EA5DCC84-7FBB-5076-13E5-D3CB58C46EA3}"/>
                  </a:ext>
                </a:extLst>
              </p:cNvPr>
              <p:cNvSpPr txBox="1">
                <a:spLocks noRot="1" noChangeAspect="1" noMove="1" noResize="1" noEditPoints="1" noAdjustHandles="1" noChangeArrowheads="1" noChangeShapeType="1" noTextEdit="1"/>
              </p:cNvSpPr>
              <p:nvPr/>
            </p:nvSpPr>
            <p:spPr>
              <a:xfrm>
                <a:off x="6283205" y="2922250"/>
                <a:ext cx="755335" cy="1052852"/>
              </a:xfrm>
              <a:prstGeom prst="rect">
                <a:avLst/>
              </a:prstGeom>
              <a:blipFill>
                <a:blip r:embed="rId5"/>
                <a:stretch>
                  <a:fillRect/>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ACE353E-AD03-9110-1A19-3ED0B6E878D2}"/>
              </a:ext>
            </a:extLst>
          </p:cNvPr>
          <p:cNvSpPr/>
          <p:nvPr/>
        </p:nvSpPr>
        <p:spPr>
          <a:xfrm>
            <a:off x="3090664" y="3908476"/>
            <a:ext cx="162755" cy="153629"/>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A7080C43-1F70-E4AE-BC45-326AFF7FACB5}"/>
              </a:ext>
            </a:extLst>
          </p:cNvPr>
          <p:cNvSpPr/>
          <p:nvPr/>
        </p:nvSpPr>
        <p:spPr>
          <a:xfrm>
            <a:off x="4295315" y="3908476"/>
            <a:ext cx="162755" cy="153629"/>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2A52F5C-EEC7-876B-309D-6DA563C46184}"/>
              </a:ext>
            </a:extLst>
          </p:cNvPr>
          <p:cNvSpPr/>
          <p:nvPr/>
        </p:nvSpPr>
        <p:spPr>
          <a:xfrm>
            <a:off x="5435295" y="3908475"/>
            <a:ext cx="162755" cy="153629"/>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4F9D6A1-8C42-41C7-E632-17ADFC754068}"/>
              </a:ext>
            </a:extLst>
          </p:cNvPr>
          <p:cNvSpPr/>
          <p:nvPr/>
        </p:nvSpPr>
        <p:spPr>
          <a:xfrm>
            <a:off x="6589642" y="3908475"/>
            <a:ext cx="162755" cy="153629"/>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ECE60D1-F41A-55F4-48DE-736C1DE4B429}"/>
              </a:ext>
            </a:extLst>
          </p:cNvPr>
          <p:cNvSpPr/>
          <p:nvPr/>
        </p:nvSpPr>
        <p:spPr>
          <a:xfrm>
            <a:off x="1840639" y="3928835"/>
            <a:ext cx="90374" cy="889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5AD9AE5B-B27B-0B5C-BED6-81C43C2A5735}"/>
              </a:ext>
            </a:extLst>
          </p:cNvPr>
          <p:cNvSpPr txBox="1"/>
          <p:nvPr/>
        </p:nvSpPr>
        <p:spPr>
          <a:xfrm>
            <a:off x="647536" y="5753100"/>
            <a:ext cx="262283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Centre of mass</a:t>
            </a:r>
          </a:p>
        </p:txBody>
      </p:sp>
      <p:cxnSp>
        <p:nvCxnSpPr>
          <p:cNvPr id="36" name="Straight Arrow Connector 35">
            <a:extLst>
              <a:ext uri="{FF2B5EF4-FFF2-40B4-BE49-F238E27FC236}">
                <a16:creationId xmlns:a16="http://schemas.microsoft.com/office/drawing/2014/main" id="{6C5B5083-2D30-F0CC-66E7-FC925AE2D174}"/>
              </a:ext>
            </a:extLst>
          </p:cNvPr>
          <p:cNvCxnSpPr/>
          <p:nvPr/>
        </p:nvCxnSpPr>
        <p:spPr>
          <a:xfrm flipH="1" flipV="1">
            <a:off x="1931013" y="4062104"/>
            <a:ext cx="532787" cy="162749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45F53F9-A4E9-F940-FF9A-F8507AA0CA3A}"/>
              </a:ext>
            </a:extLst>
          </p:cNvPr>
          <p:cNvSpPr txBox="1"/>
          <p:nvPr/>
        </p:nvSpPr>
        <p:spPr>
          <a:xfrm>
            <a:off x="4109722" y="4629715"/>
            <a:ext cx="4856477" cy="2062103"/>
          </a:xfrm>
          <a:prstGeom prst="rect">
            <a:avLst/>
          </a:prstGeom>
          <a:solidFill>
            <a:srgbClr val="FFFF99"/>
          </a:solidFill>
          <a:ln>
            <a:solidFill>
              <a:srgbClr val="FFFF99"/>
            </a:solidFill>
          </a:ln>
        </p:spPr>
        <p:txBody>
          <a:bodyPr wrap="square" rtlCol="0">
            <a:spAutoFit/>
          </a:bodyPr>
          <a:lstStyle/>
          <a:p>
            <a:pPr algn="l">
              <a:spcAft>
                <a:spcPts val="1200"/>
              </a:spcAft>
            </a:pPr>
            <a:r>
              <a:rPr lang="en-GB" sz="3200" dirty="0">
                <a:latin typeface="Arial" panose="020B0604020202020204" pitchFamily="34" charset="0"/>
                <a:cs typeface="Arial" panose="020B0604020202020204" pitchFamily="34" charset="0"/>
              </a:rPr>
              <a:t>g is inversely proportional to the square of the distance from the centre of the planet.</a:t>
            </a:r>
          </a:p>
        </p:txBody>
      </p:sp>
      <p:sp>
        <p:nvSpPr>
          <p:cNvPr id="6" name="TextBox 5">
            <a:extLst>
              <a:ext uri="{FF2B5EF4-FFF2-40B4-BE49-F238E27FC236}">
                <a16:creationId xmlns:a16="http://schemas.microsoft.com/office/drawing/2014/main" id="{C7CE3A7A-676D-F654-4410-1DE2F5F21BE4}"/>
              </a:ext>
            </a:extLst>
          </p:cNvPr>
          <p:cNvSpPr txBox="1"/>
          <p:nvPr/>
        </p:nvSpPr>
        <p:spPr>
          <a:xfrm>
            <a:off x="885989" y="2009885"/>
            <a:ext cx="246413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9.8 on surface</a:t>
            </a:r>
          </a:p>
        </p:txBody>
      </p:sp>
      <p:cxnSp>
        <p:nvCxnSpPr>
          <p:cNvPr id="7" name="Straight Arrow Connector 6">
            <a:extLst>
              <a:ext uri="{FF2B5EF4-FFF2-40B4-BE49-F238E27FC236}">
                <a16:creationId xmlns:a16="http://schemas.microsoft.com/office/drawing/2014/main" id="{6607314F-8BF3-5353-CF37-4199C8FA412E}"/>
              </a:ext>
            </a:extLst>
          </p:cNvPr>
          <p:cNvCxnSpPr>
            <a:cxnSpLocks/>
          </p:cNvCxnSpPr>
          <p:nvPr/>
        </p:nvCxnSpPr>
        <p:spPr>
          <a:xfrm>
            <a:off x="2881611" y="2473469"/>
            <a:ext cx="202931" cy="524152"/>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87834D7-A537-F253-2BA1-49FF85B4BB77}"/>
              </a:ext>
            </a:extLst>
          </p:cNvPr>
          <p:cNvSpPr txBox="1"/>
          <p:nvPr/>
        </p:nvSpPr>
        <p:spPr>
          <a:xfrm>
            <a:off x="3999026" y="2054057"/>
            <a:ext cx="498245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Decreases as you move away</a:t>
            </a:r>
          </a:p>
        </p:txBody>
      </p:sp>
      <p:cxnSp>
        <p:nvCxnSpPr>
          <p:cNvPr id="13" name="Straight Arrow Connector 12">
            <a:extLst>
              <a:ext uri="{FF2B5EF4-FFF2-40B4-BE49-F238E27FC236}">
                <a16:creationId xmlns:a16="http://schemas.microsoft.com/office/drawing/2014/main" id="{97CC84ED-BB90-8F06-276B-ACF481CD3D48}"/>
              </a:ext>
            </a:extLst>
          </p:cNvPr>
          <p:cNvCxnSpPr>
            <a:cxnSpLocks/>
          </p:cNvCxnSpPr>
          <p:nvPr/>
        </p:nvCxnSpPr>
        <p:spPr>
          <a:xfrm flipH="1">
            <a:off x="4455798" y="2472435"/>
            <a:ext cx="233739" cy="47708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2B09C6B-DCED-3032-FE03-7843FF57A6CF}"/>
              </a:ext>
            </a:extLst>
          </p:cNvPr>
          <p:cNvCxnSpPr>
            <a:cxnSpLocks/>
          </p:cNvCxnSpPr>
          <p:nvPr/>
        </p:nvCxnSpPr>
        <p:spPr>
          <a:xfrm>
            <a:off x="5435295" y="2511219"/>
            <a:ext cx="32035" cy="41103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66D4230-2A27-8B45-D103-C107944AB74A}"/>
              </a:ext>
            </a:extLst>
          </p:cNvPr>
          <p:cNvCxnSpPr>
            <a:cxnSpLocks/>
          </p:cNvCxnSpPr>
          <p:nvPr/>
        </p:nvCxnSpPr>
        <p:spPr>
          <a:xfrm>
            <a:off x="6058091" y="2544248"/>
            <a:ext cx="372503" cy="31886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8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25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0" nodeType="withEffect">
                                  <p:stCondLst>
                                    <p:cond delay="25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25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grpId="0" nodeType="withEffect">
                                  <p:stCondLst>
                                    <p:cond delay="250"/>
                                  </p:stCondLst>
                                  <p:childTnLst>
                                    <p:set>
                                      <p:cBhvr>
                                        <p:cTn id="57" dur="1" fill="hold">
                                          <p:stCondLst>
                                            <p:cond delay="0"/>
                                          </p:stCondLst>
                                        </p:cTn>
                                        <p:tgtEl>
                                          <p:spTgt spid="3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500"/>
                                  </p:stCondLst>
                                  <p:childTnLst>
                                    <p:set>
                                      <p:cBhvr>
                                        <p:cTn id="61" dur="1" fill="hold">
                                          <p:stCondLst>
                                            <p:cond delay="0"/>
                                          </p:stCondLst>
                                        </p:cTn>
                                        <p:tgtEl>
                                          <p:spTgt spid="37"/>
                                        </p:tgtEl>
                                        <p:attrNameLst>
                                          <p:attrName>style.visibility</p:attrName>
                                        </p:attrNameLst>
                                      </p:cBhvr>
                                      <p:to>
                                        <p:strVal val="visible"/>
                                      </p:to>
                                    </p:se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1" grpId="0"/>
      <p:bldP spid="12" grpId="0"/>
      <p:bldP spid="21" grpId="0"/>
      <p:bldP spid="22" grpId="0"/>
      <p:bldP spid="23" grpId="0"/>
      <p:bldP spid="27" grpId="0" animBg="1"/>
      <p:bldP spid="28" grpId="0" animBg="1"/>
      <p:bldP spid="29" grpId="0" animBg="1"/>
      <p:bldP spid="30" grpId="0" animBg="1"/>
      <p:bldP spid="33" grpId="0" animBg="1"/>
      <p:bldP spid="34" grpId="0"/>
      <p:bldP spid="37" grpId="0" animBg="1"/>
      <p:bldP spid="6" grpId="0"/>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F5B2C-D11D-DF71-2922-527607A11D29}"/>
            </a:ext>
          </a:extLst>
        </p:cNvPr>
        <p:cNvGrpSpPr/>
        <p:nvPr/>
      </p:nvGrpSpPr>
      <p:grpSpPr>
        <a:xfrm>
          <a:off x="0" y="0"/>
          <a:ext cx="0" cy="0"/>
          <a:chOff x="0" y="0"/>
          <a:chExt cx="0" cy="0"/>
        </a:xfrm>
      </p:grpSpPr>
      <p:sp>
        <p:nvSpPr>
          <p:cNvPr id="14340" name="Rectangle 4">
            <a:extLst>
              <a:ext uri="{FF2B5EF4-FFF2-40B4-BE49-F238E27FC236}">
                <a16:creationId xmlns:a16="http://schemas.microsoft.com/office/drawing/2014/main" id="{1BA2097F-0DFF-7EEC-9FEC-F7E055AF243F}"/>
              </a:ext>
            </a:extLst>
          </p:cNvPr>
          <p:cNvSpPr>
            <a:spLocks noGrp="1" noChangeArrowheads="1"/>
          </p:cNvSpPr>
          <p:nvPr>
            <p:ph type="title"/>
          </p:nvPr>
        </p:nvSpPr>
        <p:spPr>
          <a:xfrm>
            <a:off x="241300" y="155246"/>
            <a:ext cx="8724900" cy="590931"/>
          </a:xfrm>
        </p:spPr>
        <p:txBody>
          <a:bodyPr/>
          <a:lstStyle/>
          <a:p>
            <a:r>
              <a:rPr lang="en-GB" altLang="en-US" sz="3600" b="1" dirty="0"/>
              <a:t>g in other places</a:t>
            </a:r>
            <a:endParaRPr lang="en-GB" altLang="en-US" sz="3600" dirty="0"/>
          </a:p>
        </p:txBody>
      </p:sp>
      <p:sp>
        <p:nvSpPr>
          <p:cNvPr id="6" name="TextBox 5">
            <a:extLst>
              <a:ext uri="{FF2B5EF4-FFF2-40B4-BE49-F238E27FC236}">
                <a16:creationId xmlns:a16="http://schemas.microsoft.com/office/drawing/2014/main" id="{63B6A923-84B2-54A7-7DCF-6D44CD704EEA}"/>
              </a:ext>
            </a:extLst>
          </p:cNvPr>
          <p:cNvSpPr txBox="1"/>
          <p:nvPr/>
        </p:nvSpPr>
        <p:spPr>
          <a:xfrm>
            <a:off x="5649218" y="1293185"/>
            <a:ext cx="3360420" cy="954107"/>
          </a:xfrm>
          <a:prstGeom prst="rect">
            <a:avLst/>
          </a:prstGeom>
          <a:noFill/>
        </p:spPr>
        <p:txBody>
          <a:bodyPr wrap="square" rtlCol="0">
            <a:spAutoFit/>
          </a:bodyPr>
          <a:lstStyle/>
          <a:p>
            <a:r>
              <a:rPr lang="en-GB" sz="2800" dirty="0"/>
              <a:t>surface of the Sun g = 274 </a:t>
            </a:r>
            <a:r>
              <a:rPr lang="en-GB" sz="2800" dirty="0">
                <a:latin typeface="Arial" panose="020B0604020202020204" pitchFamily="34" charset="0"/>
                <a:cs typeface="Arial" panose="020B0604020202020204" pitchFamily="34" charset="0"/>
              </a:rPr>
              <a:t>N kg</a:t>
            </a:r>
            <a:r>
              <a:rPr lang="en-GB" sz="2800" dirty="0"/>
              <a:t>⁻¹ </a:t>
            </a:r>
          </a:p>
        </p:txBody>
      </p:sp>
      <p:grpSp>
        <p:nvGrpSpPr>
          <p:cNvPr id="8" name="Group 7">
            <a:extLst>
              <a:ext uri="{FF2B5EF4-FFF2-40B4-BE49-F238E27FC236}">
                <a16:creationId xmlns:a16="http://schemas.microsoft.com/office/drawing/2014/main" id="{11C28332-04F6-A768-1F9F-E02DA7572CE2}"/>
              </a:ext>
            </a:extLst>
          </p:cNvPr>
          <p:cNvGrpSpPr/>
          <p:nvPr/>
        </p:nvGrpSpPr>
        <p:grpSpPr>
          <a:xfrm>
            <a:off x="2674621" y="3966909"/>
            <a:ext cx="742949" cy="693149"/>
            <a:chOff x="4860032" y="2816932"/>
            <a:chExt cx="1512170" cy="1512170"/>
          </a:xfrm>
        </p:grpSpPr>
        <p:pic>
          <p:nvPicPr>
            <p:cNvPr id="9" name="Picture 2">
              <a:extLst>
                <a:ext uri="{FF2B5EF4-FFF2-40B4-BE49-F238E27FC236}">
                  <a16:creationId xmlns:a16="http://schemas.microsoft.com/office/drawing/2014/main" id="{781E141F-3B27-F655-BA19-B57DAABA8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4"/>
              <a:extLst>
                <a:ext uri="{FF2B5EF4-FFF2-40B4-BE49-F238E27FC236}">
                  <a16:creationId xmlns:a16="http://schemas.microsoft.com/office/drawing/2014/main" id="{560E1410-3CC1-99A7-9BA7-745DE7E27F8F}"/>
                </a:ext>
              </a:extLst>
            </p:cNvPr>
            <p:cNvSpPr txBox="1"/>
            <p:nvPr/>
          </p:nvSpPr>
          <p:spPr>
            <a:xfrm>
              <a:off x="5060984" y="3861048"/>
              <a:ext cx="1056700" cy="261610"/>
            </a:xfrm>
            <a:prstGeom prst="rect">
              <a:avLst/>
            </a:prstGeom>
            <a:noFill/>
          </p:spPr>
          <p:txBody>
            <a:bodyPr wrap="none" rtlCol="0">
              <a:spAutoFit/>
            </a:bodyPr>
            <a:lstStyle/>
            <a:p>
              <a:r>
                <a:rPr lang="en-GB" sz="1050" dirty="0">
                  <a:solidFill>
                    <a:schemeClr val="bg1">
                      <a:lumMod val="50000"/>
                    </a:schemeClr>
                  </a:solidFill>
                </a:rPr>
                <a:t>CC0 penubag</a:t>
              </a:r>
            </a:p>
          </p:txBody>
        </p:sp>
      </p:grpSp>
      <p:sp>
        <p:nvSpPr>
          <p:cNvPr id="17" name="TextBox 16">
            <a:extLst>
              <a:ext uri="{FF2B5EF4-FFF2-40B4-BE49-F238E27FC236}">
                <a16:creationId xmlns:a16="http://schemas.microsoft.com/office/drawing/2014/main" id="{4C5C62CE-B4D1-B79F-BFFA-750FBA0A50FE}"/>
              </a:ext>
            </a:extLst>
          </p:cNvPr>
          <p:cNvSpPr txBox="1"/>
          <p:nvPr/>
        </p:nvSpPr>
        <p:spPr>
          <a:xfrm>
            <a:off x="2245996" y="2836718"/>
            <a:ext cx="5234304" cy="523220"/>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Space station g = 8.6 N kg</a:t>
            </a:r>
            <a:r>
              <a:rPr lang="en-GB" sz="2800" dirty="0"/>
              <a:t>⁻¹ </a:t>
            </a:r>
            <a:endParaRPr lang="en-GB" sz="28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9908FED3-E02D-9A40-86FB-F36B7D39AED3}"/>
              </a:ext>
            </a:extLst>
          </p:cNvPr>
          <p:cNvCxnSpPr>
            <a:cxnSpLocks/>
          </p:cNvCxnSpPr>
          <p:nvPr/>
        </p:nvCxnSpPr>
        <p:spPr>
          <a:xfrm flipH="1">
            <a:off x="3182573" y="3340083"/>
            <a:ext cx="109949" cy="49073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Freeform: Shape 19">
            <a:extLst>
              <a:ext uri="{FF2B5EF4-FFF2-40B4-BE49-F238E27FC236}">
                <a16:creationId xmlns:a16="http://schemas.microsoft.com/office/drawing/2014/main" id="{346123AB-6E01-DD8A-0E92-AEB2932598CB}"/>
              </a:ext>
            </a:extLst>
          </p:cNvPr>
          <p:cNvSpPr/>
          <p:nvPr/>
        </p:nvSpPr>
        <p:spPr>
          <a:xfrm>
            <a:off x="472075" y="1398310"/>
            <a:ext cx="259445" cy="518890"/>
          </a:xfrm>
          <a:custGeom>
            <a:avLst/>
            <a:gdLst>
              <a:gd name="connsiteX0" fmla="*/ 298450 w 318150"/>
              <a:gd name="connsiteY0" fmla="*/ 0 h 596900"/>
              <a:gd name="connsiteX1" fmla="*/ 318150 w 318150"/>
              <a:gd name="connsiteY1" fmla="*/ 1986 h 596900"/>
              <a:gd name="connsiteX2" fmla="*/ 293407 w 318150"/>
              <a:gd name="connsiteY2" fmla="*/ 6063 h 596900"/>
              <a:gd name="connsiteX3" fmla="*/ 147637 w 318150"/>
              <a:gd name="connsiteY3" fmla="*/ 298450 h 596900"/>
              <a:gd name="connsiteX4" fmla="*/ 293407 w 318150"/>
              <a:gd name="connsiteY4" fmla="*/ 590837 h 596900"/>
              <a:gd name="connsiteX5" fmla="*/ 318150 w 318150"/>
              <a:gd name="connsiteY5" fmla="*/ 594914 h 596900"/>
              <a:gd name="connsiteX6" fmla="*/ 298450 w 318150"/>
              <a:gd name="connsiteY6" fmla="*/ 596900 h 596900"/>
              <a:gd name="connsiteX7" fmla="*/ 0 w 318150"/>
              <a:gd name="connsiteY7" fmla="*/ 298450 h 596900"/>
              <a:gd name="connsiteX8" fmla="*/ 298450 w 318150"/>
              <a:gd name="connsiteY8" fmla="*/ 0 h 596900"/>
              <a:gd name="connsiteX0" fmla="*/ 298450 w 318150"/>
              <a:gd name="connsiteY0" fmla="*/ 0 h 596900"/>
              <a:gd name="connsiteX1" fmla="*/ 293407 w 318150"/>
              <a:gd name="connsiteY1" fmla="*/ 6063 h 596900"/>
              <a:gd name="connsiteX2" fmla="*/ 147637 w 318150"/>
              <a:gd name="connsiteY2" fmla="*/ 298450 h 596900"/>
              <a:gd name="connsiteX3" fmla="*/ 293407 w 318150"/>
              <a:gd name="connsiteY3" fmla="*/ 590837 h 596900"/>
              <a:gd name="connsiteX4" fmla="*/ 318150 w 318150"/>
              <a:gd name="connsiteY4" fmla="*/ 594914 h 596900"/>
              <a:gd name="connsiteX5" fmla="*/ 298450 w 318150"/>
              <a:gd name="connsiteY5" fmla="*/ 596900 h 596900"/>
              <a:gd name="connsiteX6" fmla="*/ 0 w 318150"/>
              <a:gd name="connsiteY6" fmla="*/ 298450 h 596900"/>
              <a:gd name="connsiteX7" fmla="*/ 298450 w 318150"/>
              <a:gd name="connsiteY7" fmla="*/ 0 h 596900"/>
              <a:gd name="connsiteX0" fmla="*/ 298450 w 298450"/>
              <a:gd name="connsiteY0" fmla="*/ 0 h 596900"/>
              <a:gd name="connsiteX1" fmla="*/ 293407 w 298450"/>
              <a:gd name="connsiteY1" fmla="*/ 6063 h 596900"/>
              <a:gd name="connsiteX2" fmla="*/ 147637 w 298450"/>
              <a:gd name="connsiteY2" fmla="*/ 298450 h 596900"/>
              <a:gd name="connsiteX3" fmla="*/ 293407 w 298450"/>
              <a:gd name="connsiteY3" fmla="*/ 590837 h 596900"/>
              <a:gd name="connsiteX4" fmla="*/ 298450 w 298450"/>
              <a:gd name="connsiteY4" fmla="*/ 596900 h 596900"/>
              <a:gd name="connsiteX5" fmla="*/ 0 w 298450"/>
              <a:gd name="connsiteY5" fmla="*/ 298450 h 596900"/>
              <a:gd name="connsiteX6" fmla="*/ 298450 w 298450"/>
              <a:gd name="connsiteY6"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450" h="596900">
                <a:moveTo>
                  <a:pt x="298450" y="0"/>
                </a:moveTo>
                <a:lnTo>
                  <a:pt x="293407" y="6063"/>
                </a:lnTo>
                <a:cubicBezTo>
                  <a:pt x="210216" y="33893"/>
                  <a:pt x="147637" y="154225"/>
                  <a:pt x="147637" y="298450"/>
                </a:cubicBezTo>
                <a:cubicBezTo>
                  <a:pt x="147637" y="442676"/>
                  <a:pt x="210216" y="563007"/>
                  <a:pt x="293407" y="590837"/>
                </a:cubicBezTo>
                <a:lnTo>
                  <a:pt x="298450" y="596900"/>
                </a:lnTo>
                <a:cubicBezTo>
                  <a:pt x="133621" y="596900"/>
                  <a:pt x="0" y="463279"/>
                  <a:pt x="0" y="298450"/>
                </a:cubicBezTo>
                <a:cubicBezTo>
                  <a:pt x="0" y="133621"/>
                  <a:pt x="133621" y="0"/>
                  <a:pt x="298450" y="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TextBox 20">
            <a:extLst>
              <a:ext uri="{FF2B5EF4-FFF2-40B4-BE49-F238E27FC236}">
                <a16:creationId xmlns:a16="http://schemas.microsoft.com/office/drawing/2014/main" id="{4E5D512A-4729-7133-76B7-226A1883633F}"/>
              </a:ext>
            </a:extLst>
          </p:cNvPr>
          <p:cNvSpPr txBox="1"/>
          <p:nvPr/>
        </p:nvSpPr>
        <p:spPr>
          <a:xfrm>
            <a:off x="1107311" y="1206407"/>
            <a:ext cx="2926080" cy="954107"/>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Surface of Moon g = 1.6 N kg</a:t>
            </a:r>
            <a:r>
              <a:rPr lang="en-GB" sz="2800" dirty="0"/>
              <a:t>⁻¹ </a:t>
            </a:r>
            <a:endParaRPr lang="en-GB" sz="2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6B1FBFE-5866-FE4D-10BC-E6AA20FA9B67}"/>
              </a:ext>
            </a:extLst>
          </p:cNvPr>
          <p:cNvSpPr txBox="1"/>
          <p:nvPr/>
        </p:nvSpPr>
        <p:spPr>
          <a:xfrm>
            <a:off x="2908936" y="5138660"/>
            <a:ext cx="5234304" cy="1107996"/>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TV satellite g = 0.224 N kg</a:t>
            </a:r>
            <a:r>
              <a:rPr lang="en-GB" sz="2800" dirty="0"/>
              <a:t>⁻¹</a:t>
            </a:r>
          </a:p>
          <a:p>
            <a:pPr>
              <a:spcAft>
                <a:spcPts val="1200"/>
              </a:spcAft>
            </a:pPr>
            <a:r>
              <a:rPr lang="en-GB" sz="2800" dirty="0"/>
              <a:t>(geostationary) </a:t>
            </a:r>
            <a:endParaRPr lang="en-GB" sz="28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4C0B2DDA-E0CC-8766-0103-FFCF7A50BF37}"/>
              </a:ext>
            </a:extLst>
          </p:cNvPr>
          <p:cNvCxnSpPr>
            <a:cxnSpLocks/>
          </p:cNvCxnSpPr>
          <p:nvPr/>
        </p:nvCxnSpPr>
        <p:spPr>
          <a:xfrm flipV="1">
            <a:off x="5383530" y="4313483"/>
            <a:ext cx="948690" cy="77328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A1DE1E7A-01C1-DC68-428F-654EC60DB7E8}"/>
              </a:ext>
            </a:extLst>
          </p:cNvPr>
          <p:cNvSpPr/>
          <p:nvPr/>
        </p:nvSpPr>
        <p:spPr>
          <a:xfrm>
            <a:off x="6332220" y="4111401"/>
            <a:ext cx="177165" cy="8352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BA7BD98-B594-6907-A5F5-908EBC41427F}"/>
              </a:ext>
            </a:extLst>
          </p:cNvPr>
          <p:cNvSpPr/>
          <p:nvPr/>
        </p:nvSpPr>
        <p:spPr>
          <a:xfrm>
            <a:off x="4572000" y="1249876"/>
            <a:ext cx="1077218" cy="107721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9EC379-6E7F-3892-0EC2-54B244F2D31E}"/>
              </a:ext>
            </a:extLst>
          </p:cNvPr>
          <p:cNvSpPr/>
          <p:nvPr/>
        </p:nvSpPr>
        <p:spPr>
          <a:xfrm>
            <a:off x="3005408" y="3846954"/>
            <a:ext cx="177165" cy="8352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62059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3697-131A-94B2-547F-D6FDA80347AF}"/>
            </a:ext>
          </a:extLst>
        </p:cNvPr>
        <p:cNvGrpSpPr/>
        <p:nvPr/>
      </p:nvGrpSpPr>
      <p:grpSpPr>
        <a:xfrm>
          <a:off x="0" y="0"/>
          <a:ext cx="0" cy="0"/>
          <a:chOff x="0" y="0"/>
          <a:chExt cx="0" cy="0"/>
        </a:xfrm>
      </p:grpSpPr>
      <p:sp>
        <p:nvSpPr>
          <p:cNvPr id="14340" name="Rectangle 4">
            <a:extLst>
              <a:ext uri="{FF2B5EF4-FFF2-40B4-BE49-F238E27FC236}">
                <a16:creationId xmlns:a16="http://schemas.microsoft.com/office/drawing/2014/main" id="{BBFB91A5-7BBC-38CA-130D-11B2904CD1D6}"/>
              </a:ext>
            </a:extLst>
          </p:cNvPr>
          <p:cNvSpPr>
            <a:spLocks noGrp="1" noChangeArrowheads="1"/>
          </p:cNvSpPr>
          <p:nvPr>
            <p:ph type="title"/>
          </p:nvPr>
        </p:nvSpPr>
        <p:spPr/>
        <p:txBody>
          <a:bodyPr/>
          <a:lstStyle/>
          <a:p>
            <a:pPr eaLnBrk="1" hangingPunct="1"/>
            <a:r>
              <a:rPr lang="en-IE" altLang="en-US" sz="3600" b="1" dirty="0"/>
              <a:t>Differences in “</a:t>
            </a:r>
            <a:r>
              <a:rPr lang="en-IE" altLang="en-US" sz="3600" b="1" i="1" dirty="0"/>
              <a:t>g” </a:t>
            </a:r>
            <a:r>
              <a:rPr lang="en-IE" altLang="en-US" sz="3600" b="1" dirty="0"/>
              <a:t>at earth’s surface</a:t>
            </a:r>
            <a:endParaRPr lang="en-GB" altLang="en-US" sz="3600" b="1" dirty="0"/>
          </a:p>
        </p:txBody>
      </p:sp>
      <p:sp>
        <p:nvSpPr>
          <p:cNvPr id="4" name="TextBox 3">
            <a:extLst>
              <a:ext uri="{FF2B5EF4-FFF2-40B4-BE49-F238E27FC236}">
                <a16:creationId xmlns:a16="http://schemas.microsoft.com/office/drawing/2014/main" id="{A9B0D21C-60D9-6879-D1F9-C6AB8470F3C3}"/>
              </a:ext>
            </a:extLst>
          </p:cNvPr>
          <p:cNvSpPr txBox="1"/>
          <p:nvPr/>
        </p:nvSpPr>
        <p:spPr>
          <a:xfrm>
            <a:off x="577216" y="845031"/>
            <a:ext cx="8229599" cy="954107"/>
          </a:xfrm>
          <a:prstGeom prst="rect">
            <a:avLst/>
          </a:prstGeom>
          <a:noFill/>
        </p:spPr>
        <p:txBody>
          <a:bodyPr wrap="square" rtlCol="0">
            <a:spAutoFit/>
          </a:bodyPr>
          <a:lstStyle/>
          <a:p>
            <a:pPr algn="l"/>
            <a:r>
              <a:rPr lang="en-GB" sz="2800" dirty="0"/>
              <a:t>In general, g is higher at the poles than at the equator due to the bulging of the Earth.</a:t>
            </a:r>
          </a:p>
        </p:txBody>
      </p:sp>
      <p:sp>
        <p:nvSpPr>
          <p:cNvPr id="7" name="TextBox 6">
            <a:extLst>
              <a:ext uri="{FF2B5EF4-FFF2-40B4-BE49-F238E27FC236}">
                <a16:creationId xmlns:a16="http://schemas.microsoft.com/office/drawing/2014/main" id="{E88FA723-02E8-D4A3-BD98-B0070065C3A2}"/>
              </a:ext>
            </a:extLst>
          </p:cNvPr>
          <p:cNvSpPr txBox="1"/>
          <p:nvPr/>
        </p:nvSpPr>
        <p:spPr>
          <a:xfrm>
            <a:off x="1678626" y="5061651"/>
            <a:ext cx="6160216" cy="954107"/>
          </a:xfrm>
          <a:prstGeom prst="rect">
            <a:avLst/>
          </a:prstGeom>
          <a:noFill/>
        </p:spPr>
        <p:txBody>
          <a:bodyPr wrap="square" rtlCol="0">
            <a:spAutoFit/>
          </a:bodyPr>
          <a:lstStyle/>
          <a:p>
            <a:r>
              <a:rPr lang="en-GB" sz="2800" dirty="0"/>
              <a:t>g is also lower at high altitude </a:t>
            </a:r>
            <a:br>
              <a:rPr lang="en-GB" sz="2800" dirty="0"/>
            </a:br>
            <a:r>
              <a:rPr lang="en-GB" sz="2800" dirty="0"/>
              <a:t>(e.g. Mt Everest: g = 9.77 </a:t>
            </a:r>
            <a:r>
              <a:rPr lang="en-GB" sz="2800" dirty="0">
                <a:latin typeface="Arial" panose="020B0604020202020204" pitchFamily="34" charset="0"/>
                <a:cs typeface="Arial" panose="020B0604020202020204" pitchFamily="34" charset="0"/>
              </a:rPr>
              <a:t>N kg</a:t>
            </a:r>
            <a:r>
              <a:rPr lang="en-GB" sz="2800" dirty="0"/>
              <a:t>⁻¹ )</a:t>
            </a:r>
          </a:p>
        </p:txBody>
      </p:sp>
      <p:sp>
        <p:nvSpPr>
          <p:cNvPr id="2" name="TextBox 1">
            <a:extLst>
              <a:ext uri="{FF2B5EF4-FFF2-40B4-BE49-F238E27FC236}">
                <a16:creationId xmlns:a16="http://schemas.microsoft.com/office/drawing/2014/main" id="{7E65790E-C4DC-EBB4-3214-098651C6BD2F}"/>
              </a:ext>
            </a:extLst>
          </p:cNvPr>
          <p:cNvSpPr txBox="1"/>
          <p:nvPr/>
        </p:nvSpPr>
        <p:spPr>
          <a:xfrm>
            <a:off x="891540" y="2163096"/>
            <a:ext cx="2040661" cy="954107"/>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North Pole, 9.83 N kg</a:t>
            </a:r>
            <a:r>
              <a:rPr lang="en-GB" sz="2800" dirty="0"/>
              <a:t>⁻¹ </a:t>
            </a:r>
            <a:endParaRPr lang="en-GB" sz="2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684D4BE-4479-D10F-B7EA-701A3337A642}"/>
              </a:ext>
            </a:extLst>
          </p:cNvPr>
          <p:cNvGrpSpPr/>
          <p:nvPr/>
        </p:nvGrpSpPr>
        <p:grpSpPr>
          <a:xfrm>
            <a:off x="3451861" y="2070582"/>
            <a:ext cx="2480310" cy="2051567"/>
            <a:chOff x="4860032" y="2816932"/>
            <a:chExt cx="1512170" cy="1512170"/>
          </a:xfrm>
        </p:grpSpPr>
        <p:pic>
          <p:nvPicPr>
            <p:cNvPr id="9" name="Picture 2">
              <a:extLst>
                <a:ext uri="{FF2B5EF4-FFF2-40B4-BE49-F238E27FC236}">
                  <a16:creationId xmlns:a16="http://schemas.microsoft.com/office/drawing/2014/main" id="{6ABF7B0D-0629-C626-F572-DE0322989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4"/>
              <a:extLst>
                <a:ext uri="{FF2B5EF4-FFF2-40B4-BE49-F238E27FC236}">
                  <a16:creationId xmlns:a16="http://schemas.microsoft.com/office/drawing/2014/main" id="{AC2226E4-936E-5EA5-C614-31FB35A624D3}"/>
                </a:ext>
              </a:extLst>
            </p:cNvPr>
            <p:cNvSpPr txBox="1"/>
            <p:nvPr/>
          </p:nvSpPr>
          <p:spPr>
            <a:xfrm>
              <a:off x="5060984" y="3861048"/>
              <a:ext cx="1056700" cy="261610"/>
            </a:xfrm>
            <a:prstGeom prst="rect">
              <a:avLst/>
            </a:prstGeom>
            <a:noFill/>
          </p:spPr>
          <p:txBody>
            <a:bodyPr wrap="none" rtlCol="0">
              <a:spAutoFit/>
            </a:bodyPr>
            <a:lstStyle/>
            <a:p>
              <a:r>
                <a:rPr lang="en-GB" sz="1050" dirty="0">
                  <a:solidFill>
                    <a:schemeClr val="bg1">
                      <a:lumMod val="50000"/>
                    </a:schemeClr>
                  </a:solidFill>
                </a:rPr>
                <a:t>CC0 penubag</a:t>
              </a:r>
            </a:p>
          </p:txBody>
        </p:sp>
      </p:grpSp>
      <p:sp>
        <p:nvSpPr>
          <p:cNvPr id="11" name="TextBox 10">
            <a:extLst>
              <a:ext uri="{FF2B5EF4-FFF2-40B4-BE49-F238E27FC236}">
                <a16:creationId xmlns:a16="http://schemas.microsoft.com/office/drawing/2014/main" id="{7DDB21C6-987F-1BFA-C4E5-19FB8A86EEC2}"/>
              </a:ext>
            </a:extLst>
          </p:cNvPr>
          <p:cNvSpPr txBox="1"/>
          <p:nvPr/>
        </p:nvSpPr>
        <p:spPr>
          <a:xfrm>
            <a:off x="6652254" y="2615653"/>
            <a:ext cx="1998987" cy="954107"/>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Equator 9.78 N kg</a:t>
            </a:r>
            <a:r>
              <a:rPr lang="en-GB" sz="2800" dirty="0"/>
              <a:t>⁻¹</a:t>
            </a:r>
            <a:r>
              <a:rPr lang="en-GB" sz="2800" dirty="0">
                <a:latin typeface="Arial" panose="020B0604020202020204" pitchFamily="34" charset="0"/>
                <a:cs typeface="Arial" panose="020B0604020202020204" pitchFamily="34" charset="0"/>
              </a:rPr>
              <a:t> </a:t>
            </a:r>
          </a:p>
        </p:txBody>
      </p:sp>
      <p:cxnSp>
        <p:nvCxnSpPr>
          <p:cNvPr id="13" name="Straight Arrow Connector 12">
            <a:extLst>
              <a:ext uri="{FF2B5EF4-FFF2-40B4-BE49-F238E27FC236}">
                <a16:creationId xmlns:a16="http://schemas.microsoft.com/office/drawing/2014/main" id="{61065D69-3EB2-9A73-7781-BB1645BD5D1F}"/>
              </a:ext>
            </a:extLst>
          </p:cNvPr>
          <p:cNvCxnSpPr>
            <a:cxnSpLocks/>
          </p:cNvCxnSpPr>
          <p:nvPr/>
        </p:nvCxnSpPr>
        <p:spPr>
          <a:xfrm flipV="1">
            <a:off x="2932201" y="2163096"/>
            <a:ext cx="1779499" cy="17370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B93CC38-F55C-AE3A-1756-462C828F8B4E}"/>
              </a:ext>
            </a:extLst>
          </p:cNvPr>
          <p:cNvCxnSpPr>
            <a:cxnSpLocks/>
          </p:cNvCxnSpPr>
          <p:nvPr/>
        </p:nvCxnSpPr>
        <p:spPr>
          <a:xfrm flipH="1">
            <a:off x="5916925" y="2978406"/>
            <a:ext cx="735329" cy="1143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336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CEF4-BF13-6FA8-FC15-961AD7CF2F8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40" name="Rectangle 4">
                <a:extLst>
                  <a:ext uri="{FF2B5EF4-FFF2-40B4-BE49-F238E27FC236}">
                    <a16:creationId xmlns:a16="http://schemas.microsoft.com/office/drawing/2014/main" id="{8A3F5B52-82F3-9887-4EFF-D8CE1CE62AA4}"/>
                  </a:ext>
                </a:extLst>
              </p:cNvPr>
              <p:cNvSpPr>
                <a:spLocks noGrp="1" noChangeArrowheads="1"/>
              </p:cNvSpPr>
              <p:nvPr>
                <p:ph type="title"/>
              </p:nvPr>
            </p:nvSpPr>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GB" altLang="en-US" sz="3600" b="1" i="1" smtClean="0">
                              <a:latin typeface="Cambria Math" panose="02040503050406030204" pitchFamily="18" charset="0"/>
                            </a:rPr>
                          </m:ctrlPr>
                        </m:sSubPr>
                        <m:e>
                          <m:r>
                            <a:rPr lang="en-GB" altLang="en-US" sz="3600" b="1" i="1" smtClean="0">
                              <a:latin typeface="Cambria Math" panose="02040503050406030204" pitchFamily="18" charset="0"/>
                            </a:rPr>
                            <m:t>𝒈</m:t>
                          </m:r>
                        </m:e>
                        <m:sub>
                          <m:r>
                            <a:rPr lang="en-GB" altLang="en-US" sz="3600" b="1" i="1" smtClean="0">
                              <a:latin typeface="Cambria Math" panose="02040503050406030204" pitchFamily="18" charset="0"/>
                            </a:rPr>
                            <m:t>𝟎</m:t>
                          </m:r>
                        </m:sub>
                      </m:sSub>
                    </m:oMath>
                  </m:oMathPara>
                </a14:m>
                <a:endParaRPr lang="en-GB" altLang="en-US" sz="3600" b="1" dirty="0"/>
              </a:p>
            </p:txBody>
          </p:sp>
        </mc:Choice>
        <mc:Fallback xmlns="">
          <p:sp>
            <p:nvSpPr>
              <p:cNvPr id="14340" name="Rectangle 4">
                <a:extLst>
                  <a:ext uri="{FF2B5EF4-FFF2-40B4-BE49-F238E27FC236}">
                    <a16:creationId xmlns:a16="http://schemas.microsoft.com/office/drawing/2014/main" id="{8A3F5B52-82F3-9887-4EFF-D8CE1CE62AA4}"/>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9A9344-9D71-87C4-9864-1F4920946500}"/>
                  </a:ext>
                </a:extLst>
              </p:cNvPr>
              <p:cNvSpPr txBox="1"/>
              <p:nvPr/>
            </p:nvSpPr>
            <p:spPr>
              <a:xfrm>
                <a:off x="381000" y="845031"/>
                <a:ext cx="8425815" cy="1384995"/>
              </a:xfrm>
              <a:prstGeom prst="rect">
                <a:avLst/>
              </a:prstGeom>
              <a:noFill/>
            </p:spPr>
            <p:txBody>
              <a:bodyPr wrap="square" rtlCol="0">
                <a:spAutoFit/>
              </a:bodyPr>
              <a:lstStyle/>
              <a:p>
                <a:pPr algn="l"/>
                <a:r>
                  <a:rPr lang="en-GB" sz="2800" dirty="0"/>
                  <a:t>Sometimes the notation </a:t>
                </a:r>
                <a14:m>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𝑔</m:t>
                        </m:r>
                      </m:e>
                      <m:sub>
                        <m:r>
                          <a:rPr lang="en-GB" sz="2800" b="0" i="1" smtClean="0">
                            <a:latin typeface="Cambria Math" panose="02040503050406030204" pitchFamily="18" charset="0"/>
                          </a:rPr>
                          <m:t>0</m:t>
                        </m:r>
                      </m:sub>
                    </m:sSub>
                  </m:oMath>
                </a14:m>
                <a:r>
                  <a:rPr lang="en-GB" sz="2800" dirty="0"/>
                  <a:t> is used for </a:t>
                </a:r>
                <a:r>
                  <a:rPr lang="en-GB" sz="2800" i="1" dirty="0"/>
                  <a:t>standardised gravity</a:t>
                </a:r>
                <a:r>
                  <a:rPr lang="en-GB" sz="2800" dirty="0"/>
                  <a:t>. It’s an average value for gravity at Earth’s surface </a:t>
                </a:r>
                <a14:m>
                  <m:oMath xmlns:m="http://schemas.openxmlformats.org/officeDocument/2006/math">
                    <m:r>
                      <a:rPr lang="en-GB" sz="2800" i="1">
                        <a:latin typeface="Cambria Math" panose="02040503050406030204" pitchFamily="18" charset="0"/>
                      </a:rPr>
                      <m:t>=</m:t>
                    </m:r>
                    <m:r>
                      <a:rPr lang="en-GB" sz="2800" b="0" i="1" smtClean="0">
                        <a:latin typeface="Cambria Math" panose="02040503050406030204" pitchFamily="18" charset="0"/>
                      </a:rPr>
                      <m:t>9.806 </m:t>
                    </m:r>
                    <m:r>
                      <a:rPr lang="en-GB" sz="2800" b="0" i="1" smtClean="0">
                        <a:latin typeface="Cambria Math" panose="02040503050406030204" pitchFamily="18" charset="0"/>
                      </a:rPr>
                      <m:t>𝑚</m:t>
                    </m:r>
                    <m:r>
                      <a:rPr lang="en-GB" sz="2800" b="0" i="1" smtClean="0">
                        <a:latin typeface="Cambria Math" panose="02040503050406030204" pitchFamily="18" charset="0"/>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𝑠</m:t>
                        </m:r>
                      </m:e>
                      <m:sup>
                        <m:r>
                          <a:rPr lang="en-GB" sz="2800" b="0" i="1" smtClean="0">
                            <a:latin typeface="Cambria Math" panose="02040503050406030204" pitchFamily="18" charset="0"/>
                          </a:rPr>
                          <m:t>−2</m:t>
                        </m:r>
                      </m:sup>
                    </m:sSup>
                  </m:oMath>
                </a14:m>
                <a:r>
                  <a:rPr lang="en-GB" sz="2800" dirty="0"/>
                  <a:t>.</a:t>
                </a:r>
              </a:p>
            </p:txBody>
          </p:sp>
        </mc:Choice>
        <mc:Fallback xmlns="">
          <p:sp>
            <p:nvSpPr>
              <p:cNvPr id="4" name="TextBox 3">
                <a:extLst>
                  <a:ext uri="{FF2B5EF4-FFF2-40B4-BE49-F238E27FC236}">
                    <a16:creationId xmlns:a16="http://schemas.microsoft.com/office/drawing/2014/main" id="{BC9A9344-9D71-87C4-9864-1F4920946500}"/>
                  </a:ext>
                </a:extLst>
              </p:cNvPr>
              <p:cNvSpPr txBox="1">
                <a:spLocks noRot="1" noChangeAspect="1" noMove="1" noResize="1" noEditPoints="1" noAdjustHandles="1" noChangeArrowheads="1" noChangeShapeType="1" noTextEdit="1"/>
              </p:cNvSpPr>
              <p:nvPr/>
            </p:nvSpPr>
            <p:spPr>
              <a:xfrm>
                <a:off x="381000" y="845031"/>
                <a:ext cx="8425815" cy="1384995"/>
              </a:xfrm>
              <a:prstGeom prst="rect">
                <a:avLst/>
              </a:prstGeom>
              <a:blipFill>
                <a:blip r:embed="rId4"/>
                <a:stretch>
                  <a:fillRect l="-1520" t="-4846" r="-868" b="-114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FE36047-4376-FCBC-2402-8F86AC66DD79}"/>
                  </a:ext>
                </a:extLst>
              </p:cNvPr>
              <p:cNvSpPr txBox="1"/>
              <p:nvPr/>
            </p:nvSpPr>
            <p:spPr>
              <a:xfrm>
                <a:off x="5538064" y="2468621"/>
                <a:ext cx="3113177"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𝑔</m:t>
                          </m:r>
                        </m:e>
                        <m:sub>
                          <m:r>
                            <a:rPr lang="en-GB" sz="2800" b="0" i="1" dirty="0" smtClean="0">
                              <a:latin typeface="Cambria Math" panose="02040503050406030204" pitchFamily="18" charset="0"/>
                              <a:cs typeface="Arial" panose="020B0604020202020204" pitchFamily="34" charset="0"/>
                            </a:rPr>
                            <m:t>0</m:t>
                          </m:r>
                        </m:sub>
                      </m:sSub>
                      <m:r>
                        <a:rPr lang="en-GB" sz="2800" b="0" i="1" dirty="0" smtClean="0">
                          <a:latin typeface="Cambria Math" panose="02040503050406030204" pitchFamily="18" charset="0"/>
                          <a:cs typeface="Arial" panose="020B0604020202020204" pitchFamily="34" charset="0"/>
                        </a:rPr>
                        <m:t>=9.806 </m:t>
                      </m:r>
                      <m:r>
                        <a:rPr lang="en-GB" sz="2800" b="0" i="1" dirty="0" smtClean="0">
                          <a:latin typeface="Cambria Math" panose="02040503050406030204" pitchFamily="18" charset="0"/>
                          <a:cs typeface="Arial" panose="020B0604020202020204" pitchFamily="34" charset="0"/>
                        </a:rPr>
                        <m:t>𝑚</m:t>
                      </m:r>
                      <m:r>
                        <a:rPr lang="en-GB" sz="2800" b="0" i="1" dirty="0" smtClean="0">
                          <a:latin typeface="Cambria Math" panose="02040503050406030204" pitchFamily="18" charset="0"/>
                          <a:cs typeface="Arial" panose="020B0604020202020204" pitchFamily="34" charset="0"/>
                        </a:rPr>
                        <m:t> </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𝑠</m:t>
                          </m:r>
                        </m:e>
                        <m:sup>
                          <m:r>
                            <a:rPr lang="en-GB" sz="2800" b="0" i="1" dirty="0"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4FE36047-4376-FCBC-2402-8F86AC66DD79}"/>
                  </a:ext>
                </a:extLst>
              </p:cNvPr>
              <p:cNvSpPr txBox="1">
                <a:spLocks noRot="1" noChangeAspect="1" noMove="1" noResize="1" noEditPoints="1" noAdjustHandles="1" noChangeArrowheads="1" noChangeShapeType="1" noTextEdit="1"/>
              </p:cNvSpPr>
              <p:nvPr/>
            </p:nvSpPr>
            <p:spPr>
              <a:xfrm>
                <a:off x="5538064" y="2468621"/>
                <a:ext cx="3113177" cy="677108"/>
              </a:xfrm>
              <a:prstGeom prst="rect">
                <a:avLst/>
              </a:prstGeom>
              <a:blipFill>
                <a:blip r:embed="rId7"/>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3DBAF9A9-1FF7-0BCB-E537-6E82F1348128}"/>
              </a:ext>
            </a:extLst>
          </p:cNvPr>
          <p:cNvCxnSpPr>
            <a:cxnSpLocks/>
          </p:cNvCxnSpPr>
          <p:nvPr/>
        </p:nvCxnSpPr>
        <p:spPr>
          <a:xfrm flipH="1">
            <a:off x="4802735" y="2807175"/>
            <a:ext cx="735329" cy="1143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9CD38EB4-6D4C-9549-0A68-DBA917A85421}"/>
              </a:ext>
            </a:extLst>
          </p:cNvPr>
          <p:cNvGrpSpPr/>
          <p:nvPr/>
        </p:nvGrpSpPr>
        <p:grpSpPr>
          <a:xfrm>
            <a:off x="2930118" y="2576408"/>
            <a:ext cx="2240281" cy="2051567"/>
            <a:chOff x="4860032" y="2816932"/>
            <a:chExt cx="1512170" cy="1512170"/>
          </a:xfrm>
        </p:grpSpPr>
        <p:pic>
          <p:nvPicPr>
            <p:cNvPr id="3" name="Picture 2">
              <a:extLst>
                <a:ext uri="{FF2B5EF4-FFF2-40B4-BE49-F238E27FC236}">
                  <a16:creationId xmlns:a16="http://schemas.microsoft.com/office/drawing/2014/main" id="{67CB7E6D-AD29-E6CC-92E3-5C0CBE5039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9"/>
              <a:extLst>
                <a:ext uri="{FF2B5EF4-FFF2-40B4-BE49-F238E27FC236}">
                  <a16:creationId xmlns:a16="http://schemas.microsoft.com/office/drawing/2014/main" id="{00A6DC67-915D-AEA7-A691-5AA9466D0D5E}"/>
                </a:ext>
              </a:extLst>
            </p:cNvPr>
            <p:cNvSpPr txBox="1"/>
            <p:nvPr/>
          </p:nvSpPr>
          <p:spPr>
            <a:xfrm>
              <a:off x="5060984" y="3861048"/>
              <a:ext cx="1056700" cy="261610"/>
            </a:xfrm>
            <a:prstGeom prst="rect">
              <a:avLst/>
            </a:prstGeom>
            <a:noFill/>
          </p:spPr>
          <p:txBody>
            <a:bodyPr wrap="none" rtlCol="0">
              <a:spAutoFit/>
            </a:bodyPr>
            <a:lstStyle/>
            <a:p>
              <a:r>
                <a:rPr lang="en-GB" sz="1050" dirty="0">
                  <a:solidFill>
                    <a:schemeClr val="bg1">
                      <a:lumMod val="50000"/>
                    </a:schemeClr>
                  </a:solidFill>
                </a:rPr>
                <a:t>CC0 penubag</a:t>
              </a:r>
            </a:p>
          </p:txBody>
        </p:sp>
      </p:grpSp>
    </p:spTree>
    <p:extLst>
      <p:ext uri="{BB962C8B-B14F-4D97-AF65-F5344CB8AC3E}">
        <p14:creationId xmlns:p14="http://schemas.microsoft.com/office/powerpoint/2010/main" val="2319840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D82038CA-BC61-7674-21E6-0B23869B7A79}"/>
                  </a:ext>
                </a:extLst>
              </p:cNvPr>
              <p:cNvSpPr txBox="1"/>
              <p:nvPr/>
            </p:nvSpPr>
            <p:spPr bwMode="auto">
              <a:xfrm>
                <a:off x="1508855" y="1382847"/>
                <a:ext cx="2931488" cy="84405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IE" sz="2800" b="0" i="1" smtClean="0">
                          <a:solidFill>
                            <a:srgbClr val="000000"/>
                          </a:solidFill>
                          <a:latin typeface="Cambria Math" panose="02040503050406030204" pitchFamily="18" charset="0"/>
                        </a:rPr>
                        <m:t>𝑔</m:t>
                      </m:r>
                      <m:r>
                        <a:rPr lang="en-IE" sz="2800" i="1" smtClean="0">
                          <a:solidFill>
                            <a:srgbClr val="000000"/>
                          </a:solidFill>
                          <a:latin typeface="Cambria Math" panose="02040503050406030204" pitchFamily="18" charset="0"/>
                        </a:rPr>
                        <m:t>  =  </m:t>
                      </m:r>
                      <m:f>
                        <m:fPr>
                          <m:ctrlPr>
                            <a:rPr lang="en-IE" sz="2800" i="1">
                              <a:solidFill>
                                <a:srgbClr val="000000"/>
                              </a:solidFill>
                              <a:latin typeface="Cambria Math" panose="02040503050406030204" pitchFamily="18" charset="0"/>
                            </a:rPr>
                          </m:ctrlPr>
                        </m:fPr>
                        <m:num>
                          <m:r>
                            <a:rPr lang="en-IE" sz="2800" i="1">
                              <a:solidFill>
                                <a:srgbClr val="000000"/>
                              </a:solidFill>
                              <a:latin typeface="Cambria Math" panose="02040503050406030204" pitchFamily="18" charset="0"/>
                            </a:rPr>
                            <m:t>𝐺</m:t>
                          </m:r>
                          <m:r>
                            <a:rPr lang="en-IE" sz="2800" i="1">
                              <a:solidFill>
                                <a:srgbClr val="000000"/>
                              </a:solidFill>
                              <a:latin typeface="Cambria Math" panose="02040503050406030204" pitchFamily="18" charset="0"/>
                            </a:rPr>
                            <m:t> </m:t>
                          </m:r>
                          <m:r>
                            <a:rPr lang="en-IE" sz="2800" b="0" i="1" smtClean="0">
                              <a:solidFill>
                                <a:srgbClr val="000000"/>
                              </a:solidFill>
                              <a:latin typeface="Cambria Math" panose="02040503050406030204" pitchFamily="18" charset="0"/>
                            </a:rPr>
                            <m:t>𝑀</m:t>
                          </m:r>
                        </m:num>
                        <m:den>
                          <m:sSup>
                            <m:sSupPr>
                              <m:ctrlPr>
                                <a:rPr lang="en-IE" sz="2800" i="1">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𝑑</m:t>
                              </m:r>
                            </m:e>
                            <m:sup>
                              <m:r>
                                <a:rPr lang="en-IE" sz="2800" i="1">
                                  <a:solidFill>
                                    <a:srgbClr val="000000"/>
                                  </a:solidFill>
                                  <a:latin typeface="Cambria Math" panose="02040503050406030204" pitchFamily="18" charset="0"/>
                                </a:rPr>
                                <m:t>2</m:t>
                              </m:r>
                            </m:sup>
                          </m:sSup>
                        </m:den>
                      </m:f>
                    </m:oMath>
                  </m:oMathPara>
                </a14:m>
                <a:endParaRPr lang="en-IE" sz="2800" dirty="0"/>
              </a:p>
            </p:txBody>
          </p:sp>
        </mc:Choice>
        <mc:Fallback xmlns="">
          <p:sp>
            <p:nvSpPr>
              <p:cNvPr id="5" name="Object 4">
                <a:extLst>
                  <a:ext uri="{FF2B5EF4-FFF2-40B4-BE49-F238E27FC236}">
                    <a16:creationId xmlns:a16="http://schemas.microsoft.com/office/drawing/2014/main" id="{D82038CA-BC61-7674-21E6-0B23869B7A79}"/>
                  </a:ext>
                </a:extLst>
              </p:cNvPr>
              <p:cNvSpPr txBox="1">
                <a:spLocks noRot="1" noChangeAspect="1" noMove="1" noResize="1" noEditPoints="1" noAdjustHandles="1" noChangeArrowheads="1" noChangeShapeType="1" noTextEdit="1"/>
              </p:cNvSpPr>
              <p:nvPr/>
            </p:nvSpPr>
            <p:spPr bwMode="auto">
              <a:xfrm>
                <a:off x="1508855" y="1382847"/>
                <a:ext cx="2931488" cy="844054"/>
              </a:xfrm>
              <a:prstGeom prst="rect">
                <a:avLst/>
              </a:prstGeom>
              <a:blipFill>
                <a:blip r:embed="rId2"/>
                <a:stretch>
                  <a:fillRect b="-725"/>
                </a:stretch>
              </a:blipFill>
              <a:ln>
                <a:noFill/>
              </a:ln>
            </p:spPr>
            <p:txBody>
              <a:bodyPr/>
              <a:lstStyle/>
              <a:p>
                <a:r>
                  <a:rPr lang="en-GB">
                    <a:noFill/>
                  </a:rPr>
                  <a:t> </a:t>
                </a:r>
              </a:p>
            </p:txBody>
          </p:sp>
        </mc:Fallback>
      </mc:AlternateContent>
      <p:sp>
        <p:nvSpPr>
          <p:cNvPr id="10" name="TextBox 9">
            <a:extLst>
              <a:ext uri="{FF2B5EF4-FFF2-40B4-BE49-F238E27FC236}">
                <a16:creationId xmlns:a16="http://schemas.microsoft.com/office/drawing/2014/main" id="{F1ADF0DC-7BE6-1D32-54D8-DC2E8EEACB2D}"/>
              </a:ext>
            </a:extLst>
          </p:cNvPr>
          <p:cNvSpPr txBox="1"/>
          <p:nvPr/>
        </p:nvSpPr>
        <p:spPr>
          <a:xfrm>
            <a:off x="3670291" y="1523590"/>
            <a:ext cx="1425840" cy="400110"/>
          </a:xfrm>
          <a:prstGeom prst="rect">
            <a:avLst/>
          </a:prstGeom>
          <a:solidFill>
            <a:srgbClr val="FFC000"/>
          </a:solidFill>
        </p:spPr>
        <p:txBody>
          <a:bodyPr wrap="none" rtlCol="0">
            <a:spAutoFit/>
          </a:bodyPr>
          <a:lstStyle/>
          <a:p>
            <a:pPr algn="l"/>
            <a:r>
              <a:rPr lang="en-IE" sz="2000" dirty="0"/>
              <a:t>Tables p56</a:t>
            </a:r>
          </a:p>
        </p:txBody>
      </p:sp>
      <p:sp>
        <p:nvSpPr>
          <p:cNvPr id="4" name="Title 3">
            <a:extLst>
              <a:ext uri="{FF2B5EF4-FFF2-40B4-BE49-F238E27FC236}">
                <a16:creationId xmlns:a16="http://schemas.microsoft.com/office/drawing/2014/main" id="{C511F443-667E-0FD9-22C8-29D1D300AC57}"/>
              </a:ext>
            </a:extLst>
          </p:cNvPr>
          <p:cNvSpPr>
            <a:spLocks noGrp="1"/>
          </p:cNvSpPr>
          <p:nvPr>
            <p:ph type="title"/>
          </p:nvPr>
        </p:nvSpPr>
        <p:spPr/>
        <p:txBody>
          <a:bodyPr>
            <a:normAutofit/>
          </a:bodyPr>
          <a:lstStyle/>
          <a:p>
            <a:r>
              <a:rPr lang="en-GB" dirty="0"/>
              <a:t>Example</a:t>
            </a:r>
          </a:p>
        </p:txBody>
      </p:sp>
      <p:sp>
        <p:nvSpPr>
          <p:cNvPr id="11" name="Text Placeholder 10">
            <a:extLst>
              <a:ext uri="{FF2B5EF4-FFF2-40B4-BE49-F238E27FC236}">
                <a16:creationId xmlns:a16="http://schemas.microsoft.com/office/drawing/2014/main" id="{7D9DF3E0-3A9E-F87C-93D9-DCFA31A42D0C}"/>
              </a:ext>
            </a:extLst>
          </p:cNvPr>
          <p:cNvSpPr>
            <a:spLocks noGrp="1"/>
          </p:cNvSpPr>
          <p:nvPr>
            <p:ph type="body" sz="quarter" idx="10"/>
          </p:nvPr>
        </p:nvSpPr>
        <p:spPr>
          <a:xfrm>
            <a:off x="122292" y="461664"/>
            <a:ext cx="8899415" cy="867930"/>
          </a:xfrm>
        </p:spPr>
        <p:txBody>
          <a:bodyPr/>
          <a:lstStyle/>
          <a:p>
            <a:r>
              <a:rPr lang="en-GB" dirty="0"/>
              <a:t>Find the acceleration due to gravity on the moon. Mass of moon =7.35</a:t>
            </a:r>
            <a:r>
              <a:rPr lang="en-GB" dirty="0">
                <a:latin typeface="Arial" panose="020B0604020202020204" pitchFamily="34" charset="0"/>
                <a:cs typeface="Arial" panose="020B0604020202020204" pitchFamily="34" charset="0"/>
              </a:rPr>
              <a:t>×10²²</a:t>
            </a:r>
            <a:r>
              <a:rPr lang="en-GB" dirty="0"/>
              <a:t> kg, Radius of moon = 1.74</a:t>
            </a:r>
            <a:r>
              <a:rPr lang="en-GB" dirty="0">
                <a:latin typeface="Arial" panose="020B0604020202020204" pitchFamily="34" charset="0"/>
                <a:cs typeface="Arial" panose="020B0604020202020204" pitchFamily="34" charset="0"/>
              </a:rPr>
              <a:t>×10⁶ m.</a:t>
            </a:r>
            <a:endParaRPr lang="en-GB" dirty="0"/>
          </a:p>
        </p:txBody>
      </p:sp>
      <p:sp>
        <p:nvSpPr>
          <p:cNvPr id="12" name="TextBox 11">
            <a:extLst>
              <a:ext uri="{FF2B5EF4-FFF2-40B4-BE49-F238E27FC236}">
                <a16:creationId xmlns:a16="http://schemas.microsoft.com/office/drawing/2014/main" id="{69CC8148-8AD6-B815-1ECE-E5096730ECC3}"/>
              </a:ext>
            </a:extLst>
          </p:cNvPr>
          <p:cNvSpPr txBox="1"/>
          <p:nvPr/>
        </p:nvSpPr>
        <p:spPr>
          <a:xfrm>
            <a:off x="205739" y="3497580"/>
            <a:ext cx="8815967" cy="867930"/>
          </a:xfrm>
          <a:prstGeom prst="rect">
            <a:avLst/>
          </a:prstGeom>
          <a:solidFill>
            <a:schemeClr val="accent2">
              <a:lumMod val="20000"/>
              <a:lumOff val="80000"/>
            </a:schemeClr>
          </a:solidFill>
        </p:spPr>
        <p:txBody>
          <a:bodyPr vert="horz" wrap="square" lIns="91440" tIns="45720" rIns="91440" bIns="45720" rtlCol="0">
            <a:spAutoFit/>
          </a:bodyPr>
          <a:lstStyle>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GB" dirty="0"/>
              <a:t>How much does 1 kg weigh on earth and on the moon?</a:t>
            </a:r>
          </a:p>
        </p:txBody>
      </p:sp>
      <mc:AlternateContent xmlns:mc="http://schemas.openxmlformats.org/markup-compatibility/2006" xmlns:a14="http://schemas.microsoft.com/office/drawing/2010/main">
        <mc:Choice Requires="a14">
          <p:sp>
            <p:nvSpPr>
              <p:cNvPr id="19" name="Object 4">
                <a:extLst>
                  <a:ext uri="{FF2B5EF4-FFF2-40B4-BE49-F238E27FC236}">
                    <a16:creationId xmlns:a16="http://schemas.microsoft.com/office/drawing/2014/main" id="{FCF0D42F-E94E-AA26-A443-C8095A84F209}"/>
                  </a:ext>
                </a:extLst>
              </p:cNvPr>
              <p:cNvSpPr txBox="1"/>
              <p:nvPr/>
            </p:nvSpPr>
            <p:spPr bwMode="auto">
              <a:xfrm>
                <a:off x="2578704" y="2357309"/>
                <a:ext cx="6565295" cy="104021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IE" sz="2800" i="1" smtClean="0">
                              <a:solidFill>
                                <a:srgbClr val="000000"/>
                              </a:solidFill>
                              <a:latin typeface="Cambria Math" panose="02040503050406030204" pitchFamily="18" charset="0"/>
                            </a:rPr>
                          </m:ctrlPr>
                        </m:fPr>
                        <m:num>
                          <m:r>
                            <a:rPr lang="en-GB" sz="2800" b="0" i="1" smtClean="0">
                              <a:solidFill>
                                <a:srgbClr val="000000"/>
                              </a:solidFill>
                              <a:latin typeface="Cambria Math" panose="02040503050406030204" pitchFamily="18" charset="0"/>
                            </a:rPr>
                            <m:t>6.67×</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−11</m:t>
                              </m:r>
                            </m:sup>
                          </m:sSup>
                          <m:r>
                            <a:rPr lang="en-GB" sz="2800" b="0" i="1" smtClean="0">
                              <a:solidFill>
                                <a:srgbClr val="000000"/>
                              </a:solidFill>
                              <a:latin typeface="Cambria Math" panose="02040503050406030204" pitchFamily="18" charset="0"/>
                            </a:rPr>
                            <m:t>×7.35×</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22</m:t>
                              </m:r>
                            </m:sup>
                          </m:sSup>
                        </m:num>
                        <m:den>
                          <m:sSup>
                            <m:sSupPr>
                              <m:ctrlPr>
                                <a:rPr lang="en-IE" sz="2800" i="1">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(1.74×</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6</m:t>
                                  </m:r>
                                </m:sup>
                              </m:sSup>
                              <m:r>
                                <a:rPr lang="en-GB" sz="2800" b="0" i="1" smtClean="0">
                                  <a:solidFill>
                                    <a:srgbClr val="000000"/>
                                  </a:solidFill>
                                  <a:latin typeface="Cambria Math" panose="02040503050406030204" pitchFamily="18" charset="0"/>
                                </a:rPr>
                                <m:t>)</m:t>
                              </m:r>
                            </m:e>
                            <m:sup>
                              <m:r>
                                <a:rPr lang="en-IE" sz="2800" i="1">
                                  <a:solidFill>
                                    <a:srgbClr val="000000"/>
                                  </a:solidFill>
                                  <a:latin typeface="Cambria Math" panose="02040503050406030204" pitchFamily="18" charset="0"/>
                                </a:rPr>
                                <m:t>2</m:t>
                              </m:r>
                            </m:sup>
                          </m:sSup>
                        </m:den>
                      </m:f>
                      <m:r>
                        <a:rPr lang="en-IE" sz="2800" b="0" i="1" smtClean="0">
                          <a:solidFill>
                            <a:srgbClr val="000000"/>
                          </a:solidFill>
                          <a:latin typeface="Cambria Math" panose="02040503050406030204" pitchFamily="18" charset="0"/>
                        </a:rPr>
                        <m:t>=</m:t>
                      </m:r>
                      <m:r>
                        <a:rPr lang="en-GB" sz="2800" b="0" i="1" smtClean="0">
                          <a:solidFill>
                            <a:srgbClr val="000000"/>
                          </a:solidFill>
                          <a:latin typeface="Cambria Math" panose="02040503050406030204" pitchFamily="18" charset="0"/>
                        </a:rPr>
                        <m:t>1.62 </m:t>
                      </m:r>
                      <m:r>
                        <a:rPr lang="en-GB" sz="2800" b="0" i="1" smtClean="0">
                          <a:solidFill>
                            <a:srgbClr val="000000"/>
                          </a:solidFill>
                          <a:latin typeface="Cambria Math" panose="02040503050406030204" pitchFamily="18" charset="0"/>
                        </a:rPr>
                        <m:t>𝑚</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 </m:t>
                          </m:r>
                          <m:r>
                            <a:rPr lang="en-GB" sz="2800" b="0" i="1" smtClean="0">
                              <a:solidFill>
                                <a:srgbClr val="000000"/>
                              </a:solidFill>
                              <a:latin typeface="Cambria Math" panose="02040503050406030204" pitchFamily="18" charset="0"/>
                            </a:rPr>
                            <m:t>𝑠</m:t>
                          </m:r>
                        </m:e>
                        <m:sup>
                          <m:r>
                            <a:rPr lang="en-GB" sz="2800" b="0" i="1" smtClean="0">
                              <a:solidFill>
                                <a:srgbClr val="000000"/>
                              </a:solidFill>
                              <a:latin typeface="Cambria Math" panose="02040503050406030204" pitchFamily="18" charset="0"/>
                            </a:rPr>
                            <m:t>−2</m:t>
                          </m:r>
                        </m:sup>
                      </m:sSup>
                    </m:oMath>
                  </m:oMathPara>
                </a14:m>
                <a:endParaRPr lang="en-IE" sz="2800" dirty="0"/>
              </a:p>
            </p:txBody>
          </p:sp>
        </mc:Choice>
        <mc:Fallback xmlns="">
          <p:sp>
            <p:nvSpPr>
              <p:cNvPr id="19" name="Object 4">
                <a:extLst>
                  <a:ext uri="{FF2B5EF4-FFF2-40B4-BE49-F238E27FC236}">
                    <a16:creationId xmlns:a16="http://schemas.microsoft.com/office/drawing/2014/main" id="{FCF0D42F-E94E-AA26-A443-C8095A84F209}"/>
                  </a:ext>
                </a:extLst>
              </p:cNvPr>
              <p:cNvSpPr txBox="1">
                <a:spLocks noRot="1" noChangeAspect="1" noMove="1" noResize="1" noEditPoints="1" noAdjustHandles="1" noChangeArrowheads="1" noChangeShapeType="1" noTextEdit="1"/>
              </p:cNvSpPr>
              <p:nvPr/>
            </p:nvSpPr>
            <p:spPr bwMode="auto">
              <a:xfrm>
                <a:off x="2578704" y="2357309"/>
                <a:ext cx="6565295" cy="1040218"/>
              </a:xfrm>
              <a:prstGeom prst="rect">
                <a:avLst/>
              </a:prstGeom>
              <a:blipFill>
                <a:blip r:embed="rId3"/>
                <a:stretch>
                  <a:fillRect/>
                </a:stretch>
              </a:blipFill>
              <a:ln>
                <a:noFill/>
              </a:ln>
            </p:spPr>
            <p:txBody>
              <a:bodyPr/>
              <a:lstStyle/>
              <a:p>
                <a:r>
                  <a:rPr lang="en-GB">
                    <a:noFill/>
                  </a:rPr>
                  <a:t> </a:t>
                </a:r>
              </a:p>
            </p:txBody>
          </p:sp>
        </mc:Fallback>
      </mc:AlternateContent>
      <p:sp>
        <p:nvSpPr>
          <p:cNvPr id="20" name="TextBox 19">
            <a:extLst>
              <a:ext uri="{FF2B5EF4-FFF2-40B4-BE49-F238E27FC236}">
                <a16:creationId xmlns:a16="http://schemas.microsoft.com/office/drawing/2014/main" id="{41F93C05-EC75-4801-80E8-9F2DC3625593}"/>
              </a:ext>
            </a:extLst>
          </p:cNvPr>
          <p:cNvSpPr txBox="1"/>
          <p:nvPr/>
        </p:nvSpPr>
        <p:spPr>
          <a:xfrm>
            <a:off x="1328106" y="5063097"/>
            <a:ext cx="172194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On Earth:</a:t>
            </a:r>
          </a:p>
        </p:txBody>
      </p:sp>
      <p:sp>
        <p:nvSpPr>
          <p:cNvPr id="22" name="TextBox 21">
            <a:extLst>
              <a:ext uri="{FF2B5EF4-FFF2-40B4-BE49-F238E27FC236}">
                <a16:creationId xmlns:a16="http://schemas.microsoft.com/office/drawing/2014/main" id="{D35713FB-AB07-1B46-DA15-7EC1842F4A95}"/>
              </a:ext>
            </a:extLst>
          </p:cNvPr>
          <p:cNvSpPr txBox="1"/>
          <p:nvPr/>
        </p:nvSpPr>
        <p:spPr>
          <a:xfrm>
            <a:off x="3337348" y="4365510"/>
            <a:ext cx="220598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 = mg</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FF5745B-ACC5-2CD7-77E9-3C2A8A58FA30}"/>
                  </a:ext>
                </a:extLst>
              </p:cNvPr>
              <p:cNvSpPr txBox="1"/>
              <p:nvPr/>
            </p:nvSpPr>
            <p:spPr>
              <a:xfrm>
                <a:off x="614615" y="5694664"/>
                <a:ext cx="376859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𝑊𝑒𝑖𝑔h𝑡</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𝑚𝑔</m:t>
                      </m:r>
                      <m:r>
                        <a:rPr lang="en-GB" sz="2800" b="0" i="1" smtClean="0">
                          <a:latin typeface="Cambria Math" panose="02040503050406030204" pitchFamily="18" charset="0"/>
                          <a:cs typeface="Arial" panose="020B0604020202020204" pitchFamily="34" charset="0"/>
                        </a:rPr>
                        <m:t>=9.8 </m:t>
                      </m:r>
                      <m:r>
                        <a:rPr lang="en-GB" sz="2800" b="0" i="1" smtClean="0">
                          <a:latin typeface="Cambria Math" panose="02040503050406030204" pitchFamily="18" charset="0"/>
                          <a:cs typeface="Arial" panose="020B0604020202020204" pitchFamily="34" charset="0"/>
                        </a:rPr>
                        <m:t>𝑁</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EFF5745B-ACC5-2CD7-77E9-3C2A8A58FA30}"/>
                  </a:ext>
                </a:extLst>
              </p:cNvPr>
              <p:cNvSpPr txBox="1">
                <a:spLocks noRot="1" noChangeAspect="1" noMove="1" noResize="1" noEditPoints="1" noAdjustHandles="1" noChangeArrowheads="1" noChangeShapeType="1" noTextEdit="1"/>
              </p:cNvSpPr>
              <p:nvPr/>
            </p:nvSpPr>
            <p:spPr>
              <a:xfrm>
                <a:off x="614615" y="5694664"/>
                <a:ext cx="3768596" cy="677108"/>
              </a:xfrm>
              <a:prstGeom prst="rect">
                <a:avLst/>
              </a:prstGeom>
              <a:blipFill>
                <a:blip r:embed="rId5"/>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7259737C-A212-8540-CEEB-50C33B466CD3}"/>
              </a:ext>
            </a:extLst>
          </p:cNvPr>
          <p:cNvSpPr txBox="1"/>
          <p:nvPr/>
        </p:nvSpPr>
        <p:spPr>
          <a:xfrm>
            <a:off x="5433747" y="5079789"/>
            <a:ext cx="236314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On the Moon:</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3A9EBC2-3581-20D2-409F-88276EAE980C}"/>
                  </a:ext>
                </a:extLst>
              </p:cNvPr>
              <p:cNvSpPr txBox="1"/>
              <p:nvPr/>
            </p:nvSpPr>
            <p:spPr>
              <a:xfrm>
                <a:off x="5054338" y="5698892"/>
                <a:ext cx="396736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𝑊𝑒𝑖𝑔h𝑡</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𝑚𝑔</m:t>
                      </m:r>
                      <m:r>
                        <a:rPr lang="en-GB" sz="2800" b="0" i="1" smtClean="0">
                          <a:latin typeface="Cambria Math" panose="02040503050406030204" pitchFamily="18" charset="0"/>
                          <a:cs typeface="Arial" panose="020B0604020202020204" pitchFamily="34" charset="0"/>
                        </a:rPr>
                        <m:t>=1.62 </m:t>
                      </m:r>
                      <m:r>
                        <a:rPr lang="en-GB" sz="2800" b="0" i="1" smtClean="0">
                          <a:latin typeface="Cambria Math" panose="02040503050406030204" pitchFamily="18" charset="0"/>
                          <a:cs typeface="Arial" panose="020B0604020202020204" pitchFamily="34" charset="0"/>
                        </a:rPr>
                        <m:t>𝑁</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3A9EBC2-3581-20D2-409F-88276EAE980C}"/>
                  </a:ext>
                </a:extLst>
              </p:cNvPr>
              <p:cNvSpPr txBox="1">
                <a:spLocks noRot="1" noChangeAspect="1" noMove="1" noResize="1" noEditPoints="1" noAdjustHandles="1" noChangeArrowheads="1" noChangeShapeType="1" noTextEdit="1"/>
              </p:cNvSpPr>
              <p:nvPr/>
            </p:nvSpPr>
            <p:spPr>
              <a:xfrm>
                <a:off x="5054338" y="5698892"/>
                <a:ext cx="3967368" cy="677108"/>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283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9" grpId="0"/>
      <p:bldP spid="20" grpId="0"/>
      <p:bldP spid="22" grpId="0"/>
      <p:bldP spid="23" grpId="0"/>
      <p:bldP spid="24" grpId="0"/>
      <p:bldP spid="2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98A5-5D05-1427-3495-7C28C79D9D3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A4C884BC-D0AD-0C53-DBC8-C3B188F94D05}"/>
                  </a:ext>
                </a:extLst>
              </p:cNvPr>
              <p:cNvSpPr txBox="1"/>
              <p:nvPr/>
            </p:nvSpPr>
            <p:spPr bwMode="auto">
              <a:xfrm>
                <a:off x="6334805" y="5974309"/>
                <a:ext cx="2809195" cy="844054"/>
              </a:xfrm>
              <a:prstGeom prst="rect">
                <a:avLst/>
              </a:prstGeom>
              <a:noFill/>
              <a:ln>
                <a:noFill/>
              </a:ln>
            </p:spPr>
            <p:txBody>
              <a:bodyPr>
                <a:noAutofit/>
              </a:bodyPr>
              <a:lstStyle/>
              <a:p>
                <a14:m>
                  <m:oMath xmlns:m="http://schemas.openxmlformats.org/officeDocument/2006/math">
                    <m:r>
                      <a:rPr lang="en-IE" b="0" i="1" smtClean="0">
                        <a:solidFill>
                          <a:srgbClr val="0000FF"/>
                        </a:solidFill>
                        <a:latin typeface="Cambria Math" panose="02040503050406030204" pitchFamily="18" charset="0"/>
                      </a:rPr>
                      <m:t>𝑔</m:t>
                    </m:r>
                    <m:r>
                      <a:rPr lang="en-IE" i="1" smtClean="0">
                        <a:solidFill>
                          <a:srgbClr val="0000FF"/>
                        </a:solidFill>
                        <a:latin typeface="Cambria Math" panose="02040503050406030204" pitchFamily="18" charset="0"/>
                      </a:rPr>
                      <m:t>=</m:t>
                    </m:r>
                    <m:f>
                      <m:fPr>
                        <m:ctrlPr>
                          <a:rPr lang="en-IE" i="1">
                            <a:solidFill>
                              <a:srgbClr val="0000FF"/>
                            </a:solidFill>
                            <a:latin typeface="Cambria Math" panose="02040503050406030204" pitchFamily="18" charset="0"/>
                          </a:rPr>
                        </m:ctrlPr>
                      </m:fPr>
                      <m:num>
                        <m:r>
                          <a:rPr lang="en-IE" i="1">
                            <a:solidFill>
                              <a:srgbClr val="0000FF"/>
                            </a:solidFill>
                            <a:latin typeface="Cambria Math" panose="02040503050406030204" pitchFamily="18" charset="0"/>
                          </a:rPr>
                          <m:t>𝐺</m:t>
                        </m:r>
                        <m:r>
                          <a:rPr lang="en-IE" i="1">
                            <a:solidFill>
                              <a:srgbClr val="0000FF"/>
                            </a:solidFill>
                            <a:latin typeface="Cambria Math" panose="02040503050406030204" pitchFamily="18" charset="0"/>
                          </a:rPr>
                          <m:t> </m:t>
                        </m:r>
                        <m:r>
                          <a:rPr lang="en-IE" b="0" i="1" smtClean="0">
                            <a:solidFill>
                              <a:srgbClr val="0000FF"/>
                            </a:solidFill>
                            <a:latin typeface="Cambria Math" panose="02040503050406030204" pitchFamily="18" charset="0"/>
                          </a:rPr>
                          <m:t>𝑀</m:t>
                        </m:r>
                      </m:num>
                      <m:den>
                        <m:sSup>
                          <m:sSupPr>
                            <m:ctrlPr>
                              <a:rPr lang="en-IE" i="1">
                                <a:solidFill>
                                  <a:srgbClr val="0000FF"/>
                                </a:solidFill>
                                <a:latin typeface="Cambria Math" panose="02040503050406030204" pitchFamily="18" charset="0"/>
                              </a:rPr>
                            </m:ctrlPr>
                          </m:sSupPr>
                          <m:e>
                            <m:r>
                              <a:rPr lang="en-GB" b="0" i="1" smtClean="0">
                                <a:solidFill>
                                  <a:srgbClr val="0000FF"/>
                                </a:solidFill>
                                <a:latin typeface="Cambria Math" panose="02040503050406030204" pitchFamily="18" charset="0"/>
                              </a:rPr>
                              <m:t>𝑑</m:t>
                            </m:r>
                          </m:e>
                          <m:sup>
                            <m:r>
                              <a:rPr lang="en-IE" i="1">
                                <a:solidFill>
                                  <a:srgbClr val="0000FF"/>
                                </a:solidFill>
                                <a:latin typeface="Cambria Math" panose="02040503050406030204" pitchFamily="18" charset="0"/>
                              </a:rPr>
                              <m:t>2</m:t>
                            </m:r>
                          </m:sup>
                        </m:sSup>
                      </m:den>
                    </m:f>
                    <m:r>
                      <a:rPr lang="en-GB" b="0" i="1" smtClean="0">
                        <a:solidFill>
                          <a:srgbClr val="0000FF"/>
                        </a:solidFill>
                        <a:latin typeface="Cambria Math" panose="02040503050406030204" pitchFamily="18" charset="0"/>
                      </a:rPr>
                      <m:t>=9.</m:t>
                    </m:r>
                    <m:r>
                      <a:rPr lang="en-GB" b="0" i="0" smtClean="0">
                        <a:solidFill>
                          <a:srgbClr val="0000FF"/>
                        </a:solidFill>
                        <a:latin typeface="Cambria Math" panose="02040503050406030204" pitchFamily="18" charset="0"/>
                      </a:rPr>
                      <m:t> 0 </m:t>
                    </m:r>
                    <m:r>
                      <m:rPr>
                        <m:sty m:val="p"/>
                      </m:rPr>
                      <a:rPr lang="en-GB" b="0" i="0" smtClean="0">
                        <a:solidFill>
                          <a:srgbClr val="0000FF"/>
                        </a:solidFill>
                        <a:latin typeface="Cambria Math" panose="02040503050406030204" pitchFamily="18" charset="0"/>
                      </a:rPr>
                      <m:t>m</m:t>
                    </m:r>
                    <m:r>
                      <a:rPr lang="en-GB" b="0" i="0" smtClean="0">
                        <a:solidFill>
                          <a:srgbClr val="0000FF"/>
                        </a:solidFill>
                        <a:latin typeface="Cambria Math" panose="02040503050406030204" pitchFamily="18" charset="0"/>
                      </a:rPr>
                      <m:t> </m:t>
                    </m:r>
                    <m:sSup>
                      <m:sSupPr>
                        <m:ctrlPr>
                          <a:rPr lang="en-GB" b="0" i="1" smtClean="0">
                            <a:solidFill>
                              <a:srgbClr val="0000FF"/>
                            </a:solidFill>
                            <a:latin typeface="Cambria Math" panose="02040503050406030204" pitchFamily="18" charset="0"/>
                          </a:rPr>
                        </m:ctrlPr>
                      </m:sSupPr>
                      <m:e>
                        <m:r>
                          <m:rPr>
                            <m:sty m:val="p"/>
                          </m:rPr>
                          <a:rPr lang="en-GB" b="0" i="0" smtClean="0">
                            <a:solidFill>
                              <a:srgbClr val="0000FF"/>
                            </a:solidFill>
                            <a:latin typeface="Cambria Math" panose="02040503050406030204" pitchFamily="18" charset="0"/>
                          </a:rPr>
                          <m:t>s</m:t>
                        </m:r>
                      </m:e>
                      <m:sup>
                        <m:r>
                          <a:rPr lang="en-GB" b="0" i="0" smtClean="0">
                            <a:solidFill>
                              <a:srgbClr val="0000FF"/>
                            </a:solidFill>
                            <a:latin typeface="Cambria Math" panose="02040503050406030204" pitchFamily="18" charset="0"/>
                          </a:rPr>
                          <m:t>−2</m:t>
                        </m:r>
                      </m:sup>
                    </m:sSup>
                  </m:oMath>
                </a14:m>
                <a:r>
                  <a:rPr lang="en-IE" dirty="0">
                    <a:solidFill>
                      <a:srgbClr val="0000FF"/>
                    </a:solidFill>
                  </a:rPr>
                  <a:t> </a:t>
                </a:r>
              </a:p>
            </p:txBody>
          </p:sp>
        </mc:Choice>
        <mc:Fallback xmlns="">
          <p:sp>
            <p:nvSpPr>
              <p:cNvPr id="5" name="Object 4">
                <a:extLst>
                  <a:ext uri="{FF2B5EF4-FFF2-40B4-BE49-F238E27FC236}">
                    <a16:creationId xmlns:a16="http://schemas.microsoft.com/office/drawing/2014/main" id="{A4C884BC-D0AD-0C53-DBC8-C3B188F94D05}"/>
                  </a:ext>
                </a:extLst>
              </p:cNvPr>
              <p:cNvSpPr txBox="1">
                <a:spLocks noRot="1" noChangeAspect="1" noMove="1" noResize="1" noEditPoints="1" noAdjustHandles="1" noChangeArrowheads="1" noChangeShapeType="1" noTextEdit="1"/>
              </p:cNvSpPr>
              <p:nvPr/>
            </p:nvSpPr>
            <p:spPr bwMode="auto">
              <a:xfrm>
                <a:off x="6334805" y="5974309"/>
                <a:ext cx="2809195" cy="844054"/>
              </a:xfrm>
              <a:prstGeom prst="rect">
                <a:avLst/>
              </a:prstGeom>
              <a:blipFill>
                <a:blip r:embed="rId2"/>
                <a:stretch>
                  <a:fillRect/>
                </a:stretch>
              </a:blipFill>
              <a:ln>
                <a:noFill/>
              </a:ln>
            </p:spPr>
            <p:txBody>
              <a:bodyPr/>
              <a:lstStyle/>
              <a:p>
                <a:r>
                  <a:rPr lang="en-GB">
                    <a:noFill/>
                  </a:rPr>
                  <a:t> </a:t>
                </a:r>
              </a:p>
            </p:txBody>
          </p:sp>
        </mc:Fallback>
      </mc:AlternateContent>
      <p:sp>
        <p:nvSpPr>
          <p:cNvPr id="4" name="Title 3">
            <a:extLst>
              <a:ext uri="{FF2B5EF4-FFF2-40B4-BE49-F238E27FC236}">
                <a16:creationId xmlns:a16="http://schemas.microsoft.com/office/drawing/2014/main" id="{2CFD621E-3508-9395-CACD-03FCD9A0A803}"/>
              </a:ext>
            </a:extLst>
          </p:cNvPr>
          <p:cNvSpPr>
            <a:spLocks noGrp="1"/>
          </p:cNvSpPr>
          <p:nvPr>
            <p:ph type="title"/>
          </p:nvPr>
        </p:nvSpPr>
        <p:spPr/>
        <p:txBody>
          <a:bodyPr>
            <a:normAutofit fontScale="90000"/>
          </a:bodyPr>
          <a:lstStyle/>
          <a:p>
            <a:r>
              <a:rPr lang="en-GB" dirty="0"/>
              <a:t>Example</a:t>
            </a:r>
          </a:p>
        </p:txBody>
      </p:sp>
      <p:sp>
        <p:nvSpPr>
          <p:cNvPr id="11" name="Text Placeholder 10">
            <a:extLst>
              <a:ext uri="{FF2B5EF4-FFF2-40B4-BE49-F238E27FC236}">
                <a16:creationId xmlns:a16="http://schemas.microsoft.com/office/drawing/2014/main" id="{0939CEAF-B07F-E10F-C0EB-38ECAA14F6C5}"/>
              </a:ext>
            </a:extLst>
          </p:cNvPr>
          <p:cNvSpPr>
            <a:spLocks noGrp="1"/>
          </p:cNvSpPr>
          <p:nvPr>
            <p:ph type="body" sz="quarter" idx="10"/>
          </p:nvPr>
        </p:nvSpPr>
        <p:spPr>
          <a:xfrm>
            <a:off x="122292" y="461664"/>
            <a:ext cx="8899415" cy="1512209"/>
          </a:xfrm>
        </p:spPr>
        <p:txBody>
          <a:bodyPr/>
          <a:lstStyle/>
          <a:p>
            <a:r>
              <a:rPr lang="en-GB" dirty="0"/>
              <a:t>Uranus has a mass of 8.7 × 10</a:t>
            </a:r>
            <a:r>
              <a:rPr lang="en-GB" baseline="30000" dirty="0"/>
              <a:t>25</a:t>
            </a:r>
            <a:r>
              <a:rPr lang="en-GB" dirty="0"/>
              <a:t> kg and a radius </a:t>
            </a:r>
          </a:p>
          <a:p>
            <a:r>
              <a:rPr lang="en-GB" dirty="0"/>
              <a:t>of 25 400 km.</a:t>
            </a:r>
          </a:p>
          <a:p>
            <a:r>
              <a:rPr lang="en-GB" dirty="0"/>
              <a:t>Calculate the acceleration due to gravity on Uranus.</a:t>
            </a:r>
          </a:p>
        </p:txBody>
      </p:sp>
    </p:spTree>
    <p:extLst>
      <p:ext uri="{BB962C8B-B14F-4D97-AF65-F5344CB8AC3E}">
        <p14:creationId xmlns:p14="http://schemas.microsoft.com/office/powerpoint/2010/main" val="320918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FF486-BEFF-D910-730D-D7E3DC5E23B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AF98A0F5-5B9C-899A-BE3D-3CA8468E8DCD}"/>
                  </a:ext>
                </a:extLst>
              </p:cNvPr>
              <p:cNvSpPr txBox="1"/>
              <p:nvPr/>
            </p:nvSpPr>
            <p:spPr bwMode="auto">
              <a:xfrm>
                <a:off x="4571999" y="3620486"/>
                <a:ext cx="1987395" cy="84405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IE" sz="2800" b="0" i="1" smtClean="0">
                              <a:solidFill>
                                <a:srgbClr val="000000"/>
                              </a:solidFill>
                              <a:latin typeface="Cambria Math" panose="02040503050406030204" pitchFamily="18" charset="0"/>
                            </a:rPr>
                          </m:ctrlPr>
                        </m:sSubPr>
                        <m:e>
                          <m:r>
                            <a:rPr lang="en-IE" sz="2800" b="0" i="1" smtClean="0">
                              <a:solidFill>
                                <a:srgbClr val="000000"/>
                              </a:solidFill>
                              <a:latin typeface="Cambria Math" panose="02040503050406030204" pitchFamily="18" charset="0"/>
                            </a:rPr>
                            <m:t>𝑔</m:t>
                          </m:r>
                        </m:e>
                        <m:sub>
                          <m:r>
                            <a:rPr lang="en-GB" sz="2800" b="0" i="1" smtClean="0">
                              <a:solidFill>
                                <a:srgbClr val="000000"/>
                              </a:solidFill>
                              <a:latin typeface="Cambria Math" panose="02040503050406030204" pitchFamily="18" charset="0"/>
                            </a:rPr>
                            <m:t>900</m:t>
                          </m:r>
                        </m:sub>
                      </m:sSub>
                      <m:r>
                        <a:rPr lang="en-IE" sz="2800" i="1" smtClean="0">
                          <a:solidFill>
                            <a:srgbClr val="000000"/>
                          </a:solidFill>
                          <a:latin typeface="Cambria Math" panose="02040503050406030204" pitchFamily="18" charset="0"/>
                        </a:rPr>
                        <m:t>= </m:t>
                      </m:r>
                      <m:f>
                        <m:fPr>
                          <m:ctrlPr>
                            <a:rPr lang="en-IE" sz="2800" i="1">
                              <a:solidFill>
                                <a:srgbClr val="000000"/>
                              </a:solidFill>
                              <a:latin typeface="Cambria Math" panose="02040503050406030204" pitchFamily="18" charset="0"/>
                            </a:rPr>
                          </m:ctrlPr>
                        </m:fPr>
                        <m:num>
                          <m:r>
                            <a:rPr lang="en-IE" sz="2800" i="1">
                              <a:solidFill>
                                <a:srgbClr val="000000"/>
                              </a:solidFill>
                              <a:latin typeface="Cambria Math" panose="02040503050406030204" pitchFamily="18" charset="0"/>
                            </a:rPr>
                            <m:t>𝐺</m:t>
                          </m:r>
                          <m:r>
                            <a:rPr lang="en-IE" sz="2800" b="0" i="1" smtClean="0">
                              <a:solidFill>
                                <a:srgbClr val="000000"/>
                              </a:solidFill>
                              <a:latin typeface="Cambria Math" panose="02040503050406030204" pitchFamily="18" charset="0"/>
                            </a:rPr>
                            <m:t>𝑀</m:t>
                          </m:r>
                        </m:num>
                        <m:den>
                          <m:sSup>
                            <m:sSupPr>
                              <m:ctrlPr>
                                <a:rPr lang="en-IE" sz="2800" i="1">
                                  <a:solidFill>
                                    <a:srgbClr val="000000"/>
                                  </a:solidFill>
                                  <a:latin typeface="Cambria Math" panose="02040503050406030204" pitchFamily="18" charset="0"/>
                                </a:rPr>
                              </m:ctrlPr>
                            </m:sSupPr>
                            <m:e>
                              <m:r>
                                <a:rPr lang="en-IE" sz="2800" b="0" i="1" smtClean="0">
                                  <a:solidFill>
                                    <a:srgbClr val="000000"/>
                                  </a:solidFill>
                                  <a:latin typeface="Cambria Math" panose="02040503050406030204" pitchFamily="18" charset="0"/>
                                </a:rPr>
                                <m:t>𝑑</m:t>
                              </m:r>
                            </m:e>
                            <m:sup>
                              <m:r>
                                <a:rPr lang="en-IE" sz="2800" i="1">
                                  <a:solidFill>
                                    <a:srgbClr val="000000"/>
                                  </a:solidFill>
                                  <a:latin typeface="Cambria Math" panose="02040503050406030204" pitchFamily="18" charset="0"/>
                                </a:rPr>
                                <m:t>2</m:t>
                              </m:r>
                            </m:sup>
                          </m:sSup>
                        </m:den>
                      </m:f>
                    </m:oMath>
                  </m:oMathPara>
                </a14:m>
                <a:endParaRPr lang="en-IE" sz="2800" dirty="0"/>
              </a:p>
            </p:txBody>
          </p:sp>
        </mc:Choice>
        <mc:Fallback xmlns="">
          <p:sp>
            <p:nvSpPr>
              <p:cNvPr id="5" name="Object 4">
                <a:extLst>
                  <a:ext uri="{FF2B5EF4-FFF2-40B4-BE49-F238E27FC236}">
                    <a16:creationId xmlns:a16="http://schemas.microsoft.com/office/drawing/2014/main" id="{AF98A0F5-5B9C-899A-BE3D-3CA8468E8DCD}"/>
                  </a:ext>
                </a:extLst>
              </p:cNvPr>
              <p:cNvSpPr txBox="1">
                <a:spLocks noRot="1" noChangeAspect="1" noMove="1" noResize="1" noEditPoints="1" noAdjustHandles="1" noChangeArrowheads="1" noChangeShapeType="1" noTextEdit="1"/>
              </p:cNvSpPr>
              <p:nvPr/>
            </p:nvSpPr>
            <p:spPr bwMode="auto">
              <a:xfrm>
                <a:off x="4571999" y="3620486"/>
                <a:ext cx="1987395" cy="844054"/>
              </a:xfrm>
              <a:prstGeom prst="rect">
                <a:avLst/>
              </a:prstGeom>
              <a:blipFill>
                <a:blip r:embed="rId2"/>
                <a:stretch>
                  <a:fillRect b="-725"/>
                </a:stretch>
              </a:blipFill>
              <a:ln>
                <a:noFill/>
              </a:ln>
            </p:spPr>
            <p:txBody>
              <a:bodyPr/>
              <a:lstStyle/>
              <a:p>
                <a:r>
                  <a:rPr lang="en-GB">
                    <a:noFill/>
                  </a:rPr>
                  <a:t> </a:t>
                </a:r>
              </a:p>
            </p:txBody>
          </p:sp>
        </mc:Fallback>
      </mc:AlternateContent>
      <p:sp>
        <p:nvSpPr>
          <p:cNvPr id="10" name="TextBox 9">
            <a:extLst>
              <a:ext uri="{FF2B5EF4-FFF2-40B4-BE49-F238E27FC236}">
                <a16:creationId xmlns:a16="http://schemas.microsoft.com/office/drawing/2014/main" id="{D8A2BB5C-C258-DB13-EFC9-A713D0FFDAD5}"/>
              </a:ext>
            </a:extLst>
          </p:cNvPr>
          <p:cNvSpPr txBox="1"/>
          <p:nvPr/>
        </p:nvSpPr>
        <p:spPr>
          <a:xfrm>
            <a:off x="7294394" y="3949246"/>
            <a:ext cx="1164293" cy="400110"/>
          </a:xfrm>
          <a:prstGeom prst="rect">
            <a:avLst/>
          </a:prstGeom>
          <a:solidFill>
            <a:srgbClr val="FFC000"/>
          </a:solidFill>
        </p:spPr>
        <p:txBody>
          <a:bodyPr wrap="none" rtlCol="0">
            <a:spAutoFit/>
          </a:bodyPr>
          <a:lstStyle/>
          <a:p>
            <a:pPr algn="l"/>
            <a:r>
              <a:rPr lang="en-IE" sz="2000" dirty="0"/>
              <a:t>F&amp;T p56</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4B3495-18ED-BA47-34CF-0598D07158C7}"/>
                  </a:ext>
                </a:extLst>
              </p:cNvPr>
              <p:cNvSpPr txBox="1"/>
              <p:nvPr/>
            </p:nvSpPr>
            <p:spPr>
              <a:xfrm>
                <a:off x="4467415" y="2354142"/>
                <a:ext cx="4433772" cy="861774"/>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𝑑</m:t>
                      </m:r>
                      <m:r>
                        <a:rPr lang="en-IE" sz="2800" b="0" i="1" smtClean="0">
                          <a:latin typeface="Cambria Math" panose="02040503050406030204" pitchFamily="18" charset="0"/>
                        </a:rPr>
                        <m:t>=</m:t>
                      </m:r>
                      <m:r>
                        <a:rPr lang="en-GB" sz="2800" b="0" i="1" smtClean="0">
                          <a:latin typeface="Cambria Math" panose="02040503050406030204" pitchFamily="18" charset="0"/>
                        </a:rPr>
                        <m:t>900 000</m:t>
                      </m:r>
                      <m:r>
                        <a:rPr lang="en-IE" sz="2800" b="0" i="1" smtClean="0">
                          <a:latin typeface="Cambria Math" panose="02040503050406030204" pitchFamily="18" charset="0"/>
                        </a:rPr>
                        <m:t>+6</m:t>
                      </m:r>
                      <m:r>
                        <a:rPr lang="en-GB" sz="2800" b="0" i="1" smtClean="0">
                          <a:latin typeface="Cambria Math" panose="02040503050406030204" pitchFamily="18" charset="0"/>
                        </a:rPr>
                        <m:t> 380 000</m:t>
                      </m:r>
                    </m:oMath>
                  </m:oMathPara>
                </a14:m>
                <a:endParaRPr lang="en-GB" sz="2800" b="0" i="1" dirty="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=7.</m:t>
                      </m:r>
                      <m:r>
                        <a:rPr lang="en-GB" sz="2800" b="0" i="1" smtClean="0">
                          <a:latin typeface="Cambria Math" panose="02040503050406030204" pitchFamily="18" charset="0"/>
                        </a:rPr>
                        <m:t>28</m:t>
                      </m:r>
                      <m:r>
                        <a:rPr lang="en-IE" sz="2800" b="0" i="1" smtClean="0">
                          <a:latin typeface="Cambria Math" panose="02040503050406030204" pitchFamily="18" charset="0"/>
                        </a:rPr>
                        <m:t>×</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10</m:t>
                          </m:r>
                        </m:e>
                        <m:sup>
                          <m:r>
                            <a:rPr lang="en-IE" sz="2800" b="0" i="1" smtClean="0">
                              <a:latin typeface="Cambria Math" panose="02040503050406030204" pitchFamily="18" charset="0"/>
                            </a:rPr>
                            <m:t>6</m:t>
                          </m:r>
                        </m:sup>
                      </m:sSup>
                      <m:r>
                        <a:rPr lang="en-GB" sz="2800" b="0" i="0" smtClean="0">
                          <a:latin typeface="Cambria Math" panose="02040503050406030204" pitchFamily="18" charset="0"/>
                        </a:rPr>
                        <m:t> </m:t>
                      </m:r>
                      <m:r>
                        <m:rPr>
                          <m:sty m:val="p"/>
                        </m:rPr>
                        <a:rPr lang="en-GB" sz="2800" b="0" i="0" smtClean="0">
                          <a:latin typeface="Cambria Math" panose="02040503050406030204" pitchFamily="18" charset="0"/>
                        </a:rPr>
                        <m:t>m</m:t>
                      </m:r>
                    </m:oMath>
                  </m:oMathPara>
                </a14:m>
                <a:endParaRPr lang="en-IE" sz="2800" dirty="0"/>
              </a:p>
            </p:txBody>
          </p:sp>
        </mc:Choice>
        <mc:Fallback xmlns="">
          <p:sp>
            <p:nvSpPr>
              <p:cNvPr id="11" name="TextBox 10">
                <a:extLst>
                  <a:ext uri="{FF2B5EF4-FFF2-40B4-BE49-F238E27FC236}">
                    <a16:creationId xmlns:a16="http://schemas.microsoft.com/office/drawing/2014/main" id="{054B3495-18ED-BA47-34CF-0598D07158C7}"/>
                  </a:ext>
                </a:extLst>
              </p:cNvPr>
              <p:cNvSpPr txBox="1">
                <a:spLocks noRot="1" noChangeAspect="1" noMove="1" noResize="1" noEditPoints="1" noAdjustHandles="1" noChangeArrowheads="1" noChangeShapeType="1" noTextEdit="1"/>
              </p:cNvSpPr>
              <p:nvPr/>
            </p:nvSpPr>
            <p:spPr>
              <a:xfrm>
                <a:off x="4467415" y="2354142"/>
                <a:ext cx="4433772" cy="861774"/>
              </a:xfrm>
              <a:prstGeom prst="rect">
                <a:avLst/>
              </a:prstGeom>
              <a:blipFill>
                <a:blip r:embed="rId3"/>
                <a:stretch>
                  <a:fillRect/>
                </a:stretch>
              </a:blipFill>
            </p:spPr>
            <p:txBody>
              <a:bodyPr/>
              <a:lstStyle/>
              <a:p>
                <a:r>
                  <a:rPr lang="en-GB">
                    <a:noFill/>
                  </a:rPr>
                  <a:t> </a:t>
                </a:r>
              </a:p>
            </p:txBody>
          </p:sp>
        </mc:Fallback>
      </mc:AlternateContent>
      <p:grpSp>
        <p:nvGrpSpPr>
          <p:cNvPr id="14" name="Group 13">
            <a:extLst>
              <a:ext uri="{FF2B5EF4-FFF2-40B4-BE49-F238E27FC236}">
                <a16:creationId xmlns:a16="http://schemas.microsoft.com/office/drawing/2014/main" id="{A5E7205D-EFDE-3A4A-A659-17CCFFC6032D}"/>
              </a:ext>
            </a:extLst>
          </p:cNvPr>
          <p:cNvGrpSpPr/>
          <p:nvPr/>
        </p:nvGrpSpPr>
        <p:grpSpPr>
          <a:xfrm>
            <a:off x="337801" y="3669785"/>
            <a:ext cx="2929751" cy="2929751"/>
            <a:chOff x="2336029" y="3290868"/>
            <a:chExt cx="1419541" cy="1419541"/>
          </a:xfrm>
        </p:grpSpPr>
        <p:sp>
          <p:nvSpPr>
            <p:cNvPr id="15" name="Oval 14">
              <a:extLst>
                <a:ext uri="{FF2B5EF4-FFF2-40B4-BE49-F238E27FC236}">
                  <a16:creationId xmlns:a16="http://schemas.microsoft.com/office/drawing/2014/main" id="{88A683C4-96AA-7B3C-1C55-BAE7DEC1DF74}"/>
                </a:ext>
              </a:extLst>
            </p:cNvPr>
            <p:cNvSpPr/>
            <p:nvPr/>
          </p:nvSpPr>
          <p:spPr>
            <a:xfrm>
              <a:off x="2336029" y="3290868"/>
              <a:ext cx="1419541" cy="1419541"/>
            </a:xfrm>
            <a:prstGeom prst="ellipse">
              <a:avLst/>
            </a:prstGeom>
            <a:solidFill>
              <a:srgbClr val="CCE1F4"/>
            </a:solidFill>
            <a:ln w="38100">
              <a:solidFill>
                <a:schemeClr val="tx1"/>
              </a:solidFill>
            </a:ln>
            <a:scene3d>
              <a:camera prst="orthographicFront"/>
              <a:lightRig rig="threePt" dir="t"/>
            </a:scene3d>
            <a:sp3d contourW="12700" prstMaterial="plastic">
              <a:bevelT w="755650"/>
              <a:bevelB w="679450"/>
              <a:contourClr>
                <a:schemeClr val="accent2">
                  <a:lumMod val="40000"/>
                  <a:lumOff val="6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D6C40B3C-D20D-AE0B-7438-C68F6AC6EDD6}"/>
                </a:ext>
              </a:extLst>
            </p:cNvPr>
            <p:cNvSpPr/>
            <p:nvPr/>
          </p:nvSpPr>
          <p:spPr>
            <a:xfrm>
              <a:off x="2348361" y="3585366"/>
              <a:ext cx="624787" cy="664978"/>
            </a:xfrm>
            <a:custGeom>
              <a:avLst/>
              <a:gdLst>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57942 w 1861457"/>
                <a:gd name="connsiteY33" fmla="*/ 1915886 h 1981200"/>
                <a:gd name="connsiteX34" fmla="*/ 990600 w 1861457"/>
                <a:gd name="connsiteY34" fmla="*/ 1817914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240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990600 w 1861457"/>
                <a:gd name="connsiteY34" fmla="*/ 1817914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240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240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367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367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367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61457" h="1981200">
                  <a:moveTo>
                    <a:pt x="1828800" y="555172"/>
                  </a:moveTo>
                  <a:lnTo>
                    <a:pt x="1861457" y="337457"/>
                  </a:lnTo>
                  <a:lnTo>
                    <a:pt x="1730828" y="217714"/>
                  </a:lnTo>
                  <a:lnTo>
                    <a:pt x="1578428" y="195943"/>
                  </a:lnTo>
                  <a:lnTo>
                    <a:pt x="1785257" y="0"/>
                  </a:lnTo>
                  <a:lnTo>
                    <a:pt x="1545771" y="217714"/>
                  </a:lnTo>
                  <a:lnTo>
                    <a:pt x="1578428" y="326572"/>
                  </a:lnTo>
                  <a:lnTo>
                    <a:pt x="1328057" y="402772"/>
                  </a:lnTo>
                  <a:lnTo>
                    <a:pt x="914400" y="413657"/>
                  </a:lnTo>
                  <a:lnTo>
                    <a:pt x="751114" y="304800"/>
                  </a:lnTo>
                  <a:lnTo>
                    <a:pt x="533400" y="391886"/>
                  </a:lnTo>
                  <a:lnTo>
                    <a:pt x="228600" y="511629"/>
                  </a:lnTo>
                  <a:lnTo>
                    <a:pt x="435428" y="457200"/>
                  </a:lnTo>
                  <a:lnTo>
                    <a:pt x="185057" y="718457"/>
                  </a:lnTo>
                  <a:lnTo>
                    <a:pt x="130628" y="664029"/>
                  </a:lnTo>
                  <a:lnTo>
                    <a:pt x="0" y="1175657"/>
                  </a:lnTo>
                  <a:lnTo>
                    <a:pt x="43542" y="1317172"/>
                  </a:lnTo>
                  <a:lnTo>
                    <a:pt x="97971" y="1186543"/>
                  </a:lnTo>
                  <a:lnTo>
                    <a:pt x="97971" y="1186543"/>
                  </a:lnTo>
                  <a:cubicBezTo>
                    <a:pt x="57247" y="1094915"/>
                    <a:pt x="42036" y="1114863"/>
                    <a:pt x="65314" y="1045029"/>
                  </a:cubicBezTo>
                  <a:cubicBezTo>
                    <a:pt x="71493" y="1026491"/>
                    <a:pt x="80906" y="1009138"/>
                    <a:pt x="87085" y="990600"/>
                  </a:cubicBezTo>
                  <a:cubicBezTo>
                    <a:pt x="91816" y="976407"/>
                    <a:pt x="97971" y="947057"/>
                    <a:pt x="97971" y="947057"/>
                  </a:cubicBezTo>
                  <a:lnTo>
                    <a:pt x="97971" y="947057"/>
                  </a:lnTo>
                  <a:lnTo>
                    <a:pt x="206828" y="968829"/>
                  </a:lnTo>
                  <a:lnTo>
                    <a:pt x="217714" y="1415143"/>
                  </a:lnTo>
                  <a:lnTo>
                    <a:pt x="152400" y="1491343"/>
                  </a:lnTo>
                  <a:lnTo>
                    <a:pt x="261257" y="1524000"/>
                  </a:lnTo>
                  <a:lnTo>
                    <a:pt x="359228" y="1621972"/>
                  </a:lnTo>
                  <a:lnTo>
                    <a:pt x="598714" y="1741714"/>
                  </a:lnTo>
                  <a:lnTo>
                    <a:pt x="642257" y="1872343"/>
                  </a:lnTo>
                  <a:lnTo>
                    <a:pt x="794657" y="1981200"/>
                  </a:lnTo>
                  <a:lnTo>
                    <a:pt x="762000" y="1839686"/>
                  </a:lnTo>
                  <a:lnTo>
                    <a:pt x="762000" y="1785257"/>
                  </a:lnTo>
                  <a:cubicBezTo>
                    <a:pt x="827314" y="1828800"/>
                    <a:pt x="911678" y="1916793"/>
                    <a:pt x="976992" y="1960336"/>
                  </a:cubicBezTo>
                  <a:cubicBezTo>
                    <a:pt x="987878" y="1927679"/>
                    <a:pt x="1018873" y="1882170"/>
                    <a:pt x="1026584" y="1847547"/>
                  </a:cubicBezTo>
                  <a:cubicBezTo>
                    <a:pt x="1034295" y="1812924"/>
                    <a:pt x="1021997" y="1768425"/>
                    <a:pt x="1023257" y="1752600"/>
                  </a:cubicBezTo>
                  <a:cubicBezTo>
                    <a:pt x="1024517" y="1736775"/>
                    <a:pt x="1030514" y="1752600"/>
                    <a:pt x="1034142" y="1752600"/>
                  </a:cubicBezTo>
                  <a:lnTo>
                    <a:pt x="1034142" y="1752600"/>
                  </a:lnTo>
                  <a:lnTo>
                    <a:pt x="1099457" y="1676400"/>
                  </a:lnTo>
                  <a:lnTo>
                    <a:pt x="968828" y="1654629"/>
                  </a:lnTo>
                  <a:cubicBezTo>
                    <a:pt x="1092296" y="1593340"/>
                    <a:pt x="1091643" y="1601294"/>
                    <a:pt x="1088571" y="1536700"/>
                  </a:cubicBezTo>
                  <a:cubicBezTo>
                    <a:pt x="1116380" y="1494986"/>
                    <a:pt x="1110342" y="1504426"/>
                    <a:pt x="1110342" y="1458686"/>
                  </a:cubicBezTo>
                  <a:lnTo>
                    <a:pt x="1110342" y="1458686"/>
                  </a:lnTo>
                  <a:lnTo>
                    <a:pt x="1110342" y="1458686"/>
                  </a:lnTo>
                  <a:lnTo>
                    <a:pt x="794657" y="1480457"/>
                  </a:lnTo>
                  <a:lnTo>
                    <a:pt x="751114" y="1360714"/>
                  </a:lnTo>
                  <a:lnTo>
                    <a:pt x="859971" y="1382486"/>
                  </a:lnTo>
                  <a:lnTo>
                    <a:pt x="925285" y="1153886"/>
                  </a:lnTo>
                  <a:lnTo>
                    <a:pt x="1023257" y="1153886"/>
                  </a:lnTo>
                  <a:lnTo>
                    <a:pt x="1186542" y="1219200"/>
                  </a:lnTo>
                  <a:lnTo>
                    <a:pt x="1284514" y="1230086"/>
                  </a:lnTo>
                  <a:cubicBezTo>
                    <a:pt x="1338399" y="1086392"/>
                    <a:pt x="1301001" y="1130564"/>
                    <a:pt x="1328057" y="1175657"/>
                  </a:cubicBezTo>
                  <a:cubicBezTo>
                    <a:pt x="1333337" y="1184458"/>
                    <a:pt x="1342571" y="1190172"/>
                    <a:pt x="1349828" y="1197429"/>
                  </a:cubicBezTo>
                  <a:cubicBezTo>
                    <a:pt x="1361862" y="1161330"/>
                    <a:pt x="1360714" y="1176247"/>
                    <a:pt x="1360714" y="1153886"/>
                  </a:cubicBezTo>
                  <a:lnTo>
                    <a:pt x="1360714" y="1153886"/>
                  </a:lnTo>
                  <a:lnTo>
                    <a:pt x="1273628" y="1045029"/>
                  </a:lnTo>
                  <a:lnTo>
                    <a:pt x="1480457" y="1055914"/>
                  </a:lnTo>
                  <a:lnTo>
                    <a:pt x="1611085" y="936172"/>
                  </a:lnTo>
                  <a:cubicBezTo>
                    <a:pt x="1575579" y="841489"/>
                    <a:pt x="1606157" y="862951"/>
                    <a:pt x="1556657" y="838200"/>
                  </a:cubicBezTo>
                  <a:lnTo>
                    <a:pt x="1556657" y="838200"/>
                  </a:lnTo>
                  <a:lnTo>
                    <a:pt x="1469571" y="903514"/>
                  </a:lnTo>
                  <a:lnTo>
                    <a:pt x="1360714" y="881743"/>
                  </a:lnTo>
                  <a:lnTo>
                    <a:pt x="1360714" y="881743"/>
                  </a:lnTo>
                  <a:lnTo>
                    <a:pt x="1513114" y="772886"/>
                  </a:lnTo>
                  <a:lnTo>
                    <a:pt x="1524000" y="620486"/>
                  </a:lnTo>
                  <a:lnTo>
                    <a:pt x="1828800" y="555172"/>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D25CD980-F83B-4C35-330C-0A6535F34E62}"/>
                </a:ext>
              </a:extLst>
            </p:cNvPr>
            <p:cNvSpPr/>
            <p:nvPr/>
          </p:nvSpPr>
          <p:spPr>
            <a:xfrm>
              <a:off x="2740019" y="3998542"/>
              <a:ext cx="103015" cy="117934"/>
            </a:xfrm>
            <a:custGeom>
              <a:avLst/>
              <a:gdLst>
                <a:gd name="connsiteX0" fmla="*/ 86783 w 306916"/>
                <a:gd name="connsiteY0" fmla="*/ 38100 h 351367"/>
                <a:gd name="connsiteX1" fmla="*/ 304800 w 306916"/>
                <a:gd name="connsiteY1" fmla="*/ 0 h 351367"/>
                <a:gd name="connsiteX2" fmla="*/ 306916 w 306916"/>
                <a:gd name="connsiteY2" fmla="*/ 150283 h 351367"/>
                <a:gd name="connsiteX3" fmla="*/ 160866 w 306916"/>
                <a:gd name="connsiteY3" fmla="*/ 325967 h 351367"/>
                <a:gd name="connsiteX4" fmla="*/ 0 w 306916"/>
                <a:gd name="connsiteY4" fmla="*/ 351367 h 351367"/>
                <a:gd name="connsiteX5" fmla="*/ 29633 w 306916"/>
                <a:gd name="connsiteY5" fmla="*/ 156633 h 351367"/>
                <a:gd name="connsiteX6" fmla="*/ 124883 w 306916"/>
                <a:gd name="connsiteY6" fmla="*/ 249767 h 351367"/>
                <a:gd name="connsiteX7" fmla="*/ 192616 w 306916"/>
                <a:gd name="connsiteY7" fmla="*/ 105833 h 351367"/>
                <a:gd name="connsiteX8" fmla="*/ 57150 w 306916"/>
                <a:gd name="connsiteY8" fmla="*/ 116417 h 351367"/>
                <a:gd name="connsiteX9" fmla="*/ 86783 w 306916"/>
                <a:gd name="connsiteY9" fmla="*/ 38100 h 35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916" h="351367">
                  <a:moveTo>
                    <a:pt x="86783" y="38100"/>
                  </a:moveTo>
                  <a:lnTo>
                    <a:pt x="304800" y="0"/>
                  </a:lnTo>
                  <a:cubicBezTo>
                    <a:pt x="305505" y="50094"/>
                    <a:pt x="306211" y="100189"/>
                    <a:pt x="306916" y="150283"/>
                  </a:cubicBezTo>
                  <a:lnTo>
                    <a:pt x="160866" y="325967"/>
                  </a:lnTo>
                  <a:lnTo>
                    <a:pt x="0" y="351367"/>
                  </a:lnTo>
                  <a:lnTo>
                    <a:pt x="29633" y="156633"/>
                  </a:lnTo>
                  <a:lnTo>
                    <a:pt x="124883" y="249767"/>
                  </a:lnTo>
                  <a:lnTo>
                    <a:pt x="192616" y="105833"/>
                  </a:lnTo>
                  <a:lnTo>
                    <a:pt x="57150" y="116417"/>
                  </a:lnTo>
                  <a:lnTo>
                    <a:pt x="86783" y="3810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DE402EE5-F3C7-F7C3-1793-6BEA9B551B03}"/>
                </a:ext>
              </a:extLst>
            </p:cNvPr>
            <p:cNvSpPr/>
            <p:nvPr/>
          </p:nvSpPr>
          <p:spPr>
            <a:xfrm>
              <a:off x="2789750" y="4039748"/>
              <a:ext cx="224501" cy="213134"/>
            </a:xfrm>
            <a:custGeom>
              <a:avLst/>
              <a:gdLst>
                <a:gd name="connsiteX0" fmla="*/ 353484 w 668867"/>
                <a:gd name="connsiteY0" fmla="*/ 0 h 635000"/>
                <a:gd name="connsiteX1" fmla="*/ 433917 w 668867"/>
                <a:gd name="connsiteY1" fmla="*/ 44450 h 635000"/>
                <a:gd name="connsiteX2" fmla="*/ 651934 w 668867"/>
                <a:gd name="connsiteY2" fmla="*/ 80433 h 635000"/>
                <a:gd name="connsiteX3" fmla="*/ 668867 w 668867"/>
                <a:gd name="connsiteY3" fmla="*/ 192616 h 635000"/>
                <a:gd name="connsiteX4" fmla="*/ 461434 w 668867"/>
                <a:gd name="connsiteY4" fmla="*/ 548216 h 635000"/>
                <a:gd name="connsiteX5" fmla="*/ 165100 w 668867"/>
                <a:gd name="connsiteY5" fmla="*/ 554566 h 635000"/>
                <a:gd name="connsiteX6" fmla="*/ 27517 w 668867"/>
                <a:gd name="connsiteY6" fmla="*/ 635000 h 635000"/>
                <a:gd name="connsiteX7" fmla="*/ 0 w 668867"/>
                <a:gd name="connsiteY7" fmla="*/ 488950 h 635000"/>
                <a:gd name="connsiteX8" fmla="*/ 114300 w 668867"/>
                <a:gd name="connsiteY8" fmla="*/ 374650 h 635000"/>
                <a:gd name="connsiteX9" fmla="*/ 241300 w 668867"/>
                <a:gd name="connsiteY9" fmla="*/ 306916 h 635000"/>
                <a:gd name="connsiteX10" fmla="*/ 224367 w 668867"/>
                <a:gd name="connsiteY10" fmla="*/ 245533 h 635000"/>
                <a:gd name="connsiteX11" fmla="*/ 256117 w 668867"/>
                <a:gd name="connsiteY11" fmla="*/ 203200 h 635000"/>
                <a:gd name="connsiteX12" fmla="*/ 289984 w 668867"/>
                <a:gd name="connsiteY12" fmla="*/ 165100 h 635000"/>
                <a:gd name="connsiteX13" fmla="*/ 298450 w 668867"/>
                <a:gd name="connsiteY13" fmla="*/ 139700 h 635000"/>
                <a:gd name="connsiteX14" fmla="*/ 302684 w 668867"/>
                <a:gd name="connsiteY14" fmla="*/ 135466 h 635000"/>
                <a:gd name="connsiteX15" fmla="*/ 311150 w 668867"/>
                <a:gd name="connsiteY15" fmla="*/ 133350 h 635000"/>
                <a:gd name="connsiteX16" fmla="*/ 328084 w 668867"/>
                <a:gd name="connsiteY16" fmla="*/ 133350 h 635000"/>
                <a:gd name="connsiteX17" fmla="*/ 328084 w 668867"/>
                <a:gd name="connsiteY17" fmla="*/ 133350 h 635000"/>
                <a:gd name="connsiteX18" fmla="*/ 279400 w 668867"/>
                <a:gd name="connsiteY18" fmla="*/ 63500 h 635000"/>
                <a:gd name="connsiteX19" fmla="*/ 353484 w 668867"/>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867" h="635000">
                  <a:moveTo>
                    <a:pt x="353484" y="0"/>
                  </a:moveTo>
                  <a:lnTo>
                    <a:pt x="433917" y="44450"/>
                  </a:lnTo>
                  <a:lnTo>
                    <a:pt x="651934" y="80433"/>
                  </a:lnTo>
                  <a:lnTo>
                    <a:pt x="668867" y="192616"/>
                  </a:lnTo>
                  <a:lnTo>
                    <a:pt x="461434" y="548216"/>
                  </a:lnTo>
                  <a:lnTo>
                    <a:pt x="165100" y="554566"/>
                  </a:lnTo>
                  <a:lnTo>
                    <a:pt x="27517" y="635000"/>
                  </a:lnTo>
                  <a:lnTo>
                    <a:pt x="0" y="488950"/>
                  </a:lnTo>
                  <a:lnTo>
                    <a:pt x="114300" y="374650"/>
                  </a:lnTo>
                  <a:lnTo>
                    <a:pt x="241300" y="306916"/>
                  </a:lnTo>
                  <a:lnTo>
                    <a:pt x="224367" y="245533"/>
                  </a:lnTo>
                  <a:cubicBezTo>
                    <a:pt x="234950" y="231422"/>
                    <a:pt x="244825" y="216750"/>
                    <a:pt x="256117" y="203200"/>
                  </a:cubicBezTo>
                  <a:cubicBezTo>
                    <a:pt x="321511" y="124728"/>
                    <a:pt x="243552" y="227008"/>
                    <a:pt x="289984" y="165100"/>
                  </a:cubicBezTo>
                  <a:cubicBezTo>
                    <a:pt x="292461" y="155189"/>
                    <a:pt x="292982" y="147902"/>
                    <a:pt x="298450" y="139700"/>
                  </a:cubicBezTo>
                  <a:cubicBezTo>
                    <a:pt x="299557" y="138039"/>
                    <a:pt x="300899" y="136359"/>
                    <a:pt x="302684" y="135466"/>
                  </a:cubicBezTo>
                  <a:cubicBezTo>
                    <a:pt x="305286" y="134165"/>
                    <a:pt x="308251" y="133591"/>
                    <a:pt x="311150" y="133350"/>
                  </a:cubicBezTo>
                  <a:cubicBezTo>
                    <a:pt x="316775" y="132881"/>
                    <a:pt x="322439" y="133350"/>
                    <a:pt x="328084" y="133350"/>
                  </a:cubicBezTo>
                  <a:lnTo>
                    <a:pt x="328084" y="133350"/>
                  </a:lnTo>
                  <a:lnTo>
                    <a:pt x="279400" y="63500"/>
                  </a:lnTo>
                  <a:lnTo>
                    <a:pt x="353484" y="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FA4A8D28-B6DD-1B13-6CBF-2AA3BE7370AE}"/>
                </a:ext>
              </a:extLst>
            </p:cNvPr>
            <p:cNvSpPr/>
            <p:nvPr/>
          </p:nvSpPr>
          <p:spPr>
            <a:xfrm>
              <a:off x="2876425" y="3980775"/>
              <a:ext cx="84543" cy="69698"/>
            </a:xfrm>
            <a:custGeom>
              <a:avLst/>
              <a:gdLst>
                <a:gd name="connsiteX0" fmla="*/ 10583 w 251883"/>
                <a:gd name="connsiteY0" fmla="*/ 133366 h 207654"/>
                <a:gd name="connsiteX1" fmla="*/ 112183 w 251883"/>
                <a:gd name="connsiteY1" fmla="*/ 110083 h 207654"/>
                <a:gd name="connsiteX2" fmla="*/ 156633 w 251883"/>
                <a:gd name="connsiteY2" fmla="*/ 133366 h 207654"/>
                <a:gd name="connsiteX3" fmla="*/ 158750 w 251883"/>
                <a:gd name="connsiteY3" fmla="*/ 143950 h 207654"/>
                <a:gd name="connsiteX4" fmla="*/ 173566 w 251883"/>
                <a:gd name="connsiteY4" fmla="*/ 154533 h 207654"/>
                <a:gd name="connsiteX5" fmla="*/ 192616 w 251883"/>
                <a:gd name="connsiteY5" fmla="*/ 175700 h 207654"/>
                <a:gd name="connsiteX6" fmla="*/ 196850 w 251883"/>
                <a:gd name="connsiteY6" fmla="*/ 198983 h 207654"/>
                <a:gd name="connsiteX7" fmla="*/ 205316 w 251883"/>
                <a:gd name="connsiteY7" fmla="*/ 207450 h 207654"/>
                <a:gd name="connsiteX8" fmla="*/ 213783 w 251883"/>
                <a:gd name="connsiteY8" fmla="*/ 205333 h 207654"/>
                <a:gd name="connsiteX9" fmla="*/ 213783 w 251883"/>
                <a:gd name="connsiteY9" fmla="*/ 205333 h 207654"/>
                <a:gd name="connsiteX10" fmla="*/ 251883 w 251883"/>
                <a:gd name="connsiteY10" fmla="*/ 120666 h 207654"/>
                <a:gd name="connsiteX11" fmla="*/ 177800 w 251883"/>
                <a:gd name="connsiteY11" fmla="*/ 48700 h 207654"/>
                <a:gd name="connsiteX12" fmla="*/ 139700 w 251883"/>
                <a:gd name="connsiteY12" fmla="*/ 6366 h 207654"/>
                <a:gd name="connsiteX13" fmla="*/ 127000 w 251883"/>
                <a:gd name="connsiteY13" fmla="*/ 2133 h 207654"/>
                <a:gd name="connsiteX14" fmla="*/ 107950 w 251883"/>
                <a:gd name="connsiteY14" fmla="*/ 16 h 207654"/>
                <a:gd name="connsiteX15" fmla="*/ 107950 w 251883"/>
                <a:gd name="connsiteY15" fmla="*/ 16 h 207654"/>
                <a:gd name="connsiteX16" fmla="*/ 0 w 251883"/>
                <a:gd name="connsiteY16" fmla="*/ 48700 h 207654"/>
                <a:gd name="connsiteX17" fmla="*/ 10583 w 251883"/>
                <a:gd name="connsiteY17" fmla="*/ 133366 h 20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883" h="207654">
                  <a:moveTo>
                    <a:pt x="10583" y="133366"/>
                  </a:moveTo>
                  <a:lnTo>
                    <a:pt x="112183" y="110083"/>
                  </a:lnTo>
                  <a:cubicBezTo>
                    <a:pt x="113877" y="110824"/>
                    <a:pt x="149740" y="123027"/>
                    <a:pt x="156633" y="133366"/>
                  </a:cubicBezTo>
                  <a:cubicBezTo>
                    <a:pt x="158629" y="136360"/>
                    <a:pt x="156502" y="141140"/>
                    <a:pt x="158750" y="143950"/>
                  </a:cubicBezTo>
                  <a:cubicBezTo>
                    <a:pt x="162541" y="148689"/>
                    <a:pt x="168711" y="150891"/>
                    <a:pt x="173566" y="154533"/>
                  </a:cubicBezTo>
                  <a:cubicBezTo>
                    <a:pt x="187153" y="164723"/>
                    <a:pt x="182736" y="160879"/>
                    <a:pt x="192616" y="175700"/>
                  </a:cubicBezTo>
                  <a:cubicBezTo>
                    <a:pt x="194027" y="183461"/>
                    <a:pt x="193920" y="191659"/>
                    <a:pt x="196850" y="198983"/>
                  </a:cubicBezTo>
                  <a:cubicBezTo>
                    <a:pt x="198332" y="202689"/>
                    <a:pt x="201579" y="206049"/>
                    <a:pt x="205316" y="207450"/>
                  </a:cubicBezTo>
                  <a:cubicBezTo>
                    <a:pt x="208040" y="208472"/>
                    <a:pt x="213783" y="205333"/>
                    <a:pt x="213783" y="205333"/>
                  </a:cubicBezTo>
                  <a:lnTo>
                    <a:pt x="213783" y="205333"/>
                  </a:lnTo>
                  <a:lnTo>
                    <a:pt x="251883" y="120666"/>
                  </a:lnTo>
                  <a:cubicBezTo>
                    <a:pt x="227189" y="96677"/>
                    <a:pt x="199601" y="75346"/>
                    <a:pt x="177800" y="48700"/>
                  </a:cubicBezTo>
                  <a:cubicBezTo>
                    <a:pt x="168985" y="37926"/>
                    <a:pt x="151583" y="15080"/>
                    <a:pt x="139700" y="6366"/>
                  </a:cubicBezTo>
                  <a:cubicBezTo>
                    <a:pt x="136102" y="3727"/>
                    <a:pt x="131329" y="3215"/>
                    <a:pt x="127000" y="2133"/>
                  </a:cubicBezTo>
                  <a:cubicBezTo>
                    <a:pt x="117140" y="-332"/>
                    <a:pt x="116161" y="16"/>
                    <a:pt x="107950" y="16"/>
                  </a:cubicBezTo>
                  <a:lnTo>
                    <a:pt x="107950" y="16"/>
                  </a:lnTo>
                  <a:lnTo>
                    <a:pt x="0" y="48700"/>
                  </a:lnTo>
                  <a:lnTo>
                    <a:pt x="10583" y="133366"/>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A42F84D5-EEFF-4EAF-5AF5-ACC36053E6E4}"/>
                </a:ext>
              </a:extLst>
            </p:cNvPr>
            <p:cNvSpPr/>
            <p:nvPr/>
          </p:nvSpPr>
          <p:spPr>
            <a:xfrm>
              <a:off x="2855112" y="3913860"/>
              <a:ext cx="41698" cy="99601"/>
            </a:xfrm>
            <a:custGeom>
              <a:avLst/>
              <a:gdLst>
                <a:gd name="connsiteX0" fmla="*/ 116416 w 124232"/>
                <a:gd name="connsiteY0" fmla="*/ 2528 h 296745"/>
                <a:gd name="connsiteX1" fmla="*/ 116416 w 124232"/>
                <a:gd name="connsiteY1" fmla="*/ 2528 h 296745"/>
                <a:gd name="connsiteX2" fmla="*/ 52916 w 124232"/>
                <a:gd name="connsiteY2" fmla="*/ 57562 h 296745"/>
                <a:gd name="connsiteX3" fmla="*/ 44450 w 124232"/>
                <a:gd name="connsiteY3" fmla="*/ 66028 h 296745"/>
                <a:gd name="connsiteX4" fmla="*/ 40216 w 124232"/>
                <a:gd name="connsiteY4" fmla="*/ 72378 h 296745"/>
                <a:gd name="connsiteX5" fmla="*/ 27516 w 124232"/>
                <a:gd name="connsiteY5" fmla="*/ 78728 h 296745"/>
                <a:gd name="connsiteX6" fmla="*/ 12700 w 124232"/>
                <a:gd name="connsiteY6" fmla="*/ 89312 h 296745"/>
                <a:gd name="connsiteX7" fmla="*/ 12700 w 124232"/>
                <a:gd name="connsiteY7" fmla="*/ 89312 h 296745"/>
                <a:gd name="connsiteX8" fmla="*/ 0 w 124232"/>
                <a:gd name="connsiteY8" fmla="*/ 296745 h 296745"/>
                <a:gd name="connsiteX9" fmla="*/ 40216 w 124232"/>
                <a:gd name="connsiteY9" fmla="*/ 216312 h 296745"/>
                <a:gd name="connsiteX10" fmla="*/ 38100 w 124232"/>
                <a:gd name="connsiteY10" fmla="*/ 108362 h 296745"/>
                <a:gd name="connsiteX11" fmla="*/ 42333 w 124232"/>
                <a:gd name="connsiteY11" fmla="*/ 72378 h 296745"/>
                <a:gd name="connsiteX12" fmla="*/ 63500 w 124232"/>
                <a:gd name="connsiteY12" fmla="*/ 76612 h 296745"/>
                <a:gd name="connsiteX13" fmla="*/ 80433 w 124232"/>
                <a:gd name="connsiteY13" fmla="*/ 85078 h 296745"/>
                <a:gd name="connsiteX14" fmla="*/ 91016 w 124232"/>
                <a:gd name="connsiteY14" fmla="*/ 99895 h 296745"/>
                <a:gd name="connsiteX15" fmla="*/ 99483 w 124232"/>
                <a:gd name="connsiteY15" fmla="*/ 106245 h 296745"/>
                <a:gd name="connsiteX16" fmla="*/ 101600 w 124232"/>
                <a:gd name="connsiteY16" fmla="*/ 114712 h 296745"/>
                <a:gd name="connsiteX17" fmla="*/ 91016 w 124232"/>
                <a:gd name="connsiteY17" fmla="*/ 116828 h 296745"/>
                <a:gd name="connsiteX18" fmla="*/ 88900 w 124232"/>
                <a:gd name="connsiteY18" fmla="*/ 99895 h 296745"/>
                <a:gd name="connsiteX19" fmla="*/ 97366 w 124232"/>
                <a:gd name="connsiteY19" fmla="*/ 76612 h 296745"/>
                <a:gd name="connsiteX20" fmla="*/ 103716 w 124232"/>
                <a:gd name="connsiteY20" fmla="*/ 55445 h 296745"/>
                <a:gd name="connsiteX21" fmla="*/ 110066 w 124232"/>
                <a:gd name="connsiteY21" fmla="*/ 53328 h 296745"/>
                <a:gd name="connsiteX22" fmla="*/ 118533 w 124232"/>
                <a:gd name="connsiteY22" fmla="*/ 42745 h 296745"/>
                <a:gd name="connsiteX23" fmla="*/ 120650 w 124232"/>
                <a:gd name="connsiteY23" fmla="*/ 412 h 296745"/>
                <a:gd name="connsiteX24" fmla="*/ 116416 w 124232"/>
                <a:gd name="connsiteY24" fmla="*/ 2528 h 29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232" h="296745">
                  <a:moveTo>
                    <a:pt x="116416" y="2528"/>
                  </a:moveTo>
                  <a:lnTo>
                    <a:pt x="116416" y="2528"/>
                  </a:lnTo>
                  <a:cubicBezTo>
                    <a:pt x="95249" y="20873"/>
                    <a:pt x="72722" y="37756"/>
                    <a:pt x="52916" y="57562"/>
                  </a:cubicBezTo>
                  <a:cubicBezTo>
                    <a:pt x="50094" y="60384"/>
                    <a:pt x="47047" y="62998"/>
                    <a:pt x="44450" y="66028"/>
                  </a:cubicBezTo>
                  <a:cubicBezTo>
                    <a:pt x="42794" y="67960"/>
                    <a:pt x="42251" y="70852"/>
                    <a:pt x="40216" y="72378"/>
                  </a:cubicBezTo>
                  <a:cubicBezTo>
                    <a:pt x="36430" y="75218"/>
                    <a:pt x="31749" y="76611"/>
                    <a:pt x="27516" y="78728"/>
                  </a:cubicBezTo>
                  <a:cubicBezTo>
                    <a:pt x="17728" y="90965"/>
                    <a:pt x="23568" y="89312"/>
                    <a:pt x="12700" y="89312"/>
                  </a:cubicBezTo>
                  <a:lnTo>
                    <a:pt x="12700" y="89312"/>
                  </a:lnTo>
                  <a:lnTo>
                    <a:pt x="0" y="296745"/>
                  </a:lnTo>
                  <a:lnTo>
                    <a:pt x="40216" y="216312"/>
                  </a:lnTo>
                  <a:cubicBezTo>
                    <a:pt x="39511" y="180329"/>
                    <a:pt x="37571" y="144348"/>
                    <a:pt x="38100" y="108362"/>
                  </a:cubicBezTo>
                  <a:cubicBezTo>
                    <a:pt x="38278" y="96286"/>
                    <a:pt x="34788" y="81809"/>
                    <a:pt x="42333" y="72378"/>
                  </a:cubicBezTo>
                  <a:cubicBezTo>
                    <a:pt x="46828" y="66759"/>
                    <a:pt x="56444" y="75201"/>
                    <a:pt x="63500" y="76612"/>
                  </a:cubicBezTo>
                  <a:cubicBezTo>
                    <a:pt x="69144" y="79434"/>
                    <a:pt x="76933" y="79827"/>
                    <a:pt x="80433" y="85078"/>
                  </a:cubicBezTo>
                  <a:cubicBezTo>
                    <a:pt x="82837" y="88684"/>
                    <a:pt x="88390" y="97269"/>
                    <a:pt x="91016" y="99895"/>
                  </a:cubicBezTo>
                  <a:cubicBezTo>
                    <a:pt x="93511" y="102390"/>
                    <a:pt x="96661" y="104128"/>
                    <a:pt x="99483" y="106245"/>
                  </a:cubicBezTo>
                  <a:cubicBezTo>
                    <a:pt x="100189" y="109067"/>
                    <a:pt x="103417" y="112440"/>
                    <a:pt x="101600" y="114712"/>
                  </a:cubicBezTo>
                  <a:cubicBezTo>
                    <a:pt x="99352" y="117521"/>
                    <a:pt x="93357" y="119560"/>
                    <a:pt x="91016" y="116828"/>
                  </a:cubicBezTo>
                  <a:cubicBezTo>
                    <a:pt x="87314" y="112509"/>
                    <a:pt x="89605" y="105539"/>
                    <a:pt x="88900" y="99895"/>
                  </a:cubicBezTo>
                  <a:cubicBezTo>
                    <a:pt x="91722" y="92134"/>
                    <a:pt x="94903" y="84494"/>
                    <a:pt x="97366" y="76612"/>
                  </a:cubicBezTo>
                  <a:cubicBezTo>
                    <a:pt x="99375" y="70182"/>
                    <a:pt x="99048" y="61047"/>
                    <a:pt x="103716" y="55445"/>
                  </a:cubicBezTo>
                  <a:cubicBezTo>
                    <a:pt x="105144" y="53731"/>
                    <a:pt x="107949" y="54034"/>
                    <a:pt x="110066" y="53328"/>
                  </a:cubicBezTo>
                  <a:cubicBezTo>
                    <a:pt x="112888" y="49800"/>
                    <a:pt x="116027" y="46504"/>
                    <a:pt x="118533" y="42745"/>
                  </a:cubicBezTo>
                  <a:cubicBezTo>
                    <a:pt x="127542" y="29232"/>
                    <a:pt x="123974" y="19250"/>
                    <a:pt x="120650" y="412"/>
                  </a:cubicBezTo>
                  <a:cubicBezTo>
                    <a:pt x="120376" y="-1142"/>
                    <a:pt x="117122" y="2175"/>
                    <a:pt x="116416" y="2528"/>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CEB209A4-D67F-7AD6-165F-C189529C0D57}"/>
                </a:ext>
              </a:extLst>
            </p:cNvPr>
            <p:cNvSpPr/>
            <p:nvPr/>
          </p:nvSpPr>
          <p:spPr>
            <a:xfrm>
              <a:off x="3068246" y="4106529"/>
              <a:ext cx="39785" cy="46179"/>
            </a:xfrm>
            <a:custGeom>
              <a:avLst/>
              <a:gdLst>
                <a:gd name="connsiteX0" fmla="*/ 0 w 118533"/>
                <a:gd name="connsiteY0" fmla="*/ 52917 h 137584"/>
                <a:gd name="connsiteX1" fmla="*/ 101600 w 118533"/>
                <a:gd name="connsiteY1" fmla="*/ 0 h 137584"/>
                <a:gd name="connsiteX2" fmla="*/ 80433 w 118533"/>
                <a:gd name="connsiteY2" fmla="*/ 65617 h 137584"/>
                <a:gd name="connsiteX3" fmla="*/ 118533 w 118533"/>
                <a:gd name="connsiteY3" fmla="*/ 114300 h 137584"/>
                <a:gd name="connsiteX4" fmla="*/ 84666 w 118533"/>
                <a:gd name="connsiteY4" fmla="*/ 135467 h 137584"/>
                <a:gd name="connsiteX5" fmla="*/ 44450 w 118533"/>
                <a:gd name="connsiteY5" fmla="*/ 137584 h 137584"/>
                <a:gd name="connsiteX6" fmla="*/ 44450 w 118533"/>
                <a:gd name="connsiteY6" fmla="*/ 137584 h 137584"/>
                <a:gd name="connsiteX7" fmla="*/ 0 w 118533"/>
                <a:gd name="connsiteY7" fmla="*/ 52917 h 13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33" h="137584">
                  <a:moveTo>
                    <a:pt x="0" y="52917"/>
                  </a:moveTo>
                  <a:lnTo>
                    <a:pt x="101600" y="0"/>
                  </a:lnTo>
                  <a:lnTo>
                    <a:pt x="80433" y="65617"/>
                  </a:lnTo>
                  <a:lnTo>
                    <a:pt x="118533" y="114300"/>
                  </a:lnTo>
                  <a:cubicBezTo>
                    <a:pt x="116501" y="115722"/>
                    <a:pt x="92423" y="134118"/>
                    <a:pt x="84666" y="135467"/>
                  </a:cubicBezTo>
                  <a:cubicBezTo>
                    <a:pt x="72017" y="137667"/>
                    <a:pt x="57792" y="137584"/>
                    <a:pt x="44450" y="137584"/>
                  </a:cubicBezTo>
                  <a:lnTo>
                    <a:pt x="44450" y="137584"/>
                  </a:lnTo>
                  <a:lnTo>
                    <a:pt x="0" y="52917"/>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D925E364-65A6-CB81-17A6-954FC7B11E93}"/>
                </a:ext>
              </a:extLst>
            </p:cNvPr>
            <p:cNvSpPr/>
            <p:nvPr/>
          </p:nvSpPr>
          <p:spPr>
            <a:xfrm>
              <a:off x="3186890" y="4054926"/>
              <a:ext cx="52573" cy="83574"/>
            </a:xfrm>
            <a:custGeom>
              <a:avLst/>
              <a:gdLst>
                <a:gd name="connsiteX0" fmla="*/ 0 w 156633"/>
                <a:gd name="connsiteY0" fmla="*/ 3462 h 248995"/>
                <a:gd name="connsiteX1" fmla="*/ 29633 w 156633"/>
                <a:gd name="connsiteY1" fmla="*/ 166445 h 248995"/>
                <a:gd name="connsiteX2" fmla="*/ 156633 w 156633"/>
                <a:gd name="connsiteY2" fmla="*/ 248995 h 248995"/>
                <a:gd name="connsiteX3" fmla="*/ 63500 w 156633"/>
                <a:gd name="connsiteY3" fmla="*/ 136812 h 248995"/>
                <a:gd name="connsiteX4" fmla="*/ 52917 w 156633"/>
                <a:gd name="connsiteY4" fmla="*/ 56379 h 248995"/>
                <a:gd name="connsiteX5" fmla="*/ 48683 w 156633"/>
                <a:gd name="connsiteY5" fmla="*/ 47912 h 248995"/>
                <a:gd name="connsiteX6" fmla="*/ 46567 w 156633"/>
                <a:gd name="connsiteY6" fmla="*/ 41562 h 248995"/>
                <a:gd name="connsiteX7" fmla="*/ 48683 w 156633"/>
                <a:gd name="connsiteY7" fmla="*/ 11929 h 248995"/>
                <a:gd name="connsiteX8" fmla="*/ 40217 w 156633"/>
                <a:gd name="connsiteY8" fmla="*/ 5579 h 248995"/>
                <a:gd name="connsiteX9" fmla="*/ 0 w 156633"/>
                <a:gd name="connsiteY9" fmla="*/ 3462 h 2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33" h="248995">
                  <a:moveTo>
                    <a:pt x="0" y="3462"/>
                  </a:moveTo>
                  <a:lnTo>
                    <a:pt x="29633" y="166445"/>
                  </a:lnTo>
                  <a:lnTo>
                    <a:pt x="156633" y="248995"/>
                  </a:lnTo>
                  <a:lnTo>
                    <a:pt x="63500" y="136812"/>
                  </a:lnTo>
                  <a:cubicBezTo>
                    <a:pt x="59972" y="110001"/>
                    <a:pt x="57363" y="83053"/>
                    <a:pt x="52917" y="56379"/>
                  </a:cubicBezTo>
                  <a:cubicBezTo>
                    <a:pt x="52398" y="53266"/>
                    <a:pt x="49926" y="50812"/>
                    <a:pt x="48683" y="47912"/>
                  </a:cubicBezTo>
                  <a:cubicBezTo>
                    <a:pt x="47804" y="45861"/>
                    <a:pt x="47272" y="43679"/>
                    <a:pt x="46567" y="41562"/>
                  </a:cubicBezTo>
                  <a:cubicBezTo>
                    <a:pt x="47272" y="31684"/>
                    <a:pt x="50404" y="21681"/>
                    <a:pt x="48683" y="11929"/>
                  </a:cubicBezTo>
                  <a:cubicBezTo>
                    <a:pt x="48070" y="8455"/>
                    <a:pt x="43087" y="7630"/>
                    <a:pt x="40217" y="5579"/>
                  </a:cubicBezTo>
                  <a:cubicBezTo>
                    <a:pt x="26619" y="-4135"/>
                    <a:pt x="32643" y="1345"/>
                    <a:pt x="0" y="3462"/>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4179DABB-F99F-09C1-4D44-528F4EDDA698}"/>
                </a:ext>
              </a:extLst>
            </p:cNvPr>
            <p:cNvSpPr/>
            <p:nvPr/>
          </p:nvSpPr>
          <p:spPr>
            <a:xfrm>
              <a:off x="2848007" y="3585062"/>
              <a:ext cx="901556" cy="1118953"/>
            </a:xfrm>
            <a:custGeom>
              <a:avLst/>
              <a:gdLst>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78000 w 2692400"/>
                <a:gd name="connsiteY146" fmla="*/ 2997200 h 3333750"/>
                <a:gd name="connsiteX147" fmla="*/ 1727200 w 2692400"/>
                <a:gd name="connsiteY147" fmla="*/ 3009900 h 3333750"/>
                <a:gd name="connsiteX148" fmla="*/ 1695450 w 2692400"/>
                <a:gd name="connsiteY148" fmla="*/ 3003550 h 3333750"/>
                <a:gd name="connsiteX149" fmla="*/ 1695450 w 2692400"/>
                <a:gd name="connsiteY149" fmla="*/ 3003550 h 3333750"/>
                <a:gd name="connsiteX150" fmla="*/ 1504950 w 2692400"/>
                <a:gd name="connsiteY150" fmla="*/ 3111500 h 3333750"/>
                <a:gd name="connsiteX151" fmla="*/ 1397000 w 2692400"/>
                <a:gd name="connsiteY151" fmla="*/ 3136900 h 3333750"/>
                <a:gd name="connsiteX152" fmla="*/ 1377950 w 2692400"/>
                <a:gd name="connsiteY152" fmla="*/ 3162300 h 3333750"/>
                <a:gd name="connsiteX153" fmla="*/ 1358900 w 2692400"/>
                <a:gd name="connsiteY153" fmla="*/ 3168650 h 3333750"/>
                <a:gd name="connsiteX154" fmla="*/ 1339850 w 2692400"/>
                <a:gd name="connsiteY154" fmla="*/ 3200400 h 3333750"/>
                <a:gd name="connsiteX155" fmla="*/ 1327150 w 2692400"/>
                <a:gd name="connsiteY155" fmla="*/ 3244850 h 3333750"/>
                <a:gd name="connsiteX156" fmla="*/ 1301750 w 2692400"/>
                <a:gd name="connsiteY156" fmla="*/ 3251200 h 3333750"/>
                <a:gd name="connsiteX157" fmla="*/ 1276350 w 2692400"/>
                <a:gd name="connsiteY157" fmla="*/ 3232150 h 3333750"/>
                <a:gd name="connsiteX158" fmla="*/ 1276350 w 2692400"/>
                <a:gd name="connsiteY158" fmla="*/ 3232150 h 3333750"/>
                <a:gd name="connsiteX159" fmla="*/ 736600 w 2692400"/>
                <a:gd name="connsiteY159" fmla="*/ 3327400 h 3333750"/>
                <a:gd name="connsiteX160" fmla="*/ 228600 w 2692400"/>
                <a:gd name="connsiteY160" fmla="*/ 3333750 h 3333750"/>
                <a:gd name="connsiteX161" fmla="*/ 152400 w 2692400"/>
                <a:gd name="connsiteY161" fmla="*/ 3270250 h 3333750"/>
                <a:gd name="connsiteX162" fmla="*/ 120650 w 2692400"/>
                <a:gd name="connsiteY162" fmla="*/ 3257550 h 3333750"/>
                <a:gd name="connsiteX163" fmla="*/ 101600 w 2692400"/>
                <a:gd name="connsiteY163" fmla="*/ 3238500 h 3333750"/>
                <a:gd name="connsiteX164" fmla="*/ 82550 w 2692400"/>
                <a:gd name="connsiteY164" fmla="*/ 3213100 h 3333750"/>
                <a:gd name="connsiteX165" fmla="*/ 0 w 2692400"/>
                <a:gd name="connsiteY165" fmla="*/ 3200400 h 3333750"/>
                <a:gd name="connsiteX166" fmla="*/ 0 w 2692400"/>
                <a:gd name="connsiteY166" fmla="*/ 3200400 h 3333750"/>
                <a:gd name="connsiteX167" fmla="*/ 38100 w 2692400"/>
                <a:gd name="connsiteY167" fmla="*/ 3098800 h 3333750"/>
                <a:gd name="connsiteX168" fmla="*/ 50800 w 2692400"/>
                <a:gd name="connsiteY168" fmla="*/ 3073400 h 3333750"/>
                <a:gd name="connsiteX169" fmla="*/ 50800 w 2692400"/>
                <a:gd name="connsiteY169" fmla="*/ 3073400 h 3333750"/>
                <a:gd name="connsiteX170" fmla="*/ 273050 w 2692400"/>
                <a:gd name="connsiteY170" fmla="*/ 3073400 h 3333750"/>
                <a:gd name="connsiteX171" fmla="*/ 425450 w 2692400"/>
                <a:gd name="connsiteY171" fmla="*/ 2940050 h 3333750"/>
                <a:gd name="connsiteX172" fmla="*/ 539750 w 2692400"/>
                <a:gd name="connsiteY172" fmla="*/ 2971800 h 3333750"/>
                <a:gd name="connsiteX173" fmla="*/ 596900 w 2692400"/>
                <a:gd name="connsiteY173" fmla="*/ 2933700 h 3333750"/>
                <a:gd name="connsiteX174" fmla="*/ 698500 w 2692400"/>
                <a:gd name="connsiteY174" fmla="*/ 2927350 h 3333750"/>
                <a:gd name="connsiteX175" fmla="*/ 838200 w 2692400"/>
                <a:gd name="connsiteY175" fmla="*/ 2921000 h 3333750"/>
                <a:gd name="connsiteX176" fmla="*/ 857250 w 2692400"/>
                <a:gd name="connsiteY176" fmla="*/ 2908300 h 3333750"/>
                <a:gd name="connsiteX177" fmla="*/ 895350 w 2692400"/>
                <a:gd name="connsiteY177" fmla="*/ 2908300 h 3333750"/>
                <a:gd name="connsiteX178" fmla="*/ 895350 w 2692400"/>
                <a:gd name="connsiteY178" fmla="*/ 2908300 h 3333750"/>
                <a:gd name="connsiteX179" fmla="*/ 914400 w 2692400"/>
                <a:gd name="connsiteY179" fmla="*/ 2984500 h 3333750"/>
                <a:gd name="connsiteX180" fmla="*/ 927100 w 2692400"/>
                <a:gd name="connsiteY180" fmla="*/ 2984500 h 3333750"/>
                <a:gd name="connsiteX181" fmla="*/ 927100 w 2692400"/>
                <a:gd name="connsiteY181" fmla="*/ 2984500 h 3333750"/>
                <a:gd name="connsiteX182" fmla="*/ 990600 w 2692400"/>
                <a:gd name="connsiteY182" fmla="*/ 2946400 h 3333750"/>
                <a:gd name="connsiteX183" fmla="*/ 1073150 w 2692400"/>
                <a:gd name="connsiteY183" fmla="*/ 2952750 h 3333750"/>
                <a:gd name="connsiteX184" fmla="*/ 1073150 w 2692400"/>
                <a:gd name="connsiteY184" fmla="*/ 2952750 h 3333750"/>
                <a:gd name="connsiteX185" fmla="*/ 1085850 w 2692400"/>
                <a:gd name="connsiteY185" fmla="*/ 2978150 h 3333750"/>
                <a:gd name="connsiteX186" fmla="*/ 1231900 w 2692400"/>
                <a:gd name="connsiteY186" fmla="*/ 2914650 h 3333750"/>
                <a:gd name="connsiteX187" fmla="*/ 1225550 w 2692400"/>
                <a:gd name="connsiteY187" fmla="*/ 2844800 h 3333750"/>
                <a:gd name="connsiteX188" fmla="*/ 1212850 w 2692400"/>
                <a:gd name="connsiteY188" fmla="*/ 2825750 h 3333750"/>
                <a:gd name="connsiteX189" fmla="*/ 1225550 w 2692400"/>
                <a:gd name="connsiteY189" fmla="*/ 2851150 h 3333750"/>
                <a:gd name="connsiteX190" fmla="*/ 1231900 w 2692400"/>
                <a:gd name="connsiteY190" fmla="*/ 2870200 h 3333750"/>
                <a:gd name="connsiteX191" fmla="*/ 1270000 w 2692400"/>
                <a:gd name="connsiteY191" fmla="*/ 2882900 h 3333750"/>
                <a:gd name="connsiteX192" fmla="*/ 1308100 w 2692400"/>
                <a:gd name="connsiteY192" fmla="*/ 2857500 h 3333750"/>
                <a:gd name="connsiteX193" fmla="*/ 1352550 w 2692400"/>
                <a:gd name="connsiteY193" fmla="*/ 2838450 h 3333750"/>
                <a:gd name="connsiteX194" fmla="*/ 1409700 w 2692400"/>
                <a:gd name="connsiteY194" fmla="*/ 2825750 h 3333750"/>
                <a:gd name="connsiteX195" fmla="*/ 1460500 w 2692400"/>
                <a:gd name="connsiteY195" fmla="*/ 2813050 h 3333750"/>
                <a:gd name="connsiteX196" fmla="*/ 1517650 w 2692400"/>
                <a:gd name="connsiteY196" fmla="*/ 2781300 h 3333750"/>
                <a:gd name="connsiteX197" fmla="*/ 1536700 w 2692400"/>
                <a:gd name="connsiteY197" fmla="*/ 2768600 h 3333750"/>
                <a:gd name="connsiteX198" fmla="*/ 1562100 w 2692400"/>
                <a:gd name="connsiteY198" fmla="*/ 2755900 h 3333750"/>
                <a:gd name="connsiteX199" fmla="*/ 1581150 w 2692400"/>
                <a:gd name="connsiteY199" fmla="*/ 2730500 h 3333750"/>
                <a:gd name="connsiteX200" fmla="*/ 1600200 w 2692400"/>
                <a:gd name="connsiteY200" fmla="*/ 2711450 h 3333750"/>
                <a:gd name="connsiteX201" fmla="*/ 1606550 w 2692400"/>
                <a:gd name="connsiteY201" fmla="*/ 2667000 h 3333750"/>
                <a:gd name="connsiteX202" fmla="*/ 1593850 w 2692400"/>
                <a:gd name="connsiteY202" fmla="*/ 2641600 h 3333750"/>
                <a:gd name="connsiteX203" fmla="*/ 1479550 w 2692400"/>
                <a:gd name="connsiteY203" fmla="*/ 2622550 h 3333750"/>
                <a:gd name="connsiteX204" fmla="*/ 1428750 w 2692400"/>
                <a:gd name="connsiteY204" fmla="*/ 2635250 h 3333750"/>
                <a:gd name="connsiteX205" fmla="*/ 1409700 w 2692400"/>
                <a:gd name="connsiteY205" fmla="*/ 2654300 h 3333750"/>
                <a:gd name="connsiteX206" fmla="*/ 1365250 w 2692400"/>
                <a:gd name="connsiteY206" fmla="*/ 2692400 h 3333750"/>
                <a:gd name="connsiteX207" fmla="*/ 1358900 w 2692400"/>
                <a:gd name="connsiteY207" fmla="*/ 2711450 h 3333750"/>
                <a:gd name="connsiteX208" fmla="*/ 1320800 w 2692400"/>
                <a:gd name="connsiteY208" fmla="*/ 2711450 h 3333750"/>
                <a:gd name="connsiteX209" fmla="*/ 1327150 w 2692400"/>
                <a:gd name="connsiteY209" fmla="*/ 2667000 h 3333750"/>
                <a:gd name="connsiteX210" fmla="*/ 1377950 w 2692400"/>
                <a:gd name="connsiteY210" fmla="*/ 2597150 h 3333750"/>
                <a:gd name="connsiteX211" fmla="*/ 1397000 w 2692400"/>
                <a:gd name="connsiteY211" fmla="*/ 2590800 h 3333750"/>
                <a:gd name="connsiteX212" fmla="*/ 1416050 w 2692400"/>
                <a:gd name="connsiteY212" fmla="*/ 2559050 h 3333750"/>
                <a:gd name="connsiteX213" fmla="*/ 1466850 w 2692400"/>
                <a:gd name="connsiteY213" fmla="*/ 2546350 h 3333750"/>
                <a:gd name="connsiteX214" fmla="*/ 1492250 w 2692400"/>
                <a:gd name="connsiteY214" fmla="*/ 2533650 h 3333750"/>
                <a:gd name="connsiteX215" fmla="*/ 1536700 w 2692400"/>
                <a:gd name="connsiteY215" fmla="*/ 2501900 h 3333750"/>
                <a:gd name="connsiteX216" fmla="*/ 1568450 w 2692400"/>
                <a:gd name="connsiteY216" fmla="*/ 2470150 h 3333750"/>
                <a:gd name="connsiteX217" fmla="*/ 1581150 w 2692400"/>
                <a:gd name="connsiteY217" fmla="*/ 2451100 h 3333750"/>
                <a:gd name="connsiteX218" fmla="*/ 1600200 w 2692400"/>
                <a:gd name="connsiteY218" fmla="*/ 2444750 h 3333750"/>
                <a:gd name="connsiteX219" fmla="*/ 1625600 w 2692400"/>
                <a:gd name="connsiteY219" fmla="*/ 2387600 h 3333750"/>
                <a:gd name="connsiteX220" fmla="*/ 1568450 w 2692400"/>
                <a:gd name="connsiteY220" fmla="*/ 2393950 h 3333750"/>
                <a:gd name="connsiteX221" fmla="*/ 1543050 w 2692400"/>
                <a:gd name="connsiteY221" fmla="*/ 2419350 h 3333750"/>
                <a:gd name="connsiteX222" fmla="*/ 1473200 w 2692400"/>
                <a:gd name="connsiteY222" fmla="*/ 2381250 h 3333750"/>
                <a:gd name="connsiteX223" fmla="*/ 1454150 w 2692400"/>
                <a:gd name="connsiteY223" fmla="*/ 2374900 h 3333750"/>
                <a:gd name="connsiteX224" fmla="*/ 1428750 w 2692400"/>
                <a:gd name="connsiteY224" fmla="*/ 2387600 h 3333750"/>
                <a:gd name="connsiteX225" fmla="*/ 1403350 w 2692400"/>
                <a:gd name="connsiteY225" fmla="*/ 2444750 h 3333750"/>
                <a:gd name="connsiteX226" fmla="*/ 1397000 w 2692400"/>
                <a:gd name="connsiteY226" fmla="*/ 2463800 h 3333750"/>
                <a:gd name="connsiteX227" fmla="*/ 1352550 w 2692400"/>
                <a:gd name="connsiteY227" fmla="*/ 2495550 h 3333750"/>
                <a:gd name="connsiteX228" fmla="*/ 1346200 w 2692400"/>
                <a:gd name="connsiteY228" fmla="*/ 2527300 h 3333750"/>
                <a:gd name="connsiteX229" fmla="*/ 1320800 w 2692400"/>
                <a:gd name="connsiteY229" fmla="*/ 2584450 h 3333750"/>
                <a:gd name="connsiteX230" fmla="*/ 1301750 w 2692400"/>
                <a:gd name="connsiteY230" fmla="*/ 2609850 h 3333750"/>
                <a:gd name="connsiteX231" fmla="*/ 1295400 w 2692400"/>
                <a:gd name="connsiteY231" fmla="*/ 2686050 h 3333750"/>
                <a:gd name="connsiteX232" fmla="*/ 1263650 w 2692400"/>
                <a:gd name="connsiteY232" fmla="*/ 2692400 h 3333750"/>
                <a:gd name="connsiteX233" fmla="*/ 1219200 w 2692400"/>
                <a:gd name="connsiteY233" fmla="*/ 2711450 h 3333750"/>
                <a:gd name="connsiteX234" fmla="*/ 1206500 w 2692400"/>
                <a:gd name="connsiteY234" fmla="*/ 2749550 h 3333750"/>
                <a:gd name="connsiteX235" fmla="*/ 1098550 w 2692400"/>
                <a:gd name="connsiteY235" fmla="*/ 2736850 h 3333750"/>
                <a:gd name="connsiteX236" fmla="*/ 1092200 w 2692400"/>
                <a:gd name="connsiteY236" fmla="*/ 2717800 h 3333750"/>
                <a:gd name="connsiteX237" fmla="*/ 1073150 w 2692400"/>
                <a:gd name="connsiteY237" fmla="*/ 2711450 h 3333750"/>
                <a:gd name="connsiteX238" fmla="*/ 1041400 w 2692400"/>
                <a:gd name="connsiteY238" fmla="*/ 2698750 h 3333750"/>
                <a:gd name="connsiteX239" fmla="*/ 1022350 w 2692400"/>
                <a:gd name="connsiteY239" fmla="*/ 2679700 h 3333750"/>
                <a:gd name="connsiteX240" fmla="*/ 1003300 w 2692400"/>
                <a:gd name="connsiteY240" fmla="*/ 2673350 h 3333750"/>
                <a:gd name="connsiteX241" fmla="*/ 876300 w 2692400"/>
                <a:gd name="connsiteY241" fmla="*/ 2679700 h 3333750"/>
                <a:gd name="connsiteX242" fmla="*/ 882650 w 2692400"/>
                <a:gd name="connsiteY242" fmla="*/ 2724150 h 3333750"/>
                <a:gd name="connsiteX243" fmla="*/ 946150 w 2692400"/>
                <a:gd name="connsiteY243" fmla="*/ 2730500 h 3333750"/>
                <a:gd name="connsiteX244" fmla="*/ 1003300 w 2692400"/>
                <a:gd name="connsiteY244" fmla="*/ 2749550 h 3333750"/>
                <a:gd name="connsiteX245" fmla="*/ 1035050 w 2692400"/>
                <a:gd name="connsiteY245" fmla="*/ 2755900 h 3333750"/>
                <a:gd name="connsiteX246" fmla="*/ 1060450 w 2692400"/>
                <a:gd name="connsiteY246" fmla="*/ 2768600 h 3333750"/>
                <a:gd name="connsiteX247" fmla="*/ 1098550 w 2692400"/>
                <a:gd name="connsiteY247" fmla="*/ 2774950 h 3333750"/>
                <a:gd name="connsiteX248" fmla="*/ 1111250 w 2692400"/>
                <a:gd name="connsiteY248" fmla="*/ 2813050 h 3333750"/>
                <a:gd name="connsiteX249" fmla="*/ 1104900 w 2692400"/>
                <a:gd name="connsiteY249" fmla="*/ 2838450 h 3333750"/>
                <a:gd name="connsiteX250" fmla="*/ 1079500 w 2692400"/>
                <a:gd name="connsiteY250" fmla="*/ 2851150 h 3333750"/>
                <a:gd name="connsiteX251" fmla="*/ 984250 w 2692400"/>
                <a:gd name="connsiteY251" fmla="*/ 2825750 h 3333750"/>
                <a:gd name="connsiteX252" fmla="*/ 958850 w 2692400"/>
                <a:gd name="connsiteY252" fmla="*/ 2800350 h 3333750"/>
                <a:gd name="connsiteX253" fmla="*/ 889000 w 2692400"/>
                <a:gd name="connsiteY253" fmla="*/ 2762250 h 3333750"/>
                <a:gd name="connsiteX254" fmla="*/ 857250 w 2692400"/>
                <a:gd name="connsiteY254" fmla="*/ 2755900 h 3333750"/>
                <a:gd name="connsiteX255" fmla="*/ 742950 w 2692400"/>
                <a:gd name="connsiteY255" fmla="*/ 2768600 h 3333750"/>
                <a:gd name="connsiteX256" fmla="*/ 711200 w 2692400"/>
                <a:gd name="connsiteY256" fmla="*/ 2781300 h 3333750"/>
                <a:gd name="connsiteX257" fmla="*/ 647700 w 2692400"/>
                <a:gd name="connsiteY257" fmla="*/ 2832100 h 3333750"/>
                <a:gd name="connsiteX258" fmla="*/ 628650 w 2692400"/>
                <a:gd name="connsiteY258" fmla="*/ 2857500 h 3333750"/>
                <a:gd name="connsiteX259" fmla="*/ 571500 w 2692400"/>
                <a:gd name="connsiteY259" fmla="*/ 2889250 h 3333750"/>
                <a:gd name="connsiteX260" fmla="*/ 546100 w 2692400"/>
                <a:gd name="connsiteY260" fmla="*/ 2921000 h 3333750"/>
                <a:gd name="connsiteX261" fmla="*/ 520700 w 2692400"/>
                <a:gd name="connsiteY261" fmla="*/ 2933700 h 3333750"/>
                <a:gd name="connsiteX262" fmla="*/ 457200 w 2692400"/>
                <a:gd name="connsiteY262" fmla="*/ 2952750 h 3333750"/>
                <a:gd name="connsiteX263" fmla="*/ 381000 w 2692400"/>
                <a:gd name="connsiteY263" fmla="*/ 2946400 h 3333750"/>
                <a:gd name="connsiteX264" fmla="*/ 355600 w 2692400"/>
                <a:gd name="connsiteY264" fmla="*/ 2940050 h 3333750"/>
                <a:gd name="connsiteX265" fmla="*/ 342900 w 2692400"/>
                <a:gd name="connsiteY265" fmla="*/ 2921000 h 3333750"/>
                <a:gd name="connsiteX266" fmla="*/ 323850 w 2692400"/>
                <a:gd name="connsiteY266" fmla="*/ 2895600 h 3333750"/>
                <a:gd name="connsiteX267" fmla="*/ 317500 w 2692400"/>
                <a:gd name="connsiteY267" fmla="*/ 2851150 h 3333750"/>
                <a:gd name="connsiteX268" fmla="*/ 342900 w 2692400"/>
                <a:gd name="connsiteY268" fmla="*/ 2787650 h 3333750"/>
                <a:gd name="connsiteX269" fmla="*/ 374650 w 2692400"/>
                <a:gd name="connsiteY269" fmla="*/ 2768600 h 3333750"/>
                <a:gd name="connsiteX270" fmla="*/ 577850 w 2692400"/>
                <a:gd name="connsiteY270" fmla="*/ 2755900 h 3333750"/>
                <a:gd name="connsiteX271" fmla="*/ 571500 w 2692400"/>
                <a:gd name="connsiteY271" fmla="*/ 2686050 h 3333750"/>
                <a:gd name="connsiteX272" fmla="*/ 539750 w 2692400"/>
                <a:gd name="connsiteY272" fmla="*/ 2679700 h 3333750"/>
                <a:gd name="connsiteX273" fmla="*/ 501650 w 2692400"/>
                <a:gd name="connsiteY273" fmla="*/ 2647950 h 3333750"/>
                <a:gd name="connsiteX274" fmla="*/ 488950 w 2692400"/>
                <a:gd name="connsiteY274" fmla="*/ 2622550 h 3333750"/>
                <a:gd name="connsiteX275" fmla="*/ 495300 w 2692400"/>
                <a:gd name="connsiteY275" fmla="*/ 2603500 h 3333750"/>
                <a:gd name="connsiteX276" fmla="*/ 514350 w 2692400"/>
                <a:gd name="connsiteY276" fmla="*/ 2590800 h 3333750"/>
                <a:gd name="connsiteX277" fmla="*/ 628650 w 2692400"/>
                <a:gd name="connsiteY277" fmla="*/ 2571750 h 3333750"/>
                <a:gd name="connsiteX278" fmla="*/ 666750 w 2692400"/>
                <a:gd name="connsiteY278" fmla="*/ 2546350 h 3333750"/>
                <a:gd name="connsiteX279" fmla="*/ 692150 w 2692400"/>
                <a:gd name="connsiteY279" fmla="*/ 2520950 h 3333750"/>
                <a:gd name="connsiteX280" fmla="*/ 723900 w 2692400"/>
                <a:gd name="connsiteY280" fmla="*/ 2514600 h 3333750"/>
                <a:gd name="connsiteX281" fmla="*/ 749300 w 2692400"/>
                <a:gd name="connsiteY281" fmla="*/ 2501900 h 3333750"/>
                <a:gd name="connsiteX282" fmla="*/ 755650 w 2692400"/>
                <a:gd name="connsiteY282" fmla="*/ 2470150 h 3333750"/>
                <a:gd name="connsiteX283" fmla="*/ 774700 w 2692400"/>
                <a:gd name="connsiteY283" fmla="*/ 2425700 h 3333750"/>
                <a:gd name="connsiteX284" fmla="*/ 781050 w 2692400"/>
                <a:gd name="connsiteY284" fmla="*/ 2387600 h 3333750"/>
                <a:gd name="connsiteX285" fmla="*/ 800100 w 2692400"/>
                <a:gd name="connsiteY285" fmla="*/ 2374900 h 3333750"/>
                <a:gd name="connsiteX286" fmla="*/ 831850 w 2692400"/>
                <a:gd name="connsiteY286" fmla="*/ 2387600 h 3333750"/>
                <a:gd name="connsiteX287" fmla="*/ 882650 w 2692400"/>
                <a:gd name="connsiteY287" fmla="*/ 2419350 h 3333750"/>
                <a:gd name="connsiteX288" fmla="*/ 990600 w 2692400"/>
                <a:gd name="connsiteY288" fmla="*/ 2406650 h 3333750"/>
                <a:gd name="connsiteX289" fmla="*/ 1003300 w 2692400"/>
                <a:gd name="connsiteY289" fmla="*/ 2381250 h 3333750"/>
                <a:gd name="connsiteX290" fmla="*/ 1022350 w 2692400"/>
                <a:gd name="connsiteY290" fmla="*/ 2311400 h 3333750"/>
                <a:gd name="connsiteX291" fmla="*/ 1003300 w 2692400"/>
                <a:gd name="connsiteY291" fmla="*/ 2184400 h 3333750"/>
                <a:gd name="connsiteX292" fmla="*/ 984250 w 2692400"/>
                <a:gd name="connsiteY292" fmla="*/ 2171700 h 3333750"/>
                <a:gd name="connsiteX293" fmla="*/ 971550 w 2692400"/>
                <a:gd name="connsiteY293" fmla="*/ 2146300 h 3333750"/>
                <a:gd name="connsiteX294" fmla="*/ 933450 w 2692400"/>
                <a:gd name="connsiteY294" fmla="*/ 2012950 h 3333750"/>
                <a:gd name="connsiteX295" fmla="*/ 908050 w 2692400"/>
                <a:gd name="connsiteY295" fmla="*/ 2032000 h 3333750"/>
                <a:gd name="connsiteX296" fmla="*/ 901700 w 2692400"/>
                <a:gd name="connsiteY296" fmla="*/ 2051050 h 3333750"/>
                <a:gd name="connsiteX297" fmla="*/ 876300 w 2692400"/>
                <a:gd name="connsiteY297" fmla="*/ 2127250 h 3333750"/>
                <a:gd name="connsiteX298" fmla="*/ 889000 w 2692400"/>
                <a:gd name="connsiteY298" fmla="*/ 2228850 h 3333750"/>
                <a:gd name="connsiteX299" fmla="*/ 895350 w 2692400"/>
                <a:gd name="connsiteY299" fmla="*/ 2266950 h 3333750"/>
                <a:gd name="connsiteX300" fmla="*/ 908050 w 2692400"/>
                <a:gd name="connsiteY300" fmla="*/ 2292350 h 3333750"/>
                <a:gd name="connsiteX301" fmla="*/ 914400 w 2692400"/>
                <a:gd name="connsiteY301" fmla="*/ 2317750 h 3333750"/>
                <a:gd name="connsiteX302" fmla="*/ 838200 w 2692400"/>
                <a:gd name="connsiteY302"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78000 w 2692400"/>
                <a:gd name="connsiteY146" fmla="*/ 2997200 h 3333750"/>
                <a:gd name="connsiteX147" fmla="*/ 1727200 w 2692400"/>
                <a:gd name="connsiteY147" fmla="*/ 3009900 h 3333750"/>
                <a:gd name="connsiteX148" fmla="*/ 1695450 w 2692400"/>
                <a:gd name="connsiteY148" fmla="*/ 3003550 h 3333750"/>
                <a:gd name="connsiteX149" fmla="*/ 1695450 w 2692400"/>
                <a:gd name="connsiteY149" fmla="*/ 3003550 h 3333750"/>
                <a:gd name="connsiteX150" fmla="*/ 1504950 w 2692400"/>
                <a:gd name="connsiteY150" fmla="*/ 3111500 h 3333750"/>
                <a:gd name="connsiteX151" fmla="*/ 1397000 w 2692400"/>
                <a:gd name="connsiteY151" fmla="*/ 3136900 h 3333750"/>
                <a:gd name="connsiteX152" fmla="*/ 1377950 w 2692400"/>
                <a:gd name="connsiteY152" fmla="*/ 3162300 h 3333750"/>
                <a:gd name="connsiteX153" fmla="*/ 1358900 w 2692400"/>
                <a:gd name="connsiteY153" fmla="*/ 3168650 h 3333750"/>
                <a:gd name="connsiteX154" fmla="*/ 1339850 w 2692400"/>
                <a:gd name="connsiteY154" fmla="*/ 3200400 h 3333750"/>
                <a:gd name="connsiteX155" fmla="*/ 1327150 w 2692400"/>
                <a:gd name="connsiteY155" fmla="*/ 3244850 h 3333750"/>
                <a:gd name="connsiteX156" fmla="*/ 1276350 w 2692400"/>
                <a:gd name="connsiteY156" fmla="*/ 3232150 h 3333750"/>
                <a:gd name="connsiteX157" fmla="*/ 1276350 w 2692400"/>
                <a:gd name="connsiteY157" fmla="*/ 3232150 h 3333750"/>
                <a:gd name="connsiteX158" fmla="*/ 736600 w 2692400"/>
                <a:gd name="connsiteY158" fmla="*/ 3327400 h 3333750"/>
                <a:gd name="connsiteX159" fmla="*/ 228600 w 2692400"/>
                <a:gd name="connsiteY159" fmla="*/ 3333750 h 3333750"/>
                <a:gd name="connsiteX160" fmla="*/ 152400 w 2692400"/>
                <a:gd name="connsiteY160" fmla="*/ 3270250 h 3333750"/>
                <a:gd name="connsiteX161" fmla="*/ 120650 w 2692400"/>
                <a:gd name="connsiteY161" fmla="*/ 3257550 h 3333750"/>
                <a:gd name="connsiteX162" fmla="*/ 101600 w 2692400"/>
                <a:gd name="connsiteY162" fmla="*/ 3238500 h 3333750"/>
                <a:gd name="connsiteX163" fmla="*/ 82550 w 2692400"/>
                <a:gd name="connsiteY163" fmla="*/ 3213100 h 3333750"/>
                <a:gd name="connsiteX164" fmla="*/ 0 w 2692400"/>
                <a:gd name="connsiteY164" fmla="*/ 3200400 h 3333750"/>
                <a:gd name="connsiteX165" fmla="*/ 0 w 2692400"/>
                <a:gd name="connsiteY165" fmla="*/ 3200400 h 3333750"/>
                <a:gd name="connsiteX166" fmla="*/ 38100 w 2692400"/>
                <a:gd name="connsiteY166" fmla="*/ 3098800 h 3333750"/>
                <a:gd name="connsiteX167" fmla="*/ 50800 w 2692400"/>
                <a:gd name="connsiteY167" fmla="*/ 3073400 h 3333750"/>
                <a:gd name="connsiteX168" fmla="*/ 50800 w 2692400"/>
                <a:gd name="connsiteY168" fmla="*/ 3073400 h 3333750"/>
                <a:gd name="connsiteX169" fmla="*/ 273050 w 2692400"/>
                <a:gd name="connsiteY169" fmla="*/ 3073400 h 3333750"/>
                <a:gd name="connsiteX170" fmla="*/ 425450 w 2692400"/>
                <a:gd name="connsiteY170" fmla="*/ 2940050 h 3333750"/>
                <a:gd name="connsiteX171" fmla="*/ 539750 w 2692400"/>
                <a:gd name="connsiteY171" fmla="*/ 2971800 h 3333750"/>
                <a:gd name="connsiteX172" fmla="*/ 596900 w 2692400"/>
                <a:gd name="connsiteY172" fmla="*/ 2933700 h 3333750"/>
                <a:gd name="connsiteX173" fmla="*/ 698500 w 2692400"/>
                <a:gd name="connsiteY173" fmla="*/ 2927350 h 3333750"/>
                <a:gd name="connsiteX174" fmla="*/ 838200 w 2692400"/>
                <a:gd name="connsiteY174" fmla="*/ 2921000 h 3333750"/>
                <a:gd name="connsiteX175" fmla="*/ 857250 w 2692400"/>
                <a:gd name="connsiteY175" fmla="*/ 2908300 h 3333750"/>
                <a:gd name="connsiteX176" fmla="*/ 895350 w 2692400"/>
                <a:gd name="connsiteY176" fmla="*/ 2908300 h 3333750"/>
                <a:gd name="connsiteX177" fmla="*/ 895350 w 2692400"/>
                <a:gd name="connsiteY177" fmla="*/ 2908300 h 3333750"/>
                <a:gd name="connsiteX178" fmla="*/ 914400 w 2692400"/>
                <a:gd name="connsiteY178" fmla="*/ 2984500 h 3333750"/>
                <a:gd name="connsiteX179" fmla="*/ 927100 w 2692400"/>
                <a:gd name="connsiteY179" fmla="*/ 2984500 h 3333750"/>
                <a:gd name="connsiteX180" fmla="*/ 927100 w 2692400"/>
                <a:gd name="connsiteY180" fmla="*/ 2984500 h 3333750"/>
                <a:gd name="connsiteX181" fmla="*/ 990600 w 2692400"/>
                <a:gd name="connsiteY181" fmla="*/ 2946400 h 3333750"/>
                <a:gd name="connsiteX182" fmla="*/ 1073150 w 2692400"/>
                <a:gd name="connsiteY182" fmla="*/ 2952750 h 3333750"/>
                <a:gd name="connsiteX183" fmla="*/ 1073150 w 2692400"/>
                <a:gd name="connsiteY183" fmla="*/ 2952750 h 3333750"/>
                <a:gd name="connsiteX184" fmla="*/ 1085850 w 2692400"/>
                <a:gd name="connsiteY184" fmla="*/ 2978150 h 3333750"/>
                <a:gd name="connsiteX185" fmla="*/ 1231900 w 2692400"/>
                <a:gd name="connsiteY185" fmla="*/ 2914650 h 3333750"/>
                <a:gd name="connsiteX186" fmla="*/ 1225550 w 2692400"/>
                <a:gd name="connsiteY186" fmla="*/ 2844800 h 3333750"/>
                <a:gd name="connsiteX187" fmla="*/ 1212850 w 2692400"/>
                <a:gd name="connsiteY187" fmla="*/ 2825750 h 3333750"/>
                <a:gd name="connsiteX188" fmla="*/ 1225550 w 2692400"/>
                <a:gd name="connsiteY188" fmla="*/ 2851150 h 3333750"/>
                <a:gd name="connsiteX189" fmla="*/ 1231900 w 2692400"/>
                <a:gd name="connsiteY189" fmla="*/ 2870200 h 3333750"/>
                <a:gd name="connsiteX190" fmla="*/ 1270000 w 2692400"/>
                <a:gd name="connsiteY190" fmla="*/ 2882900 h 3333750"/>
                <a:gd name="connsiteX191" fmla="*/ 1308100 w 2692400"/>
                <a:gd name="connsiteY191" fmla="*/ 2857500 h 3333750"/>
                <a:gd name="connsiteX192" fmla="*/ 1352550 w 2692400"/>
                <a:gd name="connsiteY192" fmla="*/ 2838450 h 3333750"/>
                <a:gd name="connsiteX193" fmla="*/ 1409700 w 2692400"/>
                <a:gd name="connsiteY193" fmla="*/ 2825750 h 3333750"/>
                <a:gd name="connsiteX194" fmla="*/ 1460500 w 2692400"/>
                <a:gd name="connsiteY194" fmla="*/ 2813050 h 3333750"/>
                <a:gd name="connsiteX195" fmla="*/ 1517650 w 2692400"/>
                <a:gd name="connsiteY195" fmla="*/ 2781300 h 3333750"/>
                <a:gd name="connsiteX196" fmla="*/ 1536700 w 2692400"/>
                <a:gd name="connsiteY196" fmla="*/ 2768600 h 3333750"/>
                <a:gd name="connsiteX197" fmla="*/ 1562100 w 2692400"/>
                <a:gd name="connsiteY197" fmla="*/ 2755900 h 3333750"/>
                <a:gd name="connsiteX198" fmla="*/ 1581150 w 2692400"/>
                <a:gd name="connsiteY198" fmla="*/ 2730500 h 3333750"/>
                <a:gd name="connsiteX199" fmla="*/ 1600200 w 2692400"/>
                <a:gd name="connsiteY199" fmla="*/ 2711450 h 3333750"/>
                <a:gd name="connsiteX200" fmla="*/ 1606550 w 2692400"/>
                <a:gd name="connsiteY200" fmla="*/ 2667000 h 3333750"/>
                <a:gd name="connsiteX201" fmla="*/ 1593850 w 2692400"/>
                <a:gd name="connsiteY201" fmla="*/ 2641600 h 3333750"/>
                <a:gd name="connsiteX202" fmla="*/ 1479550 w 2692400"/>
                <a:gd name="connsiteY202" fmla="*/ 2622550 h 3333750"/>
                <a:gd name="connsiteX203" fmla="*/ 1428750 w 2692400"/>
                <a:gd name="connsiteY203" fmla="*/ 2635250 h 3333750"/>
                <a:gd name="connsiteX204" fmla="*/ 1409700 w 2692400"/>
                <a:gd name="connsiteY204" fmla="*/ 2654300 h 3333750"/>
                <a:gd name="connsiteX205" fmla="*/ 1365250 w 2692400"/>
                <a:gd name="connsiteY205" fmla="*/ 2692400 h 3333750"/>
                <a:gd name="connsiteX206" fmla="*/ 1358900 w 2692400"/>
                <a:gd name="connsiteY206" fmla="*/ 2711450 h 3333750"/>
                <a:gd name="connsiteX207" fmla="*/ 1320800 w 2692400"/>
                <a:gd name="connsiteY207" fmla="*/ 2711450 h 3333750"/>
                <a:gd name="connsiteX208" fmla="*/ 1327150 w 2692400"/>
                <a:gd name="connsiteY208" fmla="*/ 2667000 h 3333750"/>
                <a:gd name="connsiteX209" fmla="*/ 1377950 w 2692400"/>
                <a:gd name="connsiteY209" fmla="*/ 2597150 h 3333750"/>
                <a:gd name="connsiteX210" fmla="*/ 1397000 w 2692400"/>
                <a:gd name="connsiteY210" fmla="*/ 2590800 h 3333750"/>
                <a:gd name="connsiteX211" fmla="*/ 1416050 w 2692400"/>
                <a:gd name="connsiteY211" fmla="*/ 2559050 h 3333750"/>
                <a:gd name="connsiteX212" fmla="*/ 1466850 w 2692400"/>
                <a:gd name="connsiteY212" fmla="*/ 2546350 h 3333750"/>
                <a:gd name="connsiteX213" fmla="*/ 1492250 w 2692400"/>
                <a:gd name="connsiteY213" fmla="*/ 2533650 h 3333750"/>
                <a:gd name="connsiteX214" fmla="*/ 1536700 w 2692400"/>
                <a:gd name="connsiteY214" fmla="*/ 2501900 h 3333750"/>
                <a:gd name="connsiteX215" fmla="*/ 1568450 w 2692400"/>
                <a:gd name="connsiteY215" fmla="*/ 2470150 h 3333750"/>
                <a:gd name="connsiteX216" fmla="*/ 1581150 w 2692400"/>
                <a:gd name="connsiteY216" fmla="*/ 2451100 h 3333750"/>
                <a:gd name="connsiteX217" fmla="*/ 1600200 w 2692400"/>
                <a:gd name="connsiteY217" fmla="*/ 2444750 h 3333750"/>
                <a:gd name="connsiteX218" fmla="*/ 1625600 w 2692400"/>
                <a:gd name="connsiteY218" fmla="*/ 2387600 h 3333750"/>
                <a:gd name="connsiteX219" fmla="*/ 1568450 w 2692400"/>
                <a:gd name="connsiteY219" fmla="*/ 2393950 h 3333750"/>
                <a:gd name="connsiteX220" fmla="*/ 1543050 w 2692400"/>
                <a:gd name="connsiteY220" fmla="*/ 2419350 h 3333750"/>
                <a:gd name="connsiteX221" fmla="*/ 1473200 w 2692400"/>
                <a:gd name="connsiteY221" fmla="*/ 2381250 h 3333750"/>
                <a:gd name="connsiteX222" fmla="*/ 1454150 w 2692400"/>
                <a:gd name="connsiteY222" fmla="*/ 2374900 h 3333750"/>
                <a:gd name="connsiteX223" fmla="*/ 1428750 w 2692400"/>
                <a:gd name="connsiteY223" fmla="*/ 2387600 h 3333750"/>
                <a:gd name="connsiteX224" fmla="*/ 1403350 w 2692400"/>
                <a:gd name="connsiteY224" fmla="*/ 2444750 h 3333750"/>
                <a:gd name="connsiteX225" fmla="*/ 1397000 w 2692400"/>
                <a:gd name="connsiteY225" fmla="*/ 2463800 h 3333750"/>
                <a:gd name="connsiteX226" fmla="*/ 1352550 w 2692400"/>
                <a:gd name="connsiteY226" fmla="*/ 2495550 h 3333750"/>
                <a:gd name="connsiteX227" fmla="*/ 1346200 w 2692400"/>
                <a:gd name="connsiteY227" fmla="*/ 2527300 h 3333750"/>
                <a:gd name="connsiteX228" fmla="*/ 1320800 w 2692400"/>
                <a:gd name="connsiteY228" fmla="*/ 2584450 h 3333750"/>
                <a:gd name="connsiteX229" fmla="*/ 1301750 w 2692400"/>
                <a:gd name="connsiteY229" fmla="*/ 2609850 h 3333750"/>
                <a:gd name="connsiteX230" fmla="*/ 1295400 w 2692400"/>
                <a:gd name="connsiteY230" fmla="*/ 2686050 h 3333750"/>
                <a:gd name="connsiteX231" fmla="*/ 1263650 w 2692400"/>
                <a:gd name="connsiteY231" fmla="*/ 2692400 h 3333750"/>
                <a:gd name="connsiteX232" fmla="*/ 1219200 w 2692400"/>
                <a:gd name="connsiteY232" fmla="*/ 2711450 h 3333750"/>
                <a:gd name="connsiteX233" fmla="*/ 1206500 w 2692400"/>
                <a:gd name="connsiteY233" fmla="*/ 2749550 h 3333750"/>
                <a:gd name="connsiteX234" fmla="*/ 1098550 w 2692400"/>
                <a:gd name="connsiteY234" fmla="*/ 2736850 h 3333750"/>
                <a:gd name="connsiteX235" fmla="*/ 1092200 w 2692400"/>
                <a:gd name="connsiteY235" fmla="*/ 2717800 h 3333750"/>
                <a:gd name="connsiteX236" fmla="*/ 1073150 w 2692400"/>
                <a:gd name="connsiteY236" fmla="*/ 2711450 h 3333750"/>
                <a:gd name="connsiteX237" fmla="*/ 1041400 w 2692400"/>
                <a:gd name="connsiteY237" fmla="*/ 2698750 h 3333750"/>
                <a:gd name="connsiteX238" fmla="*/ 1022350 w 2692400"/>
                <a:gd name="connsiteY238" fmla="*/ 2679700 h 3333750"/>
                <a:gd name="connsiteX239" fmla="*/ 1003300 w 2692400"/>
                <a:gd name="connsiteY239" fmla="*/ 2673350 h 3333750"/>
                <a:gd name="connsiteX240" fmla="*/ 876300 w 2692400"/>
                <a:gd name="connsiteY240" fmla="*/ 2679700 h 3333750"/>
                <a:gd name="connsiteX241" fmla="*/ 882650 w 2692400"/>
                <a:gd name="connsiteY241" fmla="*/ 2724150 h 3333750"/>
                <a:gd name="connsiteX242" fmla="*/ 946150 w 2692400"/>
                <a:gd name="connsiteY242" fmla="*/ 2730500 h 3333750"/>
                <a:gd name="connsiteX243" fmla="*/ 1003300 w 2692400"/>
                <a:gd name="connsiteY243" fmla="*/ 2749550 h 3333750"/>
                <a:gd name="connsiteX244" fmla="*/ 1035050 w 2692400"/>
                <a:gd name="connsiteY244" fmla="*/ 2755900 h 3333750"/>
                <a:gd name="connsiteX245" fmla="*/ 1060450 w 2692400"/>
                <a:gd name="connsiteY245" fmla="*/ 2768600 h 3333750"/>
                <a:gd name="connsiteX246" fmla="*/ 1098550 w 2692400"/>
                <a:gd name="connsiteY246" fmla="*/ 2774950 h 3333750"/>
                <a:gd name="connsiteX247" fmla="*/ 1111250 w 2692400"/>
                <a:gd name="connsiteY247" fmla="*/ 2813050 h 3333750"/>
                <a:gd name="connsiteX248" fmla="*/ 1104900 w 2692400"/>
                <a:gd name="connsiteY248" fmla="*/ 2838450 h 3333750"/>
                <a:gd name="connsiteX249" fmla="*/ 1079500 w 2692400"/>
                <a:gd name="connsiteY249" fmla="*/ 2851150 h 3333750"/>
                <a:gd name="connsiteX250" fmla="*/ 984250 w 2692400"/>
                <a:gd name="connsiteY250" fmla="*/ 2825750 h 3333750"/>
                <a:gd name="connsiteX251" fmla="*/ 958850 w 2692400"/>
                <a:gd name="connsiteY251" fmla="*/ 2800350 h 3333750"/>
                <a:gd name="connsiteX252" fmla="*/ 889000 w 2692400"/>
                <a:gd name="connsiteY252" fmla="*/ 2762250 h 3333750"/>
                <a:gd name="connsiteX253" fmla="*/ 857250 w 2692400"/>
                <a:gd name="connsiteY253" fmla="*/ 2755900 h 3333750"/>
                <a:gd name="connsiteX254" fmla="*/ 742950 w 2692400"/>
                <a:gd name="connsiteY254" fmla="*/ 2768600 h 3333750"/>
                <a:gd name="connsiteX255" fmla="*/ 711200 w 2692400"/>
                <a:gd name="connsiteY255" fmla="*/ 2781300 h 3333750"/>
                <a:gd name="connsiteX256" fmla="*/ 647700 w 2692400"/>
                <a:gd name="connsiteY256" fmla="*/ 2832100 h 3333750"/>
                <a:gd name="connsiteX257" fmla="*/ 628650 w 2692400"/>
                <a:gd name="connsiteY257" fmla="*/ 2857500 h 3333750"/>
                <a:gd name="connsiteX258" fmla="*/ 571500 w 2692400"/>
                <a:gd name="connsiteY258" fmla="*/ 2889250 h 3333750"/>
                <a:gd name="connsiteX259" fmla="*/ 546100 w 2692400"/>
                <a:gd name="connsiteY259" fmla="*/ 2921000 h 3333750"/>
                <a:gd name="connsiteX260" fmla="*/ 520700 w 2692400"/>
                <a:gd name="connsiteY260" fmla="*/ 2933700 h 3333750"/>
                <a:gd name="connsiteX261" fmla="*/ 457200 w 2692400"/>
                <a:gd name="connsiteY261" fmla="*/ 2952750 h 3333750"/>
                <a:gd name="connsiteX262" fmla="*/ 381000 w 2692400"/>
                <a:gd name="connsiteY262" fmla="*/ 2946400 h 3333750"/>
                <a:gd name="connsiteX263" fmla="*/ 355600 w 2692400"/>
                <a:gd name="connsiteY263" fmla="*/ 2940050 h 3333750"/>
                <a:gd name="connsiteX264" fmla="*/ 342900 w 2692400"/>
                <a:gd name="connsiteY264" fmla="*/ 2921000 h 3333750"/>
                <a:gd name="connsiteX265" fmla="*/ 323850 w 2692400"/>
                <a:gd name="connsiteY265" fmla="*/ 2895600 h 3333750"/>
                <a:gd name="connsiteX266" fmla="*/ 317500 w 2692400"/>
                <a:gd name="connsiteY266" fmla="*/ 2851150 h 3333750"/>
                <a:gd name="connsiteX267" fmla="*/ 342900 w 2692400"/>
                <a:gd name="connsiteY267" fmla="*/ 2787650 h 3333750"/>
                <a:gd name="connsiteX268" fmla="*/ 374650 w 2692400"/>
                <a:gd name="connsiteY268" fmla="*/ 2768600 h 3333750"/>
                <a:gd name="connsiteX269" fmla="*/ 577850 w 2692400"/>
                <a:gd name="connsiteY269" fmla="*/ 2755900 h 3333750"/>
                <a:gd name="connsiteX270" fmla="*/ 571500 w 2692400"/>
                <a:gd name="connsiteY270" fmla="*/ 2686050 h 3333750"/>
                <a:gd name="connsiteX271" fmla="*/ 539750 w 2692400"/>
                <a:gd name="connsiteY271" fmla="*/ 2679700 h 3333750"/>
                <a:gd name="connsiteX272" fmla="*/ 501650 w 2692400"/>
                <a:gd name="connsiteY272" fmla="*/ 2647950 h 3333750"/>
                <a:gd name="connsiteX273" fmla="*/ 488950 w 2692400"/>
                <a:gd name="connsiteY273" fmla="*/ 2622550 h 3333750"/>
                <a:gd name="connsiteX274" fmla="*/ 495300 w 2692400"/>
                <a:gd name="connsiteY274" fmla="*/ 2603500 h 3333750"/>
                <a:gd name="connsiteX275" fmla="*/ 514350 w 2692400"/>
                <a:gd name="connsiteY275" fmla="*/ 2590800 h 3333750"/>
                <a:gd name="connsiteX276" fmla="*/ 628650 w 2692400"/>
                <a:gd name="connsiteY276" fmla="*/ 2571750 h 3333750"/>
                <a:gd name="connsiteX277" fmla="*/ 666750 w 2692400"/>
                <a:gd name="connsiteY277" fmla="*/ 2546350 h 3333750"/>
                <a:gd name="connsiteX278" fmla="*/ 692150 w 2692400"/>
                <a:gd name="connsiteY278" fmla="*/ 2520950 h 3333750"/>
                <a:gd name="connsiteX279" fmla="*/ 723900 w 2692400"/>
                <a:gd name="connsiteY279" fmla="*/ 2514600 h 3333750"/>
                <a:gd name="connsiteX280" fmla="*/ 749300 w 2692400"/>
                <a:gd name="connsiteY280" fmla="*/ 2501900 h 3333750"/>
                <a:gd name="connsiteX281" fmla="*/ 755650 w 2692400"/>
                <a:gd name="connsiteY281" fmla="*/ 2470150 h 3333750"/>
                <a:gd name="connsiteX282" fmla="*/ 774700 w 2692400"/>
                <a:gd name="connsiteY282" fmla="*/ 2425700 h 3333750"/>
                <a:gd name="connsiteX283" fmla="*/ 781050 w 2692400"/>
                <a:gd name="connsiteY283" fmla="*/ 2387600 h 3333750"/>
                <a:gd name="connsiteX284" fmla="*/ 800100 w 2692400"/>
                <a:gd name="connsiteY284" fmla="*/ 2374900 h 3333750"/>
                <a:gd name="connsiteX285" fmla="*/ 831850 w 2692400"/>
                <a:gd name="connsiteY285" fmla="*/ 2387600 h 3333750"/>
                <a:gd name="connsiteX286" fmla="*/ 882650 w 2692400"/>
                <a:gd name="connsiteY286" fmla="*/ 2419350 h 3333750"/>
                <a:gd name="connsiteX287" fmla="*/ 990600 w 2692400"/>
                <a:gd name="connsiteY287" fmla="*/ 2406650 h 3333750"/>
                <a:gd name="connsiteX288" fmla="*/ 1003300 w 2692400"/>
                <a:gd name="connsiteY288" fmla="*/ 2381250 h 3333750"/>
                <a:gd name="connsiteX289" fmla="*/ 1022350 w 2692400"/>
                <a:gd name="connsiteY289" fmla="*/ 2311400 h 3333750"/>
                <a:gd name="connsiteX290" fmla="*/ 1003300 w 2692400"/>
                <a:gd name="connsiteY290" fmla="*/ 2184400 h 3333750"/>
                <a:gd name="connsiteX291" fmla="*/ 984250 w 2692400"/>
                <a:gd name="connsiteY291" fmla="*/ 2171700 h 3333750"/>
                <a:gd name="connsiteX292" fmla="*/ 971550 w 2692400"/>
                <a:gd name="connsiteY292" fmla="*/ 2146300 h 3333750"/>
                <a:gd name="connsiteX293" fmla="*/ 933450 w 2692400"/>
                <a:gd name="connsiteY293" fmla="*/ 2012950 h 3333750"/>
                <a:gd name="connsiteX294" fmla="*/ 908050 w 2692400"/>
                <a:gd name="connsiteY294" fmla="*/ 2032000 h 3333750"/>
                <a:gd name="connsiteX295" fmla="*/ 901700 w 2692400"/>
                <a:gd name="connsiteY295" fmla="*/ 2051050 h 3333750"/>
                <a:gd name="connsiteX296" fmla="*/ 876300 w 2692400"/>
                <a:gd name="connsiteY296" fmla="*/ 2127250 h 3333750"/>
                <a:gd name="connsiteX297" fmla="*/ 889000 w 2692400"/>
                <a:gd name="connsiteY297" fmla="*/ 2228850 h 3333750"/>
                <a:gd name="connsiteX298" fmla="*/ 895350 w 2692400"/>
                <a:gd name="connsiteY298" fmla="*/ 2266950 h 3333750"/>
                <a:gd name="connsiteX299" fmla="*/ 908050 w 2692400"/>
                <a:gd name="connsiteY299" fmla="*/ 2292350 h 3333750"/>
                <a:gd name="connsiteX300" fmla="*/ 914400 w 2692400"/>
                <a:gd name="connsiteY300" fmla="*/ 2317750 h 3333750"/>
                <a:gd name="connsiteX301" fmla="*/ 838200 w 2692400"/>
                <a:gd name="connsiteY301"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78000 w 2692400"/>
                <a:gd name="connsiteY146" fmla="*/ 2997200 h 3333750"/>
                <a:gd name="connsiteX147" fmla="*/ 1727200 w 2692400"/>
                <a:gd name="connsiteY147" fmla="*/ 3009900 h 3333750"/>
                <a:gd name="connsiteX148" fmla="*/ 1695450 w 2692400"/>
                <a:gd name="connsiteY148" fmla="*/ 3003550 h 3333750"/>
                <a:gd name="connsiteX149" fmla="*/ 1695450 w 2692400"/>
                <a:gd name="connsiteY149" fmla="*/ 3003550 h 3333750"/>
                <a:gd name="connsiteX150" fmla="*/ 1504950 w 2692400"/>
                <a:gd name="connsiteY150" fmla="*/ 3111500 h 3333750"/>
                <a:gd name="connsiteX151" fmla="*/ 1397000 w 2692400"/>
                <a:gd name="connsiteY151" fmla="*/ 3136900 h 3333750"/>
                <a:gd name="connsiteX152" fmla="*/ 1377950 w 2692400"/>
                <a:gd name="connsiteY152" fmla="*/ 3162300 h 3333750"/>
                <a:gd name="connsiteX153" fmla="*/ 1358900 w 2692400"/>
                <a:gd name="connsiteY153" fmla="*/ 3168650 h 3333750"/>
                <a:gd name="connsiteX154" fmla="*/ 1339850 w 2692400"/>
                <a:gd name="connsiteY154" fmla="*/ 3200400 h 3333750"/>
                <a:gd name="connsiteX155" fmla="*/ 1276350 w 2692400"/>
                <a:gd name="connsiteY155" fmla="*/ 3232150 h 3333750"/>
                <a:gd name="connsiteX156" fmla="*/ 1276350 w 2692400"/>
                <a:gd name="connsiteY156" fmla="*/ 3232150 h 3333750"/>
                <a:gd name="connsiteX157" fmla="*/ 736600 w 2692400"/>
                <a:gd name="connsiteY157" fmla="*/ 3327400 h 3333750"/>
                <a:gd name="connsiteX158" fmla="*/ 228600 w 2692400"/>
                <a:gd name="connsiteY158" fmla="*/ 3333750 h 3333750"/>
                <a:gd name="connsiteX159" fmla="*/ 152400 w 2692400"/>
                <a:gd name="connsiteY159" fmla="*/ 3270250 h 3333750"/>
                <a:gd name="connsiteX160" fmla="*/ 120650 w 2692400"/>
                <a:gd name="connsiteY160" fmla="*/ 3257550 h 3333750"/>
                <a:gd name="connsiteX161" fmla="*/ 101600 w 2692400"/>
                <a:gd name="connsiteY161" fmla="*/ 3238500 h 3333750"/>
                <a:gd name="connsiteX162" fmla="*/ 82550 w 2692400"/>
                <a:gd name="connsiteY162" fmla="*/ 3213100 h 3333750"/>
                <a:gd name="connsiteX163" fmla="*/ 0 w 2692400"/>
                <a:gd name="connsiteY163" fmla="*/ 3200400 h 3333750"/>
                <a:gd name="connsiteX164" fmla="*/ 0 w 2692400"/>
                <a:gd name="connsiteY164" fmla="*/ 3200400 h 3333750"/>
                <a:gd name="connsiteX165" fmla="*/ 38100 w 2692400"/>
                <a:gd name="connsiteY165" fmla="*/ 3098800 h 3333750"/>
                <a:gd name="connsiteX166" fmla="*/ 50800 w 2692400"/>
                <a:gd name="connsiteY166" fmla="*/ 3073400 h 3333750"/>
                <a:gd name="connsiteX167" fmla="*/ 50800 w 2692400"/>
                <a:gd name="connsiteY167" fmla="*/ 3073400 h 3333750"/>
                <a:gd name="connsiteX168" fmla="*/ 273050 w 2692400"/>
                <a:gd name="connsiteY168" fmla="*/ 3073400 h 3333750"/>
                <a:gd name="connsiteX169" fmla="*/ 425450 w 2692400"/>
                <a:gd name="connsiteY169" fmla="*/ 2940050 h 3333750"/>
                <a:gd name="connsiteX170" fmla="*/ 539750 w 2692400"/>
                <a:gd name="connsiteY170" fmla="*/ 2971800 h 3333750"/>
                <a:gd name="connsiteX171" fmla="*/ 596900 w 2692400"/>
                <a:gd name="connsiteY171" fmla="*/ 2933700 h 3333750"/>
                <a:gd name="connsiteX172" fmla="*/ 698500 w 2692400"/>
                <a:gd name="connsiteY172" fmla="*/ 2927350 h 3333750"/>
                <a:gd name="connsiteX173" fmla="*/ 838200 w 2692400"/>
                <a:gd name="connsiteY173" fmla="*/ 2921000 h 3333750"/>
                <a:gd name="connsiteX174" fmla="*/ 857250 w 2692400"/>
                <a:gd name="connsiteY174" fmla="*/ 2908300 h 3333750"/>
                <a:gd name="connsiteX175" fmla="*/ 895350 w 2692400"/>
                <a:gd name="connsiteY175" fmla="*/ 2908300 h 3333750"/>
                <a:gd name="connsiteX176" fmla="*/ 895350 w 2692400"/>
                <a:gd name="connsiteY176" fmla="*/ 2908300 h 3333750"/>
                <a:gd name="connsiteX177" fmla="*/ 914400 w 2692400"/>
                <a:gd name="connsiteY177" fmla="*/ 2984500 h 3333750"/>
                <a:gd name="connsiteX178" fmla="*/ 927100 w 2692400"/>
                <a:gd name="connsiteY178" fmla="*/ 2984500 h 3333750"/>
                <a:gd name="connsiteX179" fmla="*/ 927100 w 2692400"/>
                <a:gd name="connsiteY179" fmla="*/ 2984500 h 3333750"/>
                <a:gd name="connsiteX180" fmla="*/ 990600 w 2692400"/>
                <a:gd name="connsiteY180" fmla="*/ 2946400 h 3333750"/>
                <a:gd name="connsiteX181" fmla="*/ 1073150 w 2692400"/>
                <a:gd name="connsiteY181" fmla="*/ 2952750 h 3333750"/>
                <a:gd name="connsiteX182" fmla="*/ 1073150 w 2692400"/>
                <a:gd name="connsiteY182" fmla="*/ 2952750 h 3333750"/>
                <a:gd name="connsiteX183" fmla="*/ 1085850 w 2692400"/>
                <a:gd name="connsiteY183" fmla="*/ 2978150 h 3333750"/>
                <a:gd name="connsiteX184" fmla="*/ 1231900 w 2692400"/>
                <a:gd name="connsiteY184" fmla="*/ 2914650 h 3333750"/>
                <a:gd name="connsiteX185" fmla="*/ 1225550 w 2692400"/>
                <a:gd name="connsiteY185" fmla="*/ 2844800 h 3333750"/>
                <a:gd name="connsiteX186" fmla="*/ 1212850 w 2692400"/>
                <a:gd name="connsiteY186" fmla="*/ 2825750 h 3333750"/>
                <a:gd name="connsiteX187" fmla="*/ 1225550 w 2692400"/>
                <a:gd name="connsiteY187" fmla="*/ 2851150 h 3333750"/>
                <a:gd name="connsiteX188" fmla="*/ 1231900 w 2692400"/>
                <a:gd name="connsiteY188" fmla="*/ 2870200 h 3333750"/>
                <a:gd name="connsiteX189" fmla="*/ 1270000 w 2692400"/>
                <a:gd name="connsiteY189" fmla="*/ 2882900 h 3333750"/>
                <a:gd name="connsiteX190" fmla="*/ 1308100 w 2692400"/>
                <a:gd name="connsiteY190" fmla="*/ 2857500 h 3333750"/>
                <a:gd name="connsiteX191" fmla="*/ 1352550 w 2692400"/>
                <a:gd name="connsiteY191" fmla="*/ 2838450 h 3333750"/>
                <a:gd name="connsiteX192" fmla="*/ 1409700 w 2692400"/>
                <a:gd name="connsiteY192" fmla="*/ 2825750 h 3333750"/>
                <a:gd name="connsiteX193" fmla="*/ 1460500 w 2692400"/>
                <a:gd name="connsiteY193" fmla="*/ 2813050 h 3333750"/>
                <a:gd name="connsiteX194" fmla="*/ 1517650 w 2692400"/>
                <a:gd name="connsiteY194" fmla="*/ 2781300 h 3333750"/>
                <a:gd name="connsiteX195" fmla="*/ 1536700 w 2692400"/>
                <a:gd name="connsiteY195" fmla="*/ 2768600 h 3333750"/>
                <a:gd name="connsiteX196" fmla="*/ 1562100 w 2692400"/>
                <a:gd name="connsiteY196" fmla="*/ 2755900 h 3333750"/>
                <a:gd name="connsiteX197" fmla="*/ 1581150 w 2692400"/>
                <a:gd name="connsiteY197" fmla="*/ 2730500 h 3333750"/>
                <a:gd name="connsiteX198" fmla="*/ 1600200 w 2692400"/>
                <a:gd name="connsiteY198" fmla="*/ 2711450 h 3333750"/>
                <a:gd name="connsiteX199" fmla="*/ 1606550 w 2692400"/>
                <a:gd name="connsiteY199" fmla="*/ 2667000 h 3333750"/>
                <a:gd name="connsiteX200" fmla="*/ 1593850 w 2692400"/>
                <a:gd name="connsiteY200" fmla="*/ 2641600 h 3333750"/>
                <a:gd name="connsiteX201" fmla="*/ 1479550 w 2692400"/>
                <a:gd name="connsiteY201" fmla="*/ 2622550 h 3333750"/>
                <a:gd name="connsiteX202" fmla="*/ 1428750 w 2692400"/>
                <a:gd name="connsiteY202" fmla="*/ 2635250 h 3333750"/>
                <a:gd name="connsiteX203" fmla="*/ 1409700 w 2692400"/>
                <a:gd name="connsiteY203" fmla="*/ 2654300 h 3333750"/>
                <a:gd name="connsiteX204" fmla="*/ 1365250 w 2692400"/>
                <a:gd name="connsiteY204" fmla="*/ 2692400 h 3333750"/>
                <a:gd name="connsiteX205" fmla="*/ 1358900 w 2692400"/>
                <a:gd name="connsiteY205" fmla="*/ 2711450 h 3333750"/>
                <a:gd name="connsiteX206" fmla="*/ 1320800 w 2692400"/>
                <a:gd name="connsiteY206" fmla="*/ 2711450 h 3333750"/>
                <a:gd name="connsiteX207" fmla="*/ 1327150 w 2692400"/>
                <a:gd name="connsiteY207" fmla="*/ 2667000 h 3333750"/>
                <a:gd name="connsiteX208" fmla="*/ 1377950 w 2692400"/>
                <a:gd name="connsiteY208" fmla="*/ 2597150 h 3333750"/>
                <a:gd name="connsiteX209" fmla="*/ 1397000 w 2692400"/>
                <a:gd name="connsiteY209" fmla="*/ 2590800 h 3333750"/>
                <a:gd name="connsiteX210" fmla="*/ 1416050 w 2692400"/>
                <a:gd name="connsiteY210" fmla="*/ 2559050 h 3333750"/>
                <a:gd name="connsiteX211" fmla="*/ 1466850 w 2692400"/>
                <a:gd name="connsiteY211" fmla="*/ 2546350 h 3333750"/>
                <a:gd name="connsiteX212" fmla="*/ 1492250 w 2692400"/>
                <a:gd name="connsiteY212" fmla="*/ 2533650 h 3333750"/>
                <a:gd name="connsiteX213" fmla="*/ 1536700 w 2692400"/>
                <a:gd name="connsiteY213" fmla="*/ 2501900 h 3333750"/>
                <a:gd name="connsiteX214" fmla="*/ 1568450 w 2692400"/>
                <a:gd name="connsiteY214" fmla="*/ 2470150 h 3333750"/>
                <a:gd name="connsiteX215" fmla="*/ 1581150 w 2692400"/>
                <a:gd name="connsiteY215" fmla="*/ 2451100 h 3333750"/>
                <a:gd name="connsiteX216" fmla="*/ 1600200 w 2692400"/>
                <a:gd name="connsiteY216" fmla="*/ 2444750 h 3333750"/>
                <a:gd name="connsiteX217" fmla="*/ 1625600 w 2692400"/>
                <a:gd name="connsiteY217" fmla="*/ 2387600 h 3333750"/>
                <a:gd name="connsiteX218" fmla="*/ 1568450 w 2692400"/>
                <a:gd name="connsiteY218" fmla="*/ 2393950 h 3333750"/>
                <a:gd name="connsiteX219" fmla="*/ 1543050 w 2692400"/>
                <a:gd name="connsiteY219" fmla="*/ 2419350 h 3333750"/>
                <a:gd name="connsiteX220" fmla="*/ 1473200 w 2692400"/>
                <a:gd name="connsiteY220" fmla="*/ 2381250 h 3333750"/>
                <a:gd name="connsiteX221" fmla="*/ 1454150 w 2692400"/>
                <a:gd name="connsiteY221" fmla="*/ 2374900 h 3333750"/>
                <a:gd name="connsiteX222" fmla="*/ 1428750 w 2692400"/>
                <a:gd name="connsiteY222" fmla="*/ 2387600 h 3333750"/>
                <a:gd name="connsiteX223" fmla="*/ 1403350 w 2692400"/>
                <a:gd name="connsiteY223" fmla="*/ 2444750 h 3333750"/>
                <a:gd name="connsiteX224" fmla="*/ 1397000 w 2692400"/>
                <a:gd name="connsiteY224" fmla="*/ 2463800 h 3333750"/>
                <a:gd name="connsiteX225" fmla="*/ 1352550 w 2692400"/>
                <a:gd name="connsiteY225" fmla="*/ 2495550 h 3333750"/>
                <a:gd name="connsiteX226" fmla="*/ 1346200 w 2692400"/>
                <a:gd name="connsiteY226" fmla="*/ 2527300 h 3333750"/>
                <a:gd name="connsiteX227" fmla="*/ 1320800 w 2692400"/>
                <a:gd name="connsiteY227" fmla="*/ 2584450 h 3333750"/>
                <a:gd name="connsiteX228" fmla="*/ 1301750 w 2692400"/>
                <a:gd name="connsiteY228" fmla="*/ 2609850 h 3333750"/>
                <a:gd name="connsiteX229" fmla="*/ 1295400 w 2692400"/>
                <a:gd name="connsiteY229" fmla="*/ 2686050 h 3333750"/>
                <a:gd name="connsiteX230" fmla="*/ 1263650 w 2692400"/>
                <a:gd name="connsiteY230" fmla="*/ 2692400 h 3333750"/>
                <a:gd name="connsiteX231" fmla="*/ 1219200 w 2692400"/>
                <a:gd name="connsiteY231" fmla="*/ 2711450 h 3333750"/>
                <a:gd name="connsiteX232" fmla="*/ 1206500 w 2692400"/>
                <a:gd name="connsiteY232" fmla="*/ 2749550 h 3333750"/>
                <a:gd name="connsiteX233" fmla="*/ 1098550 w 2692400"/>
                <a:gd name="connsiteY233" fmla="*/ 2736850 h 3333750"/>
                <a:gd name="connsiteX234" fmla="*/ 1092200 w 2692400"/>
                <a:gd name="connsiteY234" fmla="*/ 2717800 h 3333750"/>
                <a:gd name="connsiteX235" fmla="*/ 1073150 w 2692400"/>
                <a:gd name="connsiteY235" fmla="*/ 2711450 h 3333750"/>
                <a:gd name="connsiteX236" fmla="*/ 1041400 w 2692400"/>
                <a:gd name="connsiteY236" fmla="*/ 2698750 h 3333750"/>
                <a:gd name="connsiteX237" fmla="*/ 1022350 w 2692400"/>
                <a:gd name="connsiteY237" fmla="*/ 2679700 h 3333750"/>
                <a:gd name="connsiteX238" fmla="*/ 1003300 w 2692400"/>
                <a:gd name="connsiteY238" fmla="*/ 2673350 h 3333750"/>
                <a:gd name="connsiteX239" fmla="*/ 876300 w 2692400"/>
                <a:gd name="connsiteY239" fmla="*/ 2679700 h 3333750"/>
                <a:gd name="connsiteX240" fmla="*/ 882650 w 2692400"/>
                <a:gd name="connsiteY240" fmla="*/ 2724150 h 3333750"/>
                <a:gd name="connsiteX241" fmla="*/ 946150 w 2692400"/>
                <a:gd name="connsiteY241" fmla="*/ 2730500 h 3333750"/>
                <a:gd name="connsiteX242" fmla="*/ 1003300 w 2692400"/>
                <a:gd name="connsiteY242" fmla="*/ 2749550 h 3333750"/>
                <a:gd name="connsiteX243" fmla="*/ 1035050 w 2692400"/>
                <a:gd name="connsiteY243" fmla="*/ 2755900 h 3333750"/>
                <a:gd name="connsiteX244" fmla="*/ 1060450 w 2692400"/>
                <a:gd name="connsiteY244" fmla="*/ 2768600 h 3333750"/>
                <a:gd name="connsiteX245" fmla="*/ 1098550 w 2692400"/>
                <a:gd name="connsiteY245" fmla="*/ 2774950 h 3333750"/>
                <a:gd name="connsiteX246" fmla="*/ 1111250 w 2692400"/>
                <a:gd name="connsiteY246" fmla="*/ 2813050 h 3333750"/>
                <a:gd name="connsiteX247" fmla="*/ 1104900 w 2692400"/>
                <a:gd name="connsiteY247" fmla="*/ 2838450 h 3333750"/>
                <a:gd name="connsiteX248" fmla="*/ 1079500 w 2692400"/>
                <a:gd name="connsiteY248" fmla="*/ 2851150 h 3333750"/>
                <a:gd name="connsiteX249" fmla="*/ 984250 w 2692400"/>
                <a:gd name="connsiteY249" fmla="*/ 2825750 h 3333750"/>
                <a:gd name="connsiteX250" fmla="*/ 958850 w 2692400"/>
                <a:gd name="connsiteY250" fmla="*/ 2800350 h 3333750"/>
                <a:gd name="connsiteX251" fmla="*/ 889000 w 2692400"/>
                <a:gd name="connsiteY251" fmla="*/ 2762250 h 3333750"/>
                <a:gd name="connsiteX252" fmla="*/ 857250 w 2692400"/>
                <a:gd name="connsiteY252" fmla="*/ 2755900 h 3333750"/>
                <a:gd name="connsiteX253" fmla="*/ 742950 w 2692400"/>
                <a:gd name="connsiteY253" fmla="*/ 2768600 h 3333750"/>
                <a:gd name="connsiteX254" fmla="*/ 711200 w 2692400"/>
                <a:gd name="connsiteY254" fmla="*/ 2781300 h 3333750"/>
                <a:gd name="connsiteX255" fmla="*/ 647700 w 2692400"/>
                <a:gd name="connsiteY255" fmla="*/ 2832100 h 3333750"/>
                <a:gd name="connsiteX256" fmla="*/ 628650 w 2692400"/>
                <a:gd name="connsiteY256" fmla="*/ 2857500 h 3333750"/>
                <a:gd name="connsiteX257" fmla="*/ 571500 w 2692400"/>
                <a:gd name="connsiteY257" fmla="*/ 2889250 h 3333750"/>
                <a:gd name="connsiteX258" fmla="*/ 546100 w 2692400"/>
                <a:gd name="connsiteY258" fmla="*/ 2921000 h 3333750"/>
                <a:gd name="connsiteX259" fmla="*/ 520700 w 2692400"/>
                <a:gd name="connsiteY259" fmla="*/ 2933700 h 3333750"/>
                <a:gd name="connsiteX260" fmla="*/ 457200 w 2692400"/>
                <a:gd name="connsiteY260" fmla="*/ 2952750 h 3333750"/>
                <a:gd name="connsiteX261" fmla="*/ 381000 w 2692400"/>
                <a:gd name="connsiteY261" fmla="*/ 2946400 h 3333750"/>
                <a:gd name="connsiteX262" fmla="*/ 355600 w 2692400"/>
                <a:gd name="connsiteY262" fmla="*/ 2940050 h 3333750"/>
                <a:gd name="connsiteX263" fmla="*/ 342900 w 2692400"/>
                <a:gd name="connsiteY263" fmla="*/ 2921000 h 3333750"/>
                <a:gd name="connsiteX264" fmla="*/ 323850 w 2692400"/>
                <a:gd name="connsiteY264" fmla="*/ 2895600 h 3333750"/>
                <a:gd name="connsiteX265" fmla="*/ 317500 w 2692400"/>
                <a:gd name="connsiteY265" fmla="*/ 2851150 h 3333750"/>
                <a:gd name="connsiteX266" fmla="*/ 342900 w 2692400"/>
                <a:gd name="connsiteY266" fmla="*/ 2787650 h 3333750"/>
                <a:gd name="connsiteX267" fmla="*/ 374650 w 2692400"/>
                <a:gd name="connsiteY267" fmla="*/ 2768600 h 3333750"/>
                <a:gd name="connsiteX268" fmla="*/ 577850 w 2692400"/>
                <a:gd name="connsiteY268" fmla="*/ 2755900 h 3333750"/>
                <a:gd name="connsiteX269" fmla="*/ 571500 w 2692400"/>
                <a:gd name="connsiteY269" fmla="*/ 2686050 h 3333750"/>
                <a:gd name="connsiteX270" fmla="*/ 539750 w 2692400"/>
                <a:gd name="connsiteY270" fmla="*/ 2679700 h 3333750"/>
                <a:gd name="connsiteX271" fmla="*/ 501650 w 2692400"/>
                <a:gd name="connsiteY271" fmla="*/ 2647950 h 3333750"/>
                <a:gd name="connsiteX272" fmla="*/ 488950 w 2692400"/>
                <a:gd name="connsiteY272" fmla="*/ 2622550 h 3333750"/>
                <a:gd name="connsiteX273" fmla="*/ 495300 w 2692400"/>
                <a:gd name="connsiteY273" fmla="*/ 2603500 h 3333750"/>
                <a:gd name="connsiteX274" fmla="*/ 514350 w 2692400"/>
                <a:gd name="connsiteY274" fmla="*/ 2590800 h 3333750"/>
                <a:gd name="connsiteX275" fmla="*/ 628650 w 2692400"/>
                <a:gd name="connsiteY275" fmla="*/ 2571750 h 3333750"/>
                <a:gd name="connsiteX276" fmla="*/ 666750 w 2692400"/>
                <a:gd name="connsiteY276" fmla="*/ 2546350 h 3333750"/>
                <a:gd name="connsiteX277" fmla="*/ 692150 w 2692400"/>
                <a:gd name="connsiteY277" fmla="*/ 2520950 h 3333750"/>
                <a:gd name="connsiteX278" fmla="*/ 723900 w 2692400"/>
                <a:gd name="connsiteY278" fmla="*/ 2514600 h 3333750"/>
                <a:gd name="connsiteX279" fmla="*/ 749300 w 2692400"/>
                <a:gd name="connsiteY279" fmla="*/ 2501900 h 3333750"/>
                <a:gd name="connsiteX280" fmla="*/ 755650 w 2692400"/>
                <a:gd name="connsiteY280" fmla="*/ 2470150 h 3333750"/>
                <a:gd name="connsiteX281" fmla="*/ 774700 w 2692400"/>
                <a:gd name="connsiteY281" fmla="*/ 2425700 h 3333750"/>
                <a:gd name="connsiteX282" fmla="*/ 781050 w 2692400"/>
                <a:gd name="connsiteY282" fmla="*/ 2387600 h 3333750"/>
                <a:gd name="connsiteX283" fmla="*/ 800100 w 2692400"/>
                <a:gd name="connsiteY283" fmla="*/ 2374900 h 3333750"/>
                <a:gd name="connsiteX284" fmla="*/ 831850 w 2692400"/>
                <a:gd name="connsiteY284" fmla="*/ 2387600 h 3333750"/>
                <a:gd name="connsiteX285" fmla="*/ 882650 w 2692400"/>
                <a:gd name="connsiteY285" fmla="*/ 2419350 h 3333750"/>
                <a:gd name="connsiteX286" fmla="*/ 990600 w 2692400"/>
                <a:gd name="connsiteY286" fmla="*/ 2406650 h 3333750"/>
                <a:gd name="connsiteX287" fmla="*/ 1003300 w 2692400"/>
                <a:gd name="connsiteY287" fmla="*/ 2381250 h 3333750"/>
                <a:gd name="connsiteX288" fmla="*/ 1022350 w 2692400"/>
                <a:gd name="connsiteY288" fmla="*/ 2311400 h 3333750"/>
                <a:gd name="connsiteX289" fmla="*/ 1003300 w 2692400"/>
                <a:gd name="connsiteY289" fmla="*/ 2184400 h 3333750"/>
                <a:gd name="connsiteX290" fmla="*/ 984250 w 2692400"/>
                <a:gd name="connsiteY290" fmla="*/ 2171700 h 3333750"/>
                <a:gd name="connsiteX291" fmla="*/ 971550 w 2692400"/>
                <a:gd name="connsiteY291" fmla="*/ 2146300 h 3333750"/>
                <a:gd name="connsiteX292" fmla="*/ 933450 w 2692400"/>
                <a:gd name="connsiteY292" fmla="*/ 2012950 h 3333750"/>
                <a:gd name="connsiteX293" fmla="*/ 908050 w 2692400"/>
                <a:gd name="connsiteY293" fmla="*/ 2032000 h 3333750"/>
                <a:gd name="connsiteX294" fmla="*/ 901700 w 2692400"/>
                <a:gd name="connsiteY294" fmla="*/ 2051050 h 3333750"/>
                <a:gd name="connsiteX295" fmla="*/ 876300 w 2692400"/>
                <a:gd name="connsiteY295" fmla="*/ 2127250 h 3333750"/>
                <a:gd name="connsiteX296" fmla="*/ 889000 w 2692400"/>
                <a:gd name="connsiteY296" fmla="*/ 2228850 h 3333750"/>
                <a:gd name="connsiteX297" fmla="*/ 895350 w 2692400"/>
                <a:gd name="connsiteY297" fmla="*/ 2266950 h 3333750"/>
                <a:gd name="connsiteX298" fmla="*/ 908050 w 2692400"/>
                <a:gd name="connsiteY298" fmla="*/ 2292350 h 3333750"/>
                <a:gd name="connsiteX299" fmla="*/ 914400 w 2692400"/>
                <a:gd name="connsiteY299" fmla="*/ 2317750 h 3333750"/>
                <a:gd name="connsiteX300" fmla="*/ 838200 w 2692400"/>
                <a:gd name="connsiteY300"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27200 w 2692400"/>
                <a:gd name="connsiteY146" fmla="*/ 3009900 h 3333750"/>
                <a:gd name="connsiteX147" fmla="*/ 1695450 w 2692400"/>
                <a:gd name="connsiteY147" fmla="*/ 3003550 h 3333750"/>
                <a:gd name="connsiteX148" fmla="*/ 1695450 w 2692400"/>
                <a:gd name="connsiteY148" fmla="*/ 3003550 h 3333750"/>
                <a:gd name="connsiteX149" fmla="*/ 1504950 w 2692400"/>
                <a:gd name="connsiteY149" fmla="*/ 3111500 h 3333750"/>
                <a:gd name="connsiteX150" fmla="*/ 1397000 w 2692400"/>
                <a:gd name="connsiteY150" fmla="*/ 3136900 h 3333750"/>
                <a:gd name="connsiteX151" fmla="*/ 1377950 w 2692400"/>
                <a:gd name="connsiteY151" fmla="*/ 3162300 h 3333750"/>
                <a:gd name="connsiteX152" fmla="*/ 1358900 w 2692400"/>
                <a:gd name="connsiteY152" fmla="*/ 3168650 h 3333750"/>
                <a:gd name="connsiteX153" fmla="*/ 1339850 w 2692400"/>
                <a:gd name="connsiteY153" fmla="*/ 3200400 h 3333750"/>
                <a:gd name="connsiteX154" fmla="*/ 1276350 w 2692400"/>
                <a:gd name="connsiteY154" fmla="*/ 3232150 h 3333750"/>
                <a:gd name="connsiteX155" fmla="*/ 1276350 w 2692400"/>
                <a:gd name="connsiteY155" fmla="*/ 3232150 h 3333750"/>
                <a:gd name="connsiteX156" fmla="*/ 736600 w 2692400"/>
                <a:gd name="connsiteY156" fmla="*/ 3327400 h 3333750"/>
                <a:gd name="connsiteX157" fmla="*/ 228600 w 2692400"/>
                <a:gd name="connsiteY157" fmla="*/ 3333750 h 3333750"/>
                <a:gd name="connsiteX158" fmla="*/ 152400 w 2692400"/>
                <a:gd name="connsiteY158" fmla="*/ 3270250 h 3333750"/>
                <a:gd name="connsiteX159" fmla="*/ 120650 w 2692400"/>
                <a:gd name="connsiteY159" fmla="*/ 3257550 h 3333750"/>
                <a:gd name="connsiteX160" fmla="*/ 101600 w 2692400"/>
                <a:gd name="connsiteY160" fmla="*/ 3238500 h 3333750"/>
                <a:gd name="connsiteX161" fmla="*/ 82550 w 2692400"/>
                <a:gd name="connsiteY161" fmla="*/ 3213100 h 3333750"/>
                <a:gd name="connsiteX162" fmla="*/ 0 w 2692400"/>
                <a:gd name="connsiteY162" fmla="*/ 3200400 h 3333750"/>
                <a:gd name="connsiteX163" fmla="*/ 0 w 2692400"/>
                <a:gd name="connsiteY163" fmla="*/ 3200400 h 3333750"/>
                <a:gd name="connsiteX164" fmla="*/ 38100 w 2692400"/>
                <a:gd name="connsiteY164" fmla="*/ 3098800 h 3333750"/>
                <a:gd name="connsiteX165" fmla="*/ 50800 w 2692400"/>
                <a:gd name="connsiteY165" fmla="*/ 3073400 h 3333750"/>
                <a:gd name="connsiteX166" fmla="*/ 50800 w 2692400"/>
                <a:gd name="connsiteY166" fmla="*/ 3073400 h 3333750"/>
                <a:gd name="connsiteX167" fmla="*/ 273050 w 2692400"/>
                <a:gd name="connsiteY167" fmla="*/ 3073400 h 3333750"/>
                <a:gd name="connsiteX168" fmla="*/ 425450 w 2692400"/>
                <a:gd name="connsiteY168" fmla="*/ 2940050 h 3333750"/>
                <a:gd name="connsiteX169" fmla="*/ 539750 w 2692400"/>
                <a:gd name="connsiteY169" fmla="*/ 2971800 h 3333750"/>
                <a:gd name="connsiteX170" fmla="*/ 596900 w 2692400"/>
                <a:gd name="connsiteY170" fmla="*/ 2933700 h 3333750"/>
                <a:gd name="connsiteX171" fmla="*/ 698500 w 2692400"/>
                <a:gd name="connsiteY171" fmla="*/ 2927350 h 3333750"/>
                <a:gd name="connsiteX172" fmla="*/ 838200 w 2692400"/>
                <a:gd name="connsiteY172" fmla="*/ 2921000 h 3333750"/>
                <a:gd name="connsiteX173" fmla="*/ 857250 w 2692400"/>
                <a:gd name="connsiteY173" fmla="*/ 2908300 h 3333750"/>
                <a:gd name="connsiteX174" fmla="*/ 895350 w 2692400"/>
                <a:gd name="connsiteY174" fmla="*/ 2908300 h 3333750"/>
                <a:gd name="connsiteX175" fmla="*/ 895350 w 2692400"/>
                <a:gd name="connsiteY175" fmla="*/ 2908300 h 3333750"/>
                <a:gd name="connsiteX176" fmla="*/ 914400 w 2692400"/>
                <a:gd name="connsiteY176" fmla="*/ 2984500 h 3333750"/>
                <a:gd name="connsiteX177" fmla="*/ 927100 w 2692400"/>
                <a:gd name="connsiteY177" fmla="*/ 2984500 h 3333750"/>
                <a:gd name="connsiteX178" fmla="*/ 927100 w 2692400"/>
                <a:gd name="connsiteY178" fmla="*/ 2984500 h 3333750"/>
                <a:gd name="connsiteX179" fmla="*/ 990600 w 2692400"/>
                <a:gd name="connsiteY179" fmla="*/ 2946400 h 3333750"/>
                <a:gd name="connsiteX180" fmla="*/ 1073150 w 2692400"/>
                <a:gd name="connsiteY180" fmla="*/ 2952750 h 3333750"/>
                <a:gd name="connsiteX181" fmla="*/ 1073150 w 2692400"/>
                <a:gd name="connsiteY181" fmla="*/ 2952750 h 3333750"/>
                <a:gd name="connsiteX182" fmla="*/ 1085850 w 2692400"/>
                <a:gd name="connsiteY182" fmla="*/ 2978150 h 3333750"/>
                <a:gd name="connsiteX183" fmla="*/ 1231900 w 2692400"/>
                <a:gd name="connsiteY183" fmla="*/ 2914650 h 3333750"/>
                <a:gd name="connsiteX184" fmla="*/ 1225550 w 2692400"/>
                <a:gd name="connsiteY184" fmla="*/ 2844800 h 3333750"/>
                <a:gd name="connsiteX185" fmla="*/ 1212850 w 2692400"/>
                <a:gd name="connsiteY185" fmla="*/ 2825750 h 3333750"/>
                <a:gd name="connsiteX186" fmla="*/ 1225550 w 2692400"/>
                <a:gd name="connsiteY186" fmla="*/ 2851150 h 3333750"/>
                <a:gd name="connsiteX187" fmla="*/ 1231900 w 2692400"/>
                <a:gd name="connsiteY187" fmla="*/ 2870200 h 3333750"/>
                <a:gd name="connsiteX188" fmla="*/ 1270000 w 2692400"/>
                <a:gd name="connsiteY188" fmla="*/ 2882900 h 3333750"/>
                <a:gd name="connsiteX189" fmla="*/ 1308100 w 2692400"/>
                <a:gd name="connsiteY189" fmla="*/ 2857500 h 3333750"/>
                <a:gd name="connsiteX190" fmla="*/ 1352550 w 2692400"/>
                <a:gd name="connsiteY190" fmla="*/ 2838450 h 3333750"/>
                <a:gd name="connsiteX191" fmla="*/ 1409700 w 2692400"/>
                <a:gd name="connsiteY191" fmla="*/ 2825750 h 3333750"/>
                <a:gd name="connsiteX192" fmla="*/ 1460500 w 2692400"/>
                <a:gd name="connsiteY192" fmla="*/ 2813050 h 3333750"/>
                <a:gd name="connsiteX193" fmla="*/ 1517650 w 2692400"/>
                <a:gd name="connsiteY193" fmla="*/ 2781300 h 3333750"/>
                <a:gd name="connsiteX194" fmla="*/ 1536700 w 2692400"/>
                <a:gd name="connsiteY194" fmla="*/ 2768600 h 3333750"/>
                <a:gd name="connsiteX195" fmla="*/ 1562100 w 2692400"/>
                <a:gd name="connsiteY195" fmla="*/ 2755900 h 3333750"/>
                <a:gd name="connsiteX196" fmla="*/ 1581150 w 2692400"/>
                <a:gd name="connsiteY196" fmla="*/ 2730500 h 3333750"/>
                <a:gd name="connsiteX197" fmla="*/ 1600200 w 2692400"/>
                <a:gd name="connsiteY197" fmla="*/ 2711450 h 3333750"/>
                <a:gd name="connsiteX198" fmla="*/ 1606550 w 2692400"/>
                <a:gd name="connsiteY198" fmla="*/ 2667000 h 3333750"/>
                <a:gd name="connsiteX199" fmla="*/ 1593850 w 2692400"/>
                <a:gd name="connsiteY199" fmla="*/ 2641600 h 3333750"/>
                <a:gd name="connsiteX200" fmla="*/ 1479550 w 2692400"/>
                <a:gd name="connsiteY200" fmla="*/ 2622550 h 3333750"/>
                <a:gd name="connsiteX201" fmla="*/ 1428750 w 2692400"/>
                <a:gd name="connsiteY201" fmla="*/ 2635250 h 3333750"/>
                <a:gd name="connsiteX202" fmla="*/ 1409700 w 2692400"/>
                <a:gd name="connsiteY202" fmla="*/ 2654300 h 3333750"/>
                <a:gd name="connsiteX203" fmla="*/ 1365250 w 2692400"/>
                <a:gd name="connsiteY203" fmla="*/ 2692400 h 3333750"/>
                <a:gd name="connsiteX204" fmla="*/ 1358900 w 2692400"/>
                <a:gd name="connsiteY204" fmla="*/ 2711450 h 3333750"/>
                <a:gd name="connsiteX205" fmla="*/ 1320800 w 2692400"/>
                <a:gd name="connsiteY205" fmla="*/ 2711450 h 3333750"/>
                <a:gd name="connsiteX206" fmla="*/ 1327150 w 2692400"/>
                <a:gd name="connsiteY206" fmla="*/ 2667000 h 3333750"/>
                <a:gd name="connsiteX207" fmla="*/ 1377950 w 2692400"/>
                <a:gd name="connsiteY207" fmla="*/ 2597150 h 3333750"/>
                <a:gd name="connsiteX208" fmla="*/ 1397000 w 2692400"/>
                <a:gd name="connsiteY208" fmla="*/ 2590800 h 3333750"/>
                <a:gd name="connsiteX209" fmla="*/ 1416050 w 2692400"/>
                <a:gd name="connsiteY209" fmla="*/ 2559050 h 3333750"/>
                <a:gd name="connsiteX210" fmla="*/ 1466850 w 2692400"/>
                <a:gd name="connsiteY210" fmla="*/ 2546350 h 3333750"/>
                <a:gd name="connsiteX211" fmla="*/ 1492250 w 2692400"/>
                <a:gd name="connsiteY211" fmla="*/ 2533650 h 3333750"/>
                <a:gd name="connsiteX212" fmla="*/ 1536700 w 2692400"/>
                <a:gd name="connsiteY212" fmla="*/ 2501900 h 3333750"/>
                <a:gd name="connsiteX213" fmla="*/ 1568450 w 2692400"/>
                <a:gd name="connsiteY213" fmla="*/ 2470150 h 3333750"/>
                <a:gd name="connsiteX214" fmla="*/ 1581150 w 2692400"/>
                <a:gd name="connsiteY214" fmla="*/ 2451100 h 3333750"/>
                <a:gd name="connsiteX215" fmla="*/ 1600200 w 2692400"/>
                <a:gd name="connsiteY215" fmla="*/ 2444750 h 3333750"/>
                <a:gd name="connsiteX216" fmla="*/ 1625600 w 2692400"/>
                <a:gd name="connsiteY216" fmla="*/ 2387600 h 3333750"/>
                <a:gd name="connsiteX217" fmla="*/ 1568450 w 2692400"/>
                <a:gd name="connsiteY217" fmla="*/ 2393950 h 3333750"/>
                <a:gd name="connsiteX218" fmla="*/ 1543050 w 2692400"/>
                <a:gd name="connsiteY218" fmla="*/ 2419350 h 3333750"/>
                <a:gd name="connsiteX219" fmla="*/ 1473200 w 2692400"/>
                <a:gd name="connsiteY219" fmla="*/ 2381250 h 3333750"/>
                <a:gd name="connsiteX220" fmla="*/ 1454150 w 2692400"/>
                <a:gd name="connsiteY220" fmla="*/ 2374900 h 3333750"/>
                <a:gd name="connsiteX221" fmla="*/ 1428750 w 2692400"/>
                <a:gd name="connsiteY221" fmla="*/ 2387600 h 3333750"/>
                <a:gd name="connsiteX222" fmla="*/ 1403350 w 2692400"/>
                <a:gd name="connsiteY222" fmla="*/ 2444750 h 3333750"/>
                <a:gd name="connsiteX223" fmla="*/ 1397000 w 2692400"/>
                <a:gd name="connsiteY223" fmla="*/ 2463800 h 3333750"/>
                <a:gd name="connsiteX224" fmla="*/ 1352550 w 2692400"/>
                <a:gd name="connsiteY224" fmla="*/ 2495550 h 3333750"/>
                <a:gd name="connsiteX225" fmla="*/ 1346200 w 2692400"/>
                <a:gd name="connsiteY225" fmla="*/ 2527300 h 3333750"/>
                <a:gd name="connsiteX226" fmla="*/ 1320800 w 2692400"/>
                <a:gd name="connsiteY226" fmla="*/ 2584450 h 3333750"/>
                <a:gd name="connsiteX227" fmla="*/ 1301750 w 2692400"/>
                <a:gd name="connsiteY227" fmla="*/ 2609850 h 3333750"/>
                <a:gd name="connsiteX228" fmla="*/ 1295400 w 2692400"/>
                <a:gd name="connsiteY228" fmla="*/ 2686050 h 3333750"/>
                <a:gd name="connsiteX229" fmla="*/ 1263650 w 2692400"/>
                <a:gd name="connsiteY229" fmla="*/ 2692400 h 3333750"/>
                <a:gd name="connsiteX230" fmla="*/ 1219200 w 2692400"/>
                <a:gd name="connsiteY230" fmla="*/ 2711450 h 3333750"/>
                <a:gd name="connsiteX231" fmla="*/ 1206500 w 2692400"/>
                <a:gd name="connsiteY231" fmla="*/ 2749550 h 3333750"/>
                <a:gd name="connsiteX232" fmla="*/ 1098550 w 2692400"/>
                <a:gd name="connsiteY232" fmla="*/ 2736850 h 3333750"/>
                <a:gd name="connsiteX233" fmla="*/ 1092200 w 2692400"/>
                <a:gd name="connsiteY233" fmla="*/ 2717800 h 3333750"/>
                <a:gd name="connsiteX234" fmla="*/ 1073150 w 2692400"/>
                <a:gd name="connsiteY234" fmla="*/ 2711450 h 3333750"/>
                <a:gd name="connsiteX235" fmla="*/ 1041400 w 2692400"/>
                <a:gd name="connsiteY235" fmla="*/ 2698750 h 3333750"/>
                <a:gd name="connsiteX236" fmla="*/ 1022350 w 2692400"/>
                <a:gd name="connsiteY236" fmla="*/ 2679700 h 3333750"/>
                <a:gd name="connsiteX237" fmla="*/ 1003300 w 2692400"/>
                <a:gd name="connsiteY237" fmla="*/ 2673350 h 3333750"/>
                <a:gd name="connsiteX238" fmla="*/ 876300 w 2692400"/>
                <a:gd name="connsiteY238" fmla="*/ 2679700 h 3333750"/>
                <a:gd name="connsiteX239" fmla="*/ 882650 w 2692400"/>
                <a:gd name="connsiteY239" fmla="*/ 2724150 h 3333750"/>
                <a:gd name="connsiteX240" fmla="*/ 946150 w 2692400"/>
                <a:gd name="connsiteY240" fmla="*/ 2730500 h 3333750"/>
                <a:gd name="connsiteX241" fmla="*/ 1003300 w 2692400"/>
                <a:gd name="connsiteY241" fmla="*/ 2749550 h 3333750"/>
                <a:gd name="connsiteX242" fmla="*/ 1035050 w 2692400"/>
                <a:gd name="connsiteY242" fmla="*/ 2755900 h 3333750"/>
                <a:gd name="connsiteX243" fmla="*/ 1060450 w 2692400"/>
                <a:gd name="connsiteY243" fmla="*/ 2768600 h 3333750"/>
                <a:gd name="connsiteX244" fmla="*/ 1098550 w 2692400"/>
                <a:gd name="connsiteY244" fmla="*/ 2774950 h 3333750"/>
                <a:gd name="connsiteX245" fmla="*/ 1111250 w 2692400"/>
                <a:gd name="connsiteY245" fmla="*/ 2813050 h 3333750"/>
                <a:gd name="connsiteX246" fmla="*/ 1104900 w 2692400"/>
                <a:gd name="connsiteY246" fmla="*/ 2838450 h 3333750"/>
                <a:gd name="connsiteX247" fmla="*/ 1079500 w 2692400"/>
                <a:gd name="connsiteY247" fmla="*/ 2851150 h 3333750"/>
                <a:gd name="connsiteX248" fmla="*/ 984250 w 2692400"/>
                <a:gd name="connsiteY248" fmla="*/ 2825750 h 3333750"/>
                <a:gd name="connsiteX249" fmla="*/ 958850 w 2692400"/>
                <a:gd name="connsiteY249" fmla="*/ 2800350 h 3333750"/>
                <a:gd name="connsiteX250" fmla="*/ 889000 w 2692400"/>
                <a:gd name="connsiteY250" fmla="*/ 2762250 h 3333750"/>
                <a:gd name="connsiteX251" fmla="*/ 857250 w 2692400"/>
                <a:gd name="connsiteY251" fmla="*/ 2755900 h 3333750"/>
                <a:gd name="connsiteX252" fmla="*/ 742950 w 2692400"/>
                <a:gd name="connsiteY252" fmla="*/ 2768600 h 3333750"/>
                <a:gd name="connsiteX253" fmla="*/ 711200 w 2692400"/>
                <a:gd name="connsiteY253" fmla="*/ 2781300 h 3333750"/>
                <a:gd name="connsiteX254" fmla="*/ 647700 w 2692400"/>
                <a:gd name="connsiteY254" fmla="*/ 2832100 h 3333750"/>
                <a:gd name="connsiteX255" fmla="*/ 628650 w 2692400"/>
                <a:gd name="connsiteY255" fmla="*/ 2857500 h 3333750"/>
                <a:gd name="connsiteX256" fmla="*/ 571500 w 2692400"/>
                <a:gd name="connsiteY256" fmla="*/ 2889250 h 3333750"/>
                <a:gd name="connsiteX257" fmla="*/ 546100 w 2692400"/>
                <a:gd name="connsiteY257" fmla="*/ 2921000 h 3333750"/>
                <a:gd name="connsiteX258" fmla="*/ 520700 w 2692400"/>
                <a:gd name="connsiteY258" fmla="*/ 2933700 h 3333750"/>
                <a:gd name="connsiteX259" fmla="*/ 457200 w 2692400"/>
                <a:gd name="connsiteY259" fmla="*/ 2952750 h 3333750"/>
                <a:gd name="connsiteX260" fmla="*/ 381000 w 2692400"/>
                <a:gd name="connsiteY260" fmla="*/ 2946400 h 3333750"/>
                <a:gd name="connsiteX261" fmla="*/ 355600 w 2692400"/>
                <a:gd name="connsiteY261" fmla="*/ 2940050 h 3333750"/>
                <a:gd name="connsiteX262" fmla="*/ 342900 w 2692400"/>
                <a:gd name="connsiteY262" fmla="*/ 2921000 h 3333750"/>
                <a:gd name="connsiteX263" fmla="*/ 323850 w 2692400"/>
                <a:gd name="connsiteY263" fmla="*/ 2895600 h 3333750"/>
                <a:gd name="connsiteX264" fmla="*/ 317500 w 2692400"/>
                <a:gd name="connsiteY264" fmla="*/ 2851150 h 3333750"/>
                <a:gd name="connsiteX265" fmla="*/ 342900 w 2692400"/>
                <a:gd name="connsiteY265" fmla="*/ 2787650 h 3333750"/>
                <a:gd name="connsiteX266" fmla="*/ 374650 w 2692400"/>
                <a:gd name="connsiteY266" fmla="*/ 2768600 h 3333750"/>
                <a:gd name="connsiteX267" fmla="*/ 577850 w 2692400"/>
                <a:gd name="connsiteY267" fmla="*/ 2755900 h 3333750"/>
                <a:gd name="connsiteX268" fmla="*/ 571500 w 2692400"/>
                <a:gd name="connsiteY268" fmla="*/ 2686050 h 3333750"/>
                <a:gd name="connsiteX269" fmla="*/ 539750 w 2692400"/>
                <a:gd name="connsiteY269" fmla="*/ 2679700 h 3333750"/>
                <a:gd name="connsiteX270" fmla="*/ 501650 w 2692400"/>
                <a:gd name="connsiteY270" fmla="*/ 2647950 h 3333750"/>
                <a:gd name="connsiteX271" fmla="*/ 488950 w 2692400"/>
                <a:gd name="connsiteY271" fmla="*/ 2622550 h 3333750"/>
                <a:gd name="connsiteX272" fmla="*/ 495300 w 2692400"/>
                <a:gd name="connsiteY272" fmla="*/ 2603500 h 3333750"/>
                <a:gd name="connsiteX273" fmla="*/ 514350 w 2692400"/>
                <a:gd name="connsiteY273" fmla="*/ 2590800 h 3333750"/>
                <a:gd name="connsiteX274" fmla="*/ 628650 w 2692400"/>
                <a:gd name="connsiteY274" fmla="*/ 2571750 h 3333750"/>
                <a:gd name="connsiteX275" fmla="*/ 666750 w 2692400"/>
                <a:gd name="connsiteY275" fmla="*/ 2546350 h 3333750"/>
                <a:gd name="connsiteX276" fmla="*/ 692150 w 2692400"/>
                <a:gd name="connsiteY276" fmla="*/ 2520950 h 3333750"/>
                <a:gd name="connsiteX277" fmla="*/ 723900 w 2692400"/>
                <a:gd name="connsiteY277" fmla="*/ 2514600 h 3333750"/>
                <a:gd name="connsiteX278" fmla="*/ 749300 w 2692400"/>
                <a:gd name="connsiteY278" fmla="*/ 2501900 h 3333750"/>
                <a:gd name="connsiteX279" fmla="*/ 755650 w 2692400"/>
                <a:gd name="connsiteY279" fmla="*/ 2470150 h 3333750"/>
                <a:gd name="connsiteX280" fmla="*/ 774700 w 2692400"/>
                <a:gd name="connsiteY280" fmla="*/ 2425700 h 3333750"/>
                <a:gd name="connsiteX281" fmla="*/ 781050 w 2692400"/>
                <a:gd name="connsiteY281" fmla="*/ 2387600 h 3333750"/>
                <a:gd name="connsiteX282" fmla="*/ 800100 w 2692400"/>
                <a:gd name="connsiteY282" fmla="*/ 2374900 h 3333750"/>
                <a:gd name="connsiteX283" fmla="*/ 831850 w 2692400"/>
                <a:gd name="connsiteY283" fmla="*/ 2387600 h 3333750"/>
                <a:gd name="connsiteX284" fmla="*/ 882650 w 2692400"/>
                <a:gd name="connsiteY284" fmla="*/ 2419350 h 3333750"/>
                <a:gd name="connsiteX285" fmla="*/ 990600 w 2692400"/>
                <a:gd name="connsiteY285" fmla="*/ 2406650 h 3333750"/>
                <a:gd name="connsiteX286" fmla="*/ 1003300 w 2692400"/>
                <a:gd name="connsiteY286" fmla="*/ 2381250 h 3333750"/>
                <a:gd name="connsiteX287" fmla="*/ 1022350 w 2692400"/>
                <a:gd name="connsiteY287" fmla="*/ 2311400 h 3333750"/>
                <a:gd name="connsiteX288" fmla="*/ 1003300 w 2692400"/>
                <a:gd name="connsiteY288" fmla="*/ 2184400 h 3333750"/>
                <a:gd name="connsiteX289" fmla="*/ 984250 w 2692400"/>
                <a:gd name="connsiteY289" fmla="*/ 2171700 h 3333750"/>
                <a:gd name="connsiteX290" fmla="*/ 971550 w 2692400"/>
                <a:gd name="connsiteY290" fmla="*/ 2146300 h 3333750"/>
                <a:gd name="connsiteX291" fmla="*/ 933450 w 2692400"/>
                <a:gd name="connsiteY291" fmla="*/ 2012950 h 3333750"/>
                <a:gd name="connsiteX292" fmla="*/ 908050 w 2692400"/>
                <a:gd name="connsiteY292" fmla="*/ 2032000 h 3333750"/>
                <a:gd name="connsiteX293" fmla="*/ 901700 w 2692400"/>
                <a:gd name="connsiteY293" fmla="*/ 2051050 h 3333750"/>
                <a:gd name="connsiteX294" fmla="*/ 876300 w 2692400"/>
                <a:gd name="connsiteY294" fmla="*/ 2127250 h 3333750"/>
                <a:gd name="connsiteX295" fmla="*/ 889000 w 2692400"/>
                <a:gd name="connsiteY295" fmla="*/ 2228850 h 3333750"/>
                <a:gd name="connsiteX296" fmla="*/ 895350 w 2692400"/>
                <a:gd name="connsiteY296" fmla="*/ 2266950 h 3333750"/>
                <a:gd name="connsiteX297" fmla="*/ 908050 w 2692400"/>
                <a:gd name="connsiteY297" fmla="*/ 2292350 h 3333750"/>
                <a:gd name="connsiteX298" fmla="*/ 914400 w 2692400"/>
                <a:gd name="connsiteY298" fmla="*/ 2317750 h 3333750"/>
                <a:gd name="connsiteX299" fmla="*/ 838200 w 2692400"/>
                <a:gd name="connsiteY299"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27200 w 2692400"/>
                <a:gd name="connsiteY145" fmla="*/ 3009900 h 3333750"/>
                <a:gd name="connsiteX146" fmla="*/ 1695450 w 2692400"/>
                <a:gd name="connsiteY146" fmla="*/ 3003550 h 3333750"/>
                <a:gd name="connsiteX147" fmla="*/ 1695450 w 2692400"/>
                <a:gd name="connsiteY147" fmla="*/ 3003550 h 3333750"/>
                <a:gd name="connsiteX148" fmla="*/ 1504950 w 2692400"/>
                <a:gd name="connsiteY148" fmla="*/ 3111500 h 3333750"/>
                <a:gd name="connsiteX149" fmla="*/ 1397000 w 2692400"/>
                <a:gd name="connsiteY149" fmla="*/ 3136900 h 3333750"/>
                <a:gd name="connsiteX150" fmla="*/ 1377950 w 2692400"/>
                <a:gd name="connsiteY150" fmla="*/ 3162300 h 3333750"/>
                <a:gd name="connsiteX151" fmla="*/ 1358900 w 2692400"/>
                <a:gd name="connsiteY151" fmla="*/ 3168650 h 3333750"/>
                <a:gd name="connsiteX152" fmla="*/ 1339850 w 2692400"/>
                <a:gd name="connsiteY152" fmla="*/ 3200400 h 3333750"/>
                <a:gd name="connsiteX153" fmla="*/ 1276350 w 2692400"/>
                <a:gd name="connsiteY153" fmla="*/ 3232150 h 3333750"/>
                <a:gd name="connsiteX154" fmla="*/ 1276350 w 2692400"/>
                <a:gd name="connsiteY154" fmla="*/ 3232150 h 3333750"/>
                <a:gd name="connsiteX155" fmla="*/ 736600 w 2692400"/>
                <a:gd name="connsiteY155" fmla="*/ 3327400 h 3333750"/>
                <a:gd name="connsiteX156" fmla="*/ 228600 w 2692400"/>
                <a:gd name="connsiteY156" fmla="*/ 3333750 h 3333750"/>
                <a:gd name="connsiteX157" fmla="*/ 152400 w 2692400"/>
                <a:gd name="connsiteY157" fmla="*/ 3270250 h 3333750"/>
                <a:gd name="connsiteX158" fmla="*/ 120650 w 2692400"/>
                <a:gd name="connsiteY158" fmla="*/ 3257550 h 3333750"/>
                <a:gd name="connsiteX159" fmla="*/ 101600 w 2692400"/>
                <a:gd name="connsiteY159" fmla="*/ 3238500 h 3333750"/>
                <a:gd name="connsiteX160" fmla="*/ 82550 w 2692400"/>
                <a:gd name="connsiteY160" fmla="*/ 3213100 h 3333750"/>
                <a:gd name="connsiteX161" fmla="*/ 0 w 2692400"/>
                <a:gd name="connsiteY161" fmla="*/ 3200400 h 3333750"/>
                <a:gd name="connsiteX162" fmla="*/ 0 w 2692400"/>
                <a:gd name="connsiteY162" fmla="*/ 3200400 h 3333750"/>
                <a:gd name="connsiteX163" fmla="*/ 38100 w 2692400"/>
                <a:gd name="connsiteY163" fmla="*/ 3098800 h 3333750"/>
                <a:gd name="connsiteX164" fmla="*/ 50800 w 2692400"/>
                <a:gd name="connsiteY164" fmla="*/ 3073400 h 3333750"/>
                <a:gd name="connsiteX165" fmla="*/ 50800 w 2692400"/>
                <a:gd name="connsiteY165" fmla="*/ 3073400 h 3333750"/>
                <a:gd name="connsiteX166" fmla="*/ 273050 w 2692400"/>
                <a:gd name="connsiteY166" fmla="*/ 3073400 h 3333750"/>
                <a:gd name="connsiteX167" fmla="*/ 425450 w 2692400"/>
                <a:gd name="connsiteY167" fmla="*/ 2940050 h 3333750"/>
                <a:gd name="connsiteX168" fmla="*/ 539750 w 2692400"/>
                <a:gd name="connsiteY168" fmla="*/ 2971800 h 3333750"/>
                <a:gd name="connsiteX169" fmla="*/ 596900 w 2692400"/>
                <a:gd name="connsiteY169" fmla="*/ 2933700 h 3333750"/>
                <a:gd name="connsiteX170" fmla="*/ 698500 w 2692400"/>
                <a:gd name="connsiteY170" fmla="*/ 2927350 h 3333750"/>
                <a:gd name="connsiteX171" fmla="*/ 838200 w 2692400"/>
                <a:gd name="connsiteY171" fmla="*/ 2921000 h 3333750"/>
                <a:gd name="connsiteX172" fmla="*/ 857250 w 2692400"/>
                <a:gd name="connsiteY172" fmla="*/ 2908300 h 3333750"/>
                <a:gd name="connsiteX173" fmla="*/ 895350 w 2692400"/>
                <a:gd name="connsiteY173" fmla="*/ 2908300 h 3333750"/>
                <a:gd name="connsiteX174" fmla="*/ 895350 w 2692400"/>
                <a:gd name="connsiteY174" fmla="*/ 2908300 h 3333750"/>
                <a:gd name="connsiteX175" fmla="*/ 914400 w 2692400"/>
                <a:gd name="connsiteY175" fmla="*/ 2984500 h 3333750"/>
                <a:gd name="connsiteX176" fmla="*/ 927100 w 2692400"/>
                <a:gd name="connsiteY176" fmla="*/ 2984500 h 3333750"/>
                <a:gd name="connsiteX177" fmla="*/ 927100 w 2692400"/>
                <a:gd name="connsiteY177" fmla="*/ 2984500 h 3333750"/>
                <a:gd name="connsiteX178" fmla="*/ 990600 w 2692400"/>
                <a:gd name="connsiteY178" fmla="*/ 2946400 h 3333750"/>
                <a:gd name="connsiteX179" fmla="*/ 1073150 w 2692400"/>
                <a:gd name="connsiteY179" fmla="*/ 2952750 h 3333750"/>
                <a:gd name="connsiteX180" fmla="*/ 1073150 w 2692400"/>
                <a:gd name="connsiteY180" fmla="*/ 2952750 h 3333750"/>
                <a:gd name="connsiteX181" fmla="*/ 1085850 w 2692400"/>
                <a:gd name="connsiteY181" fmla="*/ 2978150 h 3333750"/>
                <a:gd name="connsiteX182" fmla="*/ 1231900 w 2692400"/>
                <a:gd name="connsiteY182" fmla="*/ 2914650 h 3333750"/>
                <a:gd name="connsiteX183" fmla="*/ 1225550 w 2692400"/>
                <a:gd name="connsiteY183" fmla="*/ 2844800 h 3333750"/>
                <a:gd name="connsiteX184" fmla="*/ 1212850 w 2692400"/>
                <a:gd name="connsiteY184" fmla="*/ 2825750 h 3333750"/>
                <a:gd name="connsiteX185" fmla="*/ 1225550 w 2692400"/>
                <a:gd name="connsiteY185" fmla="*/ 2851150 h 3333750"/>
                <a:gd name="connsiteX186" fmla="*/ 1231900 w 2692400"/>
                <a:gd name="connsiteY186" fmla="*/ 2870200 h 3333750"/>
                <a:gd name="connsiteX187" fmla="*/ 1270000 w 2692400"/>
                <a:gd name="connsiteY187" fmla="*/ 2882900 h 3333750"/>
                <a:gd name="connsiteX188" fmla="*/ 1308100 w 2692400"/>
                <a:gd name="connsiteY188" fmla="*/ 2857500 h 3333750"/>
                <a:gd name="connsiteX189" fmla="*/ 1352550 w 2692400"/>
                <a:gd name="connsiteY189" fmla="*/ 2838450 h 3333750"/>
                <a:gd name="connsiteX190" fmla="*/ 1409700 w 2692400"/>
                <a:gd name="connsiteY190" fmla="*/ 2825750 h 3333750"/>
                <a:gd name="connsiteX191" fmla="*/ 1460500 w 2692400"/>
                <a:gd name="connsiteY191" fmla="*/ 2813050 h 3333750"/>
                <a:gd name="connsiteX192" fmla="*/ 1517650 w 2692400"/>
                <a:gd name="connsiteY192" fmla="*/ 2781300 h 3333750"/>
                <a:gd name="connsiteX193" fmla="*/ 1536700 w 2692400"/>
                <a:gd name="connsiteY193" fmla="*/ 2768600 h 3333750"/>
                <a:gd name="connsiteX194" fmla="*/ 1562100 w 2692400"/>
                <a:gd name="connsiteY194" fmla="*/ 2755900 h 3333750"/>
                <a:gd name="connsiteX195" fmla="*/ 1581150 w 2692400"/>
                <a:gd name="connsiteY195" fmla="*/ 2730500 h 3333750"/>
                <a:gd name="connsiteX196" fmla="*/ 1600200 w 2692400"/>
                <a:gd name="connsiteY196" fmla="*/ 2711450 h 3333750"/>
                <a:gd name="connsiteX197" fmla="*/ 1606550 w 2692400"/>
                <a:gd name="connsiteY197" fmla="*/ 2667000 h 3333750"/>
                <a:gd name="connsiteX198" fmla="*/ 1593850 w 2692400"/>
                <a:gd name="connsiteY198" fmla="*/ 2641600 h 3333750"/>
                <a:gd name="connsiteX199" fmla="*/ 1479550 w 2692400"/>
                <a:gd name="connsiteY199" fmla="*/ 2622550 h 3333750"/>
                <a:gd name="connsiteX200" fmla="*/ 1428750 w 2692400"/>
                <a:gd name="connsiteY200" fmla="*/ 2635250 h 3333750"/>
                <a:gd name="connsiteX201" fmla="*/ 1409700 w 2692400"/>
                <a:gd name="connsiteY201" fmla="*/ 2654300 h 3333750"/>
                <a:gd name="connsiteX202" fmla="*/ 1365250 w 2692400"/>
                <a:gd name="connsiteY202" fmla="*/ 2692400 h 3333750"/>
                <a:gd name="connsiteX203" fmla="*/ 1358900 w 2692400"/>
                <a:gd name="connsiteY203" fmla="*/ 2711450 h 3333750"/>
                <a:gd name="connsiteX204" fmla="*/ 1320800 w 2692400"/>
                <a:gd name="connsiteY204" fmla="*/ 2711450 h 3333750"/>
                <a:gd name="connsiteX205" fmla="*/ 1327150 w 2692400"/>
                <a:gd name="connsiteY205" fmla="*/ 2667000 h 3333750"/>
                <a:gd name="connsiteX206" fmla="*/ 1377950 w 2692400"/>
                <a:gd name="connsiteY206" fmla="*/ 2597150 h 3333750"/>
                <a:gd name="connsiteX207" fmla="*/ 1397000 w 2692400"/>
                <a:gd name="connsiteY207" fmla="*/ 2590800 h 3333750"/>
                <a:gd name="connsiteX208" fmla="*/ 1416050 w 2692400"/>
                <a:gd name="connsiteY208" fmla="*/ 2559050 h 3333750"/>
                <a:gd name="connsiteX209" fmla="*/ 1466850 w 2692400"/>
                <a:gd name="connsiteY209" fmla="*/ 2546350 h 3333750"/>
                <a:gd name="connsiteX210" fmla="*/ 1492250 w 2692400"/>
                <a:gd name="connsiteY210" fmla="*/ 2533650 h 3333750"/>
                <a:gd name="connsiteX211" fmla="*/ 1536700 w 2692400"/>
                <a:gd name="connsiteY211" fmla="*/ 2501900 h 3333750"/>
                <a:gd name="connsiteX212" fmla="*/ 1568450 w 2692400"/>
                <a:gd name="connsiteY212" fmla="*/ 2470150 h 3333750"/>
                <a:gd name="connsiteX213" fmla="*/ 1581150 w 2692400"/>
                <a:gd name="connsiteY213" fmla="*/ 2451100 h 3333750"/>
                <a:gd name="connsiteX214" fmla="*/ 1600200 w 2692400"/>
                <a:gd name="connsiteY214" fmla="*/ 2444750 h 3333750"/>
                <a:gd name="connsiteX215" fmla="*/ 1625600 w 2692400"/>
                <a:gd name="connsiteY215" fmla="*/ 2387600 h 3333750"/>
                <a:gd name="connsiteX216" fmla="*/ 1568450 w 2692400"/>
                <a:gd name="connsiteY216" fmla="*/ 2393950 h 3333750"/>
                <a:gd name="connsiteX217" fmla="*/ 1543050 w 2692400"/>
                <a:gd name="connsiteY217" fmla="*/ 2419350 h 3333750"/>
                <a:gd name="connsiteX218" fmla="*/ 1473200 w 2692400"/>
                <a:gd name="connsiteY218" fmla="*/ 2381250 h 3333750"/>
                <a:gd name="connsiteX219" fmla="*/ 1454150 w 2692400"/>
                <a:gd name="connsiteY219" fmla="*/ 2374900 h 3333750"/>
                <a:gd name="connsiteX220" fmla="*/ 1428750 w 2692400"/>
                <a:gd name="connsiteY220" fmla="*/ 2387600 h 3333750"/>
                <a:gd name="connsiteX221" fmla="*/ 1403350 w 2692400"/>
                <a:gd name="connsiteY221" fmla="*/ 2444750 h 3333750"/>
                <a:gd name="connsiteX222" fmla="*/ 1397000 w 2692400"/>
                <a:gd name="connsiteY222" fmla="*/ 2463800 h 3333750"/>
                <a:gd name="connsiteX223" fmla="*/ 1352550 w 2692400"/>
                <a:gd name="connsiteY223" fmla="*/ 2495550 h 3333750"/>
                <a:gd name="connsiteX224" fmla="*/ 1346200 w 2692400"/>
                <a:gd name="connsiteY224" fmla="*/ 2527300 h 3333750"/>
                <a:gd name="connsiteX225" fmla="*/ 1320800 w 2692400"/>
                <a:gd name="connsiteY225" fmla="*/ 2584450 h 3333750"/>
                <a:gd name="connsiteX226" fmla="*/ 1301750 w 2692400"/>
                <a:gd name="connsiteY226" fmla="*/ 2609850 h 3333750"/>
                <a:gd name="connsiteX227" fmla="*/ 1295400 w 2692400"/>
                <a:gd name="connsiteY227" fmla="*/ 2686050 h 3333750"/>
                <a:gd name="connsiteX228" fmla="*/ 1263650 w 2692400"/>
                <a:gd name="connsiteY228" fmla="*/ 2692400 h 3333750"/>
                <a:gd name="connsiteX229" fmla="*/ 1219200 w 2692400"/>
                <a:gd name="connsiteY229" fmla="*/ 2711450 h 3333750"/>
                <a:gd name="connsiteX230" fmla="*/ 1206500 w 2692400"/>
                <a:gd name="connsiteY230" fmla="*/ 2749550 h 3333750"/>
                <a:gd name="connsiteX231" fmla="*/ 1098550 w 2692400"/>
                <a:gd name="connsiteY231" fmla="*/ 2736850 h 3333750"/>
                <a:gd name="connsiteX232" fmla="*/ 1092200 w 2692400"/>
                <a:gd name="connsiteY232" fmla="*/ 2717800 h 3333750"/>
                <a:gd name="connsiteX233" fmla="*/ 1073150 w 2692400"/>
                <a:gd name="connsiteY233" fmla="*/ 2711450 h 3333750"/>
                <a:gd name="connsiteX234" fmla="*/ 1041400 w 2692400"/>
                <a:gd name="connsiteY234" fmla="*/ 2698750 h 3333750"/>
                <a:gd name="connsiteX235" fmla="*/ 1022350 w 2692400"/>
                <a:gd name="connsiteY235" fmla="*/ 2679700 h 3333750"/>
                <a:gd name="connsiteX236" fmla="*/ 1003300 w 2692400"/>
                <a:gd name="connsiteY236" fmla="*/ 2673350 h 3333750"/>
                <a:gd name="connsiteX237" fmla="*/ 876300 w 2692400"/>
                <a:gd name="connsiteY237" fmla="*/ 2679700 h 3333750"/>
                <a:gd name="connsiteX238" fmla="*/ 882650 w 2692400"/>
                <a:gd name="connsiteY238" fmla="*/ 2724150 h 3333750"/>
                <a:gd name="connsiteX239" fmla="*/ 946150 w 2692400"/>
                <a:gd name="connsiteY239" fmla="*/ 2730500 h 3333750"/>
                <a:gd name="connsiteX240" fmla="*/ 1003300 w 2692400"/>
                <a:gd name="connsiteY240" fmla="*/ 2749550 h 3333750"/>
                <a:gd name="connsiteX241" fmla="*/ 1035050 w 2692400"/>
                <a:gd name="connsiteY241" fmla="*/ 2755900 h 3333750"/>
                <a:gd name="connsiteX242" fmla="*/ 1060450 w 2692400"/>
                <a:gd name="connsiteY242" fmla="*/ 2768600 h 3333750"/>
                <a:gd name="connsiteX243" fmla="*/ 1098550 w 2692400"/>
                <a:gd name="connsiteY243" fmla="*/ 2774950 h 3333750"/>
                <a:gd name="connsiteX244" fmla="*/ 1111250 w 2692400"/>
                <a:gd name="connsiteY244" fmla="*/ 2813050 h 3333750"/>
                <a:gd name="connsiteX245" fmla="*/ 1104900 w 2692400"/>
                <a:gd name="connsiteY245" fmla="*/ 2838450 h 3333750"/>
                <a:gd name="connsiteX246" fmla="*/ 1079500 w 2692400"/>
                <a:gd name="connsiteY246" fmla="*/ 2851150 h 3333750"/>
                <a:gd name="connsiteX247" fmla="*/ 984250 w 2692400"/>
                <a:gd name="connsiteY247" fmla="*/ 2825750 h 3333750"/>
                <a:gd name="connsiteX248" fmla="*/ 958850 w 2692400"/>
                <a:gd name="connsiteY248" fmla="*/ 2800350 h 3333750"/>
                <a:gd name="connsiteX249" fmla="*/ 889000 w 2692400"/>
                <a:gd name="connsiteY249" fmla="*/ 2762250 h 3333750"/>
                <a:gd name="connsiteX250" fmla="*/ 857250 w 2692400"/>
                <a:gd name="connsiteY250" fmla="*/ 2755900 h 3333750"/>
                <a:gd name="connsiteX251" fmla="*/ 742950 w 2692400"/>
                <a:gd name="connsiteY251" fmla="*/ 2768600 h 3333750"/>
                <a:gd name="connsiteX252" fmla="*/ 711200 w 2692400"/>
                <a:gd name="connsiteY252" fmla="*/ 2781300 h 3333750"/>
                <a:gd name="connsiteX253" fmla="*/ 647700 w 2692400"/>
                <a:gd name="connsiteY253" fmla="*/ 2832100 h 3333750"/>
                <a:gd name="connsiteX254" fmla="*/ 628650 w 2692400"/>
                <a:gd name="connsiteY254" fmla="*/ 2857500 h 3333750"/>
                <a:gd name="connsiteX255" fmla="*/ 571500 w 2692400"/>
                <a:gd name="connsiteY255" fmla="*/ 2889250 h 3333750"/>
                <a:gd name="connsiteX256" fmla="*/ 546100 w 2692400"/>
                <a:gd name="connsiteY256" fmla="*/ 2921000 h 3333750"/>
                <a:gd name="connsiteX257" fmla="*/ 520700 w 2692400"/>
                <a:gd name="connsiteY257" fmla="*/ 2933700 h 3333750"/>
                <a:gd name="connsiteX258" fmla="*/ 457200 w 2692400"/>
                <a:gd name="connsiteY258" fmla="*/ 2952750 h 3333750"/>
                <a:gd name="connsiteX259" fmla="*/ 381000 w 2692400"/>
                <a:gd name="connsiteY259" fmla="*/ 2946400 h 3333750"/>
                <a:gd name="connsiteX260" fmla="*/ 355600 w 2692400"/>
                <a:gd name="connsiteY260" fmla="*/ 2940050 h 3333750"/>
                <a:gd name="connsiteX261" fmla="*/ 342900 w 2692400"/>
                <a:gd name="connsiteY261" fmla="*/ 2921000 h 3333750"/>
                <a:gd name="connsiteX262" fmla="*/ 323850 w 2692400"/>
                <a:gd name="connsiteY262" fmla="*/ 2895600 h 3333750"/>
                <a:gd name="connsiteX263" fmla="*/ 317500 w 2692400"/>
                <a:gd name="connsiteY263" fmla="*/ 2851150 h 3333750"/>
                <a:gd name="connsiteX264" fmla="*/ 342900 w 2692400"/>
                <a:gd name="connsiteY264" fmla="*/ 2787650 h 3333750"/>
                <a:gd name="connsiteX265" fmla="*/ 374650 w 2692400"/>
                <a:gd name="connsiteY265" fmla="*/ 2768600 h 3333750"/>
                <a:gd name="connsiteX266" fmla="*/ 577850 w 2692400"/>
                <a:gd name="connsiteY266" fmla="*/ 2755900 h 3333750"/>
                <a:gd name="connsiteX267" fmla="*/ 571500 w 2692400"/>
                <a:gd name="connsiteY267" fmla="*/ 2686050 h 3333750"/>
                <a:gd name="connsiteX268" fmla="*/ 539750 w 2692400"/>
                <a:gd name="connsiteY268" fmla="*/ 2679700 h 3333750"/>
                <a:gd name="connsiteX269" fmla="*/ 501650 w 2692400"/>
                <a:gd name="connsiteY269" fmla="*/ 2647950 h 3333750"/>
                <a:gd name="connsiteX270" fmla="*/ 488950 w 2692400"/>
                <a:gd name="connsiteY270" fmla="*/ 2622550 h 3333750"/>
                <a:gd name="connsiteX271" fmla="*/ 495300 w 2692400"/>
                <a:gd name="connsiteY271" fmla="*/ 2603500 h 3333750"/>
                <a:gd name="connsiteX272" fmla="*/ 514350 w 2692400"/>
                <a:gd name="connsiteY272" fmla="*/ 2590800 h 3333750"/>
                <a:gd name="connsiteX273" fmla="*/ 628650 w 2692400"/>
                <a:gd name="connsiteY273" fmla="*/ 2571750 h 3333750"/>
                <a:gd name="connsiteX274" fmla="*/ 666750 w 2692400"/>
                <a:gd name="connsiteY274" fmla="*/ 2546350 h 3333750"/>
                <a:gd name="connsiteX275" fmla="*/ 692150 w 2692400"/>
                <a:gd name="connsiteY275" fmla="*/ 2520950 h 3333750"/>
                <a:gd name="connsiteX276" fmla="*/ 723900 w 2692400"/>
                <a:gd name="connsiteY276" fmla="*/ 2514600 h 3333750"/>
                <a:gd name="connsiteX277" fmla="*/ 749300 w 2692400"/>
                <a:gd name="connsiteY277" fmla="*/ 2501900 h 3333750"/>
                <a:gd name="connsiteX278" fmla="*/ 755650 w 2692400"/>
                <a:gd name="connsiteY278" fmla="*/ 2470150 h 3333750"/>
                <a:gd name="connsiteX279" fmla="*/ 774700 w 2692400"/>
                <a:gd name="connsiteY279" fmla="*/ 2425700 h 3333750"/>
                <a:gd name="connsiteX280" fmla="*/ 781050 w 2692400"/>
                <a:gd name="connsiteY280" fmla="*/ 2387600 h 3333750"/>
                <a:gd name="connsiteX281" fmla="*/ 800100 w 2692400"/>
                <a:gd name="connsiteY281" fmla="*/ 2374900 h 3333750"/>
                <a:gd name="connsiteX282" fmla="*/ 831850 w 2692400"/>
                <a:gd name="connsiteY282" fmla="*/ 2387600 h 3333750"/>
                <a:gd name="connsiteX283" fmla="*/ 882650 w 2692400"/>
                <a:gd name="connsiteY283" fmla="*/ 2419350 h 3333750"/>
                <a:gd name="connsiteX284" fmla="*/ 990600 w 2692400"/>
                <a:gd name="connsiteY284" fmla="*/ 2406650 h 3333750"/>
                <a:gd name="connsiteX285" fmla="*/ 1003300 w 2692400"/>
                <a:gd name="connsiteY285" fmla="*/ 2381250 h 3333750"/>
                <a:gd name="connsiteX286" fmla="*/ 1022350 w 2692400"/>
                <a:gd name="connsiteY286" fmla="*/ 2311400 h 3333750"/>
                <a:gd name="connsiteX287" fmla="*/ 1003300 w 2692400"/>
                <a:gd name="connsiteY287" fmla="*/ 2184400 h 3333750"/>
                <a:gd name="connsiteX288" fmla="*/ 984250 w 2692400"/>
                <a:gd name="connsiteY288" fmla="*/ 2171700 h 3333750"/>
                <a:gd name="connsiteX289" fmla="*/ 971550 w 2692400"/>
                <a:gd name="connsiteY289" fmla="*/ 2146300 h 3333750"/>
                <a:gd name="connsiteX290" fmla="*/ 933450 w 2692400"/>
                <a:gd name="connsiteY290" fmla="*/ 2012950 h 3333750"/>
                <a:gd name="connsiteX291" fmla="*/ 908050 w 2692400"/>
                <a:gd name="connsiteY291" fmla="*/ 2032000 h 3333750"/>
                <a:gd name="connsiteX292" fmla="*/ 901700 w 2692400"/>
                <a:gd name="connsiteY292" fmla="*/ 2051050 h 3333750"/>
                <a:gd name="connsiteX293" fmla="*/ 876300 w 2692400"/>
                <a:gd name="connsiteY293" fmla="*/ 2127250 h 3333750"/>
                <a:gd name="connsiteX294" fmla="*/ 889000 w 2692400"/>
                <a:gd name="connsiteY294" fmla="*/ 2228850 h 3333750"/>
                <a:gd name="connsiteX295" fmla="*/ 895350 w 2692400"/>
                <a:gd name="connsiteY295" fmla="*/ 2266950 h 3333750"/>
                <a:gd name="connsiteX296" fmla="*/ 908050 w 2692400"/>
                <a:gd name="connsiteY296" fmla="*/ 2292350 h 3333750"/>
                <a:gd name="connsiteX297" fmla="*/ 914400 w 2692400"/>
                <a:gd name="connsiteY297" fmla="*/ 2317750 h 3333750"/>
                <a:gd name="connsiteX298" fmla="*/ 838200 w 269240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736600 w 2686050"/>
                <a:gd name="connsiteY155" fmla="*/ 3327400 h 3333750"/>
                <a:gd name="connsiteX156" fmla="*/ 228600 w 2686050"/>
                <a:gd name="connsiteY156" fmla="*/ 33337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27400"/>
                <a:gd name="connsiteX1" fmla="*/ 781050 w 2686050"/>
                <a:gd name="connsiteY1" fmla="*/ 2298700 h 3327400"/>
                <a:gd name="connsiteX2" fmla="*/ 685800 w 2686050"/>
                <a:gd name="connsiteY2" fmla="*/ 2362200 h 3327400"/>
                <a:gd name="connsiteX3" fmla="*/ 666750 w 2686050"/>
                <a:gd name="connsiteY3" fmla="*/ 2190750 h 3327400"/>
                <a:gd name="connsiteX4" fmla="*/ 711200 w 2686050"/>
                <a:gd name="connsiteY4" fmla="*/ 2165350 h 3327400"/>
                <a:gd name="connsiteX5" fmla="*/ 857250 w 2686050"/>
                <a:gd name="connsiteY5" fmla="*/ 1955800 h 3327400"/>
                <a:gd name="connsiteX6" fmla="*/ 831850 w 2686050"/>
                <a:gd name="connsiteY6" fmla="*/ 1898650 h 3327400"/>
                <a:gd name="connsiteX7" fmla="*/ 927100 w 2686050"/>
                <a:gd name="connsiteY7" fmla="*/ 1835150 h 3327400"/>
                <a:gd name="connsiteX8" fmla="*/ 1104900 w 2686050"/>
                <a:gd name="connsiteY8" fmla="*/ 1841500 h 3327400"/>
                <a:gd name="connsiteX9" fmla="*/ 1104900 w 2686050"/>
                <a:gd name="connsiteY9" fmla="*/ 1911350 h 3327400"/>
                <a:gd name="connsiteX10" fmla="*/ 1028700 w 2686050"/>
                <a:gd name="connsiteY10" fmla="*/ 1924050 h 3327400"/>
                <a:gd name="connsiteX11" fmla="*/ 1136650 w 2686050"/>
                <a:gd name="connsiteY11" fmla="*/ 1987550 h 3327400"/>
                <a:gd name="connsiteX12" fmla="*/ 1200150 w 2686050"/>
                <a:gd name="connsiteY12" fmla="*/ 1695450 h 3327400"/>
                <a:gd name="connsiteX13" fmla="*/ 1257300 w 2686050"/>
                <a:gd name="connsiteY13" fmla="*/ 1568450 h 3327400"/>
                <a:gd name="connsiteX14" fmla="*/ 1320800 w 2686050"/>
                <a:gd name="connsiteY14" fmla="*/ 1492250 h 3327400"/>
                <a:gd name="connsiteX15" fmla="*/ 1143000 w 2686050"/>
                <a:gd name="connsiteY15" fmla="*/ 1422400 h 3327400"/>
                <a:gd name="connsiteX16" fmla="*/ 1174750 w 2686050"/>
                <a:gd name="connsiteY16" fmla="*/ 1301750 h 3327400"/>
                <a:gd name="connsiteX17" fmla="*/ 1028700 w 2686050"/>
                <a:gd name="connsiteY17" fmla="*/ 1111250 h 3327400"/>
                <a:gd name="connsiteX18" fmla="*/ 1054100 w 2686050"/>
                <a:gd name="connsiteY18" fmla="*/ 996950 h 3327400"/>
                <a:gd name="connsiteX19" fmla="*/ 1181100 w 2686050"/>
                <a:gd name="connsiteY19" fmla="*/ 1060450 h 3327400"/>
                <a:gd name="connsiteX20" fmla="*/ 1060450 w 2686050"/>
                <a:gd name="connsiteY20" fmla="*/ 838200 h 3327400"/>
                <a:gd name="connsiteX21" fmla="*/ 1123950 w 2686050"/>
                <a:gd name="connsiteY21" fmla="*/ 774700 h 3327400"/>
                <a:gd name="connsiteX22" fmla="*/ 1028700 w 2686050"/>
                <a:gd name="connsiteY22" fmla="*/ 717550 h 3327400"/>
                <a:gd name="connsiteX23" fmla="*/ 952500 w 2686050"/>
                <a:gd name="connsiteY23" fmla="*/ 742950 h 3327400"/>
                <a:gd name="connsiteX24" fmla="*/ 838200 w 2686050"/>
                <a:gd name="connsiteY24" fmla="*/ 565150 h 3327400"/>
                <a:gd name="connsiteX25" fmla="*/ 844550 w 2686050"/>
                <a:gd name="connsiteY25" fmla="*/ 501650 h 3327400"/>
                <a:gd name="connsiteX26" fmla="*/ 844550 w 2686050"/>
                <a:gd name="connsiteY26" fmla="*/ 501650 h 3327400"/>
                <a:gd name="connsiteX27" fmla="*/ 654050 w 2686050"/>
                <a:gd name="connsiteY27" fmla="*/ 520700 h 3327400"/>
                <a:gd name="connsiteX28" fmla="*/ 457200 w 2686050"/>
                <a:gd name="connsiteY28" fmla="*/ 374650 h 3327400"/>
                <a:gd name="connsiteX29" fmla="*/ 488950 w 2686050"/>
                <a:gd name="connsiteY29" fmla="*/ 317500 h 3327400"/>
                <a:gd name="connsiteX30" fmla="*/ 565150 w 2686050"/>
                <a:gd name="connsiteY30" fmla="*/ 349250 h 3327400"/>
                <a:gd name="connsiteX31" fmla="*/ 622300 w 2686050"/>
                <a:gd name="connsiteY31" fmla="*/ 292100 h 3327400"/>
                <a:gd name="connsiteX32" fmla="*/ 603250 w 2686050"/>
                <a:gd name="connsiteY32" fmla="*/ 247650 h 3327400"/>
                <a:gd name="connsiteX33" fmla="*/ 762000 w 2686050"/>
                <a:gd name="connsiteY33" fmla="*/ 190500 h 3327400"/>
                <a:gd name="connsiteX34" fmla="*/ 876300 w 2686050"/>
                <a:gd name="connsiteY34" fmla="*/ 196850 h 3327400"/>
                <a:gd name="connsiteX35" fmla="*/ 927100 w 2686050"/>
                <a:gd name="connsiteY35" fmla="*/ 171450 h 3327400"/>
                <a:gd name="connsiteX36" fmla="*/ 927100 w 2686050"/>
                <a:gd name="connsiteY36" fmla="*/ 82550 h 3327400"/>
                <a:gd name="connsiteX37" fmla="*/ 1092200 w 2686050"/>
                <a:gd name="connsiteY37" fmla="*/ 0 h 3327400"/>
                <a:gd name="connsiteX38" fmla="*/ 1092200 w 2686050"/>
                <a:gd name="connsiteY38" fmla="*/ 101600 h 3327400"/>
                <a:gd name="connsiteX39" fmla="*/ 965200 w 2686050"/>
                <a:gd name="connsiteY39" fmla="*/ 184150 h 3327400"/>
                <a:gd name="connsiteX40" fmla="*/ 831850 w 2686050"/>
                <a:gd name="connsiteY40" fmla="*/ 279400 h 3327400"/>
                <a:gd name="connsiteX41" fmla="*/ 939800 w 2686050"/>
                <a:gd name="connsiteY41" fmla="*/ 279400 h 3327400"/>
                <a:gd name="connsiteX42" fmla="*/ 1060450 w 2686050"/>
                <a:gd name="connsiteY42" fmla="*/ 247650 h 3327400"/>
                <a:gd name="connsiteX43" fmla="*/ 1136650 w 2686050"/>
                <a:gd name="connsiteY43" fmla="*/ 304800 h 3327400"/>
                <a:gd name="connsiteX44" fmla="*/ 1155700 w 2686050"/>
                <a:gd name="connsiteY44" fmla="*/ 311150 h 3327400"/>
                <a:gd name="connsiteX45" fmla="*/ 1187450 w 2686050"/>
                <a:gd name="connsiteY45" fmla="*/ 323850 h 3327400"/>
                <a:gd name="connsiteX46" fmla="*/ 1200150 w 2686050"/>
                <a:gd name="connsiteY46" fmla="*/ 355600 h 3327400"/>
                <a:gd name="connsiteX47" fmla="*/ 1231900 w 2686050"/>
                <a:gd name="connsiteY47" fmla="*/ 381000 h 3327400"/>
                <a:gd name="connsiteX48" fmla="*/ 1244600 w 2686050"/>
                <a:gd name="connsiteY48" fmla="*/ 374650 h 3327400"/>
                <a:gd name="connsiteX49" fmla="*/ 1244600 w 2686050"/>
                <a:gd name="connsiteY49" fmla="*/ 374650 h 3327400"/>
                <a:gd name="connsiteX50" fmla="*/ 1422400 w 2686050"/>
                <a:gd name="connsiteY50" fmla="*/ 361950 h 3327400"/>
                <a:gd name="connsiteX51" fmla="*/ 1409700 w 2686050"/>
                <a:gd name="connsiteY51" fmla="*/ 247650 h 3327400"/>
                <a:gd name="connsiteX52" fmla="*/ 1485900 w 2686050"/>
                <a:gd name="connsiteY52" fmla="*/ 152400 h 3327400"/>
                <a:gd name="connsiteX53" fmla="*/ 1562100 w 2686050"/>
                <a:gd name="connsiteY53" fmla="*/ 158750 h 3327400"/>
                <a:gd name="connsiteX54" fmla="*/ 1587500 w 2686050"/>
                <a:gd name="connsiteY54" fmla="*/ 165100 h 3327400"/>
                <a:gd name="connsiteX55" fmla="*/ 1657350 w 2686050"/>
                <a:gd name="connsiteY55" fmla="*/ 152400 h 3327400"/>
                <a:gd name="connsiteX56" fmla="*/ 1663700 w 2686050"/>
                <a:gd name="connsiteY56" fmla="*/ 127000 h 3327400"/>
                <a:gd name="connsiteX57" fmla="*/ 1689100 w 2686050"/>
                <a:gd name="connsiteY57" fmla="*/ 133350 h 3327400"/>
                <a:gd name="connsiteX58" fmla="*/ 1714500 w 2686050"/>
                <a:gd name="connsiteY58" fmla="*/ 133350 h 3327400"/>
                <a:gd name="connsiteX59" fmla="*/ 1714500 w 2686050"/>
                <a:gd name="connsiteY59" fmla="*/ 133350 h 3327400"/>
                <a:gd name="connsiteX60" fmla="*/ 1765300 w 2686050"/>
                <a:gd name="connsiteY60" fmla="*/ 215900 h 3327400"/>
                <a:gd name="connsiteX61" fmla="*/ 1860550 w 2686050"/>
                <a:gd name="connsiteY61" fmla="*/ 215900 h 3327400"/>
                <a:gd name="connsiteX62" fmla="*/ 1866900 w 2686050"/>
                <a:gd name="connsiteY62" fmla="*/ 254000 h 3327400"/>
                <a:gd name="connsiteX63" fmla="*/ 1898650 w 2686050"/>
                <a:gd name="connsiteY63" fmla="*/ 114300 h 3327400"/>
                <a:gd name="connsiteX64" fmla="*/ 1981200 w 2686050"/>
                <a:gd name="connsiteY64" fmla="*/ 171450 h 3327400"/>
                <a:gd name="connsiteX65" fmla="*/ 1930400 w 2686050"/>
                <a:gd name="connsiteY65" fmla="*/ 304800 h 3327400"/>
                <a:gd name="connsiteX66" fmla="*/ 1943100 w 2686050"/>
                <a:gd name="connsiteY66" fmla="*/ 412750 h 3327400"/>
                <a:gd name="connsiteX67" fmla="*/ 1987550 w 2686050"/>
                <a:gd name="connsiteY67" fmla="*/ 444500 h 3327400"/>
                <a:gd name="connsiteX68" fmla="*/ 2032000 w 2686050"/>
                <a:gd name="connsiteY68" fmla="*/ 476250 h 3327400"/>
                <a:gd name="connsiteX69" fmla="*/ 2063750 w 2686050"/>
                <a:gd name="connsiteY69" fmla="*/ 463550 h 3327400"/>
                <a:gd name="connsiteX70" fmla="*/ 2063750 w 2686050"/>
                <a:gd name="connsiteY70" fmla="*/ 463550 h 3327400"/>
                <a:gd name="connsiteX71" fmla="*/ 2171700 w 2686050"/>
                <a:gd name="connsiteY71" fmla="*/ 254000 h 3327400"/>
                <a:gd name="connsiteX72" fmla="*/ 2241550 w 2686050"/>
                <a:gd name="connsiteY72" fmla="*/ 273050 h 3327400"/>
                <a:gd name="connsiteX73" fmla="*/ 2286000 w 2686050"/>
                <a:gd name="connsiteY73" fmla="*/ 279400 h 3327400"/>
                <a:gd name="connsiteX74" fmla="*/ 2292350 w 2686050"/>
                <a:gd name="connsiteY74" fmla="*/ 311150 h 3327400"/>
                <a:gd name="connsiteX75" fmla="*/ 2292350 w 2686050"/>
                <a:gd name="connsiteY75" fmla="*/ 311150 h 3327400"/>
                <a:gd name="connsiteX76" fmla="*/ 2476500 w 2686050"/>
                <a:gd name="connsiteY76" fmla="*/ 635000 h 3327400"/>
                <a:gd name="connsiteX77" fmla="*/ 2559050 w 2686050"/>
                <a:gd name="connsiteY77" fmla="*/ 501650 h 3327400"/>
                <a:gd name="connsiteX78" fmla="*/ 2647950 w 2686050"/>
                <a:gd name="connsiteY78" fmla="*/ 742950 h 3327400"/>
                <a:gd name="connsiteX79" fmla="*/ 2609850 w 2686050"/>
                <a:gd name="connsiteY79" fmla="*/ 838200 h 3327400"/>
                <a:gd name="connsiteX80" fmla="*/ 2679700 w 2686050"/>
                <a:gd name="connsiteY80" fmla="*/ 912283 h 3327400"/>
                <a:gd name="connsiteX81" fmla="*/ 2597150 w 2686050"/>
                <a:gd name="connsiteY81" fmla="*/ 977900 h 3327400"/>
                <a:gd name="connsiteX82" fmla="*/ 2616200 w 2686050"/>
                <a:gd name="connsiteY82" fmla="*/ 1079500 h 3327400"/>
                <a:gd name="connsiteX83" fmla="*/ 2616200 w 2686050"/>
                <a:gd name="connsiteY83" fmla="*/ 1079500 h 3327400"/>
                <a:gd name="connsiteX84" fmla="*/ 2540000 w 2686050"/>
                <a:gd name="connsiteY84" fmla="*/ 1162050 h 3327400"/>
                <a:gd name="connsiteX85" fmla="*/ 2597150 w 2686050"/>
                <a:gd name="connsiteY85" fmla="*/ 1568450 h 3327400"/>
                <a:gd name="connsiteX86" fmla="*/ 2686050 w 2686050"/>
                <a:gd name="connsiteY86" fmla="*/ 1511300 h 3327400"/>
                <a:gd name="connsiteX87" fmla="*/ 2654300 w 2686050"/>
                <a:gd name="connsiteY87" fmla="*/ 1568450 h 3327400"/>
                <a:gd name="connsiteX88" fmla="*/ 2641600 w 2686050"/>
                <a:gd name="connsiteY88" fmla="*/ 1651000 h 3327400"/>
                <a:gd name="connsiteX89" fmla="*/ 2622550 w 2686050"/>
                <a:gd name="connsiteY89" fmla="*/ 1733550 h 3327400"/>
                <a:gd name="connsiteX90" fmla="*/ 2622550 w 2686050"/>
                <a:gd name="connsiteY90" fmla="*/ 1733550 h 3327400"/>
                <a:gd name="connsiteX91" fmla="*/ 2565400 w 2686050"/>
                <a:gd name="connsiteY91" fmla="*/ 1797050 h 3327400"/>
                <a:gd name="connsiteX92" fmla="*/ 2546350 w 2686050"/>
                <a:gd name="connsiteY92" fmla="*/ 1809750 h 3327400"/>
                <a:gd name="connsiteX93" fmla="*/ 2514600 w 2686050"/>
                <a:gd name="connsiteY93" fmla="*/ 1816100 h 3327400"/>
                <a:gd name="connsiteX94" fmla="*/ 2495550 w 2686050"/>
                <a:gd name="connsiteY94" fmla="*/ 1828800 h 3327400"/>
                <a:gd name="connsiteX95" fmla="*/ 2495550 w 2686050"/>
                <a:gd name="connsiteY95" fmla="*/ 1828800 h 3327400"/>
                <a:gd name="connsiteX96" fmla="*/ 2444750 w 2686050"/>
                <a:gd name="connsiteY96" fmla="*/ 1809750 h 3327400"/>
                <a:gd name="connsiteX97" fmla="*/ 2444750 w 2686050"/>
                <a:gd name="connsiteY97" fmla="*/ 1809750 h 3327400"/>
                <a:gd name="connsiteX98" fmla="*/ 2444750 w 2686050"/>
                <a:gd name="connsiteY98" fmla="*/ 1885950 h 3327400"/>
                <a:gd name="connsiteX99" fmla="*/ 2311400 w 2686050"/>
                <a:gd name="connsiteY99" fmla="*/ 2076450 h 3327400"/>
                <a:gd name="connsiteX100" fmla="*/ 2279650 w 2686050"/>
                <a:gd name="connsiteY100" fmla="*/ 2152650 h 3327400"/>
                <a:gd name="connsiteX101" fmla="*/ 2254250 w 2686050"/>
                <a:gd name="connsiteY101" fmla="*/ 2171700 h 3327400"/>
                <a:gd name="connsiteX102" fmla="*/ 2247900 w 2686050"/>
                <a:gd name="connsiteY102" fmla="*/ 2190750 h 3327400"/>
                <a:gd name="connsiteX103" fmla="*/ 2241550 w 2686050"/>
                <a:gd name="connsiteY103" fmla="*/ 2216150 h 3327400"/>
                <a:gd name="connsiteX104" fmla="*/ 2241550 w 2686050"/>
                <a:gd name="connsiteY104" fmla="*/ 2216150 h 3327400"/>
                <a:gd name="connsiteX105" fmla="*/ 2152650 w 2686050"/>
                <a:gd name="connsiteY105" fmla="*/ 2247900 h 3327400"/>
                <a:gd name="connsiteX106" fmla="*/ 2152650 w 2686050"/>
                <a:gd name="connsiteY106" fmla="*/ 2247900 h 3327400"/>
                <a:gd name="connsiteX107" fmla="*/ 2089150 w 2686050"/>
                <a:gd name="connsiteY107" fmla="*/ 2374900 h 3327400"/>
                <a:gd name="connsiteX108" fmla="*/ 2025650 w 2686050"/>
                <a:gd name="connsiteY108" fmla="*/ 2400300 h 3327400"/>
                <a:gd name="connsiteX109" fmla="*/ 2006600 w 2686050"/>
                <a:gd name="connsiteY109" fmla="*/ 2406650 h 3327400"/>
                <a:gd name="connsiteX110" fmla="*/ 1955800 w 2686050"/>
                <a:gd name="connsiteY110" fmla="*/ 2432050 h 3327400"/>
                <a:gd name="connsiteX111" fmla="*/ 1955800 w 2686050"/>
                <a:gd name="connsiteY111" fmla="*/ 2432050 h 3327400"/>
                <a:gd name="connsiteX112" fmla="*/ 1974850 w 2686050"/>
                <a:gd name="connsiteY112" fmla="*/ 2470150 h 3327400"/>
                <a:gd name="connsiteX113" fmla="*/ 2146300 w 2686050"/>
                <a:gd name="connsiteY113" fmla="*/ 2400300 h 3327400"/>
                <a:gd name="connsiteX114" fmla="*/ 2146300 w 2686050"/>
                <a:gd name="connsiteY114" fmla="*/ 2311400 h 3327400"/>
                <a:gd name="connsiteX115" fmla="*/ 2146300 w 2686050"/>
                <a:gd name="connsiteY115" fmla="*/ 2311400 h 3327400"/>
                <a:gd name="connsiteX116" fmla="*/ 2203450 w 2686050"/>
                <a:gd name="connsiteY116" fmla="*/ 2279650 h 3327400"/>
                <a:gd name="connsiteX117" fmla="*/ 2228850 w 2686050"/>
                <a:gd name="connsiteY117" fmla="*/ 2273300 h 3327400"/>
                <a:gd name="connsiteX118" fmla="*/ 2260600 w 2686050"/>
                <a:gd name="connsiteY118" fmla="*/ 2266950 h 3327400"/>
                <a:gd name="connsiteX119" fmla="*/ 2266950 w 2686050"/>
                <a:gd name="connsiteY119" fmla="*/ 2241550 h 3327400"/>
                <a:gd name="connsiteX120" fmla="*/ 2266950 w 2686050"/>
                <a:gd name="connsiteY120" fmla="*/ 2241550 h 3327400"/>
                <a:gd name="connsiteX121" fmla="*/ 2273300 w 2686050"/>
                <a:gd name="connsiteY121" fmla="*/ 2368550 h 3327400"/>
                <a:gd name="connsiteX122" fmla="*/ 2247900 w 2686050"/>
                <a:gd name="connsiteY122" fmla="*/ 2444750 h 3327400"/>
                <a:gd name="connsiteX123" fmla="*/ 2241550 w 2686050"/>
                <a:gd name="connsiteY123" fmla="*/ 2495550 h 3327400"/>
                <a:gd name="connsiteX124" fmla="*/ 2216150 w 2686050"/>
                <a:gd name="connsiteY124" fmla="*/ 2546350 h 3327400"/>
                <a:gd name="connsiteX125" fmla="*/ 2171700 w 2686050"/>
                <a:gd name="connsiteY125" fmla="*/ 2597150 h 3327400"/>
                <a:gd name="connsiteX126" fmla="*/ 2133600 w 2686050"/>
                <a:gd name="connsiteY126" fmla="*/ 2584450 h 3327400"/>
                <a:gd name="connsiteX127" fmla="*/ 2133600 w 2686050"/>
                <a:gd name="connsiteY127" fmla="*/ 2584450 h 3327400"/>
                <a:gd name="connsiteX128" fmla="*/ 2032000 w 2686050"/>
                <a:gd name="connsiteY128" fmla="*/ 2717800 h 3327400"/>
                <a:gd name="connsiteX129" fmla="*/ 1987550 w 2686050"/>
                <a:gd name="connsiteY129" fmla="*/ 2717800 h 3327400"/>
                <a:gd name="connsiteX130" fmla="*/ 1987550 w 2686050"/>
                <a:gd name="connsiteY130" fmla="*/ 2717800 h 3327400"/>
                <a:gd name="connsiteX131" fmla="*/ 1625600 w 2686050"/>
                <a:gd name="connsiteY131" fmla="*/ 2724150 h 3327400"/>
                <a:gd name="connsiteX132" fmla="*/ 1631950 w 2686050"/>
                <a:gd name="connsiteY132" fmla="*/ 2774950 h 3327400"/>
                <a:gd name="connsiteX133" fmla="*/ 1644650 w 2686050"/>
                <a:gd name="connsiteY133" fmla="*/ 2774950 h 3327400"/>
                <a:gd name="connsiteX134" fmla="*/ 1644650 w 2686050"/>
                <a:gd name="connsiteY134" fmla="*/ 2774950 h 3327400"/>
                <a:gd name="connsiteX135" fmla="*/ 1841500 w 2686050"/>
                <a:gd name="connsiteY135" fmla="*/ 2832100 h 3327400"/>
                <a:gd name="connsiteX136" fmla="*/ 1924050 w 2686050"/>
                <a:gd name="connsiteY136" fmla="*/ 2838450 h 3327400"/>
                <a:gd name="connsiteX137" fmla="*/ 1974850 w 2686050"/>
                <a:gd name="connsiteY137" fmla="*/ 2794000 h 3327400"/>
                <a:gd name="connsiteX138" fmla="*/ 2000250 w 2686050"/>
                <a:gd name="connsiteY138" fmla="*/ 2774950 h 3327400"/>
                <a:gd name="connsiteX139" fmla="*/ 2038350 w 2686050"/>
                <a:gd name="connsiteY139" fmla="*/ 2743200 h 3327400"/>
                <a:gd name="connsiteX140" fmla="*/ 2051050 w 2686050"/>
                <a:gd name="connsiteY140" fmla="*/ 2743200 h 3327400"/>
                <a:gd name="connsiteX141" fmla="*/ 2051050 w 2686050"/>
                <a:gd name="connsiteY141" fmla="*/ 2743200 h 3327400"/>
                <a:gd name="connsiteX142" fmla="*/ 1924050 w 2686050"/>
                <a:gd name="connsiteY142" fmla="*/ 2838450 h 3327400"/>
                <a:gd name="connsiteX143" fmla="*/ 1892300 w 2686050"/>
                <a:gd name="connsiteY143" fmla="*/ 2870200 h 3327400"/>
                <a:gd name="connsiteX144" fmla="*/ 1860550 w 2686050"/>
                <a:gd name="connsiteY144" fmla="*/ 2895600 h 3327400"/>
                <a:gd name="connsiteX145" fmla="*/ 1727200 w 2686050"/>
                <a:gd name="connsiteY145" fmla="*/ 3009900 h 3327400"/>
                <a:gd name="connsiteX146" fmla="*/ 1695450 w 2686050"/>
                <a:gd name="connsiteY146" fmla="*/ 3003550 h 3327400"/>
                <a:gd name="connsiteX147" fmla="*/ 1695450 w 2686050"/>
                <a:gd name="connsiteY147" fmla="*/ 3003550 h 3327400"/>
                <a:gd name="connsiteX148" fmla="*/ 1504950 w 2686050"/>
                <a:gd name="connsiteY148" fmla="*/ 3111500 h 3327400"/>
                <a:gd name="connsiteX149" fmla="*/ 1397000 w 2686050"/>
                <a:gd name="connsiteY149" fmla="*/ 3136900 h 3327400"/>
                <a:gd name="connsiteX150" fmla="*/ 1377950 w 2686050"/>
                <a:gd name="connsiteY150" fmla="*/ 3162300 h 3327400"/>
                <a:gd name="connsiteX151" fmla="*/ 1358900 w 2686050"/>
                <a:gd name="connsiteY151" fmla="*/ 3168650 h 3327400"/>
                <a:gd name="connsiteX152" fmla="*/ 1339850 w 2686050"/>
                <a:gd name="connsiteY152" fmla="*/ 3200400 h 3327400"/>
                <a:gd name="connsiteX153" fmla="*/ 1276350 w 2686050"/>
                <a:gd name="connsiteY153" fmla="*/ 3232150 h 3327400"/>
                <a:gd name="connsiteX154" fmla="*/ 1276350 w 2686050"/>
                <a:gd name="connsiteY154" fmla="*/ 3232150 h 3327400"/>
                <a:gd name="connsiteX155" fmla="*/ 736600 w 2686050"/>
                <a:gd name="connsiteY155" fmla="*/ 3327400 h 3327400"/>
                <a:gd name="connsiteX156" fmla="*/ 260350 w 2686050"/>
                <a:gd name="connsiteY156" fmla="*/ 3321050 h 3327400"/>
                <a:gd name="connsiteX157" fmla="*/ 152400 w 2686050"/>
                <a:gd name="connsiteY157" fmla="*/ 3270250 h 3327400"/>
                <a:gd name="connsiteX158" fmla="*/ 120650 w 2686050"/>
                <a:gd name="connsiteY158" fmla="*/ 3257550 h 3327400"/>
                <a:gd name="connsiteX159" fmla="*/ 101600 w 2686050"/>
                <a:gd name="connsiteY159" fmla="*/ 3238500 h 3327400"/>
                <a:gd name="connsiteX160" fmla="*/ 82550 w 2686050"/>
                <a:gd name="connsiteY160" fmla="*/ 3213100 h 3327400"/>
                <a:gd name="connsiteX161" fmla="*/ 0 w 2686050"/>
                <a:gd name="connsiteY161" fmla="*/ 3200400 h 3327400"/>
                <a:gd name="connsiteX162" fmla="*/ 0 w 2686050"/>
                <a:gd name="connsiteY162" fmla="*/ 3200400 h 3327400"/>
                <a:gd name="connsiteX163" fmla="*/ 38100 w 2686050"/>
                <a:gd name="connsiteY163" fmla="*/ 3098800 h 3327400"/>
                <a:gd name="connsiteX164" fmla="*/ 50800 w 2686050"/>
                <a:gd name="connsiteY164" fmla="*/ 3073400 h 3327400"/>
                <a:gd name="connsiteX165" fmla="*/ 50800 w 2686050"/>
                <a:gd name="connsiteY165" fmla="*/ 3073400 h 3327400"/>
                <a:gd name="connsiteX166" fmla="*/ 273050 w 2686050"/>
                <a:gd name="connsiteY166" fmla="*/ 3073400 h 3327400"/>
                <a:gd name="connsiteX167" fmla="*/ 425450 w 2686050"/>
                <a:gd name="connsiteY167" fmla="*/ 2940050 h 3327400"/>
                <a:gd name="connsiteX168" fmla="*/ 539750 w 2686050"/>
                <a:gd name="connsiteY168" fmla="*/ 2971800 h 3327400"/>
                <a:gd name="connsiteX169" fmla="*/ 596900 w 2686050"/>
                <a:gd name="connsiteY169" fmla="*/ 2933700 h 3327400"/>
                <a:gd name="connsiteX170" fmla="*/ 698500 w 2686050"/>
                <a:gd name="connsiteY170" fmla="*/ 2927350 h 3327400"/>
                <a:gd name="connsiteX171" fmla="*/ 838200 w 2686050"/>
                <a:gd name="connsiteY171" fmla="*/ 2921000 h 3327400"/>
                <a:gd name="connsiteX172" fmla="*/ 857250 w 2686050"/>
                <a:gd name="connsiteY172" fmla="*/ 2908300 h 3327400"/>
                <a:gd name="connsiteX173" fmla="*/ 895350 w 2686050"/>
                <a:gd name="connsiteY173" fmla="*/ 2908300 h 3327400"/>
                <a:gd name="connsiteX174" fmla="*/ 895350 w 2686050"/>
                <a:gd name="connsiteY174" fmla="*/ 2908300 h 3327400"/>
                <a:gd name="connsiteX175" fmla="*/ 914400 w 2686050"/>
                <a:gd name="connsiteY175" fmla="*/ 2984500 h 3327400"/>
                <a:gd name="connsiteX176" fmla="*/ 927100 w 2686050"/>
                <a:gd name="connsiteY176" fmla="*/ 2984500 h 3327400"/>
                <a:gd name="connsiteX177" fmla="*/ 927100 w 2686050"/>
                <a:gd name="connsiteY177" fmla="*/ 2984500 h 3327400"/>
                <a:gd name="connsiteX178" fmla="*/ 990600 w 2686050"/>
                <a:gd name="connsiteY178" fmla="*/ 2946400 h 3327400"/>
                <a:gd name="connsiteX179" fmla="*/ 1073150 w 2686050"/>
                <a:gd name="connsiteY179" fmla="*/ 2952750 h 3327400"/>
                <a:gd name="connsiteX180" fmla="*/ 1073150 w 2686050"/>
                <a:gd name="connsiteY180" fmla="*/ 2952750 h 3327400"/>
                <a:gd name="connsiteX181" fmla="*/ 1085850 w 2686050"/>
                <a:gd name="connsiteY181" fmla="*/ 2978150 h 3327400"/>
                <a:gd name="connsiteX182" fmla="*/ 1231900 w 2686050"/>
                <a:gd name="connsiteY182" fmla="*/ 2914650 h 3327400"/>
                <a:gd name="connsiteX183" fmla="*/ 1225550 w 2686050"/>
                <a:gd name="connsiteY183" fmla="*/ 2844800 h 3327400"/>
                <a:gd name="connsiteX184" fmla="*/ 1212850 w 2686050"/>
                <a:gd name="connsiteY184" fmla="*/ 2825750 h 3327400"/>
                <a:gd name="connsiteX185" fmla="*/ 1225550 w 2686050"/>
                <a:gd name="connsiteY185" fmla="*/ 2851150 h 3327400"/>
                <a:gd name="connsiteX186" fmla="*/ 1231900 w 2686050"/>
                <a:gd name="connsiteY186" fmla="*/ 2870200 h 3327400"/>
                <a:gd name="connsiteX187" fmla="*/ 1270000 w 2686050"/>
                <a:gd name="connsiteY187" fmla="*/ 2882900 h 3327400"/>
                <a:gd name="connsiteX188" fmla="*/ 1308100 w 2686050"/>
                <a:gd name="connsiteY188" fmla="*/ 2857500 h 3327400"/>
                <a:gd name="connsiteX189" fmla="*/ 1352550 w 2686050"/>
                <a:gd name="connsiteY189" fmla="*/ 2838450 h 3327400"/>
                <a:gd name="connsiteX190" fmla="*/ 1409700 w 2686050"/>
                <a:gd name="connsiteY190" fmla="*/ 2825750 h 3327400"/>
                <a:gd name="connsiteX191" fmla="*/ 1460500 w 2686050"/>
                <a:gd name="connsiteY191" fmla="*/ 2813050 h 3327400"/>
                <a:gd name="connsiteX192" fmla="*/ 1517650 w 2686050"/>
                <a:gd name="connsiteY192" fmla="*/ 2781300 h 3327400"/>
                <a:gd name="connsiteX193" fmla="*/ 1536700 w 2686050"/>
                <a:gd name="connsiteY193" fmla="*/ 2768600 h 3327400"/>
                <a:gd name="connsiteX194" fmla="*/ 1562100 w 2686050"/>
                <a:gd name="connsiteY194" fmla="*/ 2755900 h 3327400"/>
                <a:gd name="connsiteX195" fmla="*/ 1581150 w 2686050"/>
                <a:gd name="connsiteY195" fmla="*/ 2730500 h 3327400"/>
                <a:gd name="connsiteX196" fmla="*/ 1600200 w 2686050"/>
                <a:gd name="connsiteY196" fmla="*/ 2711450 h 3327400"/>
                <a:gd name="connsiteX197" fmla="*/ 1606550 w 2686050"/>
                <a:gd name="connsiteY197" fmla="*/ 2667000 h 3327400"/>
                <a:gd name="connsiteX198" fmla="*/ 1593850 w 2686050"/>
                <a:gd name="connsiteY198" fmla="*/ 2641600 h 3327400"/>
                <a:gd name="connsiteX199" fmla="*/ 1479550 w 2686050"/>
                <a:gd name="connsiteY199" fmla="*/ 2622550 h 3327400"/>
                <a:gd name="connsiteX200" fmla="*/ 1428750 w 2686050"/>
                <a:gd name="connsiteY200" fmla="*/ 2635250 h 3327400"/>
                <a:gd name="connsiteX201" fmla="*/ 1409700 w 2686050"/>
                <a:gd name="connsiteY201" fmla="*/ 2654300 h 3327400"/>
                <a:gd name="connsiteX202" fmla="*/ 1365250 w 2686050"/>
                <a:gd name="connsiteY202" fmla="*/ 2692400 h 3327400"/>
                <a:gd name="connsiteX203" fmla="*/ 1358900 w 2686050"/>
                <a:gd name="connsiteY203" fmla="*/ 2711450 h 3327400"/>
                <a:gd name="connsiteX204" fmla="*/ 1320800 w 2686050"/>
                <a:gd name="connsiteY204" fmla="*/ 2711450 h 3327400"/>
                <a:gd name="connsiteX205" fmla="*/ 1327150 w 2686050"/>
                <a:gd name="connsiteY205" fmla="*/ 2667000 h 3327400"/>
                <a:gd name="connsiteX206" fmla="*/ 1377950 w 2686050"/>
                <a:gd name="connsiteY206" fmla="*/ 2597150 h 3327400"/>
                <a:gd name="connsiteX207" fmla="*/ 1397000 w 2686050"/>
                <a:gd name="connsiteY207" fmla="*/ 2590800 h 3327400"/>
                <a:gd name="connsiteX208" fmla="*/ 1416050 w 2686050"/>
                <a:gd name="connsiteY208" fmla="*/ 2559050 h 3327400"/>
                <a:gd name="connsiteX209" fmla="*/ 1466850 w 2686050"/>
                <a:gd name="connsiteY209" fmla="*/ 2546350 h 3327400"/>
                <a:gd name="connsiteX210" fmla="*/ 1492250 w 2686050"/>
                <a:gd name="connsiteY210" fmla="*/ 2533650 h 3327400"/>
                <a:gd name="connsiteX211" fmla="*/ 1536700 w 2686050"/>
                <a:gd name="connsiteY211" fmla="*/ 2501900 h 3327400"/>
                <a:gd name="connsiteX212" fmla="*/ 1568450 w 2686050"/>
                <a:gd name="connsiteY212" fmla="*/ 2470150 h 3327400"/>
                <a:gd name="connsiteX213" fmla="*/ 1581150 w 2686050"/>
                <a:gd name="connsiteY213" fmla="*/ 2451100 h 3327400"/>
                <a:gd name="connsiteX214" fmla="*/ 1600200 w 2686050"/>
                <a:gd name="connsiteY214" fmla="*/ 2444750 h 3327400"/>
                <a:gd name="connsiteX215" fmla="*/ 1625600 w 2686050"/>
                <a:gd name="connsiteY215" fmla="*/ 2387600 h 3327400"/>
                <a:gd name="connsiteX216" fmla="*/ 1568450 w 2686050"/>
                <a:gd name="connsiteY216" fmla="*/ 2393950 h 3327400"/>
                <a:gd name="connsiteX217" fmla="*/ 1543050 w 2686050"/>
                <a:gd name="connsiteY217" fmla="*/ 2419350 h 3327400"/>
                <a:gd name="connsiteX218" fmla="*/ 1473200 w 2686050"/>
                <a:gd name="connsiteY218" fmla="*/ 2381250 h 3327400"/>
                <a:gd name="connsiteX219" fmla="*/ 1454150 w 2686050"/>
                <a:gd name="connsiteY219" fmla="*/ 2374900 h 3327400"/>
                <a:gd name="connsiteX220" fmla="*/ 1428750 w 2686050"/>
                <a:gd name="connsiteY220" fmla="*/ 2387600 h 3327400"/>
                <a:gd name="connsiteX221" fmla="*/ 1403350 w 2686050"/>
                <a:gd name="connsiteY221" fmla="*/ 2444750 h 3327400"/>
                <a:gd name="connsiteX222" fmla="*/ 1397000 w 2686050"/>
                <a:gd name="connsiteY222" fmla="*/ 2463800 h 3327400"/>
                <a:gd name="connsiteX223" fmla="*/ 1352550 w 2686050"/>
                <a:gd name="connsiteY223" fmla="*/ 2495550 h 3327400"/>
                <a:gd name="connsiteX224" fmla="*/ 1346200 w 2686050"/>
                <a:gd name="connsiteY224" fmla="*/ 2527300 h 3327400"/>
                <a:gd name="connsiteX225" fmla="*/ 1320800 w 2686050"/>
                <a:gd name="connsiteY225" fmla="*/ 2584450 h 3327400"/>
                <a:gd name="connsiteX226" fmla="*/ 1301750 w 2686050"/>
                <a:gd name="connsiteY226" fmla="*/ 2609850 h 3327400"/>
                <a:gd name="connsiteX227" fmla="*/ 1295400 w 2686050"/>
                <a:gd name="connsiteY227" fmla="*/ 2686050 h 3327400"/>
                <a:gd name="connsiteX228" fmla="*/ 1263650 w 2686050"/>
                <a:gd name="connsiteY228" fmla="*/ 2692400 h 3327400"/>
                <a:gd name="connsiteX229" fmla="*/ 1219200 w 2686050"/>
                <a:gd name="connsiteY229" fmla="*/ 2711450 h 3327400"/>
                <a:gd name="connsiteX230" fmla="*/ 1206500 w 2686050"/>
                <a:gd name="connsiteY230" fmla="*/ 2749550 h 3327400"/>
                <a:gd name="connsiteX231" fmla="*/ 1098550 w 2686050"/>
                <a:gd name="connsiteY231" fmla="*/ 2736850 h 3327400"/>
                <a:gd name="connsiteX232" fmla="*/ 1092200 w 2686050"/>
                <a:gd name="connsiteY232" fmla="*/ 2717800 h 3327400"/>
                <a:gd name="connsiteX233" fmla="*/ 1073150 w 2686050"/>
                <a:gd name="connsiteY233" fmla="*/ 2711450 h 3327400"/>
                <a:gd name="connsiteX234" fmla="*/ 1041400 w 2686050"/>
                <a:gd name="connsiteY234" fmla="*/ 2698750 h 3327400"/>
                <a:gd name="connsiteX235" fmla="*/ 1022350 w 2686050"/>
                <a:gd name="connsiteY235" fmla="*/ 2679700 h 3327400"/>
                <a:gd name="connsiteX236" fmla="*/ 1003300 w 2686050"/>
                <a:gd name="connsiteY236" fmla="*/ 2673350 h 3327400"/>
                <a:gd name="connsiteX237" fmla="*/ 876300 w 2686050"/>
                <a:gd name="connsiteY237" fmla="*/ 2679700 h 3327400"/>
                <a:gd name="connsiteX238" fmla="*/ 882650 w 2686050"/>
                <a:gd name="connsiteY238" fmla="*/ 2724150 h 3327400"/>
                <a:gd name="connsiteX239" fmla="*/ 946150 w 2686050"/>
                <a:gd name="connsiteY239" fmla="*/ 2730500 h 3327400"/>
                <a:gd name="connsiteX240" fmla="*/ 1003300 w 2686050"/>
                <a:gd name="connsiteY240" fmla="*/ 2749550 h 3327400"/>
                <a:gd name="connsiteX241" fmla="*/ 1035050 w 2686050"/>
                <a:gd name="connsiteY241" fmla="*/ 2755900 h 3327400"/>
                <a:gd name="connsiteX242" fmla="*/ 1060450 w 2686050"/>
                <a:gd name="connsiteY242" fmla="*/ 2768600 h 3327400"/>
                <a:gd name="connsiteX243" fmla="*/ 1098550 w 2686050"/>
                <a:gd name="connsiteY243" fmla="*/ 2774950 h 3327400"/>
                <a:gd name="connsiteX244" fmla="*/ 1111250 w 2686050"/>
                <a:gd name="connsiteY244" fmla="*/ 2813050 h 3327400"/>
                <a:gd name="connsiteX245" fmla="*/ 1104900 w 2686050"/>
                <a:gd name="connsiteY245" fmla="*/ 2838450 h 3327400"/>
                <a:gd name="connsiteX246" fmla="*/ 1079500 w 2686050"/>
                <a:gd name="connsiteY246" fmla="*/ 2851150 h 3327400"/>
                <a:gd name="connsiteX247" fmla="*/ 984250 w 2686050"/>
                <a:gd name="connsiteY247" fmla="*/ 2825750 h 3327400"/>
                <a:gd name="connsiteX248" fmla="*/ 958850 w 2686050"/>
                <a:gd name="connsiteY248" fmla="*/ 2800350 h 3327400"/>
                <a:gd name="connsiteX249" fmla="*/ 889000 w 2686050"/>
                <a:gd name="connsiteY249" fmla="*/ 2762250 h 3327400"/>
                <a:gd name="connsiteX250" fmla="*/ 857250 w 2686050"/>
                <a:gd name="connsiteY250" fmla="*/ 2755900 h 3327400"/>
                <a:gd name="connsiteX251" fmla="*/ 742950 w 2686050"/>
                <a:gd name="connsiteY251" fmla="*/ 2768600 h 3327400"/>
                <a:gd name="connsiteX252" fmla="*/ 711200 w 2686050"/>
                <a:gd name="connsiteY252" fmla="*/ 2781300 h 3327400"/>
                <a:gd name="connsiteX253" fmla="*/ 647700 w 2686050"/>
                <a:gd name="connsiteY253" fmla="*/ 2832100 h 3327400"/>
                <a:gd name="connsiteX254" fmla="*/ 628650 w 2686050"/>
                <a:gd name="connsiteY254" fmla="*/ 2857500 h 3327400"/>
                <a:gd name="connsiteX255" fmla="*/ 571500 w 2686050"/>
                <a:gd name="connsiteY255" fmla="*/ 2889250 h 3327400"/>
                <a:gd name="connsiteX256" fmla="*/ 546100 w 2686050"/>
                <a:gd name="connsiteY256" fmla="*/ 2921000 h 3327400"/>
                <a:gd name="connsiteX257" fmla="*/ 520700 w 2686050"/>
                <a:gd name="connsiteY257" fmla="*/ 2933700 h 3327400"/>
                <a:gd name="connsiteX258" fmla="*/ 457200 w 2686050"/>
                <a:gd name="connsiteY258" fmla="*/ 2952750 h 3327400"/>
                <a:gd name="connsiteX259" fmla="*/ 381000 w 2686050"/>
                <a:gd name="connsiteY259" fmla="*/ 2946400 h 3327400"/>
                <a:gd name="connsiteX260" fmla="*/ 355600 w 2686050"/>
                <a:gd name="connsiteY260" fmla="*/ 2940050 h 3327400"/>
                <a:gd name="connsiteX261" fmla="*/ 342900 w 2686050"/>
                <a:gd name="connsiteY261" fmla="*/ 2921000 h 3327400"/>
                <a:gd name="connsiteX262" fmla="*/ 323850 w 2686050"/>
                <a:gd name="connsiteY262" fmla="*/ 2895600 h 3327400"/>
                <a:gd name="connsiteX263" fmla="*/ 317500 w 2686050"/>
                <a:gd name="connsiteY263" fmla="*/ 2851150 h 3327400"/>
                <a:gd name="connsiteX264" fmla="*/ 342900 w 2686050"/>
                <a:gd name="connsiteY264" fmla="*/ 2787650 h 3327400"/>
                <a:gd name="connsiteX265" fmla="*/ 374650 w 2686050"/>
                <a:gd name="connsiteY265" fmla="*/ 2768600 h 3327400"/>
                <a:gd name="connsiteX266" fmla="*/ 577850 w 2686050"/>
                <a:gd name="connsiteY266" fmla="*/ 2755900 h 3327400"/>
                <a:gd name="connsiteX267" fmla="*/ 571500 w 2686050"/>
                <a:gd name="connsiteY267" fmla="*/ 2686050 h 3327400"/>
                <a:gd name="connsiteX268" fmla="*/ 539750 w 2686050"/>
                <a:gd name="connsiteY268" fmla="*/ 2679700 h 3327400"/>
                <a:gd name="connsiteX269" fmla="*/ 501650 w 2686050"/>
                <a:gd name="connsiteY269" fmla="*/ 2647950 h 3327400"/>
                <a:gd name="connsiteX270" fmla="*/ 488950 w 2686050"/>
                <a:gd name="connsiteY270" fmla="*/ 2622550 h 3327400"/>
                <a:gd name="connsiteX271" fmla="*/ 495300 w 2686050"/>
                <a:gd name="connsiteY271" fmla="*/ 2603500 h 3327400"/>
                <a:gd name="connsiteX272" fmla="*/ 514350 w 2686050"/>
                <a:gd name="connsiteY272" fmla="*/ 2590800 h 3327400"/>
                <a:gd name="connsiteX273" fmla="*/ 628650 w 2686050"/>
                <a:gd name="connsiteY273" fmla="*/ 2571750 h 3327400"/>
                <a:gd name="connsiteX274" fmla="*/ 666750 w 2686050"/>
                <a:gd name="connsiteY274" fmla="*/ 2546350 h 3327400"/>
                <a:gd name="connsiteX275" fmla="*/ 692150 w 2686050"/>
                <a:gd name="connsiteY275" fmla="*/ 2520950 h 3327400"/>
                <a:gd name="connsiteX276" fmla="*/ 723900 w 2686050"/>
                <a:gd name="connsiteY276" fmla="*/ 2514600 h 3327400"/>
                <a:gd name="connsiteX277" fmla="*/ 749300 w 2686050"/>
                <a:gd name="connsiteY277" fmla="*/ 2501900 h 3327400"/>
                <a:gd name="connsiteX278" fmla="*/ 755650 w 2686050"/>
                <a:gd name="connsiteY278" fmla="*/ 2470150 h 3327400"/>
                <a:gd name="connsiteX279" fmla="*/ 774700 w 2686050"/>
                <a:gd name="connsiteY279" fmla="*/ 2425700 h 3327400"/>
                <a:gd name="connsiteX280" fmla="*/ 781050 w 2686050"/>
                <a:gd name="connsiteY280" fmla="*/ 2387600 h 3327400"/>
                <a:gd name="connsiteX281" fmla="*/ 800100 w 2686050"/>
                <a:gd name="connsiteY281" fmla="*/ 2374900 h 3327400"/>
                <a:gd name="connsiteX282" fmla="*/ 831850 w 2686050"/>
                <a:gd name="connsiteY282" fmla="*/ 2387600 h 3327400"/>
                <a:gd name="connsiteX283" fmla="*/ 882650 w 2686050"/>
                <a:gd name="connsiteY283" fmla="*/ 2419350 h 3327400"/>
                <a:gd name="connsiteX284" fmla="*/ 990600 w 2686050"/>
                <a:gd name="connsiteY284" fmla="*/ 2406650 h 3327400"/>
                <a:gd name="connsiteX285" fmla="*/ 1003300 w 2686050"/>
                <a:gd name="connsiteY285" fmla="*/ 2381250 h 3327400"/>
                <a:gd name="connsiteX286" fmla="*/ 1022350 w 2686050"/>
                <a:gd name="connsiteY286" fmla="*/ 2311400 h 3327400"/>
                <a:gd name="connsiteX287" fmla="*/ 1003300 w 2686050"/>
                <a:gd name="connsiteY287" fmla="*/ 2184400 h 3327400"/>
                <a:gd name="connsiteX288" fmla="*/ 984250 w 2686050"/>
                <a:gd name="connsiteY288" fmla="*/ 2171700 h 3327400"/>
                <a:gd name="connsiteX289" fmla="*/ 971550 w 2686050"/>
                <a:gd name="connsiteY289" fmla="*/ 2146300 h 3327400"/>
                <a:gd name="connsiteX290" fmla="*/ 933450 w 2686050"/>
                <a:gd name="connsiteY290" fmla="*/ 2012950 h 3327400"/>
                <a:gd name="connsiteX291" fmla="*/ 908050 w 2686050"/>
                <a:gd name="connsiteY291" fmla="*/ 2032000 h 3327400"/>
                <a:gd name="connsiteX292" fmla="*/ 901700 w 2686050"/>
                <a:gd name="connsiteY292" fmla="*/ 2051050 h 3327400"/>
                <a:gd name="connsiteX293" fmla="*/ 876300 w 2686050"/>
                <a:gd name="connsiteY293" fmla="*/ 2127250 h 3327400"/>
                <a:gd name="connsiteX294" fmla="*/ 889000 w 2686050"/>
                <a:gd name="connsiteY294" fmla="*/ 2228850 h 3327400"/>
                <a:gd name="connsiteX295" fmla="*/ 895350 w 2686050"/>
                <a:gd name="connsiteY295" fmla="*/ 2266950 h 3327400"/>
                <a:gd name="connsiteX296" fmla="*/ 908050 w 2686050"/>
                <a:gd name="connsiteY296" fmla="*/ 2292350 h 3327400"/>
                <a:gd name="connsiteX297" fmla="*/ 914400 w 2686050"/>
                <a:gd name="connsiteY297" fmla="*/ 2317750 h 3327400"/>
                <a:gd name="connsiteX298" fmla="*/ 838200 w 2686050"/>
                <a:gd name="connsiteY298" fmla="*/ 2387600 h 332740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686050" h="3333750">
                  <a:moveTo>
                    <a:pt x="838200" y="2387600"/>
                  </a:moveTo>
                  <a:lnTo>
                    <a:pt x="781050" y="2298700"/>
                  </a:lnTo>
                  <a:lnTo>
                    <a:pt x="685800" y="2362200"/>
                  </a:lnTo>
                  <a:lnTo>
                    <a:pt x="666750" y="2190750"/>
                  </a:lnTo>
                  <a:lnTo>
                    <a:pt x="711200" y="2165350"/>
                  </a:lnTo>
                  <a:lnTo>
                    <a:pt x="857250" y="1955800"/>
                  </a:lnTo>
                  <a:lnTo>
                    <a:pt x="831850" y="1898650"/>
                  </a:lnTo>
                  <a:lnTo>
                    <a:pt x="927100" y="1835150"/>
                  </a:lnTo>
                  <a:lnTo>
                    <a:pt x="1104900" y="1841500"/>
                  </a:lnTo>
                  <a:lnTo>
                    <a:pt x="1104900" y="1911350"/>
                  </a:lnTo>
                  <a:lnTo>
                    <a:pt x="1028700" y="1924050"/>
                  </a:lnTo>
                  <a:lnTo>
                    <a:pt x="1136650" y="1987550"/>
                  </a:lnTo>
                  <a:lnTo>
                    <a:pt x="1200150" y="1695450"/>
                  </a:lnTo>
                  <a:lnTo>
                    <a:pt x="1257300" y="1568450"/>
                  </a:lnTo>
                  <a:lnTo>
                    <a:pt x="1320800" y="1492250"/>
                  </a:lnTo>
                  <a:lnTo>
                    <a:pt x="1143000" y="1422400"/>
                  </a:lnTo>
                  <a:lnTo>
                    <a:pt x="1174750" y="1301750"/>
                  </a:lnTo>
                  <a:lnTo>
                    <a:pt x="1028700" y="1111250"/>
                  </a:lnTo>
                  <a:lnTo>
                    <a:pt x="1054100" y="996950"/>
                  </a:lnTo>
                  <a:lnTo>
                    <a:pt x="1181100" y="1060450"/>
                  </a:lnTo>
                  <a:lnTo>
                    <a:pt x="1060450" y="838200"/>
                  </a:lnTo>
                  <a:lnTo>
                    <a:pt x="1123950" y="774700"/>
                  </a:lnTo>
                  <a:lnTo>
                    <a:pt x="1028700" y="717550"/>
                  </a:lnTo>
                  <a:lnTo>
                    <a:pt x="952500" y="742950"/>
                  </a:lnTo>
                  <a:lnTo>
                    <a:pt x="838200" y="565150"/>
                  </a:lnTo>
                  <a:lnTo>
                    <a:pt x="844550" y="501650"/>
                  </a:lnTo>
                  <a:lnTo>
                    <a:pt x="844550" y="501650"/>
                  </a:lnTo>
                  <a:lnTo>
                    <a:pt x="654050" y="520700"/>
                  </a:lnTo>
                  <a:lnTo>
                    <a:pt x="457200" y="374650"/>
                  </a:lnTo>
                  <a:lnTo>
                    <a:pt x="488950" y="317500"/>
                  </a:lnTo>
                  <a:lnTo>
                    <a:pt x="565150" y="349250"/>
                  </a:lnTo>
                  <a:lnTo>
                    <a:pt x="622300" y="292100"/>
                  </a:lnTo>
                  <a:lnTo>
                    <a:pt x="603250" y="247650"/>
                  </a:lnTo>
                  <a:lnTo>
                    <a:pt x="762000" y="190500"/>
                  </a:lnTo>
                  <a:lnTo>
                    <a:pt x="876300" y="196850"/>
                  </a:lnTo>
                  <a:lnTo>
                    <a:pt x="927100" y="171450"/>
                  </a:lnTo>
                  <a:lnTo>
                    <a:pt x="927100" y="82550"/>
                  </a:lnTo>
                  <a:lnTo>
                    <a:pt x="1092200" y="0"/>
                  </a:lnTo>
                  <a:lnTo>
                    <a:pt x="1092200" y="101600"/>
                  </a:lnTo>
                  <a:lnTo>
                    <a:pt x="965200" y="184150"/>
                  </a:lnTo>
                  <a:lnTo>
                    <a:pt x="831850" y="279400"/>
                  </a:lnTo>
                  <a:lnTo>
                    <a:pt x="939800" y="279400"/>
                  </a:lnTo>
                  <a:lnTo>
                    <a:pt x="1060450" y="247650"/>
                  </a:lnTo>
                  <a:cubicBezTo>
                    <a:pt x="1085850" y="266700"/>
                    <a:pt x="1110232" y="287188"/>
                    <a:pt x="1136650" y="304800"/>
                  </a:cubicBezTo>
                  <a:cubicBezTo>
                    <a:pt x="1142219" y="308513"/>
                    <a:pt x="1149433" y="308800"/>
                    <a:pt x="1155700" y="311150"/>
                  </a:cubicBezTo>
                  <a:cubicBezTo>
                    <a:pt x="1166373" y="315152"/>
                    <a:pt x="1176867" y="319617"/>
                    <a:pt x="1187450" y="323850"/>
                  </a:cubicBezTo>
                  <a:cubicBezTo>
                    <a:pt x="1191683" y="334433"/>
                    <a:pt x="1195052" y="345405"/>
                    <a:pt x="1200150" y="355600"/>
                  </a:cubicBezTo>
                  <a:cubicBezTo>
                    <a:pt x="1207464" y="370228"/>
                    <a:pt x="1213590" y="381000"/>
                    <a:pt x="1231900" y="381000"/>
                  </a:cubicBezTo>
                  <a:cubicBezTo>
                    <a:pt x="1236633" y="381000"/>
                    <a:pt x="1240367" y="376767"/>
                    <a:pt x="1244600" y="374650"/>
                  </a:cubicBezTo>
                  <a:lnTo>
                    <a:pt x="1244600" y="374650"/>
                  </a:lnTo>
                  <a:lnTo>
                    <a:pt x="1422400" y="361950"/>
                  </a:lnTo>
                  <a:lnTo>
                    <a:pt x="1409700" y="247650"/>
                  </a:lnTo>
                  <a:lnTo>
                    <a:pt x="1485900" y="152400"/>
                  </a:lnTo>
                  <a:cubicBezTo>
                    <a:pt x="1511300" y="154517"/>
                    <a:pt x="1536809" y="155589"/>
                    <a:pt x="1562100" y="158750"/>
                  </a:cubicBezTo>
                  <a:cubicBezTo>
                    <a:pt x="1570760" y="159832"/>
                    <a:pt x="1578792" y="165681"/>
                    <a:pt x="1587500" y="165100"/>
                  </a:cubicBezTo>
                  <a:cubicBezTo>
                    <a:pt x="1611113" y="163526"/>
                    <a:pt x="1634067" y="156633"/>
                    <a:pt x="1657350" y="152400"/>
                  </a:cubicBezTo>
                  <a:cubicBezTo>
                    <a:pt x="1659467" y="143933"/>
                    <a:pt x="1656216" y="131490"/>
                    <a:pt x="1663700" y="127000"/>
                  </a:cubicBezTo>
                  <a:cubicBezTo>
                    <a:pt x="1671184" y="122510"/>
                    <a:pt x="1680440" y="132268"/>
                    <a:pt x="1689100" y="133350"/>
                  </a:cubicBezTo>
                  <a:cubicBezTo>
                    <a:pt x="1697501" y="134400"/>
                    <a:pt x="1706033" y="133350"/>
                    <a:pt x="1714500" y="133350"/>
                  </a:cubicBezTo>
                  <a:lnTo>
                    <a:pt x="1714500" y="133350"/>
                  </a:lnTo>
                  <a:lnTo>
                    <a:pt x="1765300" y="215900"/>
                  </a:lnTo>
                  <a:lnTo>
                    <a:pt x="1860550" y="215900"/>
                  </a:lnTo>
                  <a:lnTo>
                    <a:pt x="1866900" y="254000"/>
                  </a:lnTo>
                  <a:lnTo>
                    <a:pt x="1898650" y="114300"/>
                  </a:lnTo>
                  <a:lnTo>
                    <a:pt x="1981200" y="171450"/>
                  </a:lnTo>
                  <a:lnTo>
                    <a:pt x="1930400" y="304800"/>
                  </a:lnTo>
                  <a:lnTo>
                    <a:pt x="1943100" y="412750"/>
                  </a:lnTo>
                  <a:cubicBezTo>
                    <a:pt x="1957917" y="423333"/>
                    <a:pt x="1974016" y="432319"/>
                    <a:pt x="1987550" y="444500"/>
                  </a:cubicBezTo>
                  <a:cubicBezTo>
                    <a:pt x="2006797" y="461823"/>
                    <a:pt x="2000488" y="479751"/>
                    <a:pt x="2032000" y="476250"/>
                  </a:cubicBezTo>
                  <a:cubicBezTo>
                    <a:pt x="2043329" y="474991"/>
                    <a:pt x="2053167" y="467783"/>
                    <a:pt x="2063750" y="463550"/>
                  </a:cubicBezTo>
                  <a:lnTo>
                    <a:pt x="2063750" y="463550"/>
                  </a:lnTo>
                  <a:lnTo>
                    <a:pt x="2171700" y="254000"/>
                  </a:lnTo>
                  <a:cubicBezTo>
                    <a:pt x="2194983" y="260350"/>
                    <a:pt x="2217991" y="267815"/>
                    <a:pt x="2241550" y="273050"/>
                  </a:cubicBezTo>
                  <a:cubicBezTo>
                    <a:pt x="2256161" y="276297"/>
                    <a:pt x="2274026" y="270420"/>
                    <a:pt x="2286000" y="279400"/>
                  </a:cubicBezTo>
                  <a:cubicBezTo>
                    <a:pt x="2294634" y="285876"/>
                    <a:pt x="2292350" y="311150"/>
                    <a:pt x="2292350" y="311150"/>
                  </a:cubicBezTo>
                  <a:lnTo>
                    <a:pt x="2292350" y="311150"/>
                  </a:lnTo>
                  <a:lnTo>
                    <a:pt x="2476500" y="635000"/>
                  </a:lnTo>
                  <a:lnTo>
                    <a:pt x="2559050" y="501650"/>
                  </a:lnTo>
                  <a:lnTo>
                    <a:pt x="2647950" y="742950"/>
                  </a:lnTo>
                  <a:lnTo>
                    <a:pt x="2609850" y="838200"/>
                  </a:lnTo>
                  <a:lnTo>
                    <a:pt x="2679700" y="912283"/>
                  </a:lnTo>
                  <a:lnTo>
                    <a:pt x="2597150" y="977900"/>
                  </a:lnTo>
                  <a:lnTo>
                    <a:pt x="2616200" y="1079500"/>
                  </a:lnTo>
                  <a:lnTo>
                    <a:pt x="2616200" y="1079500"/>
                  </a:lnTo>
                  <a:lnTo>
                    <a:pt x="2540000" y="1162050"/>
                  </a:lnTo>
                  <a:lnTo>
                    <a:pt x="2597150" y="1568450"/>
                  </a:lnTo>
                  <a:lnTo>
                    <a:pt x="2686050" y="1511300"/>
                  </a:lnTo>
                  <a:cubicBezTo>
                    <a:pt x="2675467" y="1530350"/>
                    <a:pt x="2662884" y="1548420"/>
                    <a:pt x="2654300" y="1568450"/>
                  </a:cubicBezTo>
                  <a:cubicBezTo>
                    <a:pt x="2648580" y="1581796"/>
                    <a:pt x="2643000" y="1645048"/>
                    <a:pt x="2641600" y="1651000"/>
                  </a:cubicBezTo>
                  <a:cubicBezTo>
                    <a:pt x="2619873" y="1743341"/>
                    <a:pt x="2622550" y="1676618"/>
                    <a:pt x="2622550" y="1733550"/>
                  </a:cubicBezTo>
                  <a:lnTo>
                    <a:pt x="2622550" y="1733550"/>
                  </a:lnTo>
                  <a:cubicBezTo>
                    <a:pt x="2603500" y="1754717"/>
                    <a:pt x="2585536" y="1776914"/>
                    <a:pt x="2565400" y="1797050"/>
                  </a:cubicBezTo>
                  <a:cubicBezTo>
                    <a:pt x="2560004" y="1802446"/>
                    <a:pt x="2553496" y="1807070"/>
                    <a:pt x="2546350" y="1809750"/>
                  </a:cubicBezTo>
                  <a:cubicBezTo>
                    <a:pt x="2536244" y="1813540"/>
                    <a:pt x="2525183" y="1813983"/>
                    <a:pt x="2514600" y="1816100"/>
                  </a:cubicBezTo>
                  <a:lnTo>
                    <a:pt x="2495550" y="1828800"/>
                  </a:lnTo>
                  <a:lnTo>
                    <a:pt x="2495550" y="1828800"/>
                  </a:lnTo>
                  <a:lnTo>
                    <a:pt x="2444750" y="1809750"/>
                  </a:lnTo>
                  <a:lnTo>
                    <a:pt x="2444750" y="1809750"/>
                  </a:lnTo>
                  <a:lnTo>
                    <a:pt x="2444750" y="1885950"/>
                  </a:lnTo>
                  <a:lnTo>
                    <a:pt x="2311400" y="2076450"/>
                  </a:lnTo>
                  <a:cubicBezTo>
                    <a:pt x="2300817" y="2101850"/>
                    <a:pt x="2293807" y="2129055"/>
                    <a:pt x="2279650" y="2152650"/>
                  </a:cubicBezTo>
                  <a:cubicBezTo>
                    <a:pt x="2274205" y="2161725"/>
                    <a:pt x="2261025" y="2163570"/>
                    <a:pt x="2254250" y="2171700"/>
                  </a:cubicBezTo>
                  <a:cubicBezTo>
                    <a:pt x="2249965" y="2176842"/>
                    <a:pt x="2249739" y="2184314"/>
                    <a:pt x="2247900" y="2190750"/>
                  </a:cubicBezTo>
                  <a:cubicBezTo>
                    <a:pt x="2245502" y="2199141"/>
                    <a:pt x="2241550" y="2216150"/>
                    <a:pt x="2241550" y="2216150"/>
                  </a:cubicBezTo>
                  <a:lnTo>
                    <a:pt x="2241550" y="2216150"/>
                  </a:lnTo>
                  <a:cubicBezTo>
                    <a:pt x="2144205" y="2223103"/>
                    <a:pt x="2152650" y="2192791"/>
                    <a:pt x="2152650" y="2247900"/>
                  </a:cubicBezTo>
                  <a:lnTo>
                    <a:pt x="2152650" y="2247900"/>
                  </a:lnTo>
                  <a:lnTo>
                    <a:pt x="2089150" y="2374900"/>
                  </a:lnTo>
                  <a:lnTo>
                    <a:pt x="2025650" y="2400300"/>
                  </a:lnTo>
                  <a:cubicBezTo>
                    <a:pt x="2019403" y="2402703"/>
                    <a:pt x="2012717" y="2403932"/>
                    <a:pt x="2006600" y="2406650"/>
                  </a:cubicBezTo>
                  <a:cubicBezTo>
                    <a:pt x="1989300" y="2414339"/>
                    <a:pt x="1972733" y="2423583"/>
                    <a:pt x="1955800" y="2432050"/>
                  </a:cubicBezTo>
                  <a:lnTo>
                    <a:pt x="1955800" y="2432050"/>
                  </a:lnTo>
                  <a:lnTo>
                    <a:pt x="1974850" y="2470150"/>
                  </a:lnTo>
                  <a:lnTo>
                    <a:pt x="2146300" y="2400300"/>
                  </a:lnTo>
                  <a:lnTo>
                    <a:pt x="2146300" y="2311400"/>
                  </a:lnTo>
                  <a:lnTo>
                    <a:pt x="2146300" y="2311400"/>
                  </a:lnTo>
                  <a:cubicBezTo>
                    <a:pt x="2165350" y="2300817"/>
                    <a:pt x="2183663" y="2288782"/>
                    <a:pt x="2203450" y="2279650"/>
                  </a:cubicBezTo>
                  <a:cubicBezTo>
                    <a:pt x="2211374" y="2275993"/>
                    <a:pt x="2220331" y="2275193"/>
                    <a:pt x="2228850" y="2273300"/>
                  </a:cubicBezTo>
                  <a:cubicBezTo>
                    <a:pt x="2239386" y="2270959"/>
                    <a:pt x="2252309" y="2273859"/>
                    <a:pt x="2260600" y="2266950"/>
                  </a:cubicBezTo>
                  <a:cubicBezTo>
                    <a:pt x="2267304" y="2261363"/>
                    <a:pt x="2264833" y="2250017"/>
                    <a:pt x="2266950" y="2241550"/>
                  </a:cubicBezTo>
                  <a:lnTo>
                    <a:pt x="2266950" y="2241550"/>
                  </a:lnTo>
                  <a:lnTo>
                    <a:pt x="2273300" y="2368550"/>
                  </a:lnTo>
                  <a:cubicBezTo>
                    <a:pt x="2264833" y="2393950"/>
                    <a:pt x="2254394" y="2418775"/>
                    <a:pt x="2247900" y="2444750"/>
                  </a:cubicBezTo>
                  <a:cubicBezTo>
                    <a:pt x="2243761" y="2461306"/>
                    <a:pt x="2246640" y="2479262"/>
                    <a:pt x="2241550" y="2495550"/>
                  </a:cubicBezTo>
                  <a:cubicBezTo>
                    <a:pt x="2235903" y="2513620"/>
                    <a:pt x="2229537" y="2532963"/>
                    <a:pt x="2216150" y="2546350"/>
                  </a:cubicBezTo>
                  <a:cubicBezTo>
                    <a:pt x="2179004" y="2583496"/>
                    <a:pt x="2192702" y="2565647"/>
                    <a:pt x="2171700" y="2597150"/>
                  </a:cubicBezTo>
                  <a:lnTo>
                    <a:pt x="2133600" y="2584450"/>
                  </a:lnTo>
                  <a:lnTo>
                    <a:pt x="2133600" y="2584450"/>
                  </a:lnTo>
                  <a:cubicBezTo>
                    <a:pt x="2092205" y="2663100"/>
                    <a:pt x="2104867" y="2706590"/>
                    <a:pt x="2032000" y="2717800"/>
                  </a:cubicBezTo>
                  <a:cubicBezTo>
                    <a:pt x="2017356" y="2720053"/>
                    <a:pt x="2002367" y="2717800"/>
                    <a:pt x="1987550" y="2717800"/>
                  </a:cubicBezTo>
                  <a:lnTo>
                    <a:pt x="1987550" y="2717800"/>
                  </a:lnTo>
                  <a:cubicBezTo>
                    <a:pt x="1914553" y="2715096"/>
                    <a:pt x="1692831" y="2700967"/>
                    <a:pt x="1625600" y="2724150"/>
                  </a:cubicBezTo>
                  <a:cubicBezTo>
                    <a:pt x="1609467" y="2729713"/>
                    <a:pt x="1625958" y="2758971"/>
                    <a:pt x="1631950" y="2774950"/>
                  </a:cubicBezTo>
                  <a:cubicBezTo>
                    <a:pt x="1633436" y="2778914"/>
                    <a:pt x="1640417" y="2774950"/>
                    <a:pt x="1644650" y="2774950"/>
                  </a:cubicBezTo>
                  <a:lnTo>
                    <a:pt x="1644650" y="2774950"/>
                  </a:lnTo>
                  <a:lnTo>
                    <a:pt x="1841500" y="2832100"/>
                  </a:lnTo>
                  <a:cubicBezTo>
                    <a:pt x="1869017" y="2834217"/>
                    <a:pt x="1896621" y="2841498"/>
                    <a:pt x="1924050" y="2838450"/>
                  </a:cubicBezTo>
                  <a:cubicBezTo>
                    <a:pt x="1953991" y="2835123"/>
                    <a:pt x="1957728" y="2811122"/>
                    <a:pt x="1974850" y="2794000"/>
                  </a:cubicBezTo>
                  <a:cubicBezTo>
                    <a:pt x="1982334" y="2786516"/>
                    <a:pt x="1991783" y="2781300"/>
                    <a:pt x="2000250" y="2774950"/>
                  </a:cubicBezTo>
                  <a:cubicBezTo>
                    <a:pt x="2018324" y="2711692"/>
                    <a:pt x="1997464" y="2729571"/>
                    <a:pt x="2038350" y="2743200"/>
                  </a:cubicBezTo>
                  <a:cubicBezTo>
                    <a:pt x="2042366" y="2744539"/>
                    <a:pt x="2046817" y="2743200"/>
                    <a:pt x="2051050" y="2743200"/>
                  </a:cubicBezTo>
                  <a:lnTo>
                    <a:pt x="2051050" y="2743200"/>
                  </a:lnTo>
                  <a:cubicBezTo>
                    <a:pt x="2008717" y="2774950"/>
                    <a:pt x="1965371" y="2805393"/>
                    <a:pt x="1924050" y="2838450"/>
                  </a:cubicBezTo>
                  <a:cubicBezTo>
                    <a:pt x="1912363" y="2847800"/>
                    <a:pt x="1903425" y="2860188"/>
                    <a:pt x="1892300" y="2870200"/>
                  </a:cubicBezTo>
                  <a:cubicBezTo>
                    <a:pt x="1882226" y="2879267"/>
                    <a:pt x="1888067" y="2872317"/>
                    <a:pt x="1860550" y="2895600"/>
                  </a:cubicBezTo>
                  <a:cubicBezTo>
                    <a:pt x="1833033" y="2918883"/>
                    <a:pt x="1754717" y="2991908"/>
                    <a:pt x="1727200" y="3009900"/>
                  </a:cubicBezTo>
                  <a:lnTo>
                    <a:pt x="1695450" y="3003550"/>
                  </a:lnTo>
                  <a:lnTo>
                    <a:pt x="1695450" y="3003550"/>
                  </a:lnTo>
                  <a:cubicBezTo>
                    <a:pt x="1683475" y="3010839"/>
                    <a:pt x="1559968" y="3095453"/>
                    <a:pt x="1504950" y="3111500"/>
                  </a:cubicBezTo>
                  <a:cubicBezTo>
                    <a:pt x="1469463" y="3121850"/>
                    <a:pt x="1432983" y="3128433"/>
                    <a:pt x="1397000" y="3136900"/>
                  </a:cubicBezTo>
                  <a:cubicBezTo>
                    <a:pt x="1390650" y="3145367"/>
                    <a:pt x="1386080" y="3155525"/>
                    <a:pt x="1377950" y="3162300"/>
                  </a:cubicBezTo>
                  <a:cubicBezTo>
                    <a:pt x="1372808" y="3166585"/>
                    <a:pt x="1363633" y="3163917"/>
                    <a:pt x="1358900" y="3168650"/>
                  </a:cubicBezTo>
                  <a:cubicBezTo>
                    <a:pt x="1350173" y="3177377"/>
                    <a:pt x="1346200" y="3189817"/>
                    <a:pt x="1339850" y="3200400"/>
                  </a:cubicBezTo>
                  <a:cubicBezTo>
                    <a:pt x="1326092" y="3210983"/>
                    <a:pt x="1286933" y="3226858"/>
                    <a:pt x="1276350" y="3232150"/>
                  </a:cubicBezTo>
                  <a:lnTo>
                    <a:pt x="1276350" y="3232150"/>
                  </a:lnTo>
                  <a:cubicBezTo>
                    <a:pt x="1117600" y="3266017"/>
                    <a:pt x="1009650" y="3299883"/>
                    <a:pt x="800100" y="3333750"/>
                  </a:cubicBezTo>
                  <a:lnTo>
                    <a:pt x="260350" y="3321050"/>
                  </a:lnTo>
                  <a:cubicBezTo>
                    <a:pt x="234950" y="3299883"/>
                    <a:pt x="175683" y="3280833"/>
                    <a:pt x="152400" y="3270250"/>
                  </a:cubicBezTo>
                  <a:cubicBezTo>
                    <a:pt x="129117" y="3259667"/>
                    <a:pt x="130316" y="3263591"/>
                    <a:pt x="120650" y="3257550"/>
                  </a:cubicBezTo>
                  <a:cubicBezTo>
                    <a:pt x="113035" y="3252790"/>
                    <a:pt x="107444" y="3245318"/>
                    <a:pt x="101600" y="3238500"/>
                  </a:cubicBezTo>
                  <a:cubicBezTo>
                    <a:pt x="94712" y="3230465"/>
                    <a:pt x="91625" y="3218545"/>
                    <a:pt x="82550" y="3213100"/>
                  </a:cubicBezTo>
                  <a:cubicBezTo>
                    <a:pt x="55568" y="3196911"/>
                    <a:pt x="29049" y="3200400"/>
                    <a:pt x="0" y="3200400"/>
                  </a:cubicBezTo>
                  <a:lnTo>
                    <a:pt x="0" y="3200400"/>
                  </a:lnTo>
                  <a:cubicBezTo>
                    <a:pt x="18336" y="3108719"/>
                    <a:pt x="-1142" y="3164204"/>
                    <a:pt x="38100" y="3098800"/>
                  </a:cubicBezTo>
                  <a:cubicBezTo>
                    <a:pt x="42970" y="3090683"/>
                    <a:pt x="50800" y="3073400"/>
                    <a:pt x="50800" y="3073400"/>
                  </a:cubicBezTo>
                  <a:lnTo>
                    <a:pt x="50800" y="3073400"/>
                  </a:lnTo>
                  <a:lnTo>
                    <a:pt x="273050" y="3073400"/>
                  </a:lnTo>
                  <a:lnTo>
                    <a:pt x="425450" y="2940050"/>
                  </a:lnTo>
                  <a:lnTo>
                    <a:pt x="539750" y="2971800"/>
                  </a:lnTo>
                  <a:lnTo>
                    <a:pt x="596900" y="2933700"/>
                  </a:lnTo>
                  <a:lnTo>
                    <a:pt x="698500" y="2927350"/>
                  </a:lnTo>
                  <a:cubicBezTo>
                    <a:pt x="745050" y="2924900"/>
                    <a:pt x="791917" y="2926554"/>
                    <a:pt x="838200" y="2921000"/>
                  </a:cubicBezTo>
                  <a:cubicBezTo>
                    <a:pt x="845777" y="2920091"/>
                    <a:pt x="849800" y="2909956"/>
                    <a:pt x="857250" y="2908300"/>
                  </a:cubicBezTo>
                  <a:cubicBezTo>
                    <a:pt x="869648" y="2905545"/>
                    <a:pt x="882650" y="2908300"/>
                    <a:pt x="895350" y="2908300"/>
                  </a:cubicBezTo>
                  <a:lnTo>
                    <a:pt x="895350" y="2908300"/>
                  </a:lnTo>
                  <a:cubicBezTo>
                    <a:pt x="901700" y="2933700"/>
                    <a:pt x="908336" y="2959030"/>
                    <a:pt x="914400" y="2984500"/>
                  </a:cubicBezTo>
                  <a:cubicBezTo>
                    <a:pt x="931233" y="3055197"/>
                    <a:pt x="927100" y="3066094"/>
                    <a:pt x="927100" y="2984500"/>
                  </a:cubicBezTo>
                  <a:lnTo>
                    <a:pt x="927100" y="2984500"/>
                  </a:lnTo>
                  <a:cubicBezTo>
                    <a:pt x="948267" y="2971800"/>
                    <a:pt x="966479" y="2951644"/>
                    <a:pt x="990600" y="2946400"/>
                  </a:cubicBezTo>
                  <a:cubicBezTo>
                    <a:pt x="1017568" y="2940537"/>
                    <a:pt x="1073150" y="2952750"/>
                    <a:pt x="1073150" y="2952750"/>
                  </a:cubicBezTo>
                  <a:lnTo>
                    <a:pt x="1073150" y="2952750"/>
                  </a:lnTo>
                  <a:lnTo>
                    <a:pt x="1085850" y="2978150"/>
                  </a:lnTo>
                  <a:lnTo>
                    <a:pt x="1231900" y="2914650"/>
                  </a:lnTo>
                  <a:cubicBezTo>
                    <a:pt x="1229783" y="2891367"/>
                    <a:pt x="1230449" y="2867660"/>
                    <a:pt x="1225550" y="2844800"/>
                  </a:cubicBezTo>
                  <a:cubicBezTo>
                    <a:pt x="1223951" y="2837338"/>
                    <a:pt x="1212850" y="2818118"/>
                    <a:pt x="1212850" y="2825750"/>
                  </a:cubicBezTo>
                  <a:cubicBezTo>
                    <a:pt x="1212850" y="2835216"/>
                    <a:pt x="1221821" y="2842449"/>
                    <a:pt x="1225550" y="2851150"/>
                  </a:cubicBezTo>
                  <a:cubicBezTo>
                    <a:pt x="1228187" y="2857302"/>
                    <a:pt x="1226453" y="2866309"/>
                    <a:pt x="1231900" y="2870200"/>
                  </a:cubicBezTo>
                  <a:cubicBezTo>
                    <a:pt x="1242793" y="2877981"/>
                    <a:pt x="1270000" y="2882900"/>
                    <a:pt x="1270000" y="2882900"/>
                  </a:cubicBezTo>
                  <a:cubicBezTo>
                    <a:pt x="1342922" y="2864670"/>
                    <a:pt x="1255477" y="2892582"/>
                    <a:pt x="1308100" y="2857500"/>
                  </a:cubicBezTo>
                  <a:cubicBezTo>
                    <a:pt x="1321513" y="2848558"/>
                    <a:pt x="1337583" y="2844437"/>
                    <a:pt x="1352550" y="2838450"/>
                  </a:cubicBezTo>
                  <a:cubicBezTo>
                    <a:pt x="1378550" y="2828050"/>
                    <a:pt x="1375124" y="2833159"/>
                    <a:pt x="1409700" y="2825750"/>
                  </a:cubicBezTo>
                  <a:cubicBezTo>
                    <a:pt x="1426767" y="2822093"/>
                    <a:pt x="1443567" y="2817283"/>
                    <a:pt x="1460500" y="2813050"/>
                  </a:cubicBezTo>
                  <a:cubicBezTo>
                    <a:pt x="1527846" y="2759173"/>
                    <a:pt x="1460568" y="2805764"/>
                    <a:pt x="1517650" y="2781300"/>
                  </a:cubicBezTo>
                  <a:cubicBezTo>
                    <a:pt x="1524665" y="2778294"/>
                    <a:pt x="1530074" y="2772386"/>
                    <a:pt x="1536700" y="2768600"/>
                  </a:cubicBezTo>
                  <a:cubicBezTo>
                    <a:pt x="1544919" y="2763904"/>
                    <a:pt x="1553633" y="2760133"/>
                    <a:pt x="1562100" y="2755900"/>
                  </a:cubicBezTo>
                  <a:cubicBezTo>
                    <a:pt x="1568450" y="2747433"/>
                    <a:pt x="1574262" y="2738535"/>
                    <a:pt x="1581150" y="2730500"/>
                  </a:cubicBezTo>
                  <a:cubicBezTo>
                    <a:pt x="1586994" y="2723682"/>
                    <a:pt x="1596865" y="2719788"/>
                    <a:pt x="1600200" y="2711450"/>
                  </a:cubicBezTo>
                  <a:cubicBezTo>
                    <a:pt x="1605759" y="2697553"/>
                    <a:pt x="1604433" y="2681817"/>
                    <a:pt x="1606550" y="2667000"/>
                  </a:cubicBezTo>
                  <a:cubicBezTo>
                    <a:pt x="1602317" y="2658533"/>
                    <a:pt x="1602785" y="2644727"/>
                    <a:pt x="1593850" y="2641600"/>
                  </a:cubicBezTo>
                  <a:cubicBezTo>
                    <a:pt x="1557393" y="2628840"/>
                    <a:pt x="1479550" y="2622550"/>
                    <a:pt x="1479550" y="2622550"/>
                  </a:cubicBezTo>
                  <a:cubicBezTo>
                    <a:pt x="1462617" y="2626783"/>
                    <a:pt x="1444640" y="2628027"/>
                    <a:pt x="1428750" y="2635250"/>
                  </a:cubicBezTo>
                  <a:cubicBezTo>
                    <a:pt x="1420575" y="2638966"/>
                    <a:pt x="1416518" y="2648456"/>
                    <a:pt x="1409700" y="2654300"/>
                  </a:cubicBezTo>
                  <a:cubicBezTo>
                    <a:pt x="1352678" y="2703176"/>
                    <a:pt x="1412520" y="2645130"/>
                    <a:pt x="1365250" y="2692400"/>
                  </a:cubicBezTo>
                  <a:cubicBezTo>
                    <a:pt x="1363133" y="2698750"/>
                    <a:pt x="1363633" y="2706717"/>
                    <a:pt x="1358900" y="2711450"/>
                  </a:cubicBezTo>
                  <a:cubicBezTo>
                    <a:pt x="1346200" y="2724150"/>
                    <a:pt x="1333500" y="2715683"/>
                    <a:pt x="1320800" y="2711450"/>
                  </a:cubicBezTo>
                  <a:cubicBezTo>
                    <a:pt x="1322917" y="2696633"/>
                    <a:pt x="1321777" y="2680969"/>
                    <a:pt x="1327150" y="2667000"/>
                  </a:cubicBezTo>
                  <a:cubicBezTo>
                    <a:pt x="1330424" y="2658489"/>
                    <a:pt x="1369338" y="2604532"/>
                    <a:pt x="1377950" y="2597150"/>
                  </a:cubicBezTo>
                  <a:cubicBezTo>
                    <a:pt x="1383032" y="2592794"/>
                    <a:pt x="1390650" y="2592917"/>
                    <a:pt x="1397000" y="2590800"/>
                  </a:cubicBezTo>
                  <a:cubicBezTo>
                    <a:pt x="1403350" y="2580217"/>
                    <a:pt x="1405637" y="2565676"/>
                    <a:pt x="1416050" y="2559050"/>
                  </a:cubicBezTo>
                  <a:cubicBezTo>
                    <a:pt x="1430776" y="2549679"/>
                    <a:pt x="1451238" y="2554156"/>
                    <a:pt x="1466850" y="2546350"/>
                  </a:cubicBezTo>
                  <a:cubicBezTo>
                    <a:pt x="1475317" y="2542117"/>
                    <a:pt x="1484677" y="2539330"/>
                    <a:pt x="1492250" y="2533650"/>
                  </a:cubicBezTo>
                  <a:cubicBezTo>
                    <a:pt x="1540463" y="2497490"/>
                    <a:pt x="1496184" y="2515405"/>
                    <a:pt x="1536700" y="2501900"/>
                  </a:cubicBezTo>
                  <a:cubicBezTo>
                    <a:pt x="1547283" y="2491317"/>
                    <a:pt x="1558594" y="2481414"/>
                    <a:pt x="1568450" y="2470150"/>
                  </a:cubicBezTo>
                  <a:cubicBezTo>
                    <a:pt x="1573476" y="2464407"/>
                    <a:pt x="1575191" y="2455868"/>
                    <a:pt x="1581150" y="2451100"/>
                  </a:cubicBezTo>
                  <a:cubicBezTo>
                    <a:pt x="1586377" y="2446919"/>
                    <a:pt x="1593850" y="2446867"/>
                    <a:pt x="1600200" y="2444750"/>
                  </a:cubicBezTo>
                  <a:cubicBezTo>
                    <a:pt x="1600940" y="2443763"/>
                    <a:pt x="1642451" y="2396026"/>
                    <a:pt x="1625600" y="2387600"/>
                  </a:cubicBezTo>
                  <a:cubicBezTo>
                    <a:pt x="1608456" y="2379028"/>
                    <a:pt x="1587500" y="2391833"/>
                    <a:pt x="1568450" y="2393950"/>
                  </a:cubicBezTo>
                  <a:cubicBezTo>
                    <a:pt x="1559983" y="2402417"/>
                    <a:pt x="1554975" y="2418266"/>
                    <a:pt x="1543050" y="2419350"/>
                  </a:cubicBezTo>
                  <a:cubicBezTo>
                    <a:pt x="1515638" y="2421842"/>
                    <a:pt x="1493923" y="2393092"/>
                    <a:pt x="1473200" y="2381250"/>
                  </a:cubicBezTo>
                  <a:cubicBezTo>
                    <a:pt x="1467388" y="2377929"/>
                    <a:pt x="1460500" y="2377017"/>
                    <a:pt x="1454150" y="2374900"/>
                  </a:cubicBezTo>
                  <a:cubicBezTo>
                    <a:pt x="1445683" y="2379133"/>
                    <a:pt x="1435443" y="2380907"/>
                    <a:pt x="1428750" y="2387600"/>
                  </a:cubicBezTo>
                  <a:cubicBezTo>
                    <a:pt x="1422978" y="2393372"/>
                    <a:pt x="1405085" y="2440122"/>
                    <a:pt x="1403350" y="2444750"/>
                  </a:cubicBezTo>
                  <a:cubicBezTo>
                    <a:pt x="1401000" y="2451017"/>
                    <a:pt x="1400891" y="2458353"/>
                    <a:pt x="1397000" y="2463800"/>
                  </a:cubicBezTo>
                  <a:cubicBezTo>
                    <a:pt x="1378167" y="2490166"/>
                    <a:pt x="1376642" y="2487519"/>
                    <a:pt x="1352550" y="2495550"/>
                  </a:cubicBezTo>
                  <a:cubicBezTo>
                    <a:pt x="1350433" y="2506133"/>
                    <a:pt x="1348818" y="2516829"/>
                    <a:pt x="1346200" y="2527300"/>
                  </a:cubicBezTo>
                  <a:cubicBezTo>
                    <a:pt x="1341490" y="2546140"/>
                    <a:pt x="1329839" y="2569385"/>
                    <a:pt x="1320800" y="2584450"/>
                  </a:cubicBezTo>
                  <a:cubicBezTo>
                    <a:pt x="1315355" y="2593525"/>
                    <a:pt x="1308100" y="2601383"/>
                    <a:pt x="1301750" y="2609850"/>
                  </a:cubicBezTo>
                  <a:cubicBezTo>
                    <a:pt x="1299633" y="2635250"/>
                    <a:pt x="1306081" y="2662908"/>
                    <a:pt x="1295400" y="2686050"/>
                  </a:cubicBezTo>
                  <a:cubicBezTo>
                    <a:pt x="1290877" y="2695850"/>
                    <a:pt x="1273756" y="2688610"/>
                    <a:pt x="1263650" y="2692400"/>
                  </a:cubicBezTo>
                  <a:cubicBezTo>
                    <a:pt x="1175945" y="2725289"/>
                    <a:pt x="1322210" y="2685697"/>
                    <a:pt x="1219200" y="2711450"/>
                  </a:cubicBezTo>
                  <a:cubicBezTo>
                    <a:pt x="1214967" y="2724150"/>
                    <a:pt x="1219600" y="2746792"/>
                    <a:pt x="1206500" y="2749550"/>
                  </a:cubicBezTo>
                  <a:cubicBezTo>
                    <a:pt x="1171046" y="2757014"/>
                    <a:pt x="1133460" y="2746547"/>
                    <a:pt x="1098550" y="2736850"/>
                  </a:cubicBezTo>
                  <a:cubicBezTo>
                    <a:pt x="1092101" y="2735059"/>
                    <a:pt x="1096933" y="2722533"/>
                    <a:pt x="1092200" y="2717800"/>
                  </a:cubicBezTo>
                  <a:cubicBezTo>
                    <a:pt x="1087467" y="2713067"/>
                    <a:pt x="1079417" y="2713800"/>
                    <a:pt x="1073150" y="2711450"/>
                  </a:cubicBezTo>
                  <a:cubicBezTo>
                    <a:pt x="1062477" y="2707448"/>
                    <a:pt x="1051983" y="2702983"/>
                    <a:pt x="1041400" y="2698750"/>
                  </a:cubicBezTo>
                  <a:cubicBezTo>
                    <a:pt x="1035050" y="2692400"/>
                    <a:pt x="1029822" y="2684681"/>
                    <a:pt x="1022350" y="2679700"/>
                  </a:cubicBezTo>
                  <a:cubicBezTo>
                    <a:pt x="1016781" y="2675987"/>
                    <a:pt x="1009993" y="2673350"/>
                    <a:pt x="1003300" y="2673350"/>
                  </a:cubicBezTo>
                  <a:cubicBezTo>
                    <a:pt x="960914" y="2673350"/>
                    <a:pt x="918633" y="2677583"/>
                    <a:pt x="876300" y="2679700"/>
                  </a:cubicBezTo>
                  <a:cubicBezTo>
                    <a:pt x="878417" y="2694517"/>
                    <a:pt x="870546" y="2715347"/>
                    <a:pt x="882650" y="2724150"/>
                  </a:cubicBezTo>
                  <a:cubicBezTo>
                    <a:pt x="899854" y="2736662"/>
                    <a:pt x="925092" y="2727492"/>
                    <a:pt x="946150" y="2730500"/>
                  </a:cubicBezTo>
                  <a:cubicBezTo>
                    <a:pt x="977168" y="2734931"/>
                    <a:pt x="970553" y="2739726"/>
                    <a:pt x="1003300" y="2749550"/>
                  </a:cubicBezTo>
                  <a:cubicBezTo>
                    <a:pt x="1013638" y="2752651"/>
                    <a:pt x="1024467" y="2753783"/>
                    <a:pt x="1035050" y="2755900"/>
                  </a:cubicBezTo>
                  <a:cubicBezTo>
                    <a:pt x="1043517" y="2760133"/>
                    <a:pt x="1051383" y="2765880"/>
                    <a:pt x="1060450" y="2768600"/>
                  </a:cubicBezTo>
                  <a:cubicBezTo>
                    <a:pt x="1072782" y="2772300"/>
                    <a:pt x="1088860" y="2766472"/>
                    <a:pt x="1098550" y="2774950"/>
                  </a:cubicBezTo>
                  <a:cubicBezTo>
                    <a:pt x="1108625" y="2783765"/>
                    <a:pt x="1107017" y="2800350"/>
                    <a:pt x="1111250" y="2813050"/>
                  </a:cubicBezTo>
                  <a:cubicBezTo>
                    <a:pt x="1109133" y="2821517"/>
                    <a:pt x="1110487" y="2831746"/>
                    <a:pt x="1104900" y="2838450"/>
                  </a:cubicBezTo>
                  <a:cubicBezTo>
                    <a:pt x="1098840" y="2845722"/>
                    <a:pt x="1088966" y="2851150"/>
                    <a:pt x="1079500" y="2851150"/>
                  </a:cubicBezTo>
                  <a:cubicBezTo>
                    <a:pt x="1042161" y="2851150"/>
                    <a:pt x="1016325" y="2838580"/>
                    <a:pt x="984250" y="2825750"/>
                  </a:cubicBezTo>
                  <a:cubicBezTo>
                    <a:pt x="975783" y="2817283"/>
                    <a:pt x="968200" y="2807830"/>
                    <a:pt x="958850" y="2800350"/>
                  </a:cubicBezTo>
                  <a:cubicBezTo>
                    <a:pt x="936253" y="2782273"/>
                    <a:pt x="916261" y="2770428"/>
                    <a:pt x="889000" y="2762250"/>
                  </a:cubicBezTo>
                  <a:cubicBezTo>
                    <a:pt x="878662" y="2759149"/>
                    <a:pt x="867833" y="2758017"/>
                    <a:pt x="857250" y="2755900"/>
                  </a:cubicBezTo>
                  <a:cubicBezTo>
                    <a:pt x="818375" y="2758677"/>
                    <a:pt x="779919" y="2756277"/>
                    <a:pt x="742950" y="2768600"/>
                  </a:cubicBezTo>
                  <a:cubicBezTo>
                    <a:pt x="732136" y="2772205"/>
                    <a:pt x="721783" y="2777067"/>
                    <a:pt x="711200" y="2781300"/>
                  </a:cubicBezTo>
                  <a:cubicBezTo>
                    <a:pt x="671861" y="2846864"/>
                    <a:pt x="719161" y="2782078"/>
                    <a:pt x="647700" y="2832100"/>
                  </a:cubicBezTo>
                  <a:cubicBezTo>
                    <a:pt x="639030" y="2838169"/>
                    <a:pt x="636615" y="2850531"/>
                    <a:pt x="628650" y="2857500"/>
                  </a:cubicBezTo>
                  <a:cubicBezTo>
                    <a:pt x="618019" y="2866802"/>
                    <a:pt x="585516" y="2882242"/>
                    <a:pt x="571500" y="2889250"/>
                  </a:cubicBezTo>
                  <a:cubicBezTo>
                    <a:pt x="563033" y="2899833"/>
                    <a:pt x="556300" y="2912075"/>
                    <a:pt x="546100" y="2921000"/>
                  </a:cubicBezTo>
                  <a:cubicBezTo>
                    <a:pt x="538976" y="2927233"/>
                    <a:pt x="528919" y="2929004"/>
                    <a:pt x="520700" y="2933700"/>
                  </a:cubicBezTo>
                  <a:cubicBezTo>
                    <a:pt x="482196" y="2955702"/>
                    <a:pt x="522935" y="2943359"/>
                    <a:pt x="457200" y="2952750"/>
                  </a:cubicBezTo>
                  <a:cubicBezTo>
                    <a:pt x="431800" y="2950633"/>
                    <a:pt x="406291" y="2949561"/>
                    <a:pt x="381000" y="2946400"/>
                  </a:cubicBezTo>
                  <a:cubicBezTo>
                    <a:pt x="372340" y="2945318"/>
                    <a:pt x="362862" y="2944891"/>
                    <a:pt x="355600" y="2940050"/>
                  </a:cubicBezTo>
                  <a:cubicBezTo>
                    <a:pt x="349250" y="2935817"/>
                    <a:pt x="347336" y="2927210"/>
                    <a:pt x="342900" y="2921000"/>
                  </a:cubicBezTo>
                  <a:cubicBezTo>
                    <a:pt x="336749" y="2912388"/>
                    <a:pt x="330200" y="2904067"/>
                    <a:pt x="323850" y="2895600"/>
                  </a:cubicBezTo>
                  <a:cubicBezTo>
                    <a:pt x="321733" y="2880783"/>
                    <a:pt x="314899" y="2865889"/>
                    <a:pt x="317500" y="2851150"/>
                  </a:cubicBezTo>
                  <a:cubicBezTo>
                    <a:pt x="321462" y="2828700"/>
                    <a:pt x="329924" y="2806394"/>
                    <a:pt x="342900" y="2787650"/>
                  </a:cubicBezTo>
                  <a:cubicBezTo>
                    <a:pt x="349925" y="2777502"/>
                    <a:pt x="362419" y="2770253"/>
                    <a:pt x="374650" y="2768600"/>
                  </a:cubicBezTo>
                  <a:cubicBezTo>
                    <a:pt x="441904" y="2759512"/>
                    <a:pt x="510117" y="2760133"/>
                    <a:pt x="577850" y="2755900"/>
                  </a:cubicBezTo>
                  <a:cubicBezTo>
                    <a:pt x="575733" y="2732617"/>
                    <a:pt x="581956" y="2706961"/>
                    <a:pt x="571500" y="2686050"/>
                  </a:cubicBezTo>
                  <a:cubicBezTo>
                    <a:pt x="566673" y="2676397"/>
                    <a:pt x="549856" y="2683490"/>
                    <a:pt x="539750" y="2679700"/>
                  </a:cubicBezTo>
                  <a:cubicBezTo>
                    <a:pt x="528882" y="2675625"/>
                    <a:pt x="507676" y="2656386"/>
                    <a:pt x="501650" y="2647950"/>
                  </a:cubicBezTo>
                  <a:cubicBezTo>
                    <a:pt x="496148" y="2640247"/>
                    <a:pt x="493183" y="2631017"/>
                    <a:pt x="488950" y="2622550"/>
                  </a:cubicBezTo>
                  <a:cubicBezTo>
                    <a:pt x="491067" y="2616200"/>
                    <a:pt x="491119" y="2608727"/>
                    <a:pt x="495300" y="2603500"/>
                  </a:cubicBezTo>
                  <a:cubicBezTo>
                    <a:pt x="500068" y="2597541"/>
                    <a:pt x="507376" y="2593900"/>
                    <a:pt x="514350" y="2590800"/>
                  </a:cubicBezTo>
                  <a:cubicBezTo>
                    <a:pt x="557467" y="2571637"/>
                    <a:pt x="575595" y="2576171"/>
                    <a:pt x="628650" y="2571750"/>
                  </a:cubicBezTo>
                  <a:cubicBezTo>
                    <a:pt x="641350" y="2563283"/>
                    <a:pt x="655957" y="2557143"/>
                    <a:pt x="666750" y="2546350"/>
                  </a:cubicBezTo>
                  <a:cubicBezTo>
                    <a:pt x="675217" y="2537883"/>
                    <a:pt x="681683" y="2526765"/>
                    <a:pt x="692150" y="2520950"/>
                  </a:cubicBezTo>
                  <a:cubicBezTo>
                    <a:pt x="701585" y="2515708"/>
                    <a:pt x="713317" y="2516717"/>
                    <a:pt x="723900" y="2514600"/>
                  </a:cubicBezTo>
                  <a:cubicBezTo>
                    <a:pt x="732367" y="2510367"/>
                    <a:pt x="743798" y="2509603"/>
                    <a:pt x="749300" y="2501900"/>
                  </a:cubicBezTo>
                  <a:cubicBezTo>
                    <a:pt x="755573" y="2493117"/>
                    <a:pt x="752237" y="2480389"/>
                    <a:pt x="755650" y="2470150"/>
                  </a:cubicBezTo>
                  <a:cubicBezTo>
                    <a:pt x="768592" y="2431324"/>
                    <a:pt x="767302" y="2458991"/>
                    <a:pt x="774700" y="2425700"/>
                  </a:cubicBezTo>
                  <a:cubicBezTo>
                    <a:pt x="777493" y="2413131"/>
                    <a:pt x="775292" y="2399116"/>
                    <a:pt x="781050" y="2387600"/>
                  </a:cubicBezTo>
                  <a:cubicBezTo>
                    <a:pt x="784463" y="2380774"/>
                    <a:pt x="793750" y="2379133"/>
                    <a:pt x="800100" y="2374900"/>
                  </a:cubicBezTo>
                  <a:cubicBezTo>
                    <a:pt x="810683" y="2379133"/>
                    <a:pt x="821655" y="2382502"/>
                    <a:pt x="831850" y="2387600"/>
                  </a:cubicBezTo>
                  <a:cubicBezTo>
                    <a:pt x="847168" y="2395259"/>
                    <a:pt x="867538" y="2409275"/>
                    <a:pt x="882650" y="2419350"/>
                  </a:cubicBezTo>
                  <a:cubicBezTo>
                    <a:pt x="918633" y="2415117"/>
                    <a:pt x="956050" y="2417560"/>
                    <a:pt x="990600" y="2406650"/>
                  </a:cubicBezTo>
                  <a:cubicBezTo>
                    <a:pt x="999627" y="2403799"/>
                    <a:pt x="999784" y="2390039"/>
                    <a:pt x="1003300" y="2381250"/>
                  </a:cubicBezTo>
                  <a:cubicBezTo>
                    <a:pt x="1016190" y="2349024"/>
                    <a:pt x="1015973" y="2343286"/>
                    <a:pt x="1022350" y="2311400"/>
                  </a:cubicBezTo>
                  <a:cubicBezTo>
                    <a:pt x="1020377" y="2277867"/>
                    <a:pt x="1034973" y="2216073"/>
                    <a:pt x="1003300" y="2184400"/>
                  </a:cubicBezTo>
                  <a:cubicBezTo>
                    <a:pt x="997904" y="2179004"/>
                    <a:pt x="990600" y="2175933"/>
                    <a:pt x="984250" y="2171700"/>
                  </a:cubicBezTo>
                  <a:cubicBezTo>
                    <a:pt x="980017" y="2163233"/>
                    <a:pt x="973481" y="2155567"/>
                    <a:pt x="971550" y="2146300"/>
                  </a:cubicBezTo>
                  <a:cubicBezTo>
                    <a:pt x="943131" y="2009889"/>
                    <a:pt x="994420" y="2033273"/>
                    <a:pt x="933450" y="2012950"/>
                  </a:cubicBezTo>
                  <a:cubicBezTo>
                    <a:pt x="924983" y="2019300"/>
                    <a:pt x="914825" y="2023870"/>
                    <a:pt x="908050" y="2032000"/>
                  </a:cubicBezTo>
                  <a:cubicBezTo>
                    <a:pt x="903765" y="2037142"/>
                    <a:pt x="903461" y="2044592"/>
                    <a:pt x="901700" y="2051050"/>
                  </a:cubicBezTo>
                  <a:cubicBezTo>
                    <a:pt x="883705" y="2117032"/>
                    <a:pt x="898432" y="2082985"/>
                    <a:pt x="876300" y="2127250"/>
                  </a:cubicBezTo>
                  <a:cubicBezTo>
                    <a:pt x="880533" y="2161117"/>
                    <a:pt x="884389" y="2195033"/>
                    <a:pt x="889000" y="2228850"/>
                  </a:cubicBezTo>
                  <a:cubicBezTo>
                    <a:pt x="890740" y="2241607"/>
                    <a:pt x="891650" y="2254618"/>
                    <a:pt x="895350" y="2266950"/>
                  </a:cubicBezTo>
                  <a:cubicBezTo>
                    <a:pt x="898070" y="2276017"/>
                    <a:pt x="904726" y="2283487"/>
                    <a:pt x="908050" y="2292350"/>
                  </a:cubicBezTo>
                  <a:cubicBezTo>
                    <a:pt x="911114" y="2300522"/>
                    <a:pt x="912283" y="2309283"/>
                    <a:pt x="914400" y="2317750"/>
                  </a:cubicBezTo>
                  <a:cubicBezTo>
                    <a:pt x="906154" y="2400205"/>
                    <a:pt x="929322" y="2381250"/>
                    <a:pt x="838200" y="2387600"/>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CD863648-1A77-EE67-1A3E-226FB59CB050}"/>
                </a:ext>
              </a:extLst>
            </p:cNvPr>
            <p:cNvSpPr/>
            <p:nvPr/>
          </p:nvSpPr>
          <p:spPr>
            <a:xfrm>
              <a:off x="2995070" y="4357873"/>
              <a:ext cx="70334" cy="90381"/>
            </a:xfrm>
            <a:custGeom>
              <a:avLst/>
              <a:gdLst>
                <a:gd name="connsiteX0" fmla="*/ 82550 w 209550"/>
                <a:gd name="connsiteY0" fmla="*/ 8927 h 269277"/>
                <a:gd name="connsiteX1" fmla="*/ 0 w 209550"/>
                <a:gd name="connsiteY1" fmla="*/ 91477 h 269277"/>
                <a:gd name="connsiteX2" fmla="*/ 76200 w 209550"/>
                <a:gd name="connsiteY2" fmla="*/ 174027 h 269277"/>
                <a:gd name="connsiteX3" fmla="*/ 31750 w 209550"/>
                <a:gd name="connsiteY3" fmla="*/ 243877 h 269277"/>
                <a:gd name="connsiteX4" fmla="*/ 12700 w 209550"/>
                <a:gd name="connsiteY4" fmla="*/ 269277 h 269277"/>
                <a:gd name="connsiteX5" fmla="*/ 12700 w 209550"/>
                <a:gd name="connsiteY5" fmla="*/ 269277 h 269277"/>
                <a:gd name="connsiteX6" fmla="*/ 88900 w 209550"/>
                <a:gd name="connsiteY6" fmla="*/ 231177 h 269277"/>
                <a:gd name="connsiteX7" fmla="*/ 146050 w 209550"/>
                <a:gd name="connsiteY7" fmla="*/ 218477 h 269277"/>
                <a:gd name="connsiteX8" fmla="*/ 209550 w 209550"/>
                <a:gd name="connsiteY8" fmla="*/ 224827 h 269277"/>
                <a:gd name="connsiteX9" fmla="*/ 209550 w 209550"/>
                <a:gd name="connsiteY9" fmla="*/ 224827 h 269277"/>
                <a:gd name="connsiteX10" fmla="*/ 158750 w 209550"/>
                <a:gd name="connsiteY10" fmla="*/ 193077 h 269277"/>
                <a:gd name="connsiteX11" fmla="*/ 133350 w 209550"/>
                <a:gd name="connsiteY11" fmla="*/ 154977 h 269277"/>
                <a:gd name="connsiteX12" fmla="*/ 95250 w 209550"/>
                <a:gd name="connsiteY12" fmla="*/ 135927 h 269277"/>
                <a:gd name="connsiteX13" fmla="*/ 95250 w 209550"/>
                <a:gd name="connsiteY13" fmla="*/ 135927 h 269277"/>
                <a:gd name="connsiteX14" fmla="*/ 69850 w 209550"/>
                <a:gd name="connsiteY14" fmla="*/ 21627 h 269277"/>
                <a:gd name="connsiteX15" fmla="*/ 82550 w 209550"/>
                <a:gd name="connsiteY15" fmla="*/ 8927 h 26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550" h="269277">
                  <a:moveTo>
                    <a:pt x="82550" y="8927"/>
                  </a:moveTo>
                  <a:lnTo>
                    <a:pt x="0" y="91477"/>
                  </a:lnTo>
                  <a:lnTo>
                    <a:pt x="76200" y="174027"/>
                  </a:lnTo>
                  <a:lnTo>
                    <a:pt x="31750" y="243877"/>
                  </a:lnTo>
                  <a:cubicBezTo>
                    <a:pt x="18826" y="263982"/>
                    <a:pt x="23883" y="258094"/>
                    <a:pt x="12700" y="269277"/>
                  </a:cubicBezTo>
                  <a:lnTo>
                    <a:pt x="12700" y="269277"/>
                  </a:lnTo>
                  <a:lnTo>
                    <a:pt x="88900" y="231177"/>
                  </a:lnTo>
                  <a:cubicBezTo>
                    <a:pt x="107950" y="226944"/>
                    <a:pt x="126562" y="219503"/>
                    <a:pt x="146050" y="218477"/>
                  </a:cubicBezTo>
                  <a:cubicBezTo>
                    <a:pt x="167293" y="217359"/>
                    <a:pt x="209550" y="224827"/>
                    <a:pt x="209550" y="224827"/>
                  </a:cubicBezTo>
                  <a:lnTo>
                    <a:pt x="209550" y="224827"/>
                  </a:lnTo>
                  <a:cubicBezTo>
                    <a:pt x="192617" y="214244"/>
                    <a:pt x="173675" y="206343"/>
                    <a:pt x="158750" y="193077"/>
                  </a:cubicBezTo>
                  <a:cubicBezTo>
                    <a:pt x="122464" y="160823"/>
                    <a:pt x="193486" y="185045"/>
                    <a:pt x="133350" y="154977"/>
                  </a:cubicBezTo>
                  <a:cubicBezTo>
                    <a:pt x="89681" y="133142"/>
                    <a:pt x="109618" y="164664"/>
                    <a:pt x="95250" y="135927"/>
                  </a:cubicBezTo>
                  <a:lnTo>
                    <a:pt x="95250" y="135927"/>
                  </a:lnTo>
                  <a:cubicBezTo>
                    <a:pt x="90107" y="89637"/>
                    <a:pt x="91374" y="64675"/>
                    <a:pt x="69850" y="21627"/>
                  </a:cubicBezTo>
                  <a:cubicBezTo>
                    <a:pt x="56203" y="-5666"/>
                    <a:pt x="66616" y="-3773"/>
                    <a:pt x="82550" y="8927"/>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B76EFDCB-C8C7-B281-8605-320DAC763686}"/>
                </a:ext>
              </a:extLst>
            </p:cNvPr>
            <p:cNvSpPr/>
            <p:nvPr/>
          </p:nvSpPr>
          <p:spPr>
            <a:xfrm>
              <a:off x="2965231" y="4399233"/>
              <a:ext cx="29839" cy="38364"/>
            </a:xfrm>
            <a:custGeom>
              <a:avLst/>
              <a:gdLst>
                <a:gd name="connsiteX0" fmla="*/ 19050 w 88900"/>
                <a:gd name="connsiteY0" fmla="*/ 0 h 114300"/>
                <a:gd name="connsiteX1" fmla="*/ 19050 w 88900"/>
                <a:gd name="connsiteY1" fmla="*/ 0 h 114300"/>
                <a:gd name="connsiteX2" fmla="*/ 6350 w 88900"/>
                <a:gd name="connsiteY2" fmla="*/ 107950 h 114300"/>
                <a:gd name="connsiteX3" fmla="*/ 0 w 88900"/>
                <a:gd name="connsiteY3" fmla="*/ 114300 h 114300"/>
                <a:gd name="connsiteX4" fmla="*/ 0 w 88900"/>
                <a:gd name="connsiteY4" fmla="*/ 114300 h 114300"/>
                <a:gd name="connsiteX5" fmla="*/ 88900 w 88900"/>
                <a:gd name="connsiteY5" fmla="*/ 82550 h 114300"/>
                <a:gd name="connsiteX6" fmla="*/ 88900 w 88900"/>
                <a:gd name="connsiteY6" fmla="*/ 6350 h 114300"/>
                <a:gd name="connsiteX7" fmla="*/ 19050 w 88900"/>
                <a:gd name="connsiteY7"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 h="114300">
                  <a:moveTo>
                    <a:pt x="19050" y="0"/>
                  </a:moveTo>
                  <a:lnTo>
                    <a:pt x="19050" y="0"/>
                  </a:lnTo>
                  <a:cubicBezTo>
                    <a:pt x="17861" y="11889"/>
                    <a:pt x="11029" y="89233"/>
                    <a:pt x="6350" y="107950"/>
                  </a:cubicBezTo>
                  <a:cubicBezTo>
                    <a:pt x="5624" y="110854"/>
                    <a:pt x="2117" y="112183"/>
                    <a:pt x="0" y="114300"/>
                  </a:cubicBezTo>
                  <a:lnTo>
                    <a:pt x="0" y="114300"/>
                  </a:lnTo>
                  <a:lnTo>
                    <a:pt x="88900" y="82550"/>
                  </a:lnTo>
                  <a:lnTo>
                    <a:pt x="88900" y="6350"/>
                  </a:lnTo>
                  <a:lnTo>
                    <a:pt x="19050" y="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15034A79-FF87-B3DE-D4FA-0E927FAA438C}"/>
                </a:ext>
              </a:extLst>
            </p:cNvPr>
            <p:cNvSpPr/>
            <p:nvPr/>
          </p:nvSpPr>
          <p:spPr>
            <a:xfrm>
              <a:off x="2928998" y="4269222"/>
              <a:ext cx="49021" cy="34154"/>
            </a:xfrm>
            <a:custGeom>
              <a:avLst/>
              <a:gdLst>
                <a:gd name="connsiteX0" fmla="*/ 0 w 146050"/>
                <a:gd name="connsiteY0" fmla="*/ 0 h 101756"/>
                <a:gd name="connsiteX1" fmla="*/ 146050 w 146050"/>
                <a:gd name="connsiteY1" fmla="*/ 38100 h 101756"/>
                <a:gd name="connsiteX2" fmla="*/ 95250 w 146050"/>
                <a:gd name="connsiteY2" fmla="*/ 88900 h 101756"/>
                <a:gd name="connsiteX3" fmla="*/ 76200 w 146050"/>
                <a:gd name="connsiteY3" fmla="*/ 101600 h 101756"/>
                <a:gd name="connsiteX4" fmla="*/ 44450 w 146050"/>
                <a:gd name="connsiteY4" fmla="*/ 95250 h 101756"/>
                <a:gd name="connsiteX5" fmla="*/ 44450 w 146050"/>
                <a:gd name="connsiteY5" fmla="*/ 95250 h 101756"/>
                <a:gd name="connsiteX6" fmla="*/ 0 w 146050"/>
                <a:gd name="connsiteY6" fmla="*/ 0 h 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50" h="101756">
                  <a:moveTo>
                    <a:pt x="0" y="0"/>
                  </a:moveTo>
                  <a:lnTo>
                    <a:pt x="146050" y="38100"/>
                  </a:lnTo>
                  <a:cubicBezTo>
                    <a:pt x="129117" y="55033"/>
                    <a:pt x="112970" y="72791"/>
                    <a:pt x="95250" y="88900"/>
                  </a:cubicBezTo>
                  <a:cubicBezTo>
                    <a:pt x="89603" y="94034"/>
                    <a:pt x="83773" y="100653"/>
                    <a:pt x="76200" y="101600"/>
                  </a:cubicBezTo>
                  <a:cubicBezTo>
                    <a:pt x="65490" y="102939"/>
                    <a:pt x="44450" y="95250"/>
                    <a:pt x="44450" y="95250"/>
                  </a:cubicBezTo>
                  <a:lnTo>
                    <a:pt x="44450" y="95250"/>
                  </a:lnTo>
                  <a:lnTo>
                    <a:pt x="0" y="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2BE4F7C6-E61F-A2B1-B28F-DC9BB373286F}"/>
                </a:ext>
              </a:extLst>
            </p:cNvPr>
            <p:cNvSpPr/>
            <p:nvPr/>
          </p:nvSpPr>
          <p:spPr>
            <a:xfrm>
              <a:off x="2632742" y="4239383"/>
              <a:ext cx="27707" cy="57546"/>
            </a:xfrm>
            <a:custGeom>
              <a:avLst/>
              <a:gdLst>
                <a:gd name="connsiteX0" fmla="*/ 50800 w 82550"/>
                <a:gd name="connsiteY0" fmla="*/ 171450 h 171450"/>
                <a:gd name="connsiteX1" fmla="*/ 0 w 82550"/>
                <a:gd name="connsiteY1" fmla="*/ 0 h 171450"/>
                <a:gd name="connsiteX2" fmla="*/ 82550 w 82550"/>
                <a:gd name="connsiteY2" fmla="*/ 6350 h 171450"/>
                <a:gd name="connsiteX3" fmla="*/ 82550 w 82550"/>
                <a:gd name="connsiteY3" fmla="*/ 6350 h 171450"/>
                <a:gd name="connsiteX4" fmla="*/ 50800 w 82550"/>
                <a:gd name="connsiteY4" fmla="*/ 17145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71450">
                  <a:moveTo>
                    <a:pt x="50800" y="171450"/>
                  </a:moveTo>
                  <a:lnTo>
                    <a:pt x="0" y="0"/>
                  </a:lnTo>
                  <a:cubicBezTo>
                    <a:pt x="65565" y="7285"/>
                    <a:pt x="37983" y="6350"/>
                    <a:pt x="82550" y="6350"/>
                  </a:cubicBezTo>
                  <a:lnTo>
                    <a:pt x="82550" y="6350"/>
                  </a:lnTo>
                  <a:lnTo>
                    <a:pt x="50800" y="17145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E5D2CD1-4E6D-7580-9629-BA41E712DEA5}"/>
                </a:ext>
              </a:extLst>
            </p:cNvPr>
            <p:cNvSpPr/>
            <p:nvPr/>
          </p:nvSpPr>
          <p:spPr>
            <a:xfrm>
              <a:off x="3346741" y="3550961"/>
              <a:ext cx="172638" cy="61872"/>
            </a:xfrm>
            <a:custGeom>
              <a:avLst/>
              <a:gdLst>
                <a:gd name="connsiteX0" fmla="*/ 0 w 514350"/>
                <a:gd name="connsiteY0" fmla="*/ 152400 h 184338"/>
                <a:gd name="connsiteX1" fmla="*/ 127000 w 514350"/>
                <a:gd name="connsiteY1" fmla="*/ 139700 h 184338"/>
                <a:gd name="connsiteX2" fmla="*/ 184150 w 514350"/>
                <a:gd name="connsiteY2" fmla="*/ 57150 h 184338"/>
                <a:gd name="connsiteX3" fmla="*/ 406400 w 514350"/>
                <a:gd name="connsiteY3" fmla="*/ 171450 h 184338"/>
                <a:gd name="connsiteX4" fmla="*/ 463550 w 514350"/>
                <a:gd name="connsiteY4" fmla="*/ 177800 h 184338"/>
                <a:gd name="connsiteX5" fmla="*/ 495300 w 514350"/>
                <a:gd name="connsiteY5" fmla="*/ 184150 h 184338"/>
                <a:gd name="connsiteX6" fmla="*/ 514350 w 514350"/>
                <a:gd name="connsiteY6" fmla="*/ 171450 h 184338"/>
                <a:gd name="connsiteX7" fmla="*/ 501650 w 514350"/>
                <a:gd name="connsiteY7" fmla="*/ 139700 h 184338"/>
                <a:gd name="connsiteX8" fmla="*/ 501650 w 514350"/>
                <a:gd name="connsiteY8" fmla="*/ 139700 h 184338"/>
                <a:gd name="connsiteX9" fmla="*/ 425450 w 514350"/>
                <a:gd name="connsiteY9" fmla="*/ 127000 h 184338"/>
                <a:gd name="connsiteX10" fmla="*/ 425450 w 514350"/>
                <a:gd name="connsiteY10" fmla="*/ 127000 h 184338"/>
                <a:gd name="connsiteX11" fmla="*/ 190500 w 514350"/>
                <a:gd name="connsiteY11" fmla="*/ 0 h 184338"/>
                <a:gd name="connsiteX12" fmla="*/ 107950 w 514350"/>
                <a:gd name="connsiteY12" fmla="*/ 50800 h 184338"/>
                <a:gd name="connsiteX13" fmla="*/ 107950 w 514350"/>
                <a:gd name="connsiteY13" fmla="*/ 57150 h 184338"/>
                <a:gd name="connsiteX14" fmla="*/ 107950 w 514350"/>
                <a:gd name="connsiteY14" fmla="*/ 57150 h 184338"/>
                <a:gd name="connsiteX15" fmla="*/ 50800 w 514350"/>
                <a:gd name="connsiteY15" fmla="*/ 120650 h 18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 h="184338">
                  <a:moveTo>
                    <a:pt x="0" y="152400"/>
                  </a:moveTo>
                  <a:lnTo>
                    <a:pt x="127000" y="139700"/>
                  </a:lnTo>
                  <a:lnTo>
                    <a:pt x="184150" y="57150"/>
                  </a:lnTo>
                  <a:lnTo>
                    <a:pt x="406400" y="171450"/>
                  </a:lnTo>
                  <a:cubicBezTo>
                    <a:pt x="425450" y="173567"/>
                    <a:pt x="444575" y="175089"/>
                    <a:pt x="463550" y="177800"/>
                  </a:cubicBezTo>
                  <a:cubicBezTo>
                    <a:pt x="474234" y="179326"/>
                    <a:pt x="484590" y="185489"/>
                    <a:pt x="495300" y="184150"/>
                  </a:cubicBezTo>
                  <a:cubicBezTo>
                    <a:pt x="502873" y="183203"/>
                    <a:pt x="508000" y="175683"/>
                    <a:pt x="514350" y="171450"/>
                  </a:cubicBezTo>
                  <a:cubicBezTo>
                    <a:pt x="499302" y="148878"/>
                    <a:pt x="501650" y="160032"/>
                    <a:pt x="501650" y="139700"/>
                  </a:cubicBezTo>
                  <a:lnTo>
                    <a:pt x="501650" y="139700"/>
                  </a:lnTo>
                  <a:lnTo>
                    <a:pt x="425450" y="127000"/>
                  </a:lnTo>
                  <a:lnTo>
                    <a:pt x="425450" y="127000"/>
                  </a:lnTo>
                  <a:lnTo>
                    <a:pt x="190500" y="0"/>
                  </a:lnTo>
                  <a:cubicBezTo>
                    <a:pt x="164764" y="5719"/>
                    <a:pt x="107950" y="4513"/>
                    <a:pt x="107950" y="50800"/>
                  </a:cubicBezTo>
                  <a:lnTo>
                    <a:pt x="107950" y="57150"/>
                  </a:lnTo>
                  <a:lnTo>
                    <a:pt x="107950" y="57150"/>
                  </a:lnTo>
                  <a:lnTo>
                    <a:pt x="50800" y="120650"/>
                  </a:lnTo>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9" name="Straight Connector 28">
            <a:extLst>
              <a:ext uri="{FF2B5EF4-FFF2-40B4-BE49-F238E27FC236}">
                <a16:creationId xmlns:a16="http://schemas.microsoft.com/office/drawing/2014/main" id="{DE2022B3-E7B5-F083-1EBF-C7CE84C35BD5}"/>
              </a:ext>
            </a:extLst>
          </p:cNvPr>
          <p:cNvCxnSpPr>
            <a:cxnSpLocks/>
          </p:cNvCxnSpPr>
          <p:nvPr/>
        </p:nvCxnSpPr>
        <p:spPr>
          <a:xfrm flipH="1" flipV="1">
            <a:off x="1561613" y="3641485"/>
            <a:ext cx="152215" cy="1493175"/>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B32201DF-B41F-A1CB-B827-E39324A1CFE1}"/>
              </a:ext>
            </a:extLst>
          </p:cNvPr>
          <p:cNvSpPr/>
          <p:nvPr/>
        </p:nvSpPr>
        <p:spPr>
          <a:xfrm>
            <a:off x="1848874" y="2804350"/>
            <a:ext cx="162755" cy="153629"/>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D2A8C9F2-8937-11EE-FB11-E13B575AE117}"/>
              </a:ext>
            </a:extLst>
          </p:cNvPr>
          <p:cNvSpPr txBox="1"/>
          <p:nvPr/>
        </p:nvSpPr>
        <p:spPr>
          <a:xfrm>
            <a:off x="1096000" y="3928216"/>
            <a:ext cx="444352" cy="523220"/>
          </a:xfrm>
          <a:prstGeom prst="rect">
            <a:avLst/>
          </a:prstGeom>
          <a:noFill/>
        </p:spPr>
        <p:txBody>
          <a:bodyPr wrap="none" rtlCol="0">
            <a:spAutoFit/>
          </a:bodyPr>
          <a:lstStyle/>
          <a:p>
            <a:pPr algn="l"/>
            <a:r>
              <a:rPr lang="en-IE" sz="2800" b="1" i="1" dirty="0"/>
              <a:t>R</a:t>
            </a:r>
          </a:p>
        </p:txBody>
      </p:sp>
      <p:cxnSp>
        <p:nvCxnSpPr>
          <p:cNvPr id="34" name="Straight Connector 33">
            <a:extLst>
              <a:ext uri="{FF2B5EF4-FFF2-40B4-BE49-F238E27FC236}">
                <a16:creationId xmlns:a16="http://schemas.microsoft.com/office/drawing/2014/main" id="{E48D1C4A-89A1-50AE-08FF-4DB94A2E7FC7}"/>
              </a:ext>
            </a:extLst>
          </p:cNvPr>
          <p:cNvCxnSpPr>
            <a:cxnSpLocks/>
          </p:cNvCxnSpPr>
          <p:nvPr/>
        </p:nvCxnSpPr>
        <p:spPr>
          <a:xfrm>
            <a:off x="1674239" y="3000100"/>
            <a:ext cx="0" cy="641385"/>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6" name="TextBox 35">
            <a:extLst>
              <a:ext uri="{FF2B5EF4-FFF2-40B4-BE49-F238E27FC236}">
                <a16:creationId xmlns:a16="http://schemas.microsoft.com/office/drawing/2014/main" id="{4B8B7485-CD91-7499-AC05-69AB6987AC48}"/>
              </a:ext>
            </a:extLst>
          </p:cNvPr>
          <p:cNvSpPr txBox="1"/>
          <p:nvPr/>
        </p:nvSpPr>
        <p:spPr>
          <a:xfrm>
            <a:off x="247723" y="3034506"/>
            <a:ext cx="1364476" cy="523220"/>
          </a:xfrm>
          <a:prstGeom prst="rect">
            <a:avLst/>
          </a:prstGeom>
          <a:noFill/>
        </p:spPr>
        <p:txBody>
          <a:bodyPr wrap="none" rtlCol="0">
            <a:spAutoFit/>
          </a:bodyPr>
          <a:lstStyle/>
          <a:p>
            <a:pPr algn="l"/>
            <a:r>
              <a:rPr lang="en-IE" sz="2800" i="1" dirty="0"/>
              <a:t>900 km</a:t>
            </a:r>
          </a:p>
        </p:txBody>
      </p:sp>
      <p:cxnSp>
        <p:nvCxnSpPr>
          <p:cNvPr id="37" name="Straight Connector 36">
            <a:extLst>
              <a:ext uri="{FF2B5EF4-FFF2-40B4-BE49-F238E27FC236}">
                <a16:creationId xmlns:a16="http://schemas.microsoft.com/office/drawing/2014/main" id="{BBAABA44-5866-8E84-77BB-6DFE88CA3D8E}"/>
              </a:ext>
            </a:extLst>
          </p:cNvPr>
          <p:cNvCxnSpPr>
            <a:cxnSpLocks/>
          </p:cNvCxnSpPr>
          <p:nvPr/>
        </p:nvCxnSpPr>
        <p:spPr>
          <a:xfrm flipH="1">
            <a:off x="1720537" y="2957979"/>
            <a:ext cx="228001" cy="2175042"/>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A5E39E28-3870-2A1A-A98E-8758D7E8BBDA}"/>
              </a:ext>
            </a:extLst>
          </p:cNvPr>
          <p:cNvSpPr txBox="1"/>
          <p:nvPr/>
        </p:nvSpPr>
        <p:spPr>
          <a:xfrm>
            <a:off x="1784793" y="3726236"/>
            <a:ext cx="404278" cy="523220"/>
          </a:xfrm>
          <a:prstGeom prst="rect">
            <a:avLst/>
          </a:prstGeom>
          <a:noFill/>
        </p:spPr>
        <p:txBody>
          <a:bodyPr wrap="none" rtlCol="0">
            <a:spAutoFit/>
          </a:bodyPr>
          <a:lstStyle/>
          <a:p>
            <a:pPr algn="l"/>
            <a:r>
              <a:rPr lang="en-IE" sz="2800" b="1" i="1" dirty="0"/>
              <a:t>d</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A394F31-5806-AD28-965E-7E1C3F67ED84}"/>
                  </a:ext>
                </a:extLst>
              </p:cNvPr>
              <p:cNvSpPr txBox="1"/>
              <p:nvPr/>
            </p:nvSpPr>
            <p:spPr>
              <a:xfrm>
                <a:off x="4046285" y="1759600"/>
                <a:ext cx="3694119" cy="430887"/>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9</m:t>
                      </m:r>
                      <m:r>
                        <a:rPr lang="en-GB" sz="2800" b="0" i="1" smtClean="0">
                          <a:latin typeface="Cambria Math" panose="02040503050406030204" pitchFamily="18" charset="0"/>
                        </a:rPr>
                        <m:t>00 </m:t>
                      </m:r>
                      <m:r>
                        <a:rPr lang="en-GB" sz="2800" b="0" i="1" smtClean="0">
                          <a:latin typeface="Cambria Math" panose="02040503050406030204" pitchFamily="18" charset="0"/>
                        </a:rPr>
                        <m:t>𝑘𝑚</m:t>
                      </m:r>
                      <m:r>
                        <a:rPr lang="en-IE" sz="2800" b="0" i="1" smtClean="0">
                          <a:latin typeface="Cambria Math" panose="02040503050406030204" pitchFamily="18" charset="0"/>
                        </a:rPr>
                        <m:t>=</m:t>
                      </m:r>
                      <m:r>
                        <a:rPr lang="en-GB" sz="2800" b="0" i="1" smtClean="0">
                          <a:latin typeface="Cambria Math" panose="02040503050406030204" pitchFamily="18" charset="0"/>
                        </a:rPr>
                        <m:t>900000 </m:t>
                      </m:r>
                      <m:r>
                        <a:rPr lang="en-GB" sz="2800" b="0" i="1" smtClean="0">
                          <a:latin typeface="Cambria Math" panose="02040503050406030204" pitchFamily="18" charset="0"/>
                        </a:rPr>
                        <m:t>𝑚</m:t>
                      </m:r>
                    </m:oMath>
                  </m:oMathPara>
                </a14:m>
                <a:endParaRPr lang="en-IE" sz="2800" dirty="0"/>
              </a:p>
            </p:txBody>
          </p:sp>
        </mc:Choice>
        <mc:Fallback xmlns="">
          <p:sp>
            <p:nvSpPr>
              <p:cNvPr id="41" name="TextBox 40">
                <a:extLst>
                  <a:ext uri="{FF2B5EF4-FFF2-40B4-BE49-F238E27FC236}">
                    <a16:creationId xmlns:a16="http://schemas.microsoft.com/office/drawing/2014/main" id="{2A394F31-5806-AD28-965E-7E1C3F67ED84}"/>
                  </a:ext>
                </a:extLst>
              </p:cNvPr>
              <p:cNvSpPr txBox="1">
                <a:spLocks noRot="1" noChangeAspect="1" noMove="1" noResize="1" noEditPoints="1" noAdjustHandles="1" noChangeArrowheads="1" noChangeShapeType="1" noTextEdit="1"/>
              </p:cNvSpPr>
              <p:nvPr/>
            </p:nvSpPr>
            <p:spPr>
              <a:xfrm>
                <a:off x="4046285" y="1759600"/>
                <a:ext cx="3694119" cy="430887"/>
              </a:xfrm>
              <a:prstGeom prst="rect">
                <a:avLst/>
              </a:prstGeom>
              <a:blipFill>
                <a:blip r:embed="rId5"/>
                <a:stretch>
                  <a:fillRect/>
                </a:stretch>
              </a:blipFill>
            </p:spPr>
            <p:txBody>
              <a:bodyPr/>
              <a:lstStyle/>
              <a:p>
                <a:r>
                  <a:rPr lang="en-GB">
                    <a:noFill/>
                  </a:rPr>
                  <a:t> </a:t>
                </a:r>
              </a:p>
            </p:txBody>
          </p:sp>
        </mc:Fallback>
      </mc:AlternateContent>
      <p:sp>
        <p:nvSpPr>
          <p:cNvPr id="43" name="Title 42">
            <a:extLst>
              <a:ext uri="{FF2B5EF4-FFF2-40B4-BE49-F238E27FC236}">
                <a16:creationId xmlns:a16="http://schemas.microsoft.com/office/drawing/2014/main" id="{09BB5AE8-BD8A-6485-58F9-6784242AF36D}"/>
              </a:ext>
            </a:extLst>
          </p:cNvPr>
          <p:cNvSpPr>
            <a:spLocks noGrp="1"/>
          </p:cNvSpPr>
          <p:nvPr>
            <p:ph type="title"/>
          </p:nvPr>
        </p:nvSpPr>
        <p:spPr/>
        <p:txBody>
          <a:bodyPr>
            <a:normAutofit/>
          </a:bodyPr>
          <a:lstStyle/>
          <a:p>
            <a:r>
              <a:rPr lang="en-GB" dirty="0"/>
              <a:t>Example</a:t>
            </a:r>
          </a:p>
        </p:txBody>
      </p:sp>
      <p:sp>
        <p:nvSpPr>
          <p:cNvPr id="44" name="Text Placeholder 43">
            <a:extLst>
              <a:ext uri="{FF2B5EF4-FFF2-40B4-BE49-F238E27FC236}">
                <a16:creationId xmlns:a16="http://schemas.microsoft.com/office/drawing/2014/main" id="{E0ADCFF6-C3FF-C5EE-C4BC-727C1751D462}"/>
              </a:ext>
            </a:extLst>
          </p:cNvPr>
          <p:cNvSpPr>
            <a:spLocks noGrp="1"/>
          </p:cNvSpPr>
          <p:nvPr>
            <p:ph type="body" sz="quarter" idx="10"/>
          </p:nvPr>
        </p:nvSpPr>
        <p:spPr>
          <a:xfrm>
            <a:off x="122292" y="461664"/>
            <a:ext cx="8899415" cy="1255728"/>
          </a:xfrm>
        </p:spPr>
        <p:txBody>
          <a:bodyPr/>
          <a:lstStyle/>
          <a:p>
            <a:r>
              <a:rPr lang="en-GB" dirty="0"/>
              <a:t>Find the acceleration due to gravity 900 km above the earth. Mass of Earth = 5.97</a:t>
            </a:r>
            <a:r>
              <a:rPr lang="en-GB" dirty="0">
                <a:latin typeface="Arial" panose="020B0604020202020204" pitchFamily="34" charset="0"/>
                <a:cs typeface="Arial" panose="020B0604020202020204" pitchFamily="34" charset="0"/>
              </a:rPr>
              <a:t>×10²⁴ </a:t>
            </a:r>
            <a:r>
              <a:rPr lang="en-GB" dirty="0"/>
              <a:t>kg. </a:t>
            </a:r>
            <a:br>
              <a:rPr lang="en-GB" dirty="0"/>
            </a:br>
            <a:r>
              <a:rPr lang="en-GB" dirty="0"/>
              <a:t>Radius of Earth =6.38</a:t>
            </a:r>
            <a:r>
              <a:rPr lang="en-GB" dirty="0">
                <a:latin typeface="Arial" panose="020B0604020202020204" pitchFamily="34" charset="0"/>
                <a:cs typeface="Arial" panose="020B0604020202020204" pitchFamily="34" charset="0"/>
              </a:rPr>
              <a:t>×10⁶ m.</a:t>
            </a:r>
            <a:endParaRPr lang="en-GB" dirty="0"/>
          </a:p>
        </p:txBody>
      </p:sp>
      <mc:AlternateContent xmlns:mc="http://schemas.openxmlformats.org/markup-compatibility/2006" xmlns:a14="http://schemas.microsoft.com/office/drawing/2010/main">
        <mc:Choice Requires="a14">
          <p:sp>
            <p:nvSpPr>
              <p:cNvPr id="45" name="Object 4">
                <a:extLst>
                  <a:ext uri="{FF2B5EF4-FFF2-40B4-BE49-F238E27FC236}">
                    <a16:creationId xmlns:a16="http://schemas.microsoft.com/office/drawing/2014/main" id="{A7044619-E925-BAED-5F81-01C7EBC7F31F}"/>
                  </a:ext>
                </a:extLst>
              </p:cNvPr>
              <p:cNvSpPr txBox="1"/>
              <p:nvPr/>
            </p:nvSpPr>
            <p:spPr bwMode="auto">
              <a:xfrm>
                <a:off x="4467415" y="4683900"/>
                <a:ext cx="4162235" cy="1664829"/>
              </a:xfrm>
              <a:prstGeom prst="rect">
                <a:avLst/>
              </a:prstGeom>
              <a:noFill/>
              <a:ln>
                <a:noFill/>
              </a:ln>
            </p:spPr>
            <p:txBody>
              <a:bodyPr>
                <a:noAutofit/>
              </a:bodyPr>
              <a:lstStyle/>
              <a:p>
                <a:pPr>
                  <a:spcAft>
                    <a:spcPts val="1800"/>
                  </a:spcAft>
                </a:pPr>
                <a14:m>
                  <m:oMathPara xmlns:m="http://schemas.openxmlformats.org/officeDocument/2006/math">
                    <m:oMathParaPr>
                      <m:jc m:val="left"/>
                    </m:oMathParaPr>
                    <m:oMath xmlns:m="http://schemas.openxmlformats.org/officeDocument/2006/math">
                      <m:r>
                        <a:rPr lang="en-GB" sz="2800" b="0" i="1" smtClean="0">
                          <a:solidFill>
                            <a:srgbClr val="000000"/>
                          </a:solidFill>
                          <a:latin typeface="Cambria Math" panose="02040503050406030204" pitchFamily="18" charset="0"/>
                        </a:rPr>
                        <m:t>=</m:t>
                      </m:r>
                      <m:f>
                        <m:fPr>
                          <m:ctrlPr>
                            <a:rPr lang="en-IE" sz="2800" i="1" smtClean="0">
                              <a:solidFill>
                                <a:srgbClr val="000000"/>
                              </a:solidFill>
                              <a:latin typeface="Cambria Math" panose="02040503050406030204" pitchFamily="18" charset="0"/>
                            </a:rPr>
                          </m:ctrlPr>
                        </m:fPr>
                        <m:num>
                          <m:r>
                            <a:rPr lang="en-GB" sz="2800" b="0" i="1" smtClean="0">
                              <a:solidFill>
                                <a:srgbClr val="000000"/>
                              </a:solidFill>
                              <a:latin typeface="Cambria Math" panose="02040503050406030204" pitchFamily="18" charset="0"/>
                            </a:rPr>
                            <m:t>6.7×</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−11</m:t>
                              </m:r>
                            </m:sup>
                          </m:sSup>
                          <m:r>
                            <a:rPr lang="en-GB" sz="2800" b="0" i="1" smtClean="0">
                              <a:solidFill>
                                <a:srgbClr val="000000"/>
                              </a:solidFill>
                              <a:latin typeface="Cambria Math" panose="02040503050406030204" pitchFamily="18" charset="0"/>
                            </a:rPr>
                            <m:t>×5.97×</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24</m:t>
                              </m:r>
                            </m:sup>
                          </m:sSup>
                        </m:num>
                        <m:den>
                          <m:sSup>
                            <m:sSupPr>
                              <m:ctrlPr>
                                <a:rPr lang="en-IE" sz="2800" i="1">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(7.28×</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6</m:t>
                                  </m:r>
                                </m:sup>
                              </m:sSup>
                              <m:r>
                                <a:rPr lang="en-GB" sz="2800" b="0" i="1" smtClean="0">
                                  <a:solidFill>
                                    <a:srgbClr val="000000"/>
                                  </a:solidFill>
                                  <a:latin typeface="Cambria Math" panose="02040503050406030204" pitchFamily="18" charset="0"/>
                                </a:rPr>
                                <m:t>)</m:t>
                              </m:r>
                            </m:e>
                            <m:sup>
                              <m:r>
                                <a:rPr lang="en-IE" sz="2800" i="1">
                                  <a:solidFill>
                                    <a:srgbClr val="000000"/>
                                  </a:solidFill>
                                  <a:latin typeface="Cambria Math" panose="02040503050406030204" pitchFamily="18" charset="0"/>
                                </a:rPr>
                                <m:t>2</m:t>
                              </m:r>
                            </m:sup>
                          </m:sSup>
                        </m:den>
                      </m:f>
                    </m:oMath>
                  </m:oMathPara>
                </a14:m>
                <a:endParaRPr lang="en-GB" sz="2800" i="1" dirty="0">
                  <a:solidFill>
                    <a:srgbClr val="000000"/>
                  </a:solidFill>
                  <a:latin typeface="Cambria Math" panose="02040503050406030204" pitchFamily="18" charset="0"/>
                </a:endParaRPr>
              </a:p>
              <a:p>
                <a:pPr>
                  <a:spcAft>
                    <a:spcPts val="1800"/>
                  </a:spcAft>
                </a:pPr>
                <a14:m>
                  <m:oMathPara xmlns:m="http://schemas.openxmlformats.org/officeDocument/2006/math">
                    <m:oMathParaPr>
                      <m:jc m:val="left"/>
                    </m:oMathParaPr>
                    <m:oMath xmlns:m="http://schemas.openxmlformats.org/officeDocument/2006/math">
                      <m:r>
                        <a:rPr lang="en-IE" sz="2800" b="0" i="1" smtClean="0">
                          <a:solidFill>
                            <a:srgbClr val="000000"/>
                          </a:solidFill>
                          <a:latin typeface="Cambria Math" panose="02040503050406030204" pitchFamily="18" charset="0"/>
                        </a:rPr>
                        <m:t>=</m:t>
                      </m:r>
                      <m:r>
                        <a:rPr lang="en-GB" sz="2800" b="0" i="1" smtClean="0">
                          <a:solidFill>
                            <a:srgbClr val="000000"/>
                          </a:solidFill>
                          <a:latin typeface="Cambria Math" panose="02040503050406030204" pitchFamily="18" charset="0"/>
                        </a:rPr>
                        <m:t>7.5 </m:t>
                      </m:r>
                      <m:r>
                        <a:rPr lang="en-GB" sz="2800" b="0" i="1" smtClean="0">
                          <a:solidFill>
                            <a:srgbClr val="000000"/>
                          </a:solidFill>
                          <a:latin typeface="Cambria Math" panose="02040503050406030204" pitchFamily="18" charset="0"/>
                        </a:rPr>
                        <m:t>𝑚</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 </m:t>
                          </m:r>
                          <m:r>
                            <a:rPr lang="en-GB" sz="2800" b="0" i="1" smtClean="0">
                              <a:solidFill>
                                <a:srgbClr val="000000"/>
                              </a:solidFill>
                              <a:latin typeface="Cambria Math" panose="02040503050406030204" pitchFamily="18" charset="0"/>
                            </a:rPr>
                            <m:t>𝑠</m:t>
                          </m:r>
                        </m:e>
                        <m:sup>
                          <m:r>
                            <a:rPr lang="en-GB" sz="2800" b="0" i="1" smtClean="0">
                              <a:solidFill>
                                <a:srgbClr val="000000"/>
                              </a:solidFill>
                              <a:latin typeface="Cambria Math" panose="02040503050406030204" pitchFamily="18" charset="0"/>
                            </a:rPr>
                            <m:t>−2</m:t>
                          </m:r>
                        </m:sup>
                      </m:sSup>
                    </m:oMath>
                  </m:oMathPara>
                </a14:m>
                <a:endParaRPr lang="en-IE" sz="2800" dirty="0"/>
              </a:p>
            </p:txBody>
          </p:sp>
        </mc:Choice>
        <mc:Fallback xmlns="">
          <p:sp>
            <p:nvSpPr>
              <p:cNvPr id="45" name="Object 4">
                <a:extLst>
                  <a:ext uri="{FF2B5EF4-FFF2-40B4-BE49-F238E27FC236}">
                    <a16:creationId xmlns:a16="http://schemas.microsoft.com/office/drawing/2014/main" id="{A7044619-E925-BAED-5F81-01C7EBC7F31F}"/>
                  </a:ext>
                </a:extLst>
              </p:cNvPr>
              <p:cNvSpPr txBox="1">
                <a:spLocks noRot="1" noChangeAspect="1" noMove="1" noResize="1" noEditPoints="1" noAdjustHandles="1" noChangeArrowheads="1" noChangeShapeType="1" noTextEdit="1"/>
              </p:cNvSpPr>
              <p:nvPr/>
            </p:nvSpPr>
            <p:spPr bwMode="auto">
              <a:xfrm>
                <a:off x="4467415" y="4683900"/>
                <a:ext cx="4162235" cy="1664829"/>
              </a:xfrm>
              <a:prstGeom prst="rect">
                <a:avLst/>
              </a:prstGeom>
              <a:blipFill>
                <a:blip r:embed="rId7"/>
                <a:stretch>
                  <a:fillRect r="-6442"/>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0528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41" grpId="0"/>
      <p:bldP spid="4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7B20C-2E7B-5A7A-33FC-309A6CF550A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F9BDBA78-1E9F-7763-3A11-323BA80788BA}"/>
                  </a:ext>
                </a:extLst>
              </p:cNvPr>
              <p:cNvSpPr txBox="1"/>
              <p:nvPr/>
            </p:nvSpPr>
            <p:spPr bwMode="auto">
              <a:xfrm>
                <a:off x="4000499" y="3135699"/>
                <a:ext cx="3658401" cy="100612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IE" sz="2800" b="0" i="1" smtClean="0">
                              <a:solidFill>
                                <a:srgbClr val="000000"/>
                              </a:solidFill>
                              <a:latin typeface="Cambria Math" panose="02040503050406030204" pitchFamily="18" charset="0"/>
                            </a:rPr>
                          </m:ctrlPr>
                        </m:sSubPr>
                        <m:e>
                          <m:r>
                            <a:rPr lang="en-IE" sz="2800" b="0" i="1" smtClean="0">
                              <a:solidFill>
                                <a:srgbClr val="000000"/>
                              </a:solidFill>
                              <a:latin typeface="Cambria Math" panose="02040503050406030204" pitchFamily="18" charset="0"/>
                            </a:rPr>
                            <m:t>𝑔</m:t>
                          </m:r>
                        </m:e>
                        <m:sub>
                          <m:r>
                            <a:rPr lang="en-GB" sz="2800" b="0" i="1" smtClean="0">
                              <a:solidFill>
                                <a:srgbClr val="000000"/>
                              </a:solidFill>
                              <a:latin typeface="Cambria Math" panose="02040503050406030204" pitchFamily="18" charset="0"/>
                            </a:rPr>
                            <m:t>900</m:t>
                          </m:r>
                        </m:sub>
                      </m:sSub>
                      <m:r>
                        <a:rPr lang="en-IE" sz="2800" i="1" smtClean="0">
                          <a:solidFill>
                            <a:srgbClr val="000000"/>
                          </a:solidFill>
                          <a:latin typeface="Cambria Math" panose="02040503050406030204" pitchFamily="18" charset="0"/>
                        </a:rPr>
                        <m:t>= </m:t>
                      </m:r>
                      <m:f>
                        <m:fPr>
                          <m:ctrlPr>
                            <a:rPr lang="en-IE" sz="2800" i="1">
                              <a:solidFill>
                                <a:srgbClr val="000000"/>
                              </a:solidFill>
                              <a:latin typeface="Cambria Math" panose="02040503050406030204" pitchFamily="18" charset="0"/>
                            </a:rPr>
                          </m:ctrlPr>
                        </m:fPr>
                        <m:num>
                          <m:r>
                            <a:rPr lang="en-IE" sz="2800" i="1">
                              <a:solidFill>
                                <a:srgbClr val="000000"/>
                              </a:solidFill>
                              <a:latin typeface="Cambria Math" panose="02040503050406030204" pitchFamily="18" charset="0"/>
                            </a:rPr>
                            <m:t>𝐺</m:t>
                          </m:r>
                          <m:r>
                            <a:rPr lang="en-IE" sz="2800" b="0" i="1" smtClean="0">
                              <a:solidFill>
                                <a:srgbClr val="000000"/>
                              </a:solidFill>
                              <a:latin typeface="Cambria Math" panose="02040503050406030204" pitchFamily="18" charset="0"/>
                            </a:rPr>
                            <m:t>𝑀</m:t>
                          </m:r>
                        </m:num>
                        <m:den>
                          <m:sSup>
                            <m:sSupPr>
                              <m:ctrlPr>
                                <a:rPr lang="en-IE" sz="2800" i="1">
                                  <a:solidFill>
                                    <a:srgbClr val="000000"/>
                                  </a:solidFill>
                                  <a:latin typeface="Cambria Math" panose="02040503050406030204" pitchFamily="18" charset="0"/>
                                </a:rPr>
                              </m:ctrlPr>
                            </m:sSupPr>
                            <m:e>
                              <m:r>
                                <a:rPr lang="en-IE" sz="2800" b="0" i="1" smtClean="0">
                                  <a:solidFill>
                                    <a:srgbClr val="000000"/>
                                  </a:solidFill>
                                  <a:latin typeface="Cambria Math" panose="02040503050406030204" pitchFamily="18" charset="0"/>
                                </a:rPr>
                                <m:t>𝑑</m:t>
                              </m:r>
                            </m:e>
                            <m:sup>
                              <m:r>
                                <a:rPr lang="en-IE" sz="2800" i="1">
                                  <a:solidFill>
                                    <a:srgbClr val="000000"/>
                                  </a:solidFill>
                                  <a:latin typeface="Cambria Math" panose="02040503050406030204" pitchFamily="18" charset="0"/>
                                </a:rPr>
                                <m:t>2</m:t>
                              </m:r>
                            </m:sup>
                          </m:sSup>
                        </m:den>
                      </m:f>
                      <m:r>
                        <a:rPr lang="en-GB" sz="2800" b="0" i="1" smtClean="0">
                          <a:solidFill>
                            <a:srgbClr val="000000"/>
                          </a:solidFill>
                          <a:latin typeface="Cambria Math" panose="02040503050406030204" pitchFamily="18" charset="0"/>
                        </a:rPr>
                        <m:t>=</m:t>
                      </m:r>
                    </m:oMath>
                  </m:oMathPara>
                </a14:m>
                <a:endParaRPr lang="en-IE" sz="2800" dirty="0"/>
              </a:p>
            </p:txBody>
          </p:sp>
        </mc:Choice>
        <mc:Fallback xmlns="">
          <p:sp>
            <p:nvSpPr>
              <p:cNvPr id="5" name="Object 4">
                <a:extLst>
                  <a:ext uri="{FF2B5EF4-FFF2-40B4-BE49-F238E27FC236}">
                    <a16:creationId xmlns:a16="http://schemas.microsoft.com/office/drawing/2014/main" id="{F9BDBA78-1E9F-7763-3A11-323BA80788BA}"/>
                  </a:ext>
                </a:extLst>
              </p:cNvPr>
              <p:cNvSpPr txBox="1">
                <a:spLocks noRot="1" noChangeAspect="1" noMove="1" noResize="1" noEditPoints="1" noAdjustHandles="1" noChangeArrowheads="1" noChangeShapeType="1" noTextEdit="1"/>
              </p:cNvSpPr>
              <p:nvPr/>
            </p:nvSpPr>
            <p:spPr bwMode="auto">
              <a:xfrm>
                <a:off x="4000499" y="3135699"/>
                <a:ext cx="3658401" cy="1006124"/>
              </a:xfrm>
              <a:prstGeom prst="rect">
                <a:avLst/>
              </a:prstGeom>
              <a:blipFill>
                <a:blip r:embed="rId2"/>
                <a:stretch>
                  <a:fillRect/>
                </a:stretch>
              </a:blipFill>
              <a:ln>
                <a:noFill/>
              </a:ln>
            </p:spPr>
            <p:txBody>
              <a:bodyPr/>
              <a:lstStyle/>
              <a:p>
                <a:r>
                  <a:rPr lang="en-GB">
                    <a:noFill/>
                  </a:rPr>
                  <a:t> </a:t>
                </a:r>
              </a:p>
            </p:txBody>
          </p:sp>
        </mc:Fallback>
      </mc:AlternateContent>
      <p:sp>
        <p:nvSpPr>
          <p:cNvPr id="43" name="Title 42">
            <a:extLst>
              <a:ext uri="{FF2B5EF4-FFF2-40B4-BE49-F238E27FC236}">
                <a16:creationId xmlns:a16="http://schemas.microsoft.com/office/drawing/2014/main" id="{0FB3E723-C06F-FFD6-D6FA-663A763353F1}"/>
              </a:ext>
            </a:extLst>
          </p:cNvPr>
          <p:cNvSpPr>
            <a:spLocks noGrp="1"/>
          </p:cNvSpPr>
          <p:nvPr>
            <p:ph type="title"/>
          </p:nvPr>
        </p:nvSpPr>
        <p:spPr/>
        <p:txBody>
          <a:bodyPr>
            <a:normAutofit/>
          </a:bodyPr>
          <a:lstStyle/>
          <a:p>
            <a:r>
              <a:rPr lang="en-GB" dirty="0"/>
              <a:t>Example</a:t>
            </a:r>
          </a:p>
        </p:txBody>
      </p:sp>
      <mc:AlternateContent xmlns:mc="http://schemas.openxmlformats.org/markup-compatibility/2006" xmlns:a14="http://schemas.microsoft.com/office/drawing/2010/main">
        <mc:Choice Requires="a14">
          <p:sp>
            <p:nvSpPr>
              <p:cNvPr id="44" name="Text Placeholder 43">
                <a:extLst>
                  <a:ext uri="{FF2B5EF4-FFF2-40B4-BE49-F238E27FC236}">
                    <a16:creationId xmlns:a16="http://schemas.microsoft.com/office/drawing/2014/main" id="{D157BF3D-22D7-893B-5391-9E31DC143A14}"/>
                  </a:ext>
                </a:extLst>
              </p:cNvPr>
              <p:cNvSpPr>
                <a:spLocks noGrp="1"/>
              </p:cNvSpPr>
              <p:nvPr>
                <p:ph type="body" sz="quarter" idx="10"/>
              </p:nvPr>
            </p:nvSpPr>
            <p:spPr>
              <a:xfrm>
                <a:off x="122292" y="461664"/>
                <a:ext cx="8899415" cy="1643527"/>
              </a:xfrm>
            </p:spPr>
            <p:txBody>
              <a:bodyPr/>
              <a:lstStyle/>
              <a:p>
                <a:r>
                  <a:rPr lang="en-GB" dirty="0"/>
                  <a:t>Find the acceleration due to gravity 900 km above the earth. </a:t>
                </a:r>
                <a:br>
                  <a:rPr lang="en-GB" dirty="0"/>
                </a:br>
                <a:r>
                  <a:rPr lang="en-GB" dirty="0"/>
                  <a:t>Radius of earth = 6.38</a:t>
                </a:r>
                <a:r>
                  <a:rPr lang="en-GB" dirty="0">
                    <a:latin typeface="Arial" panose="020B0604020202020204" pitchFamily="34" charset="0"/>
                    <a:cs typeface="Arial" panose="020B0604020202020204" pitchFamily="34" charset="0"/>
                  </a:rPr>
                  <a:t>×10⁶ m,</a:t>
                </a:r>
                <a:br>
                  <a:rPr lang="en-GB" dirty="0"/>
                </a:br>
                <a:r>
                  <a:rPr lang="en-GB" dirty="0"/>
                  <a:t>g on surface = 9.8 m s⁻² </a:t>
                </a:r>
                <a14:m>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0</m:t>
                        </m:r>
                      </m:sub>
                    </m:sSub>
                  </m:oMath>
                </a14:m>
                <a:endParaRPr lang="en-IE" dirty="0"/>
              </a:p>
            </p:txBody>
          </p:sp>
        </mc:Choice>
        <mc:Fallback xmlns="">
          <p:sp>
            <p:nvSpPr>
              <p:cNvPr id="44" name="Text Placeholder 43">
                <a:extLst>
                  <a:ext uri="{FF2B5EF4-FFF2-40B4-BE49-F238E27FC236}">
                    <a16:creationId xmlns:a16="http://schemas.microsoft.com/office/drawing/2014/main" id="{D157BF3D-22D7-893B-5391-9E31DC143A14}"/>
                  </a:ext>
                </a:extLst>
              </p:cNvPr>
              <p:cNvSpPr>
                <a:spLocks noGrp="1" noRot="1" noChangeAspect="1" noMove="1" noResize="1" noEditPoints="1" noAdjustHandles="1" noChangeArrowheads="1" noChangeShapeType="1" noTextEdit="1"/>
              </p:cNvSpPr>
              <p:nvPr>
                <p:ph type="body" sz="quarter" idx="10"/>
              </p:nvPr>
            </p:nvSpPr>
            <p:spPr>
              <a:xfrm>
                <a:off x="122292" y="461664"/>
                <a:ext cx="8899415" cy="1643527"/>
              </a:xfrm>
              <a:blipFill>
                <a:blip r:embed="rId3"/>
                <a:stretch>
                  <a:fillRect l="-1370" t="-6691" b="-96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Object 4">
                <a:extLst>
                  <a:ext uri="{FF2B5EF4-FFF2-40B4-BE49-F238E27FC236}">
                    <a16:creationId xmlns:a16="http://schemas.microsoft.com/office/drawing/2014/main" id="{41733349-DDC4-16BC-07BE-3C27BF263060}"/>
                  </a:ext>
                </a:extLst>
              </p:cNvPr>
              <p:cNvSpPr txBox="1"/>
              <p:nvPr/>
            </p:nvSpPr>
            <p:spPr bwMode="auto">
              <a:xfrm>
                <a:off x="3930759" y="5126478"/>
                <a:ext cx="4375041" cy="105448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2800" b="0" i="1" smtClean="0">
                          <a:solidFill>
                            <a:srgbClr val="000000"/>
                          </a:solidFill>
                          <a:latin typeface="Cambria Math" panose="02040503050406030204" pitchFamily="18" charset="0"/>
                        </a:rPr>
                        <m:t>=</m:t>
                      </m:r>
                      <m:f>
                        <m:fPr>
                          <m:ctrlPr>
                            <a:rPr lang="en-GB" sz="2800" b="0" i="1" smtClean="0">
                              <a:solidFill>
                                <a:srgbClr val="000000"/>
                              </a:solidFill>
                              <a:latin typeface="Cambria Math" panose="02040503050406030204" pitchFamily="18" charset="0"/>
                            </a:rPr>
                          </m:ctrlPr>
                        </m:fPr>
                        <m:num>
                          <m:r>
                            <a:rPr lang="en-GB" sz="2800" b="0" i="1" smtClean="0">
                              <a:solidFill>
                                <a:srgbClr val="000000"/>
                              </a:solidFill>
                              <a:latin typeface="Cambria Math" panose="02040503050406030204" pitchFamily="18" charset="0"/>
                            </a:rPr>
                            <m:t>(9.8)</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(6.38×</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6</m:t>
                                  </m:r>
                                </m:sup>
                              </m:sSup>
                              <m:r>
                                <a:rPr lang="en-GB" sz="2800" b="0" i="1" smtClean="0">
                                  <a:solidFill>
                                    <a:srgbClr val="000000"/>
                                  </a:solidFill>
                                  <a:latin typeface="Cambria Math" panose="02040503050406030204" pitchFamily="18" charset="0"/>
                                </a:rPr>
                                <m:t>)</m:t>
                              </m:r>
                            </m:e>
                            <m:sup>
                              <m:r>
                                <a:rPr lang="en-GB" sz="2800" b="0" i="1" smtClean="0">
                                  <a:solidFill>
                                    <a:srgbClr val="000000"/>
                                  </a:solidFill>
                                  <a:latin typeface="Cambria Math" panose="02040503050406030204" pitchFamily="18" charset="0"/>
                                </a:rPr>
                                <m:t>2</m:t>
                              </m:r>
                            </m:sup>
                          </m:sSup>
                        </m:num>
                        <m:den>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(6.38×</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6</m:t>
                                  </m:r>
                                </m:sup>
                              </m:sSup>
                              <m:r>
                                <a:rPr lang="en-GB" sz="2800" b="0" i="1" smtClean="0">
                                  <a:solidFill>
                                    <a:srgbClr val="000000"/>
                                  </a:solidFill>
                                  <a:latin typeface="Cambria Math" panose="02040503050406030204" pitchFamily="18" charset="0"/>
                                </a:rPr>
                                <m:t>+9×</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10</m:t>
                                  </m:r>
                                </m:e>
                                <m:sup>
                                  <m:r>
                                    <a:rPr lang="en-GB" sz="2800" b="0" i="1" smtClean="0">
                                      <a:solidFill>
                                        <a:srgbClr val="000000"/>
                                      </a:solidFill>
                                      <a:latin typeface="Cambria Math" panose="02040503050406030204" pitchFamily="18" charset="0"/>
                                    </a:rPr>
                                    <m:t>5</m:t>
                                  </m:r>
                                </m:sup>
                              </m:sSup>
                              <m:r>
                                <a:rPr lang="en-GB" sz="2800" b="0" i="1" smtClean="0">
                                  <a:solidFill>
                                    <a:srgbClr val="000000"/>
                                  </a:solidFill>
                                  <a:latin typeface="Cambria Math" panose="02040503050406030204" pitchFamily="18" charset="0"/>
                                </a:rPr>
                                <m:t>)</m:t>
                              </m:r>
                            </m:e>
                            <m:sup>
                              <m:r>
                                <a:rPr lang="en-GB" sz="2800" b="0" i="1" smtClean="0">
                                  <a:solidFill>
                                    <a:srgbClr val="000000"/>
                                  </a:solidFill>
                                  <a:latin typeface="Cambria Math" panose="02040503050406030204" pitchFamily="18" charset="0"/>
                                </a:rPr>
                                <m:t>2</m:t>
                              </m:r>
                            </m:sup>
                          </m:sSup>
                        </m:den>
                      </m:f>
                    </m:oMath>
                  </m:oMathPara>
                </a14:m>
                <a:endParaRPr lang="en-IE" sz="2800" dirty="0"/>
              </a:p>
            </p:txBody>
          </p:sp>
        </mc:Choice>
        <mc:Fallback xmlns="">
          <p:sp>
            <p:nvSpPr>
              <p:cNvPr id="3" name="Object 4">
                <a:extLst>
                  <a:ext uri="{FF2B5EF4-FFF2-40B4-BE49-F238E27FC236}">
                    <a16:creationId xmlns:a16="http://schemas.microsoft.com/office/drawing/2014/main" id="{41733349-DDC4-16BC-07BE-3C27BF263060}"/>
                  </a:ext>
                </a:extLst>
              </p:cNvPr>
              <p:cNvSpPr txBox="1">
                <a:spLocks noRot="1" noChangeAspect="1" noMove="1" noResize="1" noEditPoints="1" noAdjustHandles="1" noChangeArrowheads="1" noChangeShapeType="1" noTextEdit="1"/>
              </p:cNvSpPr>
              <p:nvPr/>
            </p:nvSpPr>
            <p:spPr bwMode="auto">
              <a:xfrm>
                <a:off x="3930759" y="5126478"/>
                <a:ext cx="4375041" cy="1054483"/>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Object 4">
                <a:extLst>
                  <a:ext uri="{FF2B5EF4-FFF2-40B4-BE49-F238E27FC236}">
                    <a16:creationId xmlns:a16="http://schemas.microsoft.com/office/drawing/2014/main" id="{03B19D92-882F-08BD-A6C1-F5339AC3FFE0}"/>
                  </a:ext>
                </a:extLst>
              </p:cNvPr>
              <p:cNvSpPr txBox="1"/>
              <p:nvPr/>
            </p:nvSpPr>
            <p:spPr bwMode="auto">
              <a:xfrm>
                <a:off x="3930759" y="6193318"/>
                <a:ext cx="2737280" cy="52322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2800" b="0" i="1" smtClean="0">
                          <a:solidFill>
                            <a:srgbClr val="000000"/>
                          </a:solidFill>
                          <a:latin typeface="Cambria Math" panose="02040503050406030204" pitchFamily="18" charset="0"/>
                        </a:rPr>
                        <m:t>=7.5 </m:t>
                      </m:r>
                      <m:r>
                        <a:rPr lang="en-GB" sz="2800" b="0" i="1" smtClean="0">
                          <a:solidFill>
                            <a:srgbClr val="000000"/>
                          </a:solidFill>
                          <a:latin typeface="Cambria Math" panose="02040503050406030204" pitchFamily="18" charset="0"/>
                        </a:rPr>
                        <m:t>𝑚</m:t>
                      </m:r>
                      <m:r>
                        <a:rPr lang="en-GB" sz="2800" b="0" i="1" smtClean="0">
                          <a:solidFill>
                            <a:srgbClr val="000000"/>
                          </a:solidFill>
                          <a:latin typeface="Cambria Math" panose="02040503050406030204" pitchFamily="18" charset="0"/>
                        </a:rPr>
                        <m:t> </m:t>
                      </m:r>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𝑠</m:t>
                          </m:r>
                        </m:e>
                        <m:sup>
                          <m:r>
                            <a:rPr lang="en-GB" sz="2800" b="0" i="1" smtClean="0">
                              <a:solidFill>
                                <a:srgbClr val="000000"/>
                              </a:solidFill>
                              <a:latin typeface="Cambria Math" panose="02040503050406030204" pitchFamily="18" charset="0"/>
                            </a:rPr>
                            <m:t>−2</m:t>
                          </m:r>
                        </m:sup>
                      </m:sSup>
                    </m:oMath>
                  </m:oMathPara>
                </a14:m>
                <a:endParaRPr lang="en-IE" sz="2800" dirty="0"/>
              </a:p>
            </p:txBody>
          </p:sp>
        </mc:Choice>
        <mc:Fallback xmlns="">
          <p:sp>
            <p:nvSpPr>
              <p:cNvPr id="4" name="Object 4">
                <a:extLst>
                  <a:ext uri="{FF2B5EF4-FFF2-40B4-BE49-F238E27FC236}">
                    <a16:creationId xmlns:a16="http://schemas.microsoft.com/office/drawing/2014/main" id="{03B19D92-882F-08BD-A6C1-F5339AC3FFE0}"/>
                  </a:ext>
                </a:extLst>
              </p:cNvPr>
              <p:cNvSpPr txBox="1">
                <a:spLocks noRot="1" noChangeAspect="1" noMove="1" noResize="1" noEditPoints="1" noAdjustHandles="1" noChangeArrowheads="1" noChangeShapeType="1" noTextEdit="1"/>
              </p:cNvSpPr>
              <p:nvPr/>
            </p:nvSpPr>
            <p:spPr bwMode="auto">
              <a:xfrm>
                <a:off x="3930759" y="6193318"/>
                <a:ext cx="2737280" cy="523220"/>
              </a:xfrm>
              <a:prstGeom prst="rect">
                <a:avLst/>
              </a:prstGeom>
              <a:blipFill>
                <a:blip r:embed="rId5"/>
                <a:stretch>
                  <a:fillRect/>
                </a:stretch>
              </a:blipFill>
              <a:ln>
                <a:noFill/>
              </a:ln>
            </p:spPr>
            <p:txBody>
              <a:bodyPr/>
              <a:lstStyle/>
              <a:p>
                <a:r>
                  <a:rPr lang="en-GB">
                    <a:noFill/>
                  </a:rPr>
                  <a:t> </a:t>
                </a:r>
              </a:p>
            </p:txBody>
          </p:sp>
        </mc:Fallback>
      </mc:AlternateContent>
      <p:grpSp>
        <p:nvGrpSpPr>
          <p:cNvPr id="6" name="Group 5">
            <a:extLst>
              <a:ext uri="{FF2B5EF4-FFF2-40B4-BE49-F238E27FC236}">
                <a16:creationId xmlns:a16="http://schemas.microsoft.com/office/drawing/2014/main" id="{F2536D8F-AF9C-2A64-7543-E34948F63687}"/>
              </a:ext>
            </a:extLst>
          </p:cNvPr>
          <p:cNvGrpSpPr/>
          <p:nvPr/>
        </p:nvGrpSpPr>
        <p:grpSpPr>
          <a:xfrm>
            <a:off x="337801" y="3669785"/>
            <a:ext cx="2929751" cy="2929751"/>
            <a:chOff x="2336029" y="3290868"/>
            <a:chExt cx="1419541" cy="1419541"/>
          </a:xfrm>
        </p:grpSpPr>
        <p:sp>
          <p:nvSpPr>
            <p:cNvPr id="7" name="Oval 6">
              <a:extLst>
                <a:ext uri="{FF2B5EF4-FFF2-40B4-BE49-F238E27FC236}">
                  <a16:creationId xmlns:a16="http://schemas.microsoft.com/office/drawing/2014/main" id="{72EA1EE1-AA48-ECF1-C3D7-BC267EB60350}"/>
                </a:ext>
              </a:extLst>
            </p:cNvPr>
            <p:cNvSpPr/>
            <p:nvPr/>
          </p:nvSpPr>
          <p:spPr>
            <a:xfrm>
              <a:off x="2336029" y="3290868"/>
              <a:ext cx="1419541" cy="1419541"/>
            </a:xfrm>
            <a:prstGeom prst="ellipse">
              <a:avLst/>
            </a:prstGeom>
            <a:solidFill>
              <a:srgbClr val="CCE1F4"/>
            </a:solidFill>
            <a:ln w="38100">
              <a:solidFill>
                <a:schemeClr val="tx1"/>
              </a:solidFill>
            </a:ln>
            <a:scene3d>
              <a:camera prst="orthographicFront"/>
              <a:lightRig rig="threePt" dir="t"/>
            </a:scene3d>
            <a:sp3d contourW="12700" prstMaterial="plastic">
              <a:bevelT w="755650"/>
              <a:bevelB w="679450"/>
              <a:contourClr>
                <a:schemeClr val="accent2">
                  <a:lumMod val="40000"/>
                  <a:lumOff val="6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ED1A263-EBD5-FD96-51CB-8DC717FCA85D}"/>
                </a:ext>
              </a:extLst>
            </p:cNvPr>
            <p:cNvSpPr/>
            <p:nvPr/>
          </p:nvSpPr>
          <p:spPr>
            <a:xfrm>
              <a:off x="2348361" y="3585366"/>
              <a:ext cx="624787" cy="664978"/>
            </a:xfrm>
            <a:custGeom>
              <a:avLst/>
              <a:gdLst>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57942 w 1861457"/>
                <a:gd name="connsiteY33" fmla="*/ 1915886 h 1981200"/>
                <a:gd name="connsiteX34" fmla="*/ 990600 w 1861457"/>
                <a:gd name="connsiteY34" fmla="*/ 1817914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240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990600 w 1861457"/>
                <a:gd name="connsiteY34" fmla="*/ 1817914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240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240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367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367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 name="connsiteX0" fmla="*/ 1828800 w 1861457"/>
                <a:gd name="connsiteY0" fmla="*/ 555172 h 1981200"/>
                <a:gd name="connsiteX1" fmla="*/ 1861457 w 1861457"/>
                <a:gd name="connsiteY1" fmla="*/ 337457 h 1981200"/>
                <a:gd name="connsiteX2" fmla="*/ 1730828 w 1861457"/>
                <a:gd name="connsiteY2" fmla="*/ 217714 h 1981200"/>
                <a:gd name="connsiteX3" fmla="*/ 1578428 w 1861457"/>
                <a:gd name="connsiteY3" fmla="*/ 195943 h 1981200"/>
                <a:gd name="connsiteX4" fmla="*/ 1785257 w 1861457"/>
                <a:gd name="connsiteY4" fmla="*/ 0 h 1981200"/>
                <a:gd name="connsiteX5" fmla="*/ 1545771 w 1861457"/>
                <a:gd name="connsiteY5" fmla="*/ 217714 h 1981200"/>
                <a:gd name="connsiteX6" fmla="*/ 1578428 w 1861457"/>
                <a:gd name="connsiteY6" fmla="*/ 326572 h 1981200"/>
                <a:gd name="connsiteX7" fmla="*/ 1328057 w 1861457"/>
                <a:gd name="connsiteY7" fmla="*/ 402772 h 1981200"/>
                <a:gd name="connsiteX8" fmla="*/ 914400 w 1861457"/>
                <a:gd name="connsiteY8" fmla="*/ 413657 h 1981200"/>
                <a:gd name="connsiteX9" fmla="*/ 751114 w 1861457"/>
                <a:gd name="connsiteY9" fmla="*/ 304800 h 1981200"/>
                <a:gd name="connsiteX10" fmla="*/ 533400 w 1861457"/>
                <a:gd name="connsiteY10" fmla="*/ 391886 h 1981200"/>
                <a:gd name="connsiteX11" fmla="*/ 228600 w 1861457"/>
                <a:gd name="connsiteY11" fmla="*/ 511629 h 1981200"/>
                <a:gd name="connsiteX12" fmla="*/ 435428 w 1861457"/>
                <a:gd name="connsiteY12" fmla="*/ 457200 h 1981200"/>
                <a:gd name="connsiteX13" fmla="*/ 185057 w 1861457"/>
                <a:gd name="connsiteY13" fmla="*/ 718457 h 1981200"/>
                <a:gd name="connsiteX14" fmla="*/ 130628 w 1861457"/>
                <a:gd name="connsiteY14" fmla="*/ 664029 h 1981200"/>
                <a:gd name="connsiteX15" fmla="*/ 0 w 1861457"/>
                <a:gd name="connsiteY15" fmla="*/ 1175657 h 1981200"/>
                <a:gd name="connsiteX16" fmla="*/ 43542 w 1861457"/>
                <a:gd name="connsiteY16" fmla="*/ 1317172 h 1981200"/>
                <a:gd name="connsiteX17" fmla="*/ 97971 w 1861457"/>
                <a:gd name="connsiteY17" fmla="*/ 1186543 h 1981200"/>
                <a:gd name="connsiteX18" fmla="*/ 97971 w 1861457"/>
                <a:gd name="connsiteY18" fmla="*/ 1186543 h 1981200"/>
                <a:gd name="connsiteX19" fmla="*/ 65314 w 1861457"/>
                <a:gd name="connsiteY19" fmla="*/ 1045029 h 1981200"/>
                <a:gd name="connsiteX20" fmla="*/ 87085 w 1861457"/>
                <a:gd name="connsiteY20" fmla="*/ 990600 h 1981200"/>
                <a:gd name="connsiteX21" fmla="*/ 97971 w 1861457"/>
                <a:gd name="connsiteY21" fmla="*/ 947057 h 1981200"/>
                <a:gd name="connsiteX22" fmla="*/ 97971 w 1861457"/>
                <a:gd name="connsiteY22" fmla="*/ 947057 h 1981200"/>
                <a:gd name="connsiteX23" fmla="*/ 206828 w 1861457"/>
                <a:gd name="connsiteY23" fmla="*/ 968829 h 1981200"/>
                <a:gd name="connsiteX24" fmla="*/ 217714 w 1861457"/>
                <a:gd name="connsiteY24" fmla="*/ 1415143 h 1981200"/>
                <a:gd name="connsiteX25" fmla="*/ 152400 w 1861457"/>
                <a:gd name="connsiteY25" fmla="*/ 1491343 h 1981200"/>
                <a:gd name="connsiteX26" fmla="*/ 261257 w 1861457"/>
                <a:gd name="connsiteY26" fmla="*/ 1524000 h 1981200"/>
                <a:gd name="connsiteX27" fmla="*/ 359228 w 1861457"/>
                <a:gd name="connsiteY27" fmla="*/ 1621972 h 1981200"/>
                <a:gd name="connsiteX28" fmla="*/ 598714 w 1861457"/>
                <a:gd name="connsiteY28" fmla="*/ 1741714 h 1981200"/>
                <a:gd name="connsiteX29" fmla="*/ 642257 w 1861457"/>
                <a:gd name="connsiteY29" fmla="*/ 1872343 h 1981200"/>
                <a:gd name="connsiteX30" fmla="*/ 794657 w 1861457"/>
                <a:gd name="connsiteY30" fmla="*/ 1981200 h 1981200"/>
                <a:gd name="connsiteX31" fmla="*/ 762000 w 1861457"/>
                <a:gd name="connsiteY31" fmla="*/ 1839686 h 1981200"/>
                <a:gd name="connsiteX32" fmla="*/ 762000 w 1861457"/>
                <a:gd name="connsiteY32" fmla="*/ 1785257 h 1981200"/>
                <a:gd name="connsiteX33" fmla="*/ 976992 w 1861457"/>
                <a:gd name="connsiteY33" fmla="*/ 1960336 h 1981200"/>
                <a:gd name="connsiteX34" fmla="*/ 1026584 w 1861457"/>
                <a:gd name="connsiteY34" fmla="*/ 1847547 h 1981200"/>
                <a:gd name="connsiteX35" fmla="*/ 1023257 w 1861457"/>
                <a:gd name="connsiteY35" fmla="*/ 1752600 h 1981200"/>
                <a:gd name="connsiteX36" fmla="*/ 1034142 w 1861457"/>
                <a:gd name="connsiteY36" fmla="*/ 1752600 h 1981200"/>
                <a:gd name="connsiteX37" fmla="*/ 1034142 w 1861457"/>
                <a:gd name="connsiteY37" fmla="*/ 1752600 h 1981200"/>
                <a:gd name="connsiteX38" fmla="*/ 1099457 w 1861457"/>
                <a:gd name="connsiteY38" fmla="*/ 1676400 h 1981200"/>
                <a:gd name="connsiteX39" fmla="*/ 968828 w 1861457"/>
                <a:gd name="connsiteY39" fmla="*/ 1654629 h 1981200"/>
                <a:gd name="connsiteX40" fmla="*/ 1088571 w 1861457"/>
                <a:gd name="connsiteY40" fmla="*/ 1536700 h 1981200"/>
                <a:gd name="connsiteX41" fmla="*/ 1110342 w 1861457"/>
                <a:gd name="connsiteY41" fmla="*/ 1458686 h 1981200"/>
                <a:gd name="connsiteX42" fmla="*/ 1110342 w 1861457"/>
                <a:gd name="connsiteY42" fmla="*/ 1458686 h 1981200"/>
                <a:gd name="connsiteX43" fmla="*/ 1110342 w 1861457"/>
                <a:gd name="connsiteY43" fmla="*/ 1458686 h 1981200"/>
                <a:gd name="connsiteX44" fmla="*/ 794657 w 1861457"/>
                <a:gd name="connsiteY44" fmla="*/ 1480457 h 1981200"/>
                <a:gd name="connsiteX45" fmla="*/ 751114 w 1861457"/>
                <a:gd name="connsiteY45" fmla="*/ 1360714 h 1981200"/>
                <a:gd name="connsiteX46" fmla="*/ 859971 w 1861457"/>
                <a:gd name="connsiteY46" fmla="*/ 1382486 h 1981200"/>
                <a:gd name="connsiteX47" fmla="*/ 925285 w 1861457"/>
                <a:gd name="connsiteY47" fmla="*/ 1153886 h 1981200"/>
                <a:gd name="connsiteX48" fmla="*/ 1023257 w 1861457"/>
                <a:gd name="connsiteY48" fmla="*/ 1153886 h 1981200"/>
                <a:gd name="connsiteX49" fmla="*/ 1186542 w 1861457"/>
                <a:gd name="connsiteY49" fmla="*/ 1219200 h 1981200"/>
                <a:gd name="connsiteX50" fmla="*/ 1284514 w 1861457"/>
                <a:gd name="connsiteY50" fmla="*/ 1230086 h 1981200"/>
                <a:gd name="connsiteX51" fmla="*/ 1328057 w 1861457"/>
                <a:gd name="connsiteY51" fmla="*/ 1175657 h 1981200"/>
                <a:gd name="connsiteX52" fmla="*/ 1349828 w 1861457"/>
                <a:gd name="connsiteY52" fmla="*/ 1197429 h 1981200"/>
                <a:gd name="connsiteX53" fmla="*/ 1360714 w 1861457"/>
                <a:gd name="connsiteY53" fmla="*/ 1153886 h 1981200"/>
                <a:gd name="connsiteX54" fmla="*/ 1360714 w 1861457"/>
                <a:gd name="connsiteY54" fmla="*/ 1153886 h 1981200"/>
                <a:gd name="connsiteX55" fmla="*/ 1273628 w 1861457"/>
                <a:gd name="connsiteY55" fmla="*/ 1045029 h 1981200"/>
                <a:gd name="connsiteX56" fmla="*/ 1480457 w 1861457"/>
                <a:gd name="connsiteY56" fmla="*/ 1055914 h 1981200"/>
                <a:gd name="connsiteX57" fmla="*/ 1611085 w 1861457"/>
                <a:gd name="connsiteY57" fmla="*/ 936172 h 1981200"/>
                <a:gd name="connsiteX58" fmla="*/ 1556657 w 1861457"/>
                <a:gd name="connsiteY58" fmla="*/ 838200 h 1981200"/>
                <a:gd name="connsiteX59" fmla="*/ 1556657 w 1861457"/>
                <a:gd name="connsiteY59" fmla="*/ 838200 h 1981200"/>
                <a:gd name="connsiteX60" fmla="*/ 1469571 w 1861457"/>
                <a:gd name="connsiteY60" fmla="*/ 903514 h 1981200"/>
                <a:gd name="connsiteX61" fmla="*/ 1360714 w 1861457"/>
                <a:gd name="connsiteY61" fmla="*/ 881743 h 1981200"/>
                <a:gd name="connsiteX62" fmla="*/ 1360714 w 1861457"/>
                <a:gd name="connsiteY62" fmla="*/ 881743 h 1981200"/>
                <a:gd name="connsiteX63" fmla="*/ 1513114 w 1861457"/>
                <a:gd name="connsiteY63" fmla="*/ 772886 h 1981200"/>
                <a:gd name="connsiteX64" fmla="*/ 1524000 w 1861457"/>
                <a:gd name="connsiteY64" fmla="*/ 620486 h 1981200"/>
                <a:gd name="connsiteX65" fmla="*/ 1828800 w 1861457"/>
                <a:gd name="connsiteY65" fmla="*/ 555172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61457" h="1981200">
                  <a:moveTo>
                    <a:pt x="1828800" y="555172"/>
                  </a:moveTo>
                  <a:lnTo>
                    <a:pt x="1861457" y="337457"/>
                  </a:lnTo>
                  <a:lnTo>
                    <a:pt x="1730828" y="217714"/>
                  </a:lnTo>
                  <a:lnTo>
                    <a:pt x="1578428" y="195943"/>
                  </a:lnTo>
                  <a:lnTo>
                    <a:pt x="1785257" y="0"/>
                  </a:lnTo>
                  <a:lnTo>
                    <a:pt x="1545771" y="217714"/>
                  </a:lnTo>
                  <a:lnTo>
                    <a:pt x="1578428" y="326572"/>
                  </a:lnTo>
                  <a:lnTo>
                    <a:pt x="1328057" y="402772"/>
                  </a:lnTo>
                  <a:lnTo>
                    <a:pt x="914400" y="413657"/>
                  </a:lnTo>
                  <a:lnTo>
                    <a:pt x="751114" y="304800"/>
                  </a:lnTo>
                  <a:lnTo>
                    <a:pt x="533400" y="391886"/>
                  </a:lnTo>
                  <a:lnTo>
                    <a:pt x="228600" y="511629"/>
                  </a:lnTo>
                  <a:lnTo>
                    <a:pt x="435428" y="457200"/>
                  </a:lnTo>
                  <a:lnTo>
                    <a:pt x="185057" y="718457"/>
                  </a:lnTo>
                  <a:lnTo>
                    <a:pt x="130628" y="664029"/>
                  </a:lnTo>
                  <a:lnTo>
                    <a:pt x="0" y="1175657"/>
                  </a:lnTo>
                  <a:lnTo>
                    <a:pt x="43542" y="1317172"/>
                  </a:lnTo>
                  <a:lnTo>
                    <a:pt x="97971" y="1186543"/>
                  </a:lnTo>
                  <a:lnTo>
                    <a:pt x="97971" y="1186543"/>
                  </a:lnTo>
                  <a:cubicBezTo>
                    <a:pt x="57247" y="1094915"/>
                    <a:pt x="42036" y="1114863"/>
                    <a:pt x="65314" y="1045029"/>
                  </a:cubicBezTo>
                  <a:cubicBezTo>
                    <a:pt x="71493" y="1026491"/>
                    <a:pt x="80906" y="1009138"/>
                    <a:pt x="87085" y="990600"/>
                  </a:cubicBezTo>
                  <a:cubicBezTo>
                    <a:pt x="91816" y="976407"/>
                    <a:pt x="97971" y="947057"/>
                    <a:pt x="97971" y="947057"/>
                  </a:cubicBezTo>
                  <a:lnTo>
                    <a:pt x="97971" y="947057"/>
                  </a:lnTo>
                  <a:lnTo>
                    <a:pt x="206828" y="968829"/>
                  </a:lnTo>
                  <a:lnTo>
                    <a:pt x="217714" y="1415143"/>
                  </a:lnTo>
                  <a:lnTo>
                    <a:pt x="152400" y="1491343"/>
                  </a:lnTo>
                  <a:lnTo>
                    <a:pt x="261257" y="1524000"/>
                  </a:lnTo>
                  <a:lnTo>
                    <a:pt x="359228" y="1621972"/>
                  </a:lnTo>
                  <a:lnTo>
                    <a:pt x="598714" y="1741714"/>
                  </a:lnTo>
                  <a:lnTo>
                    <a:pt x="642257" y="1872343"/>
                  </a:lnTo>
                  <a:lnTo>
                    <a:pt x="794657" y="1981200"/>
                  </a:lnTo>
                  <a:lnTo>
                    <a:pt x="762000" y="1839686"/>
                  </a:lnTo>
                  <a:lnTo>
                    <a:pt x="762000" y="1785257"/>
                  </a:lnTo>
                  <a:cubicBezTo>
                    <a:pt x="827314" y="1828800"/>
                    <a:pt x="911678" y="1916793"/>
                    <a:pt x="976992" y="1960336"/>
                  </a:cubicBezTo>
                  <a:cubicBezTo>
                    <a:pt x="987878" y="1927679"/>
                    <a:pt x="1018873" y="1882170"/>
                    <a:pt x="1026584" y="1847547"/>
                  </a:cubicBezTo>
                  <a:cubicBezTo>
                    <a:pt x="1034295" y="1812924"/>
                    <a:pt x="1021997" y="1768425"/>
                    <a:pt x="1023257" y="1752600"/>
                  </a:cubicBezTo>
                  <a:cubicBezTo>
                    <a:pt x="1024517" y="1736775"/>
                    <a:pt x="1030514" y="1752600"/>
                    <a:pt x="1034142" y="1752600"/>
                  </a:cubicBezTo>
                  <a:lnTo>
                    <a:pt x="1034142" y="1752600"/>
                  </a:lnTo>
                  <a:lnTo>
                    <a:pt x="1099457" y="1676400"/>
                  </a:lnTo>
                  <a:lnTo>
                    <a:pt x="968828" y="1654629"/>
                  </a:lnTo>
                  <a:cubicBezTo>
                    <a:pt x="1092296" y="1593340"/>
                    <a:pt x="1091643" y="1601294"/>
                    <a:pt x="1088571" y="1536700"/>
                  </a:cubicBezTo>
                  <a:cubicBezTo>
                    <a:pt x="1116380" y="1494986"/>
                    <a:pt x="1110342" y="1504426"/>
                    <a:pt x="1110342" y="1458686"/>
                  </a:cubicBezTo>
                  <a:lnTo>
                    <a:pt x="1110342" y="1458686"/>
                  </a:lnTo>
                  <a:lnTo>
                    <a:pt x="1110342" y="1458686"/>
                  </a:lnTo>
                  <a:lnTo>
                    <a:pt x="794657" y="1480457"/>
                  </a:lnTo>
                  <a:lnTo>
                    <a:pt x="751114" y="1360714"/>
                  </a:lnTo>
                  <a:lnTo>
                    <a:pt x="859971" y="1382486"/>
                  </a:lnTo>
                  <a:lnTo>
                    <a:pt x="925285" y="1153886"/>
                  </a:lnTo>
                  <a:lnTo>
                    <a:pt x="1023257" y="1153886"/>
                  </a:lnTo>
                  <a:lnTo>
                    <a:pt x="1186542" y="1219200"/>
                  </a:lnTo>
                  <a:lnTo>
                    <a:pt x="1284514" y="1230086"/>
                  </a:lnTo>
                  <a:cubicBezTo>
                    <a:pt x="1338399" y="1086392"/>
                    <a:pt x="1301001" y="1130564"/>
                    <a:pt x="1328057" y="1175657"/>
                  </a:cubicBezTo>
                  <a:cubicBezTo>
                    <a:pt x="1333337" y="1184458"/>
                    <a:pt x="1342571" y="1190172"/>
                    <a:pt x="1349828" y="1197429"/>
                  </a:cubicBezTo>
                  <a:cubicBezTo>
                    <a:pt x="1361862" y="1161330"/>
                    <a:pt x="1360714" y="1176247"/>
                    <a:pt x="1360714" y="1153886"/>
                  </a:cubicBezTo>
                  <a:lnTo>
                    <a:pt x="1360714" y="1153886"/>
                  </a:lnTo>
                  <a:lnTo>
                    <a:pt x="1273628" y="1045029"/>
                  </a:lnTo>
                  <a:lnTo>
                    <a:pt x="1480457" y="1055914"/>
                  </a:lnTo>
                  <a:lnTo>
                    <a:pt x="1611085" y="936172"/>
                  </a:lnTo>
                  <a:cubicBezTo>
                    <a:pt x="1575579" y="841489"/>
                    <a:pt x="1606157" y="862951"/>
                    <a:pt x="1556657" y="838200"/>
                  </a:cubicBezTo>
                  <a:lnTo>
                    <a:pt x="1556657" y="838200"/>
                  </a:lnTo>
                  <a:lnTo>
                    <a:pt x="1469571" y="903514"/>
                  </a:lnTo>
                  <a:lnTo>
                    <a:pt x="1360714" y="881743"/>
                  </a:lnTo>
                  <a:lnTo>
                    <a:pt x="1360714" y="881743"/>
                  </a:lnTo>
                  <a:lnTo>
                    <a:pt x="1513114" y="772886"/>
                  </a:lnTo>
                  <a:lnTo>
                    <a:pt x="1524000" y="620486"/>
                  </a:lnTo>
                  <a:lnTo>
                    <a:pt x="1828800" y="555172"/>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44D006B-5547-0021-DD84-DE3D0E8D2B26}"/>
                </a:ext>
              </a:extLst>
            </p:cNvPr>
            <p:cNvSpPr/>
            <p:nvPr/>
          </p:nvSpPr>
          <p:spPr>
            <a:xfrm>
              <a:off x="2740019" y="3998542"/>
              <a:ext cx="103015" cy="117934"/>
            </a:xfrm>
            <a:custGeom>
              <a:avLst/>
              <a:gdLst>
                <a:gd name="connsiteX0" fmla="*/ 86783 w 306916"/>
                <a:gd name="connsiteY0" fmla="*/ 38100 h 351367"/>
                <a:gd name="connsiteX1" fmla="*/ 304800 w 306916"/>
                <a:gd name="connsiteY1" fmla="*/ 0 h 351367"/>
                <a:gd name="connsiteX2" fmla="*/ 306916 w 306916"/>
                <a:gd name="connsiteY2" fmla="*/ 150283 h 351367"/>
                <a:gd name="connsiteX3" fmla="*/ 160866 w 306916"/>
                <a:gd name="connsiteY3" fmla="*/ 325967 h 351367"/>
                <a:gd name="connsiteX4" fmla="*/ 0 w 306916"/>
                <a:gd name="connsiteY4" fmla="*/ 351367 h 351367"/>
                <a:gd name="connsiteX5" fmla="*/ 29633 w 306916"/>
                <a:gd name="connsiteY5" fmla="*/ 156633 h 351367"/>
                <a:gd name="connsiteX6" fmla="*/ 124883 w 306916"/>
                <a:gd name="connsiteY6" fmla="*/ 249767 h 351367"/>
                <a:gd name="connsiteX7" fmla="*/ 192616 w 306916"/>
                <a:gd name="connsiteY7" fmla="*/ 105833 h 351367"/>
                <a:gd name="connsiteX8" fmla="*/ 57150 w 306916"/>
                <a:gd name="connsiteY8" fmla="*/ 116417 h 351367"/>
                <a:gd name="connsiteX9" fmla="*/ 86783 w 306916"/>
                <a:gd name="connsiteY9" fmla="*/ 38100 h 35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916" h="351367">
                  <a:moveTo>
                    <a:pt x="86783" y="38100"/>
                  </a:moveTo>
                  <a:lnTo>
                    <a:pt x="304800" y="0"/>
                  </a:lnTo>
                  <a:cubicBezTo>
                    <a:pt x="305505" y="50094"/>
                    <a:pt x="306211" y="100189"/>
                    <a:pt x="306916" y="150283"/>
                  </a:cubicBezTo>
                  <a:lnTo>
                    <a:pt x="160866" y="325967"/>
                  </a:lnTo>
                  <a:lnTo>
                    <a:pt x="0" y="351367"/>
                  </a:lnTo>
                  <a:lnTo>
                    <a:pt x="29633" y="156633"/>
                  </a:lnTo>
                  <a:lnTo>
                    <a:pt x="124883" y="249767"/>
                  </a:lnTo>
                  <a:lnTo>
                    <a:pt x="192616" y="105833"/>
                  </a:lnTo>
                  <a:lnTo>
                    <a:pt x="57150" y="116417"/>
                  </a:lnTo>
                  <a:lnTo>
                    <a:pt x="86783" y="3810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A9B841BD-D906-5B6E-AC36-F7C07B7F210C}"/>
                </a:ext>
              </a:extLst>
            </p:cNvPr>
            <p:cNvSpPr/>
            <p:nvPr/>
          </p:nvSpPr>
          <p:spPr>
            <a:xfrm>
              <a:off x="2789750" y="4039748"/>
              <a:ext cx="224501" cy="213134"/>
            </a:xfrm>
            <a:custGeom>
              <a:avLst/>
              <a:gdLst>
                <a:gd name="connsiteX0" fmla="*/ 353484 w 668867"/>
                <a:gd name="connsiteY0" fmla="*/ 0 h 635000"/>
                <a:gd name="connsiteX1" fmla="*/ 433917 w 668867"/>
                <a:gd name="connsiteY1" fmla="*/ 44450 h 635000"/>
                <a:gd name="connsiteX2" fmla="*/ 651934 w 668867"/>
                <a:gd name="connsiteY2" fmla="*/ 80433 h 635000"/>
                <a:gd name="connsiteX3" fmla="*/ 668867 w 668867"/>
                <a:gd name="connsiteY3" fmla="*/ 192616 h 635000"/>
                <a:gd name="connsiteX4" fmla="*/ 461434 w 668867"/>
                <a:gd name="connsiteY4" fmla="*/ 548216 h 635000"/>
                <a:gd name="connsiteX5" fmla="*/ 165100 w 668867"/>
                <a:gd name="connsiteY5" fmla="*/ 554566 h 635000"/>
                <a:gd name="connsiteX6" fmla="*/ 27517 w 668867"/>
                <a:gd name="connsiteY6" fmla="*/ 635000 h 635000"/>
                <a:gd name="connsiteX7" fmla="*/ 0 w 668867"/>
                <a:gd name="connsiteY7" fmla="*/ 488950 h 635000"/>
                <a:gd name="connsiteX8" fmla="*/ 114300 w 668867"/>
                <a:gd name="connsiteY8" fmla="*/ 374650 h 635000"/>
                <a:gd name="connsiteX9" fmla="*/ 241300 w 668867"/>
                <a:gd name="connsiteY9" fmla="*/ 306916 h 635000"/>
                <a:gd name="connsiteX10" fmla="*/ 224367 w 668867"/>
                <a:gd name="connsiteY10" fmla="*/ 245533 h 635000"/>
                <a:gd name="connsiteX11" fmla="*/ 256117 w 668867"/>
                <a:gd name="connsiteY11" fmla="*/ 203200 h 635000"/>
                <a:gd name="connsiteX12" fmla="*/ 289984 w 668867"/>
                <a:gd name="connsiteY12" fmla="*/ 165100 h 635000"/>
                <a:gd name="connsiteX13" fmla="*/ 298450 w 668867"/>
                <a:gd name="connsiteY13" fmla="*/ 139700 h 635000"/>
                <a:gd name="connsiteX14" fmla="*/ 302684 w 668867"/>
                <a:gd name="connsiteY14" fmla="*/ 135466 h 635000"/>
                <a:gd name="connsiteX15" fmla="*/ 311150 w 668867"/>
                <a:gd name="connsiteY15" fmla="*/ 133350 h 635000"/>
                <a:gd name="connsiteX16" fmla="*/ 328084 w 668867"/>
                <a:gd name="connsiteY16" fmla="*/ 133350 h 635000"/>
                <a:gd name="connsiteX17" fmla="*/ 328084 w 668867"/>
                <a:gd name="connsiteY17" fmla="*/ 133350 h 635000"/>
                <a:gd name="connsiteX18" fmla="*/ 279400 w 668867"/>
                <a:gd name="connsiteY18" fmla="*/ 63500 h 635000"/>
                <a:gd name="connsiteX19" fmla="*/ 353484 w 668867"/>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867" h="635000">
                  <a:moveTo>
                    <a:pt x="353484" y="0"/>
                  </a:moveTo>
                  <a:lnTo>
                    <a:pt x="433917" y="44450"/>
                  </a:lnTo>
                  <a:lnTo>
                    <a:pt x="651934" y="80433"/>
                  </a:lnTo>
                  <a:lnTo>
                    <a:pt x="668867" y="192616"/>
                  </a:lnTo>
                  <a:lnTo>
                    <a:pt x="461434" y="548216"/>
                  </a:lnTo>
                  <a:lnTo>
                    <a:pt x="165100" y="554566"/>
                  </a:lnTo>
                  <a:lnTo>
                    <a:pt x="27517" y="635000"/>
                  </a:lnTo>
                  <a:lnTo>
                    <a:pt x="0" y="488950"/>
                  </a:lnTo>
                  <a:lnTo>
                    <a:pt x="114300" y="374650"/>
                  </a:lnTo>
                  <a:lnTo>
                    <a:pt x="241300" y="306916"/>
                  </a:lnTo>
                  <a:lnTo>
                    <a:pt x="224367" y="245533"/>
                  </a:lnTo>
                  <a:cubicBezTo>
                    <a:pt x="234950" y="231422"/>
                    <a:pt x="244825" y="216750"/>
                    <a:pt x="256117" y="203200"/>
                  </a:cubicBezTo>
                  <a:cubicBezTo>
                    <a:pt x="321511" y="124728"/>
                    <a:pt x="243552" y="227008"/>
                    <a:pt x="289984" y="165100"/>
                  </a:cubicBezTo>
                  <a:cubicBezTo>
                    <a:pt x="292461" y="155189"/>
                    <a:pt x="292982" y="147902"/>
                    <a:pt x="298450" y="139700"/>
                  </a:cubicBezTo>
                  <a:cubicBezTo>
                    <a:pt x="299557" y="138039"/>
                    <a:pt x="300899" y="136359"/>
                    <a:pt x="302684" y="135466"/>
                  </a:cubicBezTo>
                  <a:cubicBezTo>
                    <a:pt x="305286" y="134165"/>
                    <a:pt x="308251" y="133591"/>
                    <a:pt x="311150" y="133350"/>
                  </a:cubicBezTo>
                  <a:cubicBezTo>
                    <a:pt x="316775" y="132881"/>
                    <a:pt x="322439" y="133350"/>
                    <a:pt x="328084" y="133350"/>
                  </a:cubicBezTo>
                  <a:lnTo>
                    <a:pt x="328084" y="133350"/>
                  </a:lnTo>
                  <a:lnTo>
                    <a:pt x="279400" y="63500"/>
                  </a:lnTo>
                  <a:lnTo>
                    <a:pt x="353484" y="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97146148-9BC8-85BF-3E75-D6E9FBAC4F99}"/>
                </a:ext>
              </a:extLst>
            </p:cNvPr>
            <p:cNvSpPr/>
            <p:nvPr/>
          </p:nvSpPr>
          <p:spPr>
            <a:xfrm>
              <a:off x="2876425" y="3980775"/>
              <a:ext cx="84543" cy="69698"/>
            </a:xfrm>
            <a:custGeom>
              <a:avLst/>
              <a:gdLst>
                <a:gd name="connsiteX0" fmla="*/ 10583 w 251883"/>
                <a:gd name="connsiteY0" fmla="*/ 133366 h 207654"/>
                <a:gd name="connsiteX1" fmla="*/ 112183 w 251883"/>
                <a:gd name="connsiteY1" fmla="*/ 110083 h 207654"/>
                <a:gd name="connsiteX2" fmla="*/ 156633 w 251883"/>
                <a:gd name="connsiteY2" fmla="*/ 133366 h 207654"/>
                <a:gd name="connsiteX3" fmla="*/ 158750 w 251883"/>
                <a:gd name="connsiteY3" fmla="*/ 143950 h 207654"/>
                <a:gd name="connsiteX4" fmla="*/ 173566 w 251883"/>
                <a:gd name="connsiteY4" fmla="*/ 154533 h 207654"/>
                <a:gd name="connsiteX5" fmla="*/ 192616 w 251883"/>
                <a:gd name="connsiteY5" fmla="*/ 175700 h 207654"/>
                <a:gd name="connsiteX6" fmla="*/ 196850 w 251883"/>
                <a:gd name="connsiteY6" fmla="*/ 198983 h 207654"/>
                <a:gd name="connsiteX7" fmla="*/ 205316 w 251883"/>
                <a:gd name="connsiteY7" fmla="*/ 207450 h 207654"/>
                <a:gd name="connsiteX8" fmla="*/ 213783 w 251883"/>
                <a:gd name="connsiteY8" fmla="*/ 205333 h 207654"/>
                <a:gd name="connsiteX9" fmla="*/ 213783 w 251883"/>
                <a:gd name="connsiteY9" fmla="*/ 205333 h 207654"/>
                <a:gd name="connsiteX10" fmla="*/ 251883 w 251883"/>
                <a:gd name="connsiteY10" fmla="*/ 120666 h 207654"/>
                <a:gd name="connsiteX11" fmla="*/ 177800 w 251883"/>
                <a:gd name="connsiteY11" fmla="*/ 48700 h 207654"/>
                <a:gd name="connsiteX12" fmla="*/ 139700 w 251883"/>
                <a:gd name="connsiteY12" fmla="*/ 6366 h 207654"/>
                <a:gd name="connsiteX13" fmla="*/ 127000 w 251883"/>
                <a:gd name="connsiteY13" fmla="*/ 2133 h 207654"/>
                <a:gd name="connsiteX14" fmla="*/ 107950 w 251883"/>
                <a:gd name="connsiteY14" fmla="*/ 16 h 207654"/>
                <a:gd name="connsiteX15" fmla="*/ 107950 w 251883"/>
                <a:gd name="connsiteY15" fmla="*/ 16 h 207654"/>
                <a:gd name="connsiteX16" fmla="*/ 0 w 251883"/>
                <a:gd name="connsiteY16" fmla="*/ 48700 h 207654"/>
                <a:gd name="connsiteX17" fmla="*/ 10583 w 251883"/>
                <a:gd name="connsiteY17" fmla="*/ 133366 h 20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883" h="207654">
                  <a:moveTo>
                    <a:pt x="10583" y="133366"/>
                  </a:moveTo>
                  <a:lnTo>
                    <a:pt x="112183" y="110083"/>
                  </a:lnTo>
                  <a:cubicBezTo>
                    <a:pt x="113877" y="110824"/>
                    <a:pt x="149740" y="123027"/>
                    <a:pt x="156633" y="133366"/>
                  </a:cubicBezTo>
                  <a:cubicBezTo>
                    <a:pt x="158629" y="136360"/>
                    <a:pt x="156502" y="141140"/>
                    <a:pt x="158750" y="143950"/>
                  </a:cubicBezTo>
                  <a:cubicBezTo>
                    <a:pt x="162541" y="148689"/>
                    <a:pt x="168711" y="150891"/>
                    <a:pt x="173566" y="154533"/>
                  </a:cubicBezTo>
                  <a:cubicBezTo>
                    <a:pt x="187153" y="164723"/>
                    <a:pt x="182736" y="160879"/>
                    <a:pt x="192616" y="175700"/>
                  </a:cubicBezTo>
                  <a:cubicBezTo>
                    <a:pt x="194027" y="183461"/>
                    <a:pt x="193920" y="191659"/>
                    <a:pt x="196850" y="198983"/>
                  </a:cubicBezTo>
                  <a:cubicBezTo>
                    <a:pt x="198332" y="202689"/>
                    <a:pt x="201579" y="206049"/>
                    <a:pt x="205316" y="207450"/>
                  </a:cubicBezTo>
                  <a:cubicBezTo>
                    <a:pt x="208040" y="208472"/>
                    <a:pt x="213783" y="205333"/>
                    <a:pt x="213783" y="205333"/>
                  </a:cubicBezTo>
                  <a:lnTo>
                    <a:pt x="213783" y="205333"/>
                  </a:lnTo>
                  <a:lnTo>
                    <a:pt x="251883" y="120666"/>
                  </a:lnTo>
                  <a:cubicBezTo>
                    <a:pt x="227189" y="96677"/>
                    <a:pt x="199601" y="75346"/>
                    <a:pt x="177800" y="48700"/>
                  </a:cubicBezTo>
                  <a:cubicBezTo>
                    <a:pt x="168985" y="37926"/>
                    <a:pt x="151583" y="15080"/>
                    <a:pt x="139700" y="6366"/>
                  </a:cubicBezTo>
                  <a:cubicBezTo>
                    <a:pt x="136102" y="3727"/>
                    <a:pt x="131329" y="3215"/>
                    <a:pt x="127000" y="2133"/>
                  </a:cubicBezTo>
                  <a:cubicBezTo>
                    <a:pt x="117140" y="-332"/>
                    <a:pt x="116161" y="16"/>
                    <a:pt x="107950" y="16"/>
                  </a:cubicBezTo>
                  <a:lnTo>
                    <a:pt x="107950" y="16"/>
                  </a:lnTo>
                  <a:lnTo>
                    <a:pt x="0" y="48700"/>
                  </a:lnTo>
                  <a:lnTo>
                    <a:pt x="10583" y="133366"/>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38012D9A-EF61-0A5F-D694-9A9D49F1C5B7}"/>
                </a:ext>
              </a:extLst>
            </p:cNvPr>
            <p:cNvSpPr/>
            <p:nvPr/>
          </p:nvSpPr>
          <p:spPr>
            <a:xfrm>
              <a:off x="2855112" y="3913860"/>
              <a:ext cx="41698" cy="99601"/>
            </a:xfrm>
            <a:custGeom>
              <a:avLst/>
              <a:gdLst>
                <a:gd name="connsiteX0" fmla="*/ 116416 w 124232"/>
                <a:gd name="connsiteY0" fmla="*/ 2528 h 296745"/>
                <a:gd name="connsiteX1" fmla="*/ 116416 w 124232"/>
                <a:gd name="connsiteY1" fmla="*/ 2528 h 296745"/>
                <a:gd name="connsiteX2" fmla="*/ 52916 w 124232"/>
                <a:gd name="connsiteY2" fmla="*/ 57562 h 296745"/>
                <a:gd name="connsiteX3" fmla="*/ 44450 w 124232"/>
                <a:gd name="connsiteY3" fmla="*/ 66028 h 296745"/>
                <a:gd name="connsiteX4" fmla="*/ 40216 w 124232"/>
                <a:gd name="connsiteY4" fmla="*/ 72378 h 296745"/>
                <a:gd name="connsiteX5" fmla="*/ 27516 w 124232"/>
                <a:gd name="connsiteY5" fmla="*/ 78728 h 296745"/>
                <a:gd name="connsiteX6" fmla="*/ 12700 w 124232"/>
                <a:gd name="connsiteY6" fmla="*/ 89312 h 296745"/>
                <a:gd name="connsiteX7" fmla="*/ 12700 w 124232"/>
                <a:gd name="connsiteY7" fmla="*/ 89312 h 296745"/>
                <a:gd name="connsiteX8" fmla="*/ 0 w 124232"/>
                <a:gd name="connsiteY8" fmla="*/ 296745 h 296745"/>
                <a:gd name="connsiteX9" fmla="*/ 40216 w 124232"/>
                <a:gd name="connsiteY9" fmla="*/ 216312 h 296745"/>
                <a:gd name="connsiteX10" fmla="*/ 38100 w 124232"/>
                <a:gd name="connsiteY10" fmla="*/ 108362 h 296745"/>
                <a:gd name="connsiteX11" fmla="*/ 42333 w 124232"/>
                <a:gd name="connsiteY11" fmla="*/ 72378 h 296745"/>
                <a:gd name="connsiteX12" fmla="*/ 63500 w 124232"/>
                <a:gd name="connsiteY12" fmla="*/ 76612 h 296745"/>
                <a:gd name="connsiteX13" fmla="*/ 80433 w 124232"/>
                <a:gd name="connsiteY13" fmla="*/ 85078 h 296745"/>
                <a:gd name="connsiteX14" fmla="*/ 91016 w 124232"/>
                <a:gd name="connsiteY14" fmla="*/ 99895 h 296745"/>
                <a:gd name="connsiteX15" fmla="*/ 99483 w 124232"/>
                <a:gd name="connsiteY15" fmla="*/ 106245 h 296745"/>
                <a:gd name="connsiteX16" fmla="*/ 101600 w 124232"/>
                <a:gd name="connsiteY16" fmla="*/ 114712 h 296745"/>
                <a:gd name="connsiteX17" fmla="*/ 91016 w 124232"/>
                <a:gd name="connsiteY17" fmla="*/ 116828 h 296745"/>
                <a:gd name="connsiteX18" fmla="*/ 88900 w 124232"/>
                <a:gd name="connsiteY18" fmla="*/ 99895 h 296745"/>
                <a:gd name="connsiteX19" fmla="*/ 97366 w 124232"/>
                <a:gd name="connsiteY19" fmla="*/ 76612 h 296745"/>
                <a:gd name="connsiteX20" fmla="*/ 103716 w 124232"/>
                <a:gd name="connsiteY20" fmla="*/ 55445 h 296745"/>
                <a:gd name="connsiteX21" fmla="*/ 110066 w 124232"/>
                <a:gd name="connsiteY21" fmla="*/ 53328 h 296745"/>
                <a:gd name="connsiteX22" fmla="*/ 118533 w 124232"/>
                <a:gd name="connsiteY22" fmla="*/ 42745 h 296745"/>
                <a:gd name="connsiteX23" fmla="*/ 120650 w 124232"/>
                <a:gd name="connsiteY23" fmla="*/ 412 h 296745"/>
                <a:gd name="connsiteX24" fmla="*/ 116416 w 124232"/>
                <a:gd name="connsiteY24" fmla="*/ 2528 h 29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232" h="296745">
                  <a:moveTo>
                    <a:pt x="116416" y="2528"/>
                  </a:moveTo>
                  <a:lnTo>
                    <a:pt x="116416" y="2528"/>
                  </a:lnTo>
                  <a:cubicBezTo>
                    <a:pt x="95249" y="20873"/>
                    <a:pt x="72722" y="37756"/>
                    <a:pt x="52916" y="57562"/>
                  </a:cubicBezTo>
                  <a:cubicBezTo>
                    <a:pt x="50094" y="60384"/>
                    <a:pt x="47047" y="62998"/>
                    <a:pt x="44450" y="66028"/>
                  </a:cubicBezTo>
                  <a:cubicBezTo>
                    <a:pt x="42794" y="67960"/>
                    <a:pt x="42251" y="70852"/>
                    <a:pt x="40216" y="72378"/>
                  </a:cubicBezTo>
                  <a:cubicBezTo>
                    <a:pt x="36430" y="75218"/>
                    <a:pt x="31749" y="76611"/>
                    <a:pt x="27516" y="78728"/>
                  </a:cubicBezTo>
                  <a:cubicBezTo>
                    <a:pt x="17728" y="90965"/>
                    <a:pt x="23568" y="89312"/>
                    <a:pt x="12700" y="89312"/>
                  </a:cubicBezTo>
                  <a:lnTo>
                    <a:pt x="12700" y="89312"/>
                  </a:lnTo>
                  <a:lnTo>
                    <a:pt x="0" y="296745"/>
                  </a:lnTo>
                  <a:lnTo>
                    <a:pt x="40216" y="216312"/>
                  </a:lnTo>
                  <a:cubicBezTo>
                    <a:pt x="39511" y="180329"/>
                    <a:pt x="37571" y="144348"/>
                    <a:pt x="38100" y="108362"/>
                  </a:cubicBezTo>
                  <a:cubicBezTo>
                    <a:pt x="38278" y="96286"/>
                    <a:pt x="34788" y="81809"/>
                    <a:pt x="42333" y="72378"/>
                  </a:cubicBezTo>
                  <a:cubicBezTo>
                    <a:pt x="46828" y="66759"/>
                    <a:pt x="56444" y="75201"/>
                    <a:pt x="63500" y="76612"/>
                  </a:cubicBezTo>
                  <a:cubicBezTo>
                    <a:pt x="69144" y="79434"/>
                    <a:pt x="76933" y="79827"/>
                    <a:pt x="80433" y="85078"/>
                  </a:cubicBezTo>
                  <a:cubicBezTo>
                    <a:pt x="82837" y="88684"/>
                    <a:pt x="88390" y="97269"/>
                    <a:pt x="91016" y="99895"/>
                  </a:cubicBezTo>
                  <a:cubicBezTo>
                    <a:pt x="93511" y="102390"/>
                    <a:pt x="96661" y="104128"/>
                    <a:pt x="99483" y="106245"/>
                  </a:cubicBezTo>
                  <a:cubicBezTo>
                    <a:pt x="100189" y="109067"/>
                    <a:pt x="103417" y="112440"/>
                    <a:pt x="101600" y="114712"/>
                  </a:cubicBezTo>
                  <a:cubicBezTo>
                    <a:pt x="99352" y="117521"/>
                    <a:pt x="93357" y="119560"/>
                    <a:pt x="91016" y="116828"/>
                  </a:cubicBezTo>
                  <a:cubicBezTo>
                    <a:pt x="87314" y="112509"/>
                    <a:pt x="89605" y="105539"/>
                    <a:pt x="88900" y="99895"/>
                  </a:cubicBezTo>
                  <a:cubicBezTo>
                    <a:pt x="91722" y="92134"/>
                    <a:pt x="94903" y="84494"/>
                    <a:pt x="97366" y="76612"/>
                  </a:cubicBezTo>
                  <a:cubicBezTo>
                    <a:pt x="99375" y="70182"/>
                    <a:pt x="99048" y="61047"/>
                    <a:pt x="103716" y="55445"/>
                  </a:cubicBezTo>
                  <a:cubicBezTo>
                    <a:pt x="105144" y="53731"/>
                    <a:pt x="107949" y="54034"/>
                    <a:pt x="110066" y="53328"/>
                  </a:cubicBezTo>
                  <a:cubicBezTo>
                    <a:pt x="112888" y="49800"/>
                    <a:pt x="116027" y="46504"/>
                    <a:pt x="118533" y="42745"/>
                  </a:cubicBezTo>
                  <a:cubicBezTo>
                    <a:pt x="127542" y="29232"/>
                    <a:pt x="123974" y="19250"/>
                    <a:pt x="120650" y="412"/>
                  </a:cubicBezTo>
                  <a:cubicBezTo>
                    <a:pt x="120376" y="-1142"/>
                    <a:pt x="117122" y="2175"/>
                    <a:pt x="116416" y="2528"/>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95FE26E2-5B85-8127-49A1-CB985A5F68A8}"/>
                </a:ext>
              </a:extLst>
            </p:cNvPr>
            <p:cNvSpPr/>
            <p:nvPr/>
          </p:nvSpPr>
          <p:spPr>
            <a:xfrm>
              <a:off x="3068246" y="4106529"/>
              <a:ext cx="39785" cy="46179"/>
            </a:xfrm>
            <a:custGeom>
              <a:avLst/>
              <a:gdLst>
                <a:gd name="connsiteX0" fmla="*/ 0 w 118533"/>
                <a:gd name="connsiteY0" fmla="*/ 52917 h 137584"/>
                <a:gd name="connsiteX1" fmla="*/ 101600 w 118533"/>
                <a:gd name="connsiteY1" fmla="*/ 0 h 137584"/>
                <a:gd name="connsiteX2" fmla="*/ 80433 w 118533"/>
                <a:gd name="connsiteY2" fmla="*/ 65617 h 137584"/>
                <a:gd name="connsiteX3" fmla="*/ 118533 w 118533"/>
                <a:gd name="connsiteY3" fmla="*/ 114300 h 137584"/>
                <a:gd name="connsiteX4" fmla="*/ 84666 w 118533"/>
                <a:gd name="connsiteY4" fmla="*/ 135467 h 137584"/>
                <a:gd name="connsiteX5" fmla="*/ 44450 w 118533"/>
                <a:gd name="connsiteY5" fmla="*/ 137584 h 137584"/>
                <a:gd name="connsiteX6" fmla="*/ 44450 w 118533"/>
                <a:gd name="connsiteY6" fmla="*/ 137584 h 137584"/>
                <a:gd name="connsiteX7" fmla="*/ 0 w 118533"/>
                <a:gd name="connsiteY7" fmla="*/ 52917 h 13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33" h="137584">
                  <a:moveTo>
                    <a:pt x="0" y="52917"/>
                  </a:moveTo>
                  <a:lnTo>
                    <a:pt x="101600" y="0"/>
                  </a:lnTo>
                  <a:lnTo>
                    <a:pt x="80433" y="65617"/>
                  </a:lnTo>
                  <a:lnTo>
                    <a:pt x="118533" y="114300"/>
                  </a:lnTo>
                  <a:cubicBezTo>
                    <a:pt x="116501" y="115722"/>
                    <a:pt x="92423" y="134118"/>
                    <a:pt x="84666" y="135467"/>
                  </a:cubicBezTo>
                  <a:cubicBezTo>
                    <a:pt x="72017" y="137667"/>
                    <a:pt x="57792" y="137584"/>
                    <a:pt x="44450" y="137584"/>
                  </a:cubicBezTo>
                  <a:lnTo>
                    <a:pt x="44450" y="137584"/>
                  </a:lnTo>
                  <a:lnTo>
                    <a:pt x="0" y="52917"/>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02A3D49E-7621-3C86-C0DE-01ECFA2B4E4B}"/>
                </a:ext>
              </a:extLst>
            </p:cNvPr>
            <p:cNvSpPr/>
            <p:nvPr/>
          </p:nvSpPr>
          <p:spPr>
            <a:xfrm>
              <a:off x="3186890" y="4054926"/>
              <a:ext cx="52573" cy="83574"/>
            </a:xfrm>
            <a:custGeom>
              <a:avLst/>
              <a:gdLst>
                <a:gd name="connsiteX0" fmla="*/ 0 w 156633"/>
                <a:gd name="connsiteY0" fmla="*/ 3462 h 248995"/>
                <a:gd name="connsiteX1" fmla="*/ 29633 w 156633"/>
                <a:gd name="connsiteY1" fmla="*/ 166445 h 248995"/>
                <a:gd name="connsiteX2" fmla="*/ 156633 w 156633"/>
                <a:gd name="connsiteY2" fmla="*/ 248995 h 248995"/>
                <a:gd name="connsiteX3" fmla="*/ 63500 w 156633"/>
                <a:gd name="connsiteY3" fmla="*/ 136812 h 248995"/>
                <a:gd name="connsiteX4" fmla="*/ 52917 w 156633"/>
                <a:gd name="connsiteY4" fmla="*/ 56379 h 248995"/>
                <a:gd name="connsiteX5" fmla="*/ 48683 w 156633"/>
                <a:gd name="connsiteY5" fmla="*/ 47912 h 248995"/>
                <a:gd name="connsiteX6" fmla="*/ 46567 w 156633"/>
                <a:gd name="connsiteY6" fmla="*/ 41562 h 248995"/>
                <a:gd name="connsiteX7" fmla="*/ 48683 w 156633"/>
                <a:gd name="connsiteY7" fmla="*/ 11929 h 248995"/>
                <a:gd name="connsiteX8" fmla="*/ 40217 w 156633"/>
                <a:gd name="connsiteY8" fmla="*/ 5579 h 248995"/>
                <a:gd name="connsiteX9" fmla="*/ 0 w 156633"/>
                <a:gd name="connsiteY9" fmla="*/ 3462 h 2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33" h="248995">
                  <a:moveTo>
                    <a:pt x="0" y="3462"/>
                  </a:moveTo>
                  <a:lnTo>
                    <a:pt x="29633" y="166445"/>
                  </a:lnTo>
                  <a:lnTo>
                    <a:pt x="156633" y="248995"/>
                  </a:lnTo>
                  <a:lnTo>
                    <a:pt x="63500" y="136812"/>
                  </a:lnTo>
                  <a:cubicBezTo>
                    <a:pt x="59972" y="110001"/>
                    <a:pt x="57363" y="83053"/>
                    <a:pt x="52917" y="56379"/>
                  </a:cubicBezTo>
                  <a:cubicBezTo>
                    <a:pt x="52398" y="53266"/>
                    <a:pt x="49926" y="50812"/>
                    <a:pt x="48683" y="47912"/>
                  </a:cubicBezTo>
                  <a:cubicBezTo>
                    <a:pt x="47804" y="45861"/>
                    <a:pt x="47272" y="43679"/>
                    <a:pt x="46567" y="41562"/>
                  </a:cubicBezTo>
                  <a:cubicBezTo>
                    <a:pt x="47272" y="31684"/>
                    <a:pt x="50404" y="21681"/>
                    <a:pt x="48683" y="11929"/>
                  </a:cubicBezTo>
                  <a:cubicBezTo>
                    <a:pt x="48070" y="8455"/>
                    <a:pt x="43087" y="7630"/>
                    <a:pt x="40217" y="5579"/>
                  </a:cubicBezTo>
                  <a:cubicBezTo>
                    <a:pt x="26619" y="-4135"/>
                    <a:pt x="32643" y="1345"/>
                    <a:pt x="0" y="3462"/>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269DC51E-00A0-8E06-1BF4-39F71A0E9BF0}"/>
                </a:ext>
              </a:extLst>
            </p:cNvPr>
            <p:cNvSpPr/>
            <p:nvPr/>
          </p:nvSpPr>
          <p:spPr>
            <a:xfrm>
              <a:off x="2848007" y="3585062"/>
              <a:ext cx="901556" cy="1118953"/>
            </a:xfrm>
            <a:custGeom>
              <a:avLst/>
              <a:gdLst>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78000 w 2692400"/>
                <a:gd name="connsiteY146" fmla="*/ 2997200 h 3333750"/>
                <a:gd name="connsiteX147" fmla="*/ 1727200 w 2692400"/>
                <a:gd name="connsiteY147" fmla="*/ 3009900 h 3333750"/>
                <a:gd name="connsiteX148" fmla="*/ 1695450 w 2692400"/>
                <a:gd name="connsiteY148" fmla="*/ 3003550 h 3333750"/>
                <a:gd name="connsiteX149" fmla="*/ 1695450 w 2692400"/>
                <a:gd name="connsiteY149" fmla="*/ 3003550 h 3333750"/>
                <a:gd name="connsiteX150" fmla="*/ 1504950 w 2692400"/>
                <a:gd name="connsiteY150" fmla="*/ 3111500 h 3333750"/>
                <a:gd name="connsiteX151" fmla="*/ 1397000 w 2692400"/>
                <a:gd name="connsiteY151" fmla="*/ 3136900 h 3333750"/>
                <a:gd name="connsiteX152" fmla="*/ 1377950 w 2692400"/>
                <a:gd name="connsiteY152" fmla="*/ 3162300 h 3333750"/>
                <a:gd name="connsiteX153" fmla="*/ 1358900 w 2692400"/>
                <a:gd name="connsiteY153" fmla="*/ 3168650 h 3333750"/>
                <a:gd name="connsiteX154" fmla="*/ 1339850 w 2692400"/>
                <a:gd name="connsiteY154" fmla="*/ 3200400 h 3333750"/>
                <a:gd name="connsiteX155" fmla="*/ 1327150 w 2692400"/>
                <a:gd name="connsiteY155" fmla="*/ 3244850 h 3333750"/>
                <a:gd name="connsiteX156" fmla="*/ 1301750 w 2692400"/>
                <a:gd name="connsiteY156" fmla="*/ 3251200 h 3333750"/>
                <a:gd name="connsiteX157" fmla="*/ 1276350 w 2692400"/>
                <a:gd name="connsiteY157" fmla="*/ 3232150 h 3333750"/>
                <a:gd name="connsiteX158" fmla="*/ 1276350 w 2692400"/>
                <a:gd name="connsiteY158" fmla="*/ 3232150 h 3333750"/>
                <a:gd name="connsiteX159" fmla="*/ 736600 w 2692400"/>
                <a:gd name="connsiteY159" fmla="*/ 3327400 h 3333750"/>
                <a:gd name="connsiteX160" fmla="*/ 228600 w 2692400"/>
                <a:gd name="connsiteY160" fmla="*/ 3333750 h 3333750"/>
                <a:gd name="connsiteX161" fmla="*/ 152400 w 2692400"/>
                <a:gd name="connsiteY161" fmla="*/ 3270250 h 3333750"/>
                <a:gd name="connsiteX162" fmla="*/ 120650 w 2692400"/>
                <a:gd name="connsiteY162" fmla="*/ 3257550 h 3333750"/>
                <a:gd name="connsiteX163" fmla="*/ 101600 w 2692400"/>
                <a:gd name="connsiteY163" fmla="*/ 3238500 h 3333750"/>
                <a:gd name="connsiteX164" fmla="*/ 82550 w 2692400"/>
                <a:gd name="connsiteY164" fmla="*/ 3213100 h 3333750"/>
                <a:gd name="connsiteX165" fmla="*/ 0 w 2692400"/>
                <a:gd name="connsiteY165" fmla="*/ 3200400 h 3333750"/>
                <a:gd name="connsiteX166" fmla="*/ 0 w 2692400"/>
                <a:gd name="connsiteY166" fmla="*/ 3200400 h 3333750"/>
                <a:gd name="connsiteX167" fmla="*/ 38100 w 2692400"/>
                <a:gd name="connsiteY167" fmla="*/ 3098800 h 3333750"/>
                <a:gd name="connsiteX168" fmla="*/ 50800 w 2692400"/>
                <a:gd name="connsiteY168" fmla="*/ 3073400 h 3333750"/>
                <a:gd name="connsiteX169" fmla="*/ 50800 w 2692400"/>
                <a:gd name="connsiteY169" fmla="*/ 3073400 h 3333750"/>
                <a:gd name="connsiteX170" fmla="*/ 273050 w 2692400"/>
                <a:gd name="connsiteY170" fmla="*/ 3073400 h 3333750"/>
                <a:gd name="connsiteX171" fmla="*/ 425450 w 2692400"/>
                <a:gd name="connsiteY171" fmla="*/ 2940050 h 3333750"/>
                <a:gd name="connsiteX172" fmla="*/ 539750 w 2692400"/>
                <a:gd name="connsiteY172" fmla="*/ 2971800 h 3333750"/>
                <a:gd name="connsiteX173" fmla="*/ 596900 w 2692400"/>
                <a:gd name="connsiteY173" fmla="*/ 2933700 h 3333750"/>
                <a:gd name="connsiteX174" fmla="*/ 698500 w 2692400"/>
                <a:gd name="connsiteY174" fmla="*/ 2927350 h 3333750"/>
                <a:gd name="connsiteX175" fmla="*/ 838200 w 2692400"/>
                <a:gd name="connsiteY175" fmla="*/ 2921000 h 3333750"/>
                <a:gd name="connsiteX176" fmla="*/ 857250 w 2692400"/>
                <a:gd name="connsiteY176" fmla="*/ 2908300 h 3333750"/>
                <a:gd name="connsiteX177" fmla="*/ 895350 w 2692400"/>
                <a:gd name="connsiteY177" fmla="*/ 2908300 h 3333750"/>
                <a:gd name="connsiteX178" fmla="*/ 895350 w 2692400"/>
                <a:gd name="connsiteY178" fmla="*/ 2908300 h 3333750"/>
                <a:gd name="connsiteX179" fmla="*/ 914400 w 2692400"/>
                <a:gd name="connsiteY179" fmla="*/ 2984500 h 3333750"/>
                <a:gd name="connsiteX180" fmla="*/ 927100 w 2692400"/>
                <a:gd name="connsiteY180" fmla="*/ 2984500 h 3333750"/>
                <a:gd name="connsiteX181" fmla="*/ 927100 w 2692400"/>
                <a:gd name="connsiteY181" fmla="*/ 2984500 h 3333750"/>
                <a:gd name="connsiteX182" fmla="*/ 990600 w 2692400"/>
                <a:gd name="connsiteY182" fmla="*/ 2946400 h 3333750"/>
                <a:gd name="connsiteX183" fmla="*/ 1073150 w 2692400"/>
                <a:gd name="connsiteY183" fmla="*/ 2952750 h 3333750"/>
                <a:gd name="connsiteX184" fmla="*/ 1073150 w 2692400"/>
                <a:gd name="connsiteY184" fmla="*/ 2952750 h 3333750"/>
                <a:gd name="connsiteX185" fmla="*/ 1085850 w 2692400"/>
                <a:gd name="connsiteY185" fmla="*/ 2978150 h 3333750"/>
                <a:gd name="connsiteX186" fmla="*/ 1231900 w 2692400"/>
                <a:gd name="connsiteY186" fmla="*/ 2914650 h 3333750"/>
                <a:gd name="connsiteX187" fmla="*/ 1225550 w 2692400"/>
                <a:gd name="connsiteY187" fmla="*/ 2844800 h 3333750"/>
                <a:gd name="connsiteX188" fmla="*/ 1212850 w 2692400"/>
                <a:gd name="connsiteY188" fmla="*/ 2825750 h 3333750"/>
                <a:gd name="connsiteX189" fmla="*/ 1225550 w 2692400"/>
                <a:gd name="connsiteY189" fmla="*/ 2851150 h 3333750"/>
                <a:gd name="connsiteX190" fmla="*/ 1231900 w 2692400"/>
                <a:gd name="connsiteY190" fmla="*/ 2870200 h 3333750"/>
                <a:gd name="connsiteX191" fmla="*/ 1270000 w 2692400"/>
                <a:gd name="connsiteY191" fmla="*/ 2882900 h 3333750"/>
                <a:gd name="connsiteX192" fmla="*/ 1308100 w 2692400"/>
                <a:gd name="connsiteY192" fmla="*/ 2857500 h 3333750"/>
                <a:gd name="connsiteX193" fmla="*/ 1352550 w 2692400"/>
                <a:gd name="connsiteY193" fmla="*/ 2838450 h 3333750"/>
                <a:gd name="connsiteX194" fmla="*/ 1409700 w 2692400"/>
                <a:gd name="connsiteY194" fmla="*/ 2825750 h 3333750"/>
                <a:gd name="connsiteX195" fmla="*/ 1460500 w 2692400"/>
                <a:gd name="connsiteY195" fmla="*/ 2813050 h 3333750"/>
                <a:gd name="connsiteX196" fmla="*/ 1517650 w 2692400"/>
                <a:gd name="connsiteY196" fmla="*/ 2781300 h 3333750"/>
                <a:gd name="connsiteX197" fmla="*/ 1536700 w 2692400"/>
                <a:gd name="connsiteY197" fmla="*/ 2768600 h 3333750"/>
                <a:gd name="connsiteX198" fmla="*/ 1562100 w 2692400"/>
                <a:gd name="connsiteY198" fmla="*/ 2755900 h 3333750"/>
                <a:gd name="connsiteX199" fmla="*/ 1581150 w 2692400"/>
                <a:gd name="connsiteY199" fmla="*/ 2730500 h 3333750"/>
                <a:gd name="connsiteX200" fmla="*/ 1600200 w 2692400"/>
                <a:gd name="connsiteY200" fmla="*/ 2711450 h 3333750"/>
                <a:gd name="connsiteX201" fmla="*/ 1606550 w 2692400"/>
                <a:gd name="connsiteY201" fmla="*/ 2667000 h 3333750"/>
                <a:gd name="connsiteX202" fmla="*/ 1593850 w 2692400"/>
                <a:gd name="connsiteY202" fmla="*/ 2641600 h 3333750"/>
                <a:gd name="connsiteX203" fmla="*/ 1479550 w 2692400"/>
                <a:gd name="connsiteY203" fmla="*/ 2622550 h 3333750"/>
                <a:gd name="connsiteX204" fmla="*/ 1428750 w 2692400"/>
                <a:gd name="connsiteY204" fmla="*/ 2635250 h 3333750"/>
                <a:gd name="connsiteX205" fmla="*/ 1409700 w 2692400"/>
                <a:gd name="connsiteY205" fmla="*/ 2654300 h 3333750"/>
                <a:gd name="connsiteX206" fmla="*/ 1365250 w 2692400"/>
                <a:gd name="connsiteY206" fmla="*/ 2692400 h 3333750"/>
                <a:gd name="connsiteX207" fmla="*/ 1358900 w 2692400"/>
                <a:gd name="connsiteY207" fmla="*/ 2711450 h 3333750"/>
                <a:gd name="connsiteX208" fmla="*/ 1320800 w 2692400"/>
                <a:gd name="connsiteY208" fmla="*/ 2711450 h 3333750"/>
                <a:gd name="connsiteX209" fmla="*/ 1327150 w 2692400"/>
                <a:gd name="connsiteY209" fmla="*/ 2667000 h 3333750"/>
                <a:gd name="connsiteX210" fmla="*/ 1377950 w 2692400"/>
                <a:gd name="connsiteY210" fmla="*/ 2597150 h 3333750"/>
                <a:gd name="connsiteX211" fmla="*/ 1397000 w 2692400"/>
                <a:gd name="connsiteY211" fmla="*/ 2590800 h 3333750"/>
                <a:gd name="connsiteX212" fmla="*/ 1416050 w 2692400"/>
                <a:gd name="connsiteY212" fmla="*/ 2559050 h 3333750"/>
                <a:gd name="connsiteX213" fmla="*/ 1466850 w 2692400"/>
                <a:gd name="connsiteY213" fmla="*/ 2546350 h 3333750"/>
                <a:gd name="connsiteX214" fmla="*/ 1492250 w 2692400"/>
                <a:gd name="connsiteY214" fmla="*/ 2533650 h 3333750"/>
                <a:gd name="connsiteX215" fmla="*/ 1536700 w 2692400"/>
                <a:gd name="connsiteY215" fmla="*/ 2501900 h 3333750"/>
                <a:gd name="connsiteX216" fmla="*/ 1568450 w 2692400"/>
                <a:gd name="connsiteY216" fmla="*/ 2470150 h 3333750"/>
                <a:gd name="connsiteX217" fmla="*/ 1581150 w 2692400"/>
                <a:gd name="connsiteY217" fmla="*/ 2451100 h 3333750"/>
                <a:gd name="connsiteX218" fmla="*/ 1600200 w 2692400"/>
                <a:gd name="connsiteY218" fmla="*/ 2444750 h 3333750"/>
                <a:gd name="connsiteX219" fmla="*/ 1625600 w 2692400"/>
                <a:gd name="connsiteY219" fmla="*/ 2387600 h 3333750"/>
                <a:gd name="connsiteX220" fmla="*/ 1568450 w 2692400"/>
                <a:gd name="connsiteY220" fmla="*/ 2393950 h 3333750"/>
                <a:gd name="connsiteX221" fmla="*/ 1543050 w 2692400"/>
                <a:gd name="connsiteY221" fmla="*/ 2419350 h 3333750"/>
                <a:gd name="connsiteX222" fmla="*/ 1473200 w 2692400"/>
                <a:gd name="connsiteY222" fmla="*/ 2381250 h 3333750"/>
                <a:gd name="connsiteX223" fmla="*/ 1454150 w 2692400"/>
                <a:gd name="connsiteY223" fmla="*/ 2374900 h 3333750"/>
                <a:gd name="connsiteX224" fmla="*/ 1428750 w 2692400"/>
                <a:gd name="connsiteY224" fmla="*/ 2387600 h 3333750"/>
                <a:gd name="connsiteX225" fmla="*/ 1403350 w 2692400"/>
                <a:gd name="connsiteY225" fmla="*/ 2444750 h 3333750"/>
                <a:gd name="connsiteX226" fmla="*/ 1397000 w 2692400"/>
                <a:gd name="connsiteY226" fmla="*/ 2463800 h 3333750"/>
                <a:gd name="connsiteX227" fmla="*/ 1352550 w 2692400"/>
                <a:gd name="connsiteY227" fmla="*/ 2495550 h 3333750"/>
                <a:gd name="connsiteX228" fmla="*/ 1346200 w 2692400"/>
                <a:gd name="connsiteY228" fmla="*/ 2527300 h 3333750"/>
                <a:gd name="connsiteX229" fmla="*/ 1320800 w 2692400"/>
                <a:gd name="connsiteY229" fmla="*/ 2584450 h 3333750"/>
                <a:gd name="connsiteX230" fmla="*/ 1301750 w 2692400"/>
                <a:gd name="connsiteY230" fmla="*/ 2609850 h 3333750"/>
                <a:gd name="connsiteX231" fmla="*/ 1295400 w 2692400"/>
                <a:gd name="connsiteY231" fmla="*/ 2686050 h 3333750"/>
                <a:gd name="connsiteX232" fmla="*/ 1263650 w 2692400"/>
                <a:gd name="connsiteY232" fmla="*/ 2692400 h 3333750"/>
                <a:gd name="connsiteX233" fmla="*/ 1219200 w 2692400"/>
                <a:gd name="connsiteY233" fmla="*/ 2711450 h 3333750"/>
                <a:gd name="connsiteX234" fmla="*/ 1206500 w 2692400"/>
                <a:gd name="connsiteY234" fmla="*/ 2749550 h 3333750"/>
                <a:gd name="connsiteX235" fmla="*/ 1098550 w 2692400"/>
                <a:gd name="connsiteY235" fmla="*/ 2736850 h 3333750"/>
                <a:gd name="connsiteX236" fmla="*/ 1092200 w 2692400"/>
                <a:gd name="connsiteY236" fmla="*/ 2717800 h 3333750"/>
                <a:gd name="connsiteX237" fmla="*/ 1073150 w 2692400"/>
                <a:gd name="connsiteY237" fmla="*/ 2711450 h 3333750"/>
                <a:gd name="connsiteX238" fmla="*/ 1041400 w 2692400"/>
                <a:gd name="connsiteY238" fmla="*/ 2698750 h 3333750"/>
                <a:gd name="connsiteX239" fmla="*/ 1022350 w 2692400"/>
                <a:gd name="connsiteY239" fmla="*/ 2679700 h 3333750"/>
                <a:gd name="connsiteX240" fmla="*/ 1003300 w 2692400"/>
                <a:gd name="connsiteY240" fmla="*/ 2673350 h 3333750"/>
                <a:gd name="connsiteX241" fmla="*/ 876300 w 2692400"/>
                <a:gd name="connsiteY241" fmla="*/ 2679700 h 3333750"/>
                <a:gd name="connsiteX242" fmla="*/ 882650 w 2692400"/>
                <a:gd name="connsiteY242" fmla="*/ 2724150 h 3333750"/>
                <a:gd name="connsiteX243" fmla="*/ 946150 w 2692400"/>
                <a:gd name="connsiteY243" fmla="*/ 2730500 h 3333750"/>
                <a:gd name="connsiteX244" fmla="*/ 1003300 w 2692400"/>
                <a:gd name="connsiteY244" fmla="*/ 2749550 h 3333750"/>
                <a:gd name="connsiteX245" fmla="*/ 1035050 w 2692400"/>
                <a:gd name="connsiteY245" fmla="*/ 2755900 h 3333750"/>
                <a:gd name="connsiteX246" fmla="*/ 1060450 w 2692400"/>
                <a:gd name="connsiteY246" fmla="*/ 2768600 h 3333750"/>
                <a:gd name="connsiteX247" fmla="*/ 1098550 w 2692400"/>
                <a:gd name="connsiteY247" fmla="*/ 2774950 h 3333750"/>
                <a:gd name="connsiteX248" fmla="*/ 1111250 w 2692400"/>
                <a:gd name="connsiteY248" fmla="*/ 2813050 h 3333750"/>
                <a:gd name="connsiteX249" fmla="*/ 1104900 w 2692400"/>
                <a:gd name="connsiteY249" fmla="*/ 2838450 h 3333750"/>
                <a:gd name="connsiteX250" fmla="*/ 1079500 w 2692400"/>
                <a:gd name="connsiteY250" fmla="*/ 2851150 h 3333750"/>
                <a:gd name="connsiteX251" fmla="*/ 984250 w 2692400"/>
                <a:gd name="connsiteY251" fmla="*/ 2825750 h 3333750"/>
                <a:gd name="connsiteX252" fmla="*/ 958850 w 2692400"/>
                <a:gd name="connsiteY252" fmla="*/ 2800350 h 3333750"/>
                <a:gd name="connsiteX253" fmla="*/ 889000 w 2692400"/>
                <a:gd name="connsiteY253" fmla="*/ 2762250 h 3333750"/>
                <a:gd name="connsiteX254" fmla="*/ 857250 w 2692400"/>
                <a:gd name="connsiteY254" fmla="*/ 2755900 h 3333750"/>
                <a:gd name="connsiteX255" fmla="*/ 742950 w 2692400"/>
                <a:gd name="connsiteY255" fmla="*/ 2768600 h 3333750"/>
                <a:gd name="connsiteX256" fmla="*/ 711200 w 2692400"/>
                <a:gd name="connsiteY256" fmla="*/ 2781300 h 3333750"/>
                <a:gd name="connsiteX257" fmla="*/ 647700 w 2692400"/>
                <a:gd name="connsiteY257" fmla="*/ 2832100 h 3333750"/>
                <a:gd name="connsiteX258" fmla="*/ 628650 w 2692400"/>
                <a:gd name="connsiteY258" fmla="*/ 2857500 h 3333750"/>
                <a:gd name="connsiteX259" fmla="*/ 571500 w 2692400"/>
                <a:gd name="connsiteY259" fmla="*/ 2889250 h 3333750"/>
                <a:gd name="connsiteX260" fmla="*/ 546100 w 2692400"/>
                <a:gd name="connsiteY260" fmla="*/ 2921000 h 3333750"/>
                <a:gd name="connsiteX261" fmla="*/ 520700 w 2692400"/>
                <a:gd name="connsiteY261" fmla="*/ 2933700 h 3333750"/>
                <a:gd name="connsiteX262" fmla="*/ 457200 w 2692400"/>
                <a:gd name="connsiteY262" fmla="*/ 2952750 h 3333750"/>
                <a:gd name="connsiteX263" fmla="*/ 381000 w 2692400"/>
                <a:gd name="connsiteY263" fmla="*/ 2946400 h 3333750"/>
                <a:gd name="connsiteX264" fmla="*/ 355600 w 2692400"/>
                <a:gd name="connsiteY264" fmla="*/ 2940050 h 3333750"/>
                <a:gd name="connsiteX265" fmla="*/ 342900 w 2692400"/>
                <a:gd name="connsiteY265" fmla="*/ 2921000 h 3333750"/>
                <a:gd name="connsiteX266" fmla="*/ 323850 w 2692400"/>
                <a:gd name="connsiteY266" fmla="*/ 2895600 h 3333750"/>
                <a:gd name="connsiteX267" fmla="*/ 317500 w 2692400"/>
                <a:gd name="connsiteY267" fmla="*/ 2851150 h 3333750"/>
                <a:gd name="connsiteX268" fmla="*/ 342900 w 2692400"/>
                <a:gd name="connsiteY268" fmla="*/ 2787650 h 3333750"/>
                <a:gd name="connsiteX269" fmla="*/ 374650 w 2692400"/>
                <a:gd name="connsiteY269" fmla="*/ 2768600 h 3333750"/>
                <a:gd name="connsiteX270" fmla="*/ 577850 w 2692400"/>
                <a:gd name="connsiteY270" fmla="*/ 2755900 h 3333750"/>
                <a:gd name="connsiteX271" fmla="*/ 571500 w 2692400"/>
                <a:gd name="connsiteY271" fmla="*/ 2686050 h 3333750"/>
                <a:gd name="connsiteX272" fmla="*/ 539750 w 2692400"/>
                <a:gd name="connsiteY272" fmla="*/ 2679700 h 3333750"/>
                <a:gd name="connsiteX273" fmla="*/ 501650 w 2692400"/>
                <a:gd name="connsiteY273" fmla="*/ 2647950 h 3333750"/>
                <a:gd name="connsiteX274" fmla="*/ 488950 w 2692400"/>
                <a:gd name="connsiteY274" fmla="*/ 2622550 h 3333750"/>
                <a:gd name="connsiteX275" fmla="*/ 495300 w 2692400"/>
                <a:gd name="connsiteY275" fmla="*/ 2603500 h 3333750"/>
                <a:gd name="connsiteX276" fmla="*/ 514350 w 2692400"/>
                <a:gd name="connsiteY276" fmla="*/ 2590800 h 3333750"/>
                <a:gd name="connsiteX277" fmla="*/ 628650 w 2692400"/>
                <a:gd name="connsiteY277" fmla="*/ 2571750 h 3333750"/>
                <a:gd name="connsiteX278" fmla="*/ 666750 w 2692400"/>
                <a:gd name="connsiteY278" fmla="*/ 2546350 h 3333750"/>
                <a:gd name="connsiteX279" fmla="*/ 692150 w 2692400"/>
                <a:gd name="connsiteY279" fmla="*/ 2520950 h 3333750"/>
                <a:gd name="connsiteX280" fmla="*/ 723900 w 2692400"/>
                <a:gd name="connsiteY280" fmla="*/ 2514600 h 3333750"/>
                <a:gd name="connsiteX281" fmla="*/ 749300 w 2692400"/>
                <a:gd name="connsiteY281" fmla="*/ 2501900 h 3333750"/>
                <a:gd name="connsiteX282" fmla="*/ 755650 w 2692400"/>
                <a:gd name="connsiteY282" fmla="*/ 2470150 h 3333750"/>
                <a:gd name="connsiteX283" fmla="*/ 774700 w 2692400"/>
                <a:gd name="connsiteY283" fmla="*/ 2425700 h 3333750"/>
                <a:gd name="connsiteX284" fmla="*/ 781050 w 2692400"/>
                <a:gd name="connsiteY284" fmla="*/ 2387600 h 3333750"/>
                <a:gd name="connsiteX285" fmla="*/ 800100 w 2692400"/>
                <a:gd name="connsiteY285" fmla="*/ 2374900 h 3333750"/>
                <a:gd name="connsiteX286" fmla="*/ 831850 w 2692400"/>
                <a:gd name="connsiteY286" fmla="*/ 2387600 h 3333750"/>
                <a:gd name="connsiteX287" fmla="*/ 882650 w 2692400"/>
                <a:gd name="connsiteY287" fmla="*/ 2419350 h 3333750"/>
                <a:gd name="connsiteX288" fmla="*/ 990600 w 2692400"/>
                <a:gd name="connsiteY288" fmla="*/ 2406650 h 3333750"/>
                <a:gd name="connsiteX289" fmla="*/ 1003300 w 2692400"/>
                <a:gd name="connsiteY289" fmla="*/ 2381250 h 3333750"/>
                <a:gd name="connsiteX290" fmla="*/ 1022350 w 2692400"/>
                <a:gd name="connsiteY290" fmla="*/ 2311400 h 3333750"/>
                <a:gd name="connsiteX291" fmla="*/ 1003300 w 2692400"/>
                <a:gd name="connsiteY291" fmla="*/ 2184400 h 3333750"/>
                <a:gd name="connsiteX292" fmla="*/ 984250 w 2692400"/>
                <a:gd name="connsiteY292" fmla="*/ 2171700 h 3333750"/>
                <a:gd name="connsiteX293" fmla="*/ 971550 w 2692400"/>
                <a:gd name="connsiteY293" fmla="*/ 2146300 h 3333750"/>
                <a:gd name="connsiteX294" fmla="*/ 933450 w 2692400"/>
                <a:gd name="connsiteY294" fmla="*/ 2012950 h 3333750"/>
                <a:gd name="connsiteX295" fmla="*/ 908050 w 2692400"/>
                <a:gd name="connsiteY295" fmla="*/ 2032000 h 3333750"/>
                <a:gd name="connsiteX296" fmla="*/ 901700 w 2692400"/>
                <a:gd name="connsiteY296" fmla="*/ 2051050 h 3333750"/>
                <a:gd name="connsiteX297" fmla="*/ 876300 w 2692400"/>
                <a:gd name="connsiteY297" fmla="*/ 2127250 h 3333750"/>
                <a:gd name="connsiteX298" fmla="*/ 889000 w 2692400"/>
                <a:gd name="connsiteY298" fmla="*/ 2228850 h 3333750"/>
                <a:gd name="connsiteX299" fmla="*/ 895350 w 2692400"/>
                <a:gd name="connsiteY299" fmla="*/ 2266950 h 3333750"/>
                <a:gd name="connsiteX300" fmla="*/ 908050 w 2692400"/>
                <a:gd name="connsiteY300" fmla="*/ 2292350 h 3333750"/>
                <a:gd name="connsiteX301" fmla="*/ 914400 w 2692400"/>
                <a:gd name="connsiteY301" fmla="*/ 2317750 h 3333750"/>
                <a:gd name="connsiteX302" fmla="*/ 838200 w 2692400"/>
                <a:gd name="connsiteY302"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78000 w 2692400"/>
                <a:gd name="connsiteY146" fmla="*/ 2997200 h 3333750"/>
                <a:gd name="connsiteX147" fmla="*/ 1727200 w 2692400"/>
                <a:gd name="connsiteY147" fmla="*/ 3009900 h 3333750"/>
                <a:gd name="connsiteX148" fmla="*/ 1695450 w 2692400"/>
                <a:gd name="connsiteY148" fmla="*/ 3003550 h 3333750"/>
                <a:gd name="connsiteX149" fmla="*/ 1695450 w 2692400"/>
                <a:gd name="connsiteY149" fmla="*/ 3003550 h 3333750"/>
                <a:gd name="connsiteX150" fmla="*/ 1504950 w 2692400"/>
                <a:gd name="connsiteY150" fmla="*/ 3111500 h 3333750"/>
                <a:gd name="connsiteX151" fmla="*/ 1397000 w 2692400"/>
                <a:gd name="connsiteY151" fmla="*/ 3136900 h 3333750"/>
                <a:gd name="connsiteX152" fmla="*/ 1377950 w 2692400"/>
                <a:gd name="connsiteY152" fmla="*/ 3162300 h 3333750"/>
                <a:gd name="connsiteX153" fmla="*/ 1358900 w 2692400"/>
                <a:gd name="connsiteY153" fmla="*/ 3168650 h 3333750"/>
                <a:gd name="connsiteX154" fmla="*/ 1339850 w 2692400"/>
                <a:gd name="connsiteY154" fmla="*/ 3200400 h 3333750"/>
                <a:gd name="connsiteX155" fmla="*/ 1327150 w 2692400"/>
                <a:gd name="connsiteY155" fmla="*/ 3244850 h 3333750"/>
                <a:gd name="connsiteX156" fmla="*/ 1276350 w 2692400"/>
                <a:gd name="connsiteY156" fmla="*/ 3232150 h 3333750"/>
                <a:gd name="connsiteX157" fmla="*/ 1276350 w 2692400"/>
                <a:gd name="connsiteY157" fmla="*/ 3232150 h 3333750"/>
                <a:gd name="connsiteX158" fmla="*/ 736600 w 2692400"/>
                <a:gd name="connsiteY158" fmla="*/ 3327400 h 3333750"/>
                <a:gd name="connsiteX159" fmla="*/ 228600 w 2692400"/>
                <a:gd name="connsiteY159" fmla="*/ 3333750 h 3333750"/>
                <a:gd name="connsiteX160" fmla="*/ 152400 w 2692400"/>
                <a:gd name="connsiteY160" fmla="*/ 3270250 h 3333750"/>
                <a:gd name="connsiteX161" fmla="*/ 120650 w 2692400"/>
                <a:gd name="connsiteY161" fmla="*/ 3257550 h 3333750"/>
                <a:gd name="connsiteX162" fmla="*/ 101600 w 2692400"/>
                <a:gd name="connsiteY162" fmla="*/ 3238500 h 3333750"/>
                <a:gd name="connsiteX163" fmla="*/ 82550 w 2692400"/>
                <a:gd name="connsiteY163" fmla="*/ 3213100 h 3333750"/>
                <a:gd name="connsiteX164" fmla="*/ 0 w 2692400"/>
                <a:gd name="connsiteY164" fmla="*/ 3200400 h 3333750"/>
                <a:gd name="connsiteX165" fmla="*/ 0 w 2692400"/>
                <a:gd name="connsiteY165" fmla="*/ 3200400 h 3333750"/>
                <a:gd name="connsiteX166" fmla="*/ 38100 w 2692400"/>
                <a:gd name="connsiteY166" fmla="*/ 3098800 h 3333750"/>
                <a:gd name="connsiteX167" fmla="*/ 50800 w 2692400"/>
                <a:gd name="connsiteY167" fmla="*/ 3073400 h 3333750"/>
                <a:gd name="connsiteX168" fmla="*/ 50800 w 2692400"/>
                <a:gd name="connsiteY168" fmla="*/ 3073400 h 3333750"/>
                <a:gd name="connsiteX169" fmla="*/ 273050 w 2692400"/>
                <a:gd name="connsiteY169" fmla="*/ 3073400 h 3333750"/>
                <a:gd name="connsiteX170" fmla="*/ 425450 w 2692400"/>
                <a:gd name="connsiteY170" fmla="*/ 2940050 h 3333750"/>
                <a:gd name="connsiteX171" fmla="*/ 539750 w 2692400"/>
                <a:gd name="connsiteY171" fmla="*/ 2971800 h 3333750"/>
                <a:gd name="connsiteX172" fmla="*/ 596900 w 2692400"/>
                <a:gd name="connsiteY172" fmla="*/ 2933700 h 3333750"/>
                <a:gd name="connsiteX173" fmla="*/ 698500 w 2692400"/>
                <a:gd name="connsiteY173" fmla="*/ 2927350 h 3333750"/>
                <a:gd name="connsiteX174" fmla="*/ 838200 w 2692400"/>
                <a:gd name="connsiteY174" fmla="*/ 2921000 h 3333750"/>
                <a:gd name="connsiteX175" fmla="*/ 857250 w 2692400"/>
                <a:gd name="connsiteY175" fmla="*/ 2908300 h 3333750"/>
                <a:gd name="connsiteX176" fmla="*/ 895350 w 2692400"/>
                <a:gd name="connsiteY176" fmla="*/ 2908300 h 3333750"/>
                <a:gd name="connsiteX177" fmla="*/ 895350 w 2692400"/>
                <a:gd name="connsiteY177" fmla="*/ 2908300 h 3333750"/>
                <a:gd name="connsiteX178" fmla="*/ 914400 w 2692400"/>
                <a:gd name="connsiteY178" fmla="*/ 2984500 h 3333750"/>
                <a:gd name="connsiteX179" fmla="*/ 927100 w 2692400"/>
                <a:gd name="connsiteY179" fmla="*/ 2984500 h 3333750"/>
                <a:gd name="connsiteX180" fmla="*/ 927100 w 2692400"/>
                <a:gd name="connsiteY180" fmla="*/ 2984500 h 3333750"/>
                <a:gd name="connsiteX181" fmla="*/ 990600 w 2692400"/>
                <a:gd name="connsiteY181" fmla="*/ 2946400 h 3333750"/>
                <a:gd name="connsiteX182" fmla="*/ 1073150 w 2692400"/>
                <a:gd name="connsiteY182" fmla="*/ 2952750 h 3333750"/>
                <a:gd name="connsiteX183" fmla="*/ 1073150 w 2692400"/>
                <a:gd name="connsiteY183" fmla="*/ 2952750 h 3333750"/>
                <a:gd name="connsiteX184" fmla="*/ 1085850 w 2692400"/>
                <a:gd name="connsiteY184" fmla="*/ 2978150 h 3333750"/>
                <a:gd name="connsiteX185" fmla="*/ 1231900 w 2692400"/>
                <a:gd name="connsiteY185" fmla="*/ 2914650 h 3333750"/>
                <a:gd name="connsiteX186" fmla="*/ 1225550 w 2692400"/>
                <a:gd name="connsiteY186" fmla="*/ 2844800 h 3333750"/>
                <a:gd name="connsiteX187" fmla="*/ 1212850 w 2692400"/>
                <a:gd name="connsiteY187" fmla="*/ 2825750 h 3333750"/>
                <a:gd name="connsiteX188" fmla="*/ 1225550 w 2692400"/>
                <a:gd name="connsiteY188" fmla="*/ 2851150 h 3333750"/>
                <a:gd name="connsiteX189" fmla="*/ 1231900 w 2692400"/>
                <a:gd name="connsiteY189" fmla="*/ 2870200 h 3333750"/>
                <a:gd name="connsiteX190" fmla="*/ 1270000 w 2692400"/>
                <a:gd name="connsiteY190" fmla="*/ 2882900 h 3333750"/>
                <a:gd name="connsiteX191" fmla="*/ 1308100 w 2692400"/>
                <a:gd name="connsiteY191" fmla="*/ 2857500 h 3333750"/>
                <a:gd name="connsiteX192" fmla="*/ 1352550 w 2692400"/>
                <a:gd name="connsiteY192" fmla="*/ 2838450 h 3333750"/>
                <a:gd name="connsiteX193" fmla="*/ 1409700 w 2692400"/>
                <a:gd name="connsiteY193" fmla="*/ 2825750 h 3333750"/>
                <a:gd name="connsiteX194" fmla="*/ 1460500 w 2692400"/>
                <a:gd name="connsiteY194" fmla="*/ 2813050 h 3333750"/>
                <a:gd name="connsiteX195" fmla="*/ 1517650 w 2692400"/>
                <a:gd name="connsiteY195" fmla="*/ 2781300 h 3333750"/>
                <a:gd name="connsiteX196" fmla="*/ 1536700 w 2692400"/>
                <a:gd name="connsiteY196" fmla="*/ 2768600 h 3333750"/>
                <a:gd name="connsiteX197" fmla="*/ 1562100 w 2692400"/>
                <a:gd name="connsiteY197" fmla="*/ 2755900 h 3333750"/>
                <a:gd name="connsiteX198" fmla="*/ 1581150 w 2692400"/>
                <a:gd name="connsiteY198" fmla="*/ 2730500 h 3333750"/>
                <a:gd name="connsiteX199" fmla="*/ 1600200 w 2692400"/>
                <a:gd name="connsiteY199" fmla="*/ 2711450 h 3333750"/>
                <a:gd name="connsiteX200" fmla="*/ 1606550 w 2692400"/>
                <a:gd name="connsiteY200" fmla="*/ 2667000 h 3333750"/>
                <a:gd name="connsiteX201" fmla="*/ 1593850 w 2692400"/>
                <a:gd name="connsiteY201" fmla="*/ 2641600 h 3333750"/>
                <a:gd name="connsiteX202" fmla="*/ 1479550 w 2692400"/>
                <a:gd name="connsiteY202" fmla="*/ 2622550 h 3333750"/>
                <a:gd name="connsiteX203" fmla="*/ 1428750 w 2692400"/>
                <a:gd name="connsiteY203" fmla="*/ 2635250 h 3333750"/>
                <a:gd name="connsiteX204" fmla="*/ 1409700 w 2692400"/>
                <a:gd name="connsiteY204" fmla="*/ 2654300 h 3333750"/>
                <a:gd name="connsiteX205" fmla="*/ 1365250 w 2692400"/>
                <a:gd name="connsiteY205" fmla="*/ 2692400 h 3333750"/>
                <a:gd name="connsiteX206" fmla="*/ 1358900 w 2692400"/>
                <a:gd name="connsiteY206" fmla="*/ 2711450 h 3333750"/>
                <a:gd name="connsiteX207" fmla="*/ 1320800 w 2692400"/>
                <a:gd name="connsiteY207" fmla="*/ 2711450 h 3333750"/>
                <a:gd name="connsiteX208" fmla="*/ 1327150 w 2692400"/>
                <a:gd name="connsiteY208" fmla="*/ 2667000 h 3333750"/>
                <a:gd name="connsiteX209" fmla="*/ 1377950 w 2692400"/>
                <a:gd name="connsiteY209" fmla="*/ 2597150 h 3333750"/>
                <a:gd name="connsiteX210" fmla="*/ 1397000 w 2692400"/>
                <a:gd name="connsiteY210" fmla="*/ 2590800 h 3333750"/>
                <a:gd name="connsiteX211" fmla="*/ 1416050 w 2692400"/>
                <a:gd name="connsiteY211" fmla="*/ 2559050 h 3333750"/>
                <a:gd name="connsiteX212" fmla="*/ 1466850 w 2692400"/>
                <a:gd name="connsiteY212" fmla="*/ 2546350 h 3333750"/>
                <a:gd name="connsiteX213" fmla="*/ 1492250 w 2692400"/>
                <a:gd name="connsiteY213" fmla="*/ 2533650 h 3333750"/>
                <a:gd name="connsiteX214" fmla="*/ 1536700 w 2692400"/>
                <a:gd name="connsiteY214" fmla="*/ 2501900 h 3333750"/>
                <a:gd name="connsiteX215" fmla="*/ 1568450 w 2692400"/>
                <a:gd name="connsiteY215" fmla="*/ 2470150 h 3333750"/>
                <a:gd name="connsiteX216" fmla="*/ 1581150 w 2692400"/>
                <a:gd name="connsiteY216" fmla="*/ 2451100 h 3333750"/>
                <a:gd name="connsiteX217" fmla="*/ 1600200 w 2692400"/>
                <a:gd name="connsiteY217" fmla="*/ 2444750 h 3333750"/>
                <a:gd name="connsiteX218" fmla="*/ 1625600 w 2692400"/>
                <a:gd name="connsiteY218" fmla="*/ 2387600 h 3333750"/>
                <a:gd name="connsiteX219" fmla="*/ 1568450 w 2692400"/>
                <a:gd name="connsiteY219" fmla="*/ 2393950 h 3333750"/>
                <a:gd name="connsiteX220" fmla="*/ 1543050 w 2692400"/>
                <a:gd name="connsiteY220" fmla="*/ 2419350 h 3333750"/>
                <a:gd name="connsiteX221" fmla="*/ 1473200 w 2692400"/>
                <a:gd name="connsiteY221" fmla="*/ 2381250 h 3333750"/>
                <a:gd name="connsiteX222" fmla="*/ 1454150 w 2692400"/>
                <a:gd name="connsiteY222" fmla="*/ 2374900 h 3333750"/>
                <a:gd name="connsiteX223" fmla="*/ 1428750 w 2692400"/>
                <a:gd name="connsiteY223" fmla="*/ 2387600 h 3333750"/>
                <a:gd name="connsiteX224" fmla="*/ 1403350 w 2692400"/>
                <a:gd name="connsiteY224" fmla="*/ 2444750 h 3333750"/>
                <a:gd name="connsiteX225" fmla="*/ 1397000 w 2692400"/>
                <a:gd name="connsiteY225" fmla="*/ 2463800 h 3333750"/>
                <a:gd name="connsiteX226" fmla="*/ 1352550 w 2692400"/>
                <a:gd name="connsiteY226" fmla="*/ 2495550 h 3333750"/>
                <a:gd name="connsiteX227" fmla="*/ 1346200 w 2692400"/>
                <a:gd name="connsiteY227" fmla="*/ 2527300 h 3333750"/>
                <a:gd name="connsiteX228" fmla="*/ 1320800 w 2692400"/>
                <a:gd name="connsiteY228" fmla="*/ 2584450 h 3333750"/>
                <a:gd name="connsiteX229" fmla="*/ 1301750 w 2692400"/>
                <a:gd name="connsiteY229" fmla="*/ 2609850 h 3333750"/>
                <a:gd name="connsiteX230" fmla="*/ 1295400 w 2692400"/>
                <a:gd name="connsiteY230" fmla="*/ 2686050 h 3333750"/>
                <a:gd name="connsiteX231" fmla="*/ 1263650 w 2692400"/>
                <a:gd name="connsiteY231" fmla="*/ 2692400 h 3333750"/>
                <a:gd name="connsiteX232" fmla="*/ 1219200 w 2692400"/>
                <a:gd name="connsiteY232" fmla="*/ 2711450 h 3333750"/>
                <a:gd name="connsiteX233" fmla="*/ 1206500 w 2692400"/>
                <a:gd name="connsiteY233" fmla="*/ 2749550 h 3333750"/>
                <a:gd name="connsiteX234" fmla="*/ 1098550 w 2692400"/>
                <a:gd name="connsiteY234" fmla="*/ 2736850 h 3333750"/>
                <a:gd name="connsiteX235" fmla="*/ 1092200 w 2692400"/>
                <a:gd name="connsiteY235" fmla="*/ 2717800 h 3333750"/>
                <a:gd name="connsiteX236" fmla="*/ 1073150 w 2692400"/>
                <a:gd name="connsiteY236" fmla="*/ 2711450 h 3333750"/>
                <a:gd name="connsiteX237" fmla="*/ 1041400 w 2692400"/>
                <a:gd name="connsiteY237" fmla="*/ 2698750 h 3333750"/>
                <a:gd name="connsiteX238" fmla="*/ 1022350 w 2692400"/>
                <a:gd name="connsiteY238" fmla="*/ 2679700 h 3333750"/>
                <a:gd name="connsiteX239" fmla="*/ 1003300 w 2692400"/>
                <a:gd name="connsiteY239" fmla="*/ 2673350 h 3333750"/>
                <a:gd name="connsiteX240" fmla="*/ 876300 w 2692400"/>
                <a:gd name="connsiteY240" fmla="*/ 2679700 h 3333750"/>
                <a:gd name="connsiteX241" fmla="*/ 882650 w 2692400"/>
                <a:gd name="connsiteY241" fmla="*/ 2724150 h 3333750"/>
                <a:gd name="connsiteX242" fmla="*/ 946150 w 2692400"/>
                <a:gd name="connsiteY242" fmla="*/ 2730500 h 3333750"/>
                <a:gd name="connsiteX243" fmla="*/ 1003300 w 2692400"/>
                <a:gd name="connsiteY243" fmla="*/ 2749550 h 3333750"/>
                <a:gd name="connsiteX244" fmla="*/ 1035050 w 2692400"/>
                <a:gd name="connsiteY244" fmla="*/ 2755900 h 3333750"/>
                <a:gd name="connsiteX245" fmla="*/ 1060450 w 2692400"/>
                <a:gd name="connsiteY245" fmla="*/ 2768600 h 3333750"/>
                <a:gd name="connsiteX246" fmla="*/ 1098550 w 2692400"/>
                <a:gd name="connsiteY246" fmla="*/ 2774950 h 3333750"/>
                <a:gd name="connsiteX247" fmla="*/ 1111250 w 2692400"/>
                <a:gd name="connsiteY247" fmla="*/ 2813050 h 3333750"/>
                <a:gd name="connsiteX248" fmla="*/ 1104900 w 2692400"/>
                <a:gd name="connsiteY248" fmla="*/ 2838450 h 3333750"/>
                <a:gd name="connsiteX249" fmla="*/ 1079500 w 2692400"/>
                <a:gd name="connsiteY249" fmla="*/ 2851150 h 3333750"/>
                <a:gd name="connsiteX250" fmla="*/ 984250 w 2692400"/>
                <a:gd name="connsiteY250" fmla="*/ 2825750 h 3333750"/>
                <a:gd name="connsiteX251" fmla="*/ 958850 w 2692400"/>
                <a:gd name="connsiteY251" fmla="*/ 2800350 h 3333750"/>
                <a:gd name="connsiteX252" fmla="*/ 889000 w 2692400"/>
                <a:gd name="connsiteY252" fmla="*/ 2762250 h 3333750"/>
                <a:gd name="connsiteX253" fmla="*/ 857250 w 2692400"/>
                <a:gd name="connsiteY253" fmla="*/ 2755900 h 3333750"/>
                <a:gd name="connsiteX254" fmla="*/ 742950 w 2692400"/>
                <a:gd name="connsiteY254" fmla="*/ 2768600 h 3333750"/>
                <a:gd name="connsiteX255" fmla="*/ 711200 w 2692400"/>
                <a:gd name="connsiteY255" fmla="*/ 2781300 h 3333750"/>
                <a:gd name="connsiteX256" fmla="*/ 647700 w 2692400"/>
                <a:gd name="connsiteY256" fmla="*/ 2832100 h 3333750"/>
                <a:gd name="connsiteX257" fmla="*/ 628650 w 2692400"/>
                <a:gd name="connsiteY257" fmla="*/ 2857500 h 3333750"/>
                <a:gd name="connsiteX258" fmla="*/ 571500 w 2692400"/>
                <a:gd name="connsiteY258" fmla="*/ 2889250 h 3333750"/>
                <a:gd name="connsiteX259" fmla="*/ 546100 w 2692400"/>
                <a:gd name="connsiteY259" fmla="*/ 2921000 h 3333750"/>
                <a:gd name="connsiteX260" fmla="*/ 520700 w 2692400"/>
                <a:gd name="connsiteY260" fmla="*/ 2933700 h 3333750"/>
                <a:gd name="connsiteX261" fmla="*/ 457200 w 2692400"/>
                <a:gd name="connsiteY261" fmla="*/ 2952750 h 3333750"/>
                <a:gd name="connsiteX262" fmla="*/ 381000 w 2692400"/>
                <a:gd name="connsiteY262" fmla="*/ 2946400 h 3333750"/>
                <a:gd name="connsiteX263" fmla="*/ 355600 w 2692400"/>
                <a:gd name="connsiteY263" fmla="*/ 2940050 h 3333750"/>
                <a:gd name="connsiteX264" fmla="*/ 342900 w 2692400"/>
                <a:gd name="connsiteY264" fmla="*/ 2921000 h 3333750"/>
                <a:gd name="connsiteX265" fmla="*/ 323850 w 2692400"/>
                <a:gd name="connsiteY265" fmla="*/ 2895600 h 3333750"/>
                <a:gd name="connsiteX266" fmla="*/ 317500 w 2692400"/>
                <a:gd name="connsiteY266" fmla="*/ 2851150 h 3333750"/>
                <a:gd name="connsiteX267" fmla="*/ 342900 w 2692400"/>
                <a:gd name="connsiteY267" fmla="*/ 2787650 h 3333750"/>
                <a:gd name="connsiteX268" fmla="*/ 374650 w 2692400"/>
                <a:gd name="connsiteY268" fmla="*/ 2768600 h 3333750"/>
                <a:gd name="connsiteX269" fmla="*/ 577850 w 2692400"/>
                <a:gd name="connsiteY269" fmla="*/ 2755900 h 3333750"/>
                <a:gd name="connsiteX270" fmla="*/ 571500 w 2692400"/>
                <a:gd name="connsiteY270" fmla="*/ 2686050 h 3333750"/>
                <a:gd name="connsiteX271" fmla="*/ 539750 w 2692400"/>
                <a:gd name="connsiteY271" fmla="*/ 2679700 h 3333750"/>
                <a:gd name="connsiteX272" fmla="*/ 501650 w 2692400"/>
                <a:gd name="connsiteY272" fmla="*/ 2647950 h 3333750"/>
                <a:gd name="connsiteX273" fmla="*/ 488950 w 2692400"/>
                <a:gd name="connsiteY273" fmla="*/ 2622550 h 3333750"/>
                <a:gd name="connsiteX274" fmla="*/ 495300 w 2692400"/>
                <a:gd name="connsiteY274" fmla="*/ 2603500 h 3333750"/>
                <a:gd name="connsiteX275" fmla="*/ 514350 w 2692400"/>
                <a:gd name="connsiteY275" fmla="*/ 2590800 h 3333750"/>
                <a:gd name="connsiteX276" fmla="*/ 628650 w 2692400"/>
                <a:gd name="connsiteY276" fmla="*/ 2571750 h 3333750"/>
                <a:gd name="connsiteX277" fmla="*/ 666750 w 2692400"/>
                <a:gd name="connsiteY277" fmla="*/ 2546350 h 3333750"/>
                <a:gd name="connsiteX278" fmla="*/ 692150 w 2692400"/>
                <a:gd name="connsiteY278" fmla="*/ 2520950 h 3333750"/>
                <a:gd name="connsiteX279" fmla="*/ 723900 w 2692400"/>
                <a:gd name="connsiteY279" fmla="*/ 2514600 h 3333750"/>
                <a:gd name="connsiteX280" fmla="*/ 749300 w 2692400"/>
                <a:gd name="connsiteY280" fmla="*/ 2501900 h 3333750"/>
                <a:gd name="connsiteX281" fmla="*/ 755650 w 2692400"/>
                <a:gd name="connsiteY281" fmla="*/ 2470150 h 3333750"/>
                <a:gd name="connsiteX282" fmla="*/ 774700 w 2692400"/>
                <a:gd name="connsiteY282" fmla="*/ 2425700 h 3333750"/>
                <a:gd name="connsiteX283" fmla="*/ 781050 w 2692400"/>
                <a:gd name="connsiteY283" fmla="*/ 2387600 h 3333750"/>
                <a:gd name="connsiteX284" fmla="*/ 800100 w 2692400"/>
                <a:gd name="connsiteY284" fmla="*/ 2374900 h 3333750"/>
                <a:gd name="connsiteX285" fmla="*/ 831850 w 2692400"/>
                <a:gd name="connsiteY285" fmla="*/ 2387600 h 3333750"/>
                <a:gd name="connsiteX286" fmla="*/ 882650 w 2692400"/>
                <a:gd name="connsiteY286" fmla="*/ 2419350 h 3333750"/>
                <a:gd name="connsiteX287" fmla="*/ 990600 w 2692400"/>
                <a:gd name="connsiteY287" fmla="*/ 2406650 h 3333750"/>
                <a:gd name="connsiteX288" fmla="*/ 1003300 w 2692400"/>
                <a:gd name="connsiteY288" fmla="*/ 2381250 h 3333750"/>
                <a:gd name="connsiteX289" fmla="*/ 1022350 w 2692400"/>
                <a:gd name="connsiteY289" fmla="*/ 2311400 h 3333750"/>
                <a:gd name="connsiteX290" fmla="*/ 1003300 w 2692400"/>
                <a:gd name="connsiteY290" fmla="*/ 2184400 h 3333750"/>
                <a:gd name="connsiteX291" fmla="*/ 984250 w 2692400"/>
                <a:gd name="connsiteY291" fmla="*/ 2171700 h 3333750"/>
                <a:gd name="connsiteX292" fmla="*/ 971550 w 2692400"/>
                <a:gd name="connsiteY292" fmla="*/ 2146300 h 3333750"/>
                <a:gd name="connsiteX293" fmla="*/ 933450 w 2692400"/>
                <a:gd name="connsiteY293" fmla="*/ 2012950 h 3333750"/>
                <a:gd name="connsiteX294" fmla="*/ 908050 w 2692400"/>
                <a:gd name="connsiteY294" fmla="*/ 2032000 h 3333750"/>
                <a:gd name="connsiteX295" fmla="*/ 901700 w 2692400"/>
                <a:gd name="connsiteY295" fmla="*/ 2051050 h 3333750"/>
                <a:gd name="connsiteX296" fmla="*/ 876300 w 2692400"/>
                <a:gd name="connsiteY296" fmla="*/ 2127250 h 3333750"/>
                <a:gd name="connsiteX297" fmla="*/ 889000 w 2692400"/>
                <a:gd name="connsiteY297" fmla="*/ 2228850 h 3333750"/>
                <a:gd name="connsiteX298" fmla="*/ 895350 w 2692400"/>
                <a:gd name="connsiteY298" fmla="*/ 2266950 h 3333750"/>
                <a:gd name="connsiteX299" fmla="*/ 908050 w 2692400"/>
                <a:gd name="connsiteY299" fmla="*/ 2292350 h 3333750"/>
                <a:gd name="connsiteX300" fmla="*/ 914400 w 2692400"/>
                <a:gd name="connsiteY300" fmla="*/ 2317750 h 3333750"/>
                <a:gd name="connsiteX301" fmla="*/ 838200 w 2692400"/>
                <a:gd name="connsiteY301"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78000 w 2692400"/>
                <a:gd name="connsiteY146" fmla="*/ 2997200 h 3333750"/>
                <a:gd name="connsiteX147" fmla="*/ 1727200 w 2692400"/>
                <a:gd name="connsiteY147" fmla="*/ 3009900 h 3333750"/>
                <a:gd name="connsiteX148" fmla="*/ 1695450 w 2692400"/>
                <a:gd name="connsiteY148" fmla="*/ 3003550 h 3333750"/>
                <a:gd name="connsiteX149" fmla="*/ 1695450 w 2692400"/>
                <a:gd name="connsiteY149" fmla="*/ 3003550 h 3333750"/>
                <a:gd name="connsiteX150" fmla="*/ 1504950 w 2692400"/>
                <a:gd name="connsiteY150" fmla="*/ 3111500 h 3333750"/>
                <a:gd name="connsiteX151" fmla="*/ 1397000 w 2692400"/>
                <a:gd name="connsiteY151" fmla="*/ 3136900 h 3333750"/>
                <a:gd name="connsiteX152" fmla="*/ 1377950 w 2692400"/>
                <a:gd name="connsiteY152" fmla="*/ 3162300 h 3333750"/>
                <a:gd name="connsiteX153" fmla="*/ 1358900 w 2692400"/>
                <a:gd name="connsiteY153" fmla="*/ 3168650 h 3333750"/>
                <a:gd name="connsiteX154" fmla="*/ 1339850 w 2692400"/>
                <a:gd name="connsiteY154" fmla="*/ 3200400 h 3333750"/>
                <a:gd name="connsiteX155" fmla="*/ 1276350 w 2692400"/>
                <a:gd name="connsiteY155" fmla="*/ 3232150 h 3333750"/>
                <a:gd name="connsiteX156" fmla="*/ 1276350 w 2692400"/>
                <a:gd name="connsiteY156" fmla="*/ 3232150 h 3333750"/>
                <a:gd name="connsiteX157" fmla="*/ 736600 w 2692400"/>
                <a:gd name="connsiteY157" fmla="*/ 3327400 h 3333750"/>
                <a:gd name="connsiteX158" fmla="*/ 228600 w 2692400"/>
                <a:gd name="connsiteY158" fmla="*/ 3333750 h 3333750"/>
                <a:gd name="connsiteX159" fmla="*/ 152400 w 2692400"/>
                <a:gd name="connsiteY159" fmla="*/ 3270250 h 3333750"/>
                <a:gd name="connsiteX160" fmla="*/ 120650 w 2692400"/>
                <a:gd name="connsiteY160" fmla="*/ 3257550 h 3333750"/>
                <a:gd name="connsiteX161" fmla="*/ 101600 w 2692400"/>
                <a:gd name="connsiteY161" fmla="*/ 3238500 h 3333750"/>
                <a:gd name="connsiteX162" fmla="*/ 82550 w 2692400"/>
                <a:gd name="connsiteY162" fmla="*/ 3213100 h 3333750"/>
                <a:gd name="connsiteX163" fmla="*/ 0 w 2692400"/>
                <a:gd name="connsiteY163" fmla="*/ 3200400 h 3333750"/>
                <a:gd name="connsiteX164" fmla="*/ 0 w 2692400"/>
                <a:gd name="connsiteY164" fmla="*/ 3200400 h 3333750"/>
                <a:gd name="connsiteX165" fmla="*/ 38100 w 2692400"/>
                <a:gd name="connsiteY165" fmla="*/ 3098800 h 3333750"/>
                <a:gd name="connsiteX166" fmla="*/ 50800 w 2692400"/>
                <a:gd name="connsiteY166" fmla="*/ 3073400 h 3333750"/>
                <a:gd name="connsiteX167" fmla="*/ 50800 w 2692400"/>
                <a:gd name="connsiteY167" fmla="*/ 3073400 h 3333750"/>
                <a:gd name="connsiteX168" fmla="*/ 273050 w 2692400"/>
                <a:gd name="connsiteY168" fmla="*/ 3073400 h 3333750"/>
                <a:gd name="connsiteX169" fmla="*/ 425450 w 2692400"/>
                <a:gd name="connsiteY169" fmla="*/ 2940050 h 3333750"/>
                <a:gd name="connsiteX170" fmla="*/ 539750 w 2692400"/>
                <a:gd name="connsiteY170" fmla="*/ 2971800 h 3333750"/>
                <a:gd name="connsiteX171" fmla="*/ 596900 w 2692400"/>
                <a:gd name="connsiteY171" fmla="*/ 2933700 h 3333750"/>
                <a:gd name="connsiteX172" fmla="*/ 698500 w 2692400"/>
                <a:gd name="connsiteY172" fmla="*/ 2927350 h 3333750"/>
                <a:gd name="connsiteX173" fmla="*/ 838200 w 2692400"/>
                <a:gd name="connsiteY173" fmla="*/ 2921000 h 3333750"/>
                <a:gd name="connsiteX174" fmla="*/ 857250 w 2692400"/>
                <a:gd name="connsiteY174" fmla="*/ 2908300 h 3333750"/>
                <a:gd name="connsiteX175" fmla="*/ 895350 w 2692400"/>
                <a:gd name="connsiteY175" fmla="*/ 2908300 h 3333750"/>
                <a:gd name="connsiteX176" fmla="*/ 895350 w 2692400"/>
                <a:gd name="connsiteY176" fmla="*/ 2908300 h 3333750"/>
                <a:gd name="connsiteX177" fmla="*/ 914400 w 2692400"/>
                <a:gd name="connsiteY177" fmla="*/ 2984500 h 3333750"/>
                <a:gd name="connsiteX178" fmla="*/ 927100 w 2692400"/>
                <a:gd name="connsiteY178" fmla="*/ 2984500 h 3333750"/>
                <a:gd name="connsiteX179" fmla="*/ 927100 w 2692400"/>
                <a:gd name="connsiteY179" fmla="*/ 2984500 h 3333750"/>
                <a:gd name="connsiteX180" fmla="*/ 990600 w 2692400"/>
                <a:gd name="connsiteY180" fmla="*/ 2946400 h 3333750"/>
                <a:gd name="connsiteX181" fmla="*/ 1073150 w 2692400"/>
                <a:gd name="connsiteY181" fmla="*/ 2952750 h 3333750"/>
                <a:gd name="connsiteX182" fmla="*/ 1073150 w 2692400"/>
                <a:gd name="connsiteY182" fmla="*/ 2952750 h 3333750"/>
                <a:gd name="connsiteX183" fmla="*/ 1085850 w 2692400"/>
                <a:gd name="connsiteY183" fmla="*/ 2978150 h 3333750"/>
                <a:gd name="connsiteX184" fmla="*/ 1231900 w 2692400"/>
                <a:gd name="connsiteY184" fmla="*/ 2914650 h 3333750"/>
                <a:gd name="connsiteX185" fmla="*/ 1225550 w 2692400"/>
                <a:gd name="connsiteY185" fmla="*/ 2844800 h 3333750"/>
                <a:gd name="connsiteX186" fmla="*/ 1212850 w 2692400"/>
                <a:gd name="connsiteY186" fmla="*/ 2825750 h 3333750"/>
                <a:gd name="connsiteX187" fmla="*/ 1225550 w 2692400"/>
                <a:gd name="connsiteY187" fmla="*/ 2851150 h 3333750"/>
                <a:gd name="connsiteX188" fmla="*/ 1231900 w 2692400"/>
                <a:gd name="connsiteY188" fmla="*/ 2870200 h 3333750"/>
                <a:gd name="connsiteX189" fmla="*/ 1270000 w 2692400"/>
                <a:gd name="connsiteY189" fmla="*/ 2882900 h 3333750"/>
                <a:gd name="connsiteX190" fmla="*/ 1308100 w 2692400"/>
                <a:gd name="connsiteY190" fmla="*/ 2857500 h 3333750"/>
                <a:gd name="connsiteX191" fmla="*/ 1352550 w 2692400"/>
                <a:gd name="connsiteY191" fmla="*/ 2838450 h 3333750"/>
                <a:gd name="connsiteX192" fmla="*/ 1409700 w 2692400"/>
                <a:gd name="connsiteY192" fmla="*/ 2825750 h 3333750"/>
                <a:gd name="connsiteX193" fmla="*/ 1460500 w 2692400"/>
                <a:gd name="connsiteY193" fmla="*/ 2813050 h 3333750"/>
                <a:gd name="connsiteX194" fmla="*/ 1517650 w 2692400"/>
                <a:gd name="connsiteY194" fmla="*/ 2781300 h 3333750"/>
                <a:gd name="connsiteX195" fmla="*/ 1536700 w 2692400"/>
                <a:gd name="connsiteY195" fmla="*/ 2768600 h 3333750"/>
                <a:gd name="connsiteX196" fmla="*/ 1562100 w 2692400"/>
                <a:gd name="connsiteY196" fmla="*/ 2755900 h 3333750"/>
                <a:gd name="connsiteX197" fmla="*/ 1581150 w 2692400"/>
                <a:gd name="connsiteY197" fmla="*/ 2730500 h 3333750"/>
                <a:gd name="connsiteX198" fmla="*/ 1600200 w 2692400"/>
                <a:gd name="connsiteY198" fmla="*/ 2711450 h 3333750"/>
                <a:gd name="connsiteX199" fmla="*/ 1606550 w 2692400"/>
                <a:gd name="connsiteY199" fmla="*/ 2667000 h 3333750"/>
                <a:gd name="connsiteX200" fmla="*/ 1593850 w 2692400"/>
                <a:gd name="connsiteY200" fmla="*/ 2641600 h 3333750"/>
                <a:gd name="connsiteX201" fmla="*/ 1479550 w 2692400"/>
                <a:gd name="connsiteY201" fmla="*/ 2622550 h 3333750"/>
                <a:gd name="connsiteX202" fmla="*/ 1428750 w 2692400"/>
                <a:gd name="connsiteY202" fmla="*/ 2635250 h 3333750"/>
                <a:gd name="connsiteX203" fmla="*/ 1409700 w 2692400"/>
                <a:gd name="connsiteY203" fmla="*/ 2654300 h 3333750"/>
                <a:gd name="connsiteX204" fmla="*/ 1365250 w 2692400"/>
                <a:gd name="connsiteY204" fmla="*/ 2692400 h 3333750"/>
                <a:gd name="connsiteX205" fmla="*/ 1358900 w 2692400"/>
                <a:gd name="connsiteY205" fmla="*/ 2711450 h 3333750"/>
                <a:gd name="connsiteX206" fmla="*/ 1320800 w 2692400"/>
                <a:gd name="connsiteY206" fmla="*/ 2711450 h 3333750"/>
                <a:gd name="connsiteX207" fmla="*/ 1327150 w 2692400"/>
                <a:gd name="connsiteY207" fmla="*/ 2667000 h 3333750"/>
                <a:gd name="connsiteX208" fmla="*/ 1377950 w 2692400"/>
                <a:gd name="connsiteY208" fmla="*/ 2597150 h 3333750"/>
                <a:gd name="connsiteX209" fmla="*/ 1397000 w 2692400"/>
                <a:gd name="connsiteY209" fmla="*/ 2590800 h 3333750"/>
                <a:gd name="connsiteX210" fmla="*/ 1416050 w 2692400"/>
                <a:gd name="connsiteY210" fmla="*/ 2559050 h 3333750"/>
                <a:gd name="connsiteX211" fmla="*/ 1466850 w 2692400"/>
                <a:gd name="connsiteY211" fmla="*/ 2546350 h 3333750"/>
                <a:gd name="connsiteX212" fmla="*/ 1492250 w 2692400"/>
                <a:gd name="connsiteY212" fmla="*/ 2533650 h 3333750"/>
                <a:gd name="connsiteX213" fmla="*/ 1536700 w 2692400"/>
                <a:gd name="connsiteY213" fmla="*/ 2501900 h 3333750"/>
                <a:gd name="connsiteX214" fmla="*/ 1568450 w 2692400"/>
                <a:gd name="connsiteY214" fmla="*/ 2470150 h 3333750"/>
                <a:gd name="connsiteX215" fmla="*/ 1581150 w 2692400"/>
                <a:gd name="connsiteY215" fmla="*/ 2451100 h 3333750"/>
                <a:gd name="connsiteX216" fmla="*/ 1600200 w 2692400"/>
                <a:gd name="connsiteY216" fmla="*/ 2444750 h 3333750"/>
                <a:gd name="connsiteX217" fmla="*/ 1625600 w 2692400"/>
                <a:gd name="connsiteY217" fmla="*/ 2387600 h 3333750"/>
                <a:gd name="connsiteX218" fmla="*/ 1568450 w 2692400"/>
                <a:gd name="connsiteY218" fmla="*/ 2393950 h 3333750"/>
                <a:gd name="connsiteX219" fmla="*/ 1543050 w 2692400"/>
                <a:gd name="connsiteY219" fmla="*/ 2419350 h 3333750"/>
                <a:gd name="connsiteX220" fmla="*/ 1473200 w 2692400"/>
                <a:gd name="connsiteY220" fmla="*/ 2381250 h 3333750"/>
                <a:gd name="connsiteX221" fmla="*/ 1454150 w 2692400"/>
                <a:gd name="connsiteY221" fmla="*/ 2374900 h 3333750"/>
                <a:gd name="connsiteX222" fmla="*/ 1428750 w 2692400"/>
                <a:gd name="connsiteY222" fmla="*/ 2387600 h 3333750"/>
                <a:gd name="connsiteX223" fmla="*/ 1403350 w 2692400"/>
                <a:gd name="connsiteY223" fmla="*/ 2444750 h 3333750"/>
                <a:gd name="connsiteX224" fmla="*/ 1397000 w 2692400"/>
                <a:gd name="connsiteY224" fmla="*/ 2463800 h 3333750"/>
                <a:gd name="connsiteX225" fmla="*/ 1352550 w 2692400"/>
                <a:gd name="connsiteY225" fmla="*/ 2495550 h 3333750"/>
                <a:gd name="connsiteX226" fmla="*/ 1346200 w 2692400"/>
                <a:gd name="connsiteY226" fmla="*/ 2527300 h 3333750"/>
                <a:gd name="connsiteX227" fmla="*/ 1320800 w 2692400"/>
                <a:gd name="connsiteY227" fmla="*/ 2584450 h 3333750"/>
                <a:gd name="connsiteX228" fmla="*/ 1301750 w 2692400"/>
                <a:gd name="connsiteY228" fmla="*/ 2609850 h 3333750"/>
                <a:gd name="connsiteX229" fmla="*/ 1295400 w 2692400"/>
                <a:gd name="connsiteY229" fmla="*/ 2686050 h 3333750"/>
                <a:gd name="connsiteX230" fmla="*/ 1263650 w 2692400"/>
                <a:gd name="connsiteY230" fmla="*/ 2692400 h 3333750"/>
                <a:gd name="connsiteX231" fmla="*/ 1219200 w 2692400"/>
                <a:gd name="connsiteY231" fmla="*/ 2711450 h 3333750"/>
                <a:gd name="connsiteX232" fmla="*/ 1206500 w 2692400"/>
                <a:gd name="connsiteY232" fmla="*/ 2749550 h 3333750"/>
                <a:gd name="connsiteX233" fmla="*/ 1098550 w 2692400"/>
                <a:gd name="connsiteY233" fmla="*/ 2736850 h 3333750"/>
                <a:gd name="connsiteX234" fmla="*/ 1092200 w 2692400"/>
                <a:gd name="connsiteY234" fmla="*/ 2717800 h 3333750"/>
                <a:gd name="connsiteX235" fmla="*/ 1073150 w 2692400"/>
                <a:gd name="connsiteY235" fmla="*/ 2711450 h 3333750"/>
                <a:gd name="connsiteX236" fmla="*/ 1041400 w 2692400"/>
                <a:gd name="connsiteY236" fmla="*/ 2698750 h 3333750"/>
                <a:gd name="connsiteX237" fmla="*/ 1022350 w 2692400"/>
                <a:gd name="connsiteY237" fmla="*/ 2679700 h 3333750"/>
                <a:gd name="connsiteX238" fmla="*/ 1003300 w 2692400"/>
                <a:gd name="connsiteY238" fmla="*/ 2673350 h 3333750"/>
                <a:gd name="connsiteX239" fmla="*/ 876300 w 2692400"/>
                <a:gd name="connsiteY239" fmla="*/ 2679700 h 3333750"/>
                <a:gd name="connsiteX240" fmla="*/ 882650 w 2692400"/>
                <a:gd name="connsiteY240" fmla="*/ 2724150 h 3333750"/>
                <a:gd name="connsiteX241" fmla="*/ 946150 w 2692400"/>
                <a:gd name="connsiteY241" fmla="*/ 2730500 h 3333750"/>
                <a:gd name="connsiteX242" fmla="*/ 1003300 w 2692400"/>
                <a:gd name="connsiteY242" fmla="*/ 2749550 h 3333750"/>
                <a:gd name="connsiteX243" fmla="*/ 1035050 w 2692400"/>
                <a:gd name="connsiteY243" fmla="*/ 2755900 h 3333750"/>
                <a:gd name="connsiteX244" fmla="*/ 1060450 w 2692400"/>
                <a:gd name="connsiteY244" fmla="*/ 2768600 h 3333750"/>
                <a:gd name="connsiteX245" fmla="*/ 1098550 w 2692400"/>
                <a:gd name="connsiteY245" fmla="*/ 2774950 h 3333750"/>
                <a:gd name="connsiteX246" fmla="*/ 1111250 w 2692400"/>
                <a:gd name="connsiteY246" fmla="*/ 2813050 h 3333750"/>
                <a:gd name="connsiteX247" fmla="*/ 1104900 w 2692400"/>
                <a:gd name="connsiteY247" fmla="*/ 2838450 h 3333750"/>
                <a:gd name="connsiteX248" fmla="*/ 1079500 w 2692400"/>
                <a:gd name="connsiteY248" fmla="*/ 2851150 h 3333750"/>
                <a:gd name="connsiteX249" fmla="*/ 984250 w 2692400"/>
                <a:gd name="connsiteY249" fmla="*/ 2825750 h 3333750"/>
                <a:gd name="connsiteX250" fmla="*/ 958850 w 2692400"/>
                <a:gd name="connsiteY250" fmla="*/ 2800350 h 3333750"/>
                <a:gd name="connsiteX251" fmla="*/ 889000 w 2692400"/>
                <a:gd name="connsiteY251" fmla="*/ 2762250 h 3333750"/>
                <a:gd name="connsiteX252" fmla="*/ 857250 w 2692400"/>
                <a:gd name="connsiteY252" fmla="*/ 2755900 h 3333750"/>
                <a:gd name="connsiteX253" fmla="*/ 742950 w 2692400"/>
                <a:gd name="connsiteY253" fmla="*/ 2768600 h 3333750"/>
                <a:gd name="connsiteX254" fmla="*/ 711200 w 2692400"/>
                <a:gd name="connsiteY254" fmla="*/ 2781300 h 3333750"/>
                <a:gd name="connsiteX255" fmla="*/ 647700 w 2692400"/>
                <a:gd name="connsiteY255" fmla="*/ 2832100 h 3333750"/>
                <a:gd name="connsiteX256" fmla="*/ 628650 w 2692400"/>
                <a:gd name="connsiteY256" fmla="*/ 2857500 h 3333750"/>
                <a:gd name="connsiteX257" fmla="*/ 571500 w 2692400"/>
                <a:gd name="connsiteY257" fmla="*/ 2889250 h 3333750"/>
                <a:gd name="connsiteX258" fmla="*/ 546100 w 2692400"/>
                <a:gd name="connsiteY258" fmla="*/ 2921000 h 3333750"/>
                <a:gd name="connsiteX259" fmla="*/ 520700 w 2692400"/>
                <a:gd name="connsiteY259" fmla="*/ 2933700 h 3333750"/>
                <a:gd name="connsiteX260" fmla="*/ 457200 w 2692400"/>
                <a:gd name="connsiteY260" fmla="*/ 2952750 h 3333750"/>
                <a:gd name="connsiteX261" fmla="*/ 381000 w 2692400"/>
                <a:gd name="connsiteY261" fmla="*/ 2946400 h 3333750"/>
                <a:gd name="connsiteX262" fmla="*/ 355600 w 2692400"/>
                <a:gd name="connsiteY262" fmla="*/ 2940050 h 3333750"/>
                <a:gd name="connsiteX263" fmla="*/ 342900 w 2692400"/>
                <a:gd name="connsiteY263" fmla="*/ 2921000 h 3333750"/>
                <a:gd name="connsiteX264" fmla="*/ 323850 w 2692400"/>
                <a:gd name="connsiteY264" fmla="*/ 2895600 h 3333750"/>
                <a:gd name="connsiteX265" fmla="*/ 317500 w 2692400"/>
                <a:gd name="connsiteY265" fmla="*/ 2851150 h 3333750"/>
                <a:gd name="connsiteX266" fmla="*/ 342900 w 2692400"/>
                <a:gd name="connsiteY266" fmla="*/ 2787650 h 3333750"/>
                <a:gd name="connsiteX267" fmla="*/ 374650 w 2692400"/>
                <a:gd name="connsiteY267" fmla="*/ 2768600 h 3333750"/>
                <a:gd name="connsiteX268" fmla="*/ 577850 w 2692400"/>
                <a:gd name="connsiteY268" fmla="*/ 2755900 h 3333750"/>
                <a:gd name="connsiteX269" fmla="*/ 571500 w 2692400"/>
                <a:gd name="connsiteY269" fmla="*/ 2686050 h 3333750"/>
                <a:gd name="connsiteX270" fmla="*/ 539750 w 2692400"/>
                <a:gd name="connsiteY270" fmla="*/ 2679700 h 3333750"/>
                <a:gd name="connsiteX271" fmla="*/ 501650 w 2692400"/>
                <a:gd name="connsiteY271" fmla="*/ 2647950 h 3333750"/>
                <a:gd name="connsiteX272" fmla="*/ 488950 w 2692400"/>
                <a:gd name="connsiteY272" fmla="*/ 2622550 h 3333750"/>
                <a:gd name="connsiteX273" fmla="*/ 495300 w 2692400"/>
                <a:gd name="connsiteY273" fmla="*/ 2603500 h 3333750"/>
                <a:gd name="connsiteX274" fmla="*/ 514350 w 2692400"/>
                <a:gd name="connsiteY274" fmla="*/ 2590800 h 3333750"/>
                <a:gd name="connsiteX275" fmla="*/ 628650 w 2692400"/>
                <a:gd name="connsiteY275" fmla="*/ 2571750 h 3333750"/>
                <a:gd name="connsiteX276" fmla="*/ 666750 w 2692400"/>
                <a:gd name="connsiteY276" fmla="*/ 2546350 h 3333750"/>
                <a:gd name="connsiteX277" fmla="*/ 692150 w 2692400"/>
                <a:gd name="connsiteY277" fmla="*/ 2520950 h 3333750"/>
                <a:gd name="connsiteX278" fmla="*/ 723900 w 2692400"/>
                <a:gd name="connsiteY278" fmla="*/ 2514600 h 3333750"/>
                <a:gd name="connsiteX279" fmla="*/ 749300 w 2692400"/>
                <a:gd name="connsiteY279" fmla="*/ 2501900 h 3333750"/>
                <a:gd name="connsiteX280" fmla="*/ 755650 w 2692400"/>
                <a:gd name="connsiteY280" fmla="*/ 2470150 h 3333750"/>
                <a:gd name="connsiteX281" fmla="*/ 774700 w 2692400"/>
                <a:gd name="connsiteY281" fmla="*/ 2425700 h 3333750"/>
                <a:gd name="connsiteX282" fmla="*/ 781050 w 2692400"/>
                <a:gd name="connsiteY282" fmla="*/ 2387600 h 3333750"/>
                <a:gd name="connsiteX283" fmla="*/ 800100 w 2692400"/>
                <a:gd name="connsiteY283" fmla="*/ 2374900 h 3333750"/>
                <a:gd name="connsiteX284" fmla="*/ 831850 w 2692400"/>
                <a:gd name="connsiteY284" fmla="*/ 2387600 h 3333750"/>
                <a:gd name="connsiteX285" fmla="*/ 882650 w 2692400"/>
                <a:gd name="connsiteY285" fmla="*/ 2419350 h 3333750"/>
                <a:gd name="connsiteX286" fmla="*/ 990600 w 2692400"/>
                <a:gd name="connsiteY286" fmla="*/ 2406650 h 3333750"/>
                <a:gd name="connsiteX287" fmla="*/ 1003300 w 2692400"/>
                <a:gd name="connsiteY287" fmla="*/ 2381250 h 3333750"/>
                <a:gd name="connsiteX288" fmla="*/ 1022350 w 2692400"/>
                <a:gd name="connsiteY288" fmla="*/ 2311400 h 3333750"/>
                <a:gd name="connsiteX289" fmla="*/ 1003300 w 2692400"/>
                <a:gd name="connsiteY289" fmla="*/ 2184400 h 3333750"/>
                <a:gd name="connsiteX290" fmla="*/ 984250 w 2692400"/>
                <a:gd name="connsiteY290" fmla="*/ 2171700 h 3333750"/>
                <a:gd name="connsiteX291" fmla="*/ 971550 w 2692400"/>
                <a:gd name="connsiteY291" fmla="*/ 2146300 h 3333750"/>
                <a:gd name="connsiteX292" fmla="*/ 933450 w 2692400"/>
                <a:gd name="connsiteY292" fmla="*/ 2012950 h 3333750"/>
                <a:gd name="connsiteX293" fmla="*/ 908050 w 2692400"/>
                <a:gd name="connsiteY293" fmla="*/ 2032000 h 3333750"/>
                <a:gd name="connsiteX294" fmla="*/ 901700 w 2692400"/>
                <a:gd name="connsiteY294" fmla="*/ 2051050 h 3333750"/>
                <a:gd name="connsiteX295" fmla="*/ 876300 w 2692400"/>
                <a:gd name="connsiteY295" fmla="*/ 2127250 h 3333750"/>
                <a:gd name="connsiteX296" fmla="*/ 889000 w 2692400"/>
                <a:gd name="connsiteY296" fmla="*/ 2228850 h 3333750"/>
                <a:gd name="connsiteX297" fmla="*/ 895350 w 2692400"/>
                <a:gd name="connsiteY297" fmla="*/ 2266950 h 3333750"/>
                <a:gd name="connsiteX298" fmla="*/ 908050 w 2692400"/>
                <a:gd name="connsiteY298" fmla="*/ 2292350 h 3333750"/>
                <a:gd name="connsiteX299" fmla="*/ 914400 w 2692400"/>
                <a:gd name="connsiteY299" fmla="*/ 2317750 h 3333750"/>
                <a:gd name="connsiteX300" fmla="*/ 838200 w 2692400"/>
                <a:gd name="connsiteY300"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90700 w 2692400"/>
                <a:gd name="connsiteY145" fmla="*/ 2978150 h 3333750"/>
                <a:gd name="connsiteX146" fmla="*/ 1727200 w 2692400"/>
                <a:gd name="connsiteY146" fmla="*/ 3009900 h 3333750"/>
                <a:gd name="connsiteX147" fmla="*/ 1695450 w 2692400"/>
                <a:gd name="connsiteY147" fmla="*/ 3003550 h 3333750"/>
                <a:gd name="connsiteX148" fmla="*/ 1695450 w 2692400"/>
                <a:gd name="connsiteY148" fmla="*/ 3003550 h 3333750"/>
                <a:gd name="connsiteX149" fmla="*/ 1504950 w 2692400"/>
                <a:gd name="connsiteY149" fmla="*/ 3111500 h 3333750"/>
                <a:gd name="connsiteX150" fmla="*/ 1397000 w 2692400"/>
                <a:gd name="connsiteY150" fmla="*/ 3136900 h 3333750"/>
                <a:gd name="connsiteX151" fmla="*/ 1377950 w 2692400"/>
                <a:gd name="connsiteY151" fmla="*/ 3162300 h 3333750"/>
                <a:gd name="connsiteX152" fmla="*/ 1358900 w 2692400"/>
                <a:gd name="connsiteY152" fmla="*/ 3168650 h 3333750"/>
                <a:gd name="connsiteX153" fmla="*/ 1339850 w 2692400"/>
                <a:gd name="connsiteY153" fmla="*/ 3200400 h 3333750"/>
                <a:gd name="connsiteX154" fmla="*/ 1276350 w 2692400"/>
                <a:gd name="connsiteY154" fmla="*/ 3232150 h 3333750"/>
                <a:gd name="connsiteX155" fmla="*/ 1276350 w 2692400"/>
                <a:gd name="connsiteY155" fmla="*/ 3232150 h 3333750"/>
                <a:gd name="connsiteX156" fmla="*/ 736600 w 2692400"/>
                <a:gd name="connsiteY156" fmla="*/ 3327400 h 3333750"/>
                <a:gd name="connsiteX157" fmla="*/ 228600 w 2692400"/>
                <a:gd name="connsiteY157" fmla="*/ 3333750 h 3333750"/>
                <a:gd name="connsiteX158" fmla="*/ 152400 w 2692400"/>
                <a:gd name="connsiteY158" fmla="*/ 3270250 h 3333750"/>
                <a:gd name="connsiteX159" fmla="*/ 120650 w 2692400"/>
                <a:gd name="connsiteY159" fmla="*/ 3257550 h 3333750"/>
                <a:gd name="connsiteX160" fmla="*/ 101600 w 2692400"/>
                <a:gd name="connsiteY160" fmla="*/ 3238500 h 3333750"/>
                <a:gd name="connsiteX161" fmla="*/ 82550 w 2692400"/>
                <a:gd name="connsiteY161" fmla="*/ 3213100 h 3333750"/>
                <a:gd name="connsiteX162" fmla="*/ 0 w 2692400"/>
                <a:gd name="connsiteY162" fmla="*/ 3200400 h 3333750"/>
                <a:gd name="connsiteX163" fmla="*/ 0 w 2692400"/>
                <a:gd name="connsiteY163" fmla="*/ 3200400 h 3333750"/>
                <a:gd name="connsiteX164" fmla="*/ 38100 w 2692400"/>
                <a:gd name="connsiteY164" fmla="*/ 3098800 h 3333750"/>
                <a:gd name="connsiteX165" fmla="*/ 50800 w 2692400"/>
                <a:gd name="connsiteY165" fmla="*/ 3073400 h 3333750"/>
                <a:gd name="connsiteX166" fmla="*/ 50800 w 2692400"/>
                <a:gd name="connsiteY166" fmla="*/ 3073400 h 3333750"/>
                <a:gd name="connsiteX167" fmla="*/ 273050 w 2692400"/>
                <a:gd name="connsiteY167" fmla="*/ 3073400 h 3333750"/>
                <a:gd name="connsiteX168" fmla="*/ 425450 w 2692400"/>
                <a:gd name="connsiteY168" fmla="*/ 2940050 h 3333750"/>
                <a:gd name="connsiteX169" fmla="*/ 539750 w 2692400"/>
                <a:gd name="connsiteY169" fmla="*/ 2971800 h 3333750"/>
                <a:gd name="connsiteX170" fmla="*/ 596900 w 2692400"/>
                <a:gd name="connsiteY170" fmla="*/ 2933700 h 3333750"/>
                <a:gd name="connsiteX171" fmla="*/ 698500 w 2692400"/>
                <a:gd name="connsiteY171" fmla="*/ 2927350 h 3333750"/>
                <a:gd name="connsiteX172" fmla="*/ 838200 w 2692400"/>
                <a:gd name="connsiteY172" fmla="*/ 2921000 h 3333750"/>
                <a:gd name="connsiteX173" fmla="*/ 857250 w 2692400"/>
                <a:gd name="connsiteY173" fmla="*/ 2908300 h 3333750"/>
                <a:gd name="connsiteX174" fmla="*/ 895350 w 2692400"/>
                <a:gd name="connsiteY174" fmla="*/ 2908300 h 3333750"/>
                <a:gd name="connsiteX175" fmla="*/ 895350 w 2692400"/>
                <a:gd name="connsiteY175" fmla="*/ 2908300 h 3333750"/>
                <a:gd name="connsiteX176" fmla="*/ 914400 w 2692400"/>
                <a:gd name="connsiteY176" fmla="*/ 2984500 h 3333750"/>
                <a:gd name="connsiteX177" fmla="*/ 927100 w 2692400"/>
                <a:gd name="connsiteY177" fmla="*/ 2984500 h 3333750"/>
                <a:gd name="connsiteX178" fmla="*/ 927100 w 2692400"/>
                <a:gd name="connsiteY178" fmla="*/ 2984500 h 3333750"/>
                <a:gd name="connsiteX179" fmla="*/ 990600 w 2692400"/>
                <a:gd name="connsiteY179" fmla="*/ 2946400 h 3333750"/>
                <a:gd name="connsiteX180" fmla="*/ 1073150 w 2692400"/>
                <a:gd name="connsiteY180" fmla="*/ 2952750 h 3333750"/>
                <a:gd name="connsiteX181" fmla="*/ 1073150 w 2692400"/>
                <a:gd name="connsiteY181" fmla="*/ 2952750 h 3333750"/>
                <a:gd name="connsiteX182" fmla="*/ 1085850 w 2692400"/>
                <a:gd name="connsiteY182" fmla="*/ 2978150 h 3333750"/>
                <a:gd name="connsiteX183" fmla="*/ 1231900 w 2692400"/>
                <a:gd name="connsiteY183" fmla="*/ 2914650 h 3333750"/>
                <a:gd name="connsiteX184" fmla="*/ 1225550 w 2692400"/>
                <a:gd name="connsiteY184" fmla="*/ 2844800 h 3333750"/>
                <a:gd name="connsiteX185" fmla="*/ 1212850 w 2692400"/>
                <a:gd name="connsiteY185" fmla="*/ 2825750 h 3333750"/>
                <a:gd name="connsiteX186" fmla="*/ 1225550 w 2692400"/>
                <a:gd name="connsiteY186" fmla="*/ 2851150 h 3333750"/>
                <a:gd name="connsiteX187" fmla="*/ 1231900 w 2692400"/>
                <a:gd name="connsiteY187" fmla="*/ 2870200 h 3333750"/>
                <a:gd name="connsiteX188" fmla="*/ 1270000 w 2692400"/>
                <a:gd name="connsiteY188" fmla="*/ 2882900 h 3333750"/>
                <a:gd name="connsiteX189" fmla="*/ 1308100 w 2692400"/>
                <a:gd name="connsiteY189" fmla="*/ 2857500 h 3333750"/>
                <a:gd name="connsiteX190" fmla="*/ 1352550 w 2692400"/>
                <a:gd name="connsiteY190" fmla="*/ 2838450 h 3333750"/>
                <a:gd name="connsiteX191" fmla="*/ 1409700 w 2692400"/>
                <a:gd name="connsiteY191" fmla="*/ 2825750 h 3333750"/>
                <a:gd name="connsiteX192" fmla="*/ 1460500 w 2692400"/>
                <a:gd name="connsiteY192" fmla="*/ 2813050 h 3333750"/>
                <a:gd name="connsiteX193" fmla="*/ 1517650 w 2692400"/>
                <a:gd name="connsiteY193" fmla="*/ 2781300 h 3333750"/>
                <a:gd name="connsiteX194" fmla="*/ 1536700 w 2692400"/>
                <a:gd name="connsiteY194" fmla="*/ 2768600 h 3333750"/>
                <a:gd name="connsiteX195" fmla="*/ 1562100 w 2692400"/>
                <a:gd name="connsiteY195" fmla="*/ 2755900 h 3333750"/>
                <a:gd name="connsiteX196" fmla="*/ 1581150 w 2692400"/>
                <a:gd name="connsiteY196" fmla="*/ 2730500 h 3333750"/>
                <a:gd name="connsiteX197" fmla="*/ 1600200 w 2692400"/>
                <a:gd name="connsiteY197" fmla="*/ 2711450 h 3333750"/>
                <a:gd name="connsiteX198" fmla="*/ 1606550 w 2692400"/>
                <a:gd name="connsiteY198" fmla="*/ 2667000 h 3333750"/>
                <a:gd name="connsiteX199" fmla="*/ 1593850 w 2692400"/>
                <a:gd name="connsiteY199" fmla="*/ 2641600 h 3333750"/>
                <a:gd name="connsiteX200" fmla="*/ 1479550 w 2692400"/>
                <a:gd name="connsiteY200" fmla="*/ 2622550 h 3333750"/>
                <a:gd name="connsiteX201" fmla="*/ 1428750 w 2692400"/>
                <a:gd name="connsiteY201" fmla="*/ 2635250 h 3333750"/>
                <a:gd name="connsiteX202" fmla="*/ 1409700 w 2692400"/>
                <a:gd name="connsiteY202" fmla="*/ 2654300 h 3333750"/>
                <a:gd name="connsiteX203" fmla="*/ 1365250 w 2692400"/>
                <a:gd name="connsiteY203" fmla="*/ 2692400 h 3333750"/>
                <a:gd name="connsiteX204" fmla="*/ 1358900 w 2692400"/>
                <a:gd name="connsiteY204" fmla="*/ 2711450 h 3333750"/>
                <a:gd name="connsiteX205" fmla="*/ 1320800 w 2692400"/>
                <a:gd name="connsiteY205" fmla="*/ 2711450 h 3333750"/>
                <a:gd name="connsiteX206" fmla="*/ 1327150 w 2692400"/>
                <a:gd name="connsiteY206" fmla="*/ 2667000 h 3333750"/>
                <a:gd name="connsiteX207" fmla="*/ 1377950 w 2692400"/>
                <a:gd name="connsiteY207" fmla="*/ 2597150 h 3333750"/>
                <a:gd name="connsiteX208" fmla="*/ 1397000 w 2692400"/>
                <a:gd name="connsiteY208" fmla="*/ 2590800 h 3333750"/>
                <a:gd name="connsiteX209" fmla="*/ 1416050 w 2692400"/>
                <a:gd name="connsiteY209" fmla="*/ 2559050 h 3333750"/>
                <a:gd name="connsiteX210" fmla="*/ 1466850 w 2692400"/>
                <a:gd name="connsiteY210" fmla="*/ 2546350 h 3333750"/>
                <a:gd name="connsiteX211" fmla="*/ 1492250 w 2692400"/>
                <a:gd name="connsiteY211" fmla="*/ 2533650 h 3333750"/>
                <a:gd name="connsiteX212" fmla="*/ 1536700 w 2692400"/>
                <a:gd name="connsiteY212" fmla="*/ 2501900 h 3333750"/>
                <a:gd name="connsiteX213" fmla="*/ 1568450 w 2692400"/>
                <a:gd name="connsiteY213" fmla="*/ 2470150 h 3333750"/>
                <a:gd name="connsiteX214" fmla="*/ 1581150 w 2692400"/>
                <a:gd name="connsiteY214" fmla="*/ 2451100 h 3333750"/>
                <a:gd name="connsiteX215" fmla="*/ 1600200 w 2692400"/>
                <a:gd name="connsiteY215" fmla="*/ 2444750 h 3333750"/>
                <a:gd name="connsiteX216" fmla="*/ 1625600 w 2692400"/>
                <a:gd name="connsiteY216" fmla="*/ 2387600 h 3333750"/>
                <a:gd name="connsiteX217" fmla="*/ 1568450 w 2692400"/>
                <a:gd name="connsiteY217" fmla="*/ 2393950 h 3333750"/>
                <a:gd name="connsiteX218" fmla="*/ 1543050 w 2692400"/>
                <a:gd name="connsiteY218" fmla="*/ 2419350 h 3333750"/>
                <a:gd name="connsiteX219" fmla="*/ 1473200 w 2692400"/>
                <a:gd name="connsiteY219" fmla="*/ 2381250 h 3333750"/>
                <a:gd name="connsiteX220" fmla="*/ 1454150 w 2692400"/>
                <a:gd name="connsiteY220" fmla="*/ 2374900 h 3333750"/>
                <a:gd name="connsiteX221" fmla="*/ 1428750 w 2692400"/>
                <a:gd name="connsiteY221" fmla="*/ 2387600 h 3333750"/>
                <a:gd name="connsiteX222" fmla="*/ 1403350 w 2692400"/>
                <a:gd name="connsiteY222" fmla="*/ 2444750 h 3333750"/>
                <a:gd name="connsiteX223" fmla="*/ 1397000 w 2692400"/>
                <a:gd name="connsiteY223" fmla="*/ 2463800 h 3333750"/>
                <a:gd name="connsiteX224" fmla="*/ 1352550 w 2692400"/>
                <a:gd name="connsiteY224" fmla="*/ 2495550 h 3333750"/>
                <a:gd name="connsiteX225" fmla="*/ 1346200 w 2692400"/>
                <a:gd name="connsiteY225" fmla="*/ 2527300 h 3333750"/>
                <a:gd name="connsiteX226" fmla="*/ 1320800 w 2692400"/>
                <a:gd name="connsiteY226" fmla="*/ 2584450 h 3333750"/>
                <a:gd name="connsiteX227" fmla="*/ 1301750 w 2692400"/>
                <a:gd name="connsiteY227" fmla="*/ 2609850 h 3333750"/>
                <a:gd name="connsiteX228" fmla="*/ 1295400 w 2692400"/>
                <a:gd name="connsiteY228" fmla="*/ 2686050 h 3333750"/>
                <a:gd name="connsiteX229" fmla="*/ 1263650 w 2692400"/>
                <a:gd name="connsiteY229" fmla="*/ 2692400 h 3333750"/>
                <a:gd name="connsiteX230" fmla="*/ 1219200 w 2692400"/>
                <a:gd name="connsiteY230" fmla="*/ 2711450 h 3333750"/>
                <a:gd name="connsiteX231" fmla="*/ 1206500 w 2692400"/>
                <a:gd name="connsiteY231" fmla="*/ 2749550 h 3333750"/>
                <a:gd name="connsiteX232" fmla="*/ 1098550 w 2692400"/>
                <a:gd name="connsiteY232" fmla="*/ 2736850 h 3333750"/>
                <a:gd name="connsiteX233" fmla="*/ 1092200 w 2692400"/>
                <a:gd name="connsiteY233" fmla="*/ 2717800 h 3333750"/>
                <a:gd name="connsiteX234" fmla="*/ 1073150 w 2692400"/>
                <a:gd name="connsiteY234" fmla="*/ 2711450 h 3333750"/>
                <a:gd name="connsiteX235" fmla="*/ 1041400 w 2692400"/>
                <a:gd name="connsiteY235" fmla="*/ 2698750 h 3333750"/>
                <a:gd name="connsiteX236" fmla="*/ 1022350 w 2692400"/>
                <a:gd name="connsiteY236" fmla="*/ 2679700 h 3333750"/>
                <a:gd name="connsiteX237" fmla="*/ 1003300 w 2692400"/>
                <a:gd name="connsiteY237" fmla="*/ 2673350 h 3333750"/>
                <a:gd name="connsiteX238" fmla="*/ 876300 w 2692400"/>
                <a:gd name="connsiteY238" fmla="*/ 2679700 h 3333750"/>
                <a:gd name="connsiteX239" fmla="*/ 882650 w 2692400"/>
                <a:gd name="connsiteY239" fmla="*/ 2724150 h 3333750"/>
                <a:gd name="connsiteX240" fmla="*/ 946150 w 2692400"/>
                <a:gd name="connsiteY240" fmla="*/ 2730500 h 3333750"/>
                <a:gd name="connsiteX241" fmla="*/ 1003300 w 2692400"/>
                <a:gd name="connsiteY241" fmla="*/ 2749550 h 3333750"/>
                <a:gd name="connsiteX242" fmla="*/ 1035050 w 2692400"/>
                <a:gd name="connsiteY242" fmla="*/ 2755900 h 3333750"/>
                <a:gd name="connsiteX243" fmla="*/ 1060450 w 2692400"/>
                <a:gd name="connsiteY243" fmla="*/ 2768600 h 3333750"/>
                <a:gd name="connsiteX244" fmla="*/ 1098550 w 2692400"/>
                <a:gd name="connsiteY244" fmla="*/ 2774950 h 3333750"/>
                <a:gd name="connsiteX245" fmla="*/ 1111250 w 2692400"/>
                <a:gd name="connsiteY245" fmla="*/ 2813050 h 3333750"/>
                <a:gd name="connsiteX246" fmla="*/ 1104900 w 2692400"/>
                <a:gd name="connsiteY246" fmla="*/ 2838450 h 3333750"/>
                <a:gd name="connsiteX247" fmla="*/ 1079500 w 2692400"/>
                <a:gd name="connsiteY247" fmla="*/ 2851150 h 3333750"/>
                <a:gd name="connsiteX248" fmla="*/ 984250 w 2692400"/>
                <a:gd name="connsiteY248" fmla="*/ 2825750 h 3333750"/>
                <a:gd name="connsiteX249" fmla="*/ 958850 w 2692400"/>
                <a:gd name="connsiteY249" fmla="*/ 2800350 h 3333750"/>
                <a:gd name="connsiteX250" fmla="*/ 889000 w 2692400"/>
                <a:gd name="connsiteY250" fmla="*/ 2762250 h 3333750"/>
                <a:gd name="connsiteX251" fmla="*/ 857250 w 2692400"/>
                <a:gd name="connsiteY251" fmla="*/ 2755900 h 3333750"/>
                <a:gd name="connsiteX252" fmla="*/ 742950 w 2692400"/>
                <a:gd name="connsiteY252" fmla="*/ 2768600 h 3333750"/>
                <a:gd name="connsiteX253" fmla="*/ 711200 w 2692400"/>
                <a:gd name="connsiteY253" fmla="*/ 2781300 h 3333750"/>
                <a:gd name="connsiteX254" fmla="*/ 647700 w 2692400"/>
                <a:gd name="connsiteY254" fmla="*/ 2832100 h 3333750"/>
                <a:gd name="connsiteX255" fmla="*/ 628650 w 2692400"/>
                <a:gd name="connsiteY255" fmla="*/ 2857500 h 3333750"/>
                <a:gd name="connsiteX256" fmla="*/ 571500 w 2692400"/>
                <a:gd name="connsiteY256" fmla="*/ 2889250 h 3333750"/>
                <a:gd name="connsiteX257" fmla="*/ 546100 w 2692400"/>
                <a:gd name="connsiteY257" fmla="*/ 2921000 h 3333750"/>
                <a:gd name="connsiteX258" fmla="*/ 520700 w 2692400"/>
                <a:gd name="connsiteY258" fmla="*/ 2933700 h 3333750"/>
                <a:gd name="connsiteX259" fmla="*/ 457200 w 2692400"/>
                <a:gd name="connsiteY259" fmla="*/ 2952750 h 3333750"/>
                <a:gd name="connsiteX260" fmla="*/ 381000 w 2692400"/>
                <a:gd name="connsiteY260" fmla="*/ 2946400 h 3333750"/>
                <a:gd name="connsiteX261" fmla="*/ 355600 w 2692400"/>
                <a:gd name="connsiteY261" fmla="*/ 2940050 h 3333750"/>
                <a:gd name="connsiteX262" fmla="*/ 342900 w 2692400"/>
                <a:gd name="connsiteY262" fmla="*/ 2921000 h 3333750"/>
                <a:gd name="connsiteX263" fmla="*/ 323850 w 2692400"/>
                <a:gd name="connsiteY263" fmla="*/ 2895600 h 3333750"/>
                <a:gd name="connsiteX264" fmla="*/ 317500 w 2692400"/>
                <a:gd name="connsiteY264" fmla="*/ 2851150 h 3333750"/>
                <a:gd name="connsiteX265" fmla="*/ 342900 w 2692400"/>
                <a:gd name="connsiteY265" fmla="*/ 2787650 h 3333750"/>
                <a:gd name="connsiteX266" fmla="*/ 374650 w 2692400"/>
                <a:gd name="connsiteY266" fmla="*/ 2768600 h 3333750"/>
                <a:gd name="connsiteX267" fmla="*/ 577850 w 2692400"/>
                <a:gd name="connsiteY267" fmla="*/ 2755900 h 3333750"/>
                <a:gd name="connsiteX268" fmla="*/ 571500 w 2692400"/>
                <a:gd name="connsiteY268" fmla="*/ 2686050 h 3333750"/>
                <a:gd name="connsiteX269" fmla="*/ 539750 w 2692400"/>
                <a:gd name="connsiteY269" fmla="*/ 2679700 h 3333750"/>
                <a:gd name="connsiteX270" fmla="*/ 501650 w 2692400"/>
                <a:gd name="connsiteY270" fmla="*/ 2647950 h 3333750"/>
                <a:gd name="connsiteX271" fmla="*/ 488950 w 2692400"/>
                <a:gd name="connsiteY271" fmla="*/ 2622550 h 3333750"/>
                <a:gd name="connsiteX272" fmla="*/ 495300 w 2692400"/>
                <a:gd name="connsiteY272" fmla="*/ 2603500 h 3333750"/>
                <a:gd name="connsiteX273" fmla="*/ 514350 w 2692400"/>
                <a:gd name="connsiteY273" fmla="*/ 2590800 h 3333750"/>
                <a:gd name="connsiteX274" fmla="*/ 628650 w 2692400"/>
                <a:gd name="connsiteY274" fmla="*/ 2571750 h 3333750"/>
                <a:gd name="connsiteX275" fmla="*/ 666750 w 2692400"/>
                <a:gd name="connsiteY275" fmla="*/ 2546350 h 3333750"/>
                <a:gd name="connsiteX276" fmla="*/ 692150 w 2692400"/>
                <a:gd name="connsiteY276" fmla="*/ 2520950 h 3333750"/>
                <a:gd name="connsiteX277" fmla="*/ 723900 w 2692400"/>
                <a:gd name="connsiteY277" fmla="*/ 2514600 h 3333750"/>
                <a:gd name="connsiteX278" fmla="*/ 749300 w 2692400"/>
                <a:gd name="connsiteY278" fmla="*/ 2501900 h 3333750"/>
                <a:gd name="connsiteX279" fmla="*/ 755650 w 2692400"/>
                <a:gd name="connsiteY279" fmla="*/ 2470150 h 3333750"/>
                <a:gd name="connsiteX280" fmla="*/ 774700 w 2692400"/>
                <a:gd name="connsiteY280" fmla="*/ 2425700 h 3333750"/>
                <a:gd name="connsiteX281" fmla="*/ 781050 w 2692400"/>
                <a:gd name="connsiteY281" fmla="*/ 2387600 h 3333750"/>
                <a:gd name="connsiteX282" fmla="*/ 800100 w 2692400"/>
                <a:gd name="connsiteY282" fmla="*/ 2374900 h 3333750"/>
                <a:gd name="connsiteX283" fmla="*/ 831850 w 2692400"/>
                <a:gd name="connsiteY283" fmla="*/ 2387600 h 3333750"/>
                <a:gd name="connsiteX284" fmla="*/ 882650 w 2692400"/>
                <a:gd name="connsiteY284" fmla="*/ 2419350 h 3333750"/>
                <a:gd name="connsiteX285" fmla="*/ 990600 w 2692400"/>
                <a:gd name="connsiteY285" fmla="*/ 2406650 h 3333750"/>
                <a:gd name="connsiteX286" fmla="*/ 1003300 w 2692400"/>
                <a:gd name="connsiteY286" fmla="*/ 2381250 h 3333750"/>
                <a:gd name="connsiteX287" fmla="*/ 1022350 w 2692400"/>
                <a:gd name="connsiteY287" fmla="*/ 2311400 h 3333750"/>
                <a:gd name="connsiteX288" fmla="*/ 1003300 w 2692400"/>
                <a:gd name="connsiteY288" fmla="*/ 2184400 h 3333750"/>
                <a:gd name="connsiteX289" fmla="*/ 984250 w 2692400"/>
                <a:gd name="connsiteY289" fmla="*/ 2171700 h 3333750"/>
                <a:gd name="connsiteX290" fmla="*/ 971550 w 2692400"/>
                <a:gd name="connsiteY290" fmla="*/ 2146300 h 3333750"/>
                <a:gd name="connsiteX291" fmla="*/ 933450 w 2692400"/>
                <a:gd name="connsiteY291" fmla="*/ 2012950 h 3333750"/>
                <a:gd name="connsiteX292" fmla="*/ 908050 w 2692400"/>
                <a:gd name="connsiteY292" fmla="*/ 2032000 h 3333750"/>
                <a:gd name="connsiteX293" fmla="*/ 901700 w 2692400"/>
                <a:gd name="connsiteY293" fmla="*/ 2051050 h 3333750"/>
                <a:gd name="connsiteX294" fmla="*/ 876300 w 2692400"/>
                <a:gd name="connsiteY294" fmla="*/ 2127250 h 3333750"/>
                <a:gd name="connsiteX295" fmla="*/ 889000 w 2692400"/>
                <a:gd name="connsiteY295" fmla="*/ 2228850 h 3333750"/>
                <a:gd name="connsiteX296" fmla="*/ 895350 w 2692400"/>
                <a:gd name="connsiteY296" fmla="*/ 2266950 h 3333750"/>
                <a:gd name="connsiteX297" fmla="*/ 908050 w 2692400"/>
                <a:gd name="connsiteY297" fmla="*/ 2292350 h 3333750"/>
                <a:gd name="connsiteX298" fmla="*/ 914400 w 2692400"/>
                <a:gd name="connsiteY298" fmla="*/ 2317750 h 3333750"/>
                <a:gd name="connsiteX299" fmla="*/ 838200 w 2692400"/>
                <a:gd name="connsiteY299" fmla="*/ 2387600 h 3333750"/>
                <a:gd name="connsiteX0" fmla="*/ 838200 w 2692400"/>
                <a:gd name="connsiteY0" fmla="*/ 2387600 h 3333750"/>
                <a:gd name="connsiteX1" fmla="*/ 781050 w 2692400"/>
                <a:gd name="connsiteY1" fmla="*/ 2298700 h 3333750"/>
                <a:gd name="connsiteX2" fmla="*/ 685800 w 2692400"/>
                <a:gd name="connsiteY2" fmla="*/ 2362200 h 3333750"/>
                <a:gd name="connsiteX3" fmla="*/ 666750 w 2692400"/>
                <a:gd name="connsiteY3" fmla="*/ 2190750 h 3333750"/>
                <a:gd name="connsiteX4" fmla="*/ 711200 w 2692400"/>
                <a:gd name="connsiteY4" fmla="*/ 2165350 h 3333750"/>
                <a:gd name="connsiteX5" fmla="*/ 857250 w 2692400"/>
                <a:gd name="connsiteY5" fmla="*/ 1955800 h 3333750"/>
                <a:gd name="connsiteX6" fmla="*/ 831850 w 2692400"/>
                <a:gd name="connsiteY6" fmla="*/ 1898650 h 3333750"/>
                <a:gd name="connsiteX7" fmla="*/ 927100 w 2692400"/>
                <a:gd name="connsiteY7" fmla="*/ 1835150 h 3333750"/>
                <a:gd name="connsiteX8" fmla="*/ 1104900 w 2692400"/>
                <a:gd name="connsiteY8" fmla="*/ 1841500 h 3333750"/>
                <a:gd name="connsiteX9" fmla="*/ 1104900 w 2692400"/>
                <a:gd name="connsiteY9" fmla="*/ 1911350 h 3333750"/>
                <a:gd name="connsiteX10" fmla="*/ 1028700 w 2692400"/>
                <a:gd name="connsiteY10" fmla="*/ 1924050 h 3333750"/>
                <a:gd name="connsiteX11" fmla="*/ 1136650 w 2692400"/>
                <a:gd name="connsiteY11" fmla="*/ 1987550 h 3333750"/>
                <a:gd name="connsiteX12" fmla="*/ 1200150 w 2692400"/>
                <a:gd name="connsiteY12" fmla="*/ 1695450 h 3333750"/>
                <a:gd name="connsiteX13" fmla="*/ 1257300 w 2692400"/>
                <a:gd name="connsiteY13" fmla="*/ 1568450 h 3333750"/>
                <a:gd name="connsiteX14" fmla="*/ 1320800 w 2692400"/>
                <a:gd name="connsiteY14" fmla="*/ 1492250 h 3333750"/>
                <a:gd name="connsiteX15" fmla="*/ 1143000 w 2692400"/>
                <a:gd name="connsiteY15" fmla="*/ 1422400 h 3333750"/>
                <a:gd name="connsiteX16" fmla="*/ 1174750 w 2692400"/>
                <a:gd name="connsiteY16" fmla="*/ 1301750 h 3333750"/>
                <a:gd name="connsiteX17" fmla="*/ 1028700 w 2692400"/>
                <a:gd name="connsiteY17" fmla="*/ 1111250 h 3333750"/>
                <a:gd name="connsiteX18" fmla="*/ 1054100 w 2692400"/>
                <a:gd name="connsiteY18" fmla="*/ 996950 h 3333750"/>
                <a:gd name="connsiteX19" fmla="*/ 1181100 w 2692400"/>
                <a:gd name="connsiteY19" fmla="*/ 1060450 h 3333750"/>
                <a:gd name="connsiteX20" fmla="*/ 1060450 w 2692400"/>
                <a:gd name="connsiteY20" fmla="*/ 838200 h 3333750"/>
                <a:gd name="connsiteX21" fmla="*/ 1123950 w 2692400"/>
                <a:gd name="connsiteY21" fmla="*/ 774700 h 3333750"/>
                <a:gd name="connsiteX22" fmla="*/ 1028700 w 2692400"/>
                <a:gd name="connsiteY22" fmla="*/ 717550 h 3333750"/>
                <a:gd name="connsiteX23" fmla="*/ 952500 w 2692400"/>
                <a:gd name="connsiteY23" fmla="*/ 742950 h 3333750"/>
                <a:gd name="connsiteX24" fmla="*/ 838200 w 2692400"/>
                <a:gd name="connsiteY24" fmla="*/ 565150 h 3333750"/>
                <a:gd name="connsiteX25" fmla="*/ 844550 w 2692400"/>
                <a:gd name="connsiteY25" fmla="*/ 501650 h 3333750"/>
                <a:gd name="connsiteX26" fmla="*/ 844550 w 2692400"/>
                <a:gd name="connsiteY26" fmla="*/ 501650 h 3333750"/>
                <a:gd name="connsiteX27" fmla="*/ 654050 w 2692400"/>
                <a:gd name="connsiteY27" fmla="*/ 520700 h 3333750"/>
                <a:gd name="connsiteX28" fmla="*/ 457200 w 2692400"/>
                <a:gd name="connsiteY28" fmla="*/ 374650 h 3333750"/>
                <a:gd name="connsiteX29" fmla="*/ 488950 w 2692400"/>
                <a:gd name="connsiteY29" fmla="*/ 317500 h 3333750"/>
                <a:gd name="connsiteX30" fmla="*/ 565150 w 2692400"/>
                <a:gd name="connsiteY30" fmla="*/ 349250 h 3333750"/>
                <a:gd name="connsiteX31" fmla="*/ 622300 w 2692400"/>
                <a:gd name="connsiteY31" fmla="*/ 292100 h 3333750"/>
                <a:gd name="connsiteX32" fmla="*/ 603250 w 2692400"/>
                <a:gd name="connsiteY32" fmla="*/ 247650 h 3333750"/>
                <a:gd name="connsiteX33" fmla="*/ 762000 w 2692400"/>
                <a:gd name="connsiteY33" fmla="*/ 190500 h 3333750"/>
                <a:gd name="connsiteX34" fmla="*/ 876300 w 2692400"/>
                <a:gd name="connsiteY34" fmla="*/ 196850 h 3333750"/>
                <a:gd name="connsiteX35" fmla="*/ 927100 w 2692400"/>
                <a:gd name="connsiteY35" fmla="*/ 171450 h 3333750"/>
                <a:gd name="connsiteX36" fmla="*/ 927100 w 2692400"/>
                <a:gd name="connsiteY36" fmla="*/ 82550 h 3333750"/>
                <a:gd name="connsiteX37" fmla="*/ 1092200 w 2692400"/>
                <a:gd name="connsiteY37" fmla="*/ 0 h 3333750"/>
                <a:gd name="connsiteX38" fmla="*/ 1092200 w 2692400"/>
                <a:gd name="connsiteY38" fmla="*/ 101600 h 3333750"/>
                <a:gd name="connsiteX39" fmla="*/ 965200 w 2692400"/>
                <a:gd name="connsiteY39" fmla="*/ 184150 h 3333750"/>
                <a:gd name="connsiteX40" fmla="*/ 831850 w 2692400"/>
                <a:gd name="connsiteY40" fmla="*/ 279400 h 3333750"/>
                <a:gd name="connsiteX41" fmla="*/ 939800 w 2692400"/>
                <a:gd name="connsiteY41" fmla="*/ 279400 h 3333750"/>
                <a:gd name="connsiteX42" fmla="*/ 1060450 w 2692400"/>
                <a:gd name="connsiteY42" fmla="*/ 247650 h 3333750"/>
                <a:gd name="connsiteX43" fmla="*/ 1136650 w 2692400"/>
                <a:gd name="connsiteY43" fmla="*/ 304800 h 3333750"/>
                <a:gd name="connsiteX44" fmla="*/ 1155700 w 2692400"/>
                <a:gd name="connsiteY44" fmla="*/ 311150 h 3333750"/>
                <a:gd name="connsiteX45" fmla="*/ 1187450 w 2692400"/>
                <a:gd name="connsiteY45" fmla="*/ 323850 h 3333750"/>
                <a:gd name="connsiteX46" fmla="*/ 1200150 w 2692400"/>
                <a:gd name="connsiteY46" fmla="*/ 355600 h 3333750"/>
                <a:gd name="connsiteX47" fmla="*/ 1231900 w 2692400"/>
                <a:gd name="connsiteY47" fmla="*/ 381000 h 3333750"/>
                <a:gd name="connsiteX48" fmla="*/ 1244600 w 2692400"/>
                <a:gd name="connsiteY48" fmla="*/ 374650 h 3333750"/>
                <a:gd name="connsiteX49" fmla="*/ 1244600 w 2692400"/>
                <a:gd name="connsiteY49" fmla="*/ 374650 h 3333750"/>
                <a:gd name="connsiteX50" fmla="*/ 1422400 w 2692400"/>
                <a:gd name="connsiteY50" fmla="*/ 361950 h 3333750"/>
                <a:gd name="connsiteX51" fmla="*/ 1409700 w 2692400"/>
                <a:gd name="connsiteY51" fmla="*/ 247650 h 3333750"/>
                <a:gd name="connsiteX52" fmla="*/ 1485900 w 2692400"/>
                <a:gd name="connsiteY52" fmla="*/ 152400 h 3333750"/>
                <a:gd name="connsiteX53" fmla="*/ 1562100 w 2692400"/>
                <a:gd name="connsiteY53" fmla="*/ 158750 h 3333750"/>
                <a:gd name="connsiteX54" fmla="*/ 1587500 w 2692400"/>
                <a:gd name="connsiteY54" fmla="*/ 165100 h 3333750"/>
                <a:gd name="connsiteX55" fmla="*/ 1657350 w 2692400"/>
                <a:gd name="connsiteY55" fmla="*/ 152400 h 3333750"/>
                <a:gd name="connsiteX56" fmla="*/ 1663700 w 2692400"/>
                <a:gd name="connsiteY56" fmla="*/ 127000 h 3333750"/>
                <a:gd name="connsiteX57" fmla="*/ 1689100 w 2692400"/>
                <a:gd name="connsiteY57" fmla="*/ 133350 h 3333750"/>
                <a:gd name="connsiteX58" fmla="*/ 1714500 w 2692400"/>
                <a:gd name="connsiteY58" fmla="*/ 133350 h 3333750"/>
                <a:gd name="connsiteX59" fmla="*/ 1714500 w 2692400"/>
                <a:gd name="connsiteY59" fmla="*/ 133350 h 3333750"/>
                <a:gd name="connsiteX60" fmla="*/ 1765300 w 2692400"/>
                <a:gd name="connsiteY60" fmla="*/ 215900 h 3333750"/>
                <a:gd name="connsiteX61" fmla="*/ 1860550 w 2692400"/>
                <a:gd name="connsiteY61" fmla="*/ 215900 h 3333750"/>
                <a:gd name="connsiteX62" fmla="*/ 1866900 w 2692400"/>
                <a:gd name="connsiteY62" fmla="*/ 254000 h 3333750"/>
                <a:gd name="connsiteX63" fmla="*/ 1898650 w 2692400"/>
                <a:gd name="connsiteY63" fmla="*/ 114300 h 3333750"/>
                <a:gd name="connsiteX64" fmla="*/ 1981200 w 2692400"/>
                <a:gd name="connsiteY64" fmla="*/ 171450 h 3333750"/>
                <a:gd name="connsiteX65" fmla="*/ 1930400 w 2692400"/>
                <a:gd name="connsiteY65" fmla="*/ 304800 h 3333750"/>
                <a:gd name="connsiteX66" fmla="*/ 1943100 w 2692400"/>
                <a:gd name="connsiteY66" fmla="*/ 412750 h 3333750"/>
                <a:gd name="connsiteX67" fmla="*/ 1987550 w 2692400"/>
                <a:gd name="connsiteY67" fmla="*/ 444500 h 3333750"/>
                <a:gd name="connsiteX68" fmla="*/ 2032000 w 2692400"/>
                <a:gd name="connsiteY68" fmla="*/ 476250 h 3333750"/>
                <a:gd name="connsiteX69" fmla="*/ 2063750 w 2692400"/>
                <a:gd name="connsiteY69" fmla="*/ 463550 h 3333750"/>
                <a:gd name="connsiteX70" fmla="*/ 2063750 w 2692400"/>
                <a:gd name="connsiteY70" fmla="*/ 463550 h 3333750"/>
                <a:gd name="connsiteX71" fmla="*/ 2171700 w 2692400"/>
                <a:gd name="connsiteY71" fmla="*/ 254000 h 3333750"/>
                <a:gd name="connsiteX72" fmla="*/ 2241550 w 2692400"/>
                <a:gd name="connsiteY72" fmla="*/ 273050 h 3333750"/>
                <a:gd name="connsiteX73" fmla="*/ 2286000 w 2692400"/>
                <a:gd name="connsiteY73" fmla="*/ 279400 h 3333750"/>
                <a:gd name="connsiteX74" fmla="*/ 2292350 w 2692400"/>
                <a:gd name="connsiteY74" fmla="*/ 311150 h 3333750"/>
                <a:gd name="connsiteX75" fmla="*/ 2292350 w 2692400"/>
                <a:gd name="connsiteY75" fmla="*/ 311150 h 3333750"/>
                <a:gd name="connsiteX76" fmla="*/ 2476500 w 2692400"/>
                <a:gd name="connsiteY76" fmla="*/ 635000 h 3333750"/>
                <a:gd name="connsiteX77" fmla="*/ 2559050 w 2692400"/>
                <a:gd name="connsiteY77" fmla="*/ 501650 h 3333750"/>
                <a:gd name="connsiteX78" fmla="*/ 2647950 w 2692400"/>
                <a:gd name="connsiteY78" fmla="*/ 742950 h 3333750"/>
                <a:gd name="connsiteX79" fmla="*/ 2609850 w 2692400"/>
                <a:gd name="connsiteY79" fmla="*/ 838200 h 3333750"/>
                <a:gd name="connsiteX80" fmla="*/ 2692400 w 2692400"/>
                <a:gd name="connsiteY80" fmla="*/ 920750 h 3333750"/>
                <a:gd name="connsiteX81" fmla="*/ 2597150 w 2692400"/>
                <a:gd name="connsiteY81" fmla="*/ 977900 h 3333750"/>
                <a:gd name="connsiteX82" fmla="*/ 2616200 w 2692400"/>
                <a:gd name="connsiteY82" fmla="*/ 1079500 h 3333750"/>
                <a:gd name="connsiteX83" fmla="*/ 2616200 w 2692400"/>
                <a:gd name="connsiteY83" fmla="*/ 1079500 h 3333750"/>
                <a:gd name="connsiteX84" fmla="*/ 2540000 w 2692400"/>
                <a:gd name="connsiteY84" fmla="*/ 1162050 h 3333750"/>
                <a:gd name="connsiteX85" fmla="*/ 2597150 w 2692400"/>
                <a:gd name="connsiteY85" fmla="*/ 1568450 h 3333750"/>
                <a:gd name="connsiteX86" fmla="*/ 2686050 w 2692400"/>
                <a:gd name="connsiteY86" fmla="*/ 1511300 h 3333750"/>
                <a:gd name="connsiteX87" fmla="*/ 2654300 w 2692400"/>
                <a:gd name="connsiteY87" fmla="*/ 1568450 h 3333750"/>
                <a:gd name="connsiteX88" fmla="*/ 2641600 w 2692400"/>
                <a:gd name="connsiteY88" fmla="*/ 1651000 h 3333750"/>
                <a:gd name="connsiteX89" fmla="*/ 2622550 w 2692400"/>
                <a:gd name="connsiteY89" fmla="*/ 1733550 h 3333750"/>
                <a:gd name="connsiteX90" fmla="*/ 2622550 w 2692400"/>
                <a:gd name="connsiteY90" fmla="*/ 1733550 h 3333750"/>
                <a:gd name="connsiteX91" fmla="*/ 2565400 w 2692400"/>
                <a:gd name="connsiteY91" fmla="*/ 1797050 h 3333750"/>
                <a:gd name="connsiteX92" fmla="*/ 2546350 w 2692400"/>
                <a:gd name="connsiteY92" fmla="*/ 1809750 h 3333750"/>
                <a:gd name="connsiteX93" fmla="*/ 2514600 w 2692400"/>
                <a:gd name="connsiteY93" fmla="*/ 1816100 h 3333750"/>
                <a:gd name="connsiteX94" fmla="*/ 2495550 w 2692400"/>
                <a:gd name="connsiteY94" fmla="*/ 1828800 h 3333750"/>
                <a:gd name="connsiteX95" fmla="*/ 2495550 w 2692400"/>
                <a:gd name="connsiteY95" fmla="*/ 1828800 h 3333750"/>
                <a:gd name="connsiteX96" fmla="*/ 2444750 w 2692400"/>
                <a:gd name="connsiteY96" fmla="*/ 1809750 h 3333750"/>
                <a:gd name="connsiteX97" fmla="*/ 2444750 w 2692400"/>
                <a:gd name="connsiteY97" fmla="*/ 1809750 h 3333750"/>
                <a:gd name="connsiteX98" fmla="*/ 2444750 w 2692400"/>
                <a:gd name="connsiteY98" fmla="*/ 1885950 h 3333750"/>
                <a:gd name="connsiteX99" fmla="*/ 2311400 w 2692400"/>
                <a:gd name="connsiteY99" fmla="*/ 2076450 h 3333750"/>
                <a:gd name="connsiteX100" fmla="*/ 2279650 w 2692400"/>
                <a:gd name="connsiteY100" fmla="*/ 2152650 h 3333750"/>
                <a:gd name="connsiteX101" fmla="*/ 2254250 w 2692400"/>
                <a:gd name="connsiteY101" fmla="*/ 2171700 h 3333750"/>
                <a:gd name="connsiteX102" fmla="*/ 2247900 w 2692400"/>
                <a:gd name="connsiteY102" fmla="*/ 2190750 h 3333750"/>
                <a:gd name="connsiteX103" fmla="*/ 2241550 w 2692400"/>
                <a:gd name="connsiteY103" fmla="*/ 2216150 h 3333750"/>
                <a:gd name="connsiteX104" fmla="*/ 2241550 w 2692400"/>
                <a:gd name="connsiteY104" fmla="*/ 2216150 h 3333750"/>
                <a:gd name="connsiteX105" fmla="*/ 2152650 w 2692400"/>
                <a:gd name="connsiteY105" fmla="*/ 2247900 h 3333750"/>
                <a:gd name="connsiteX106" fmla="*/ 2152650 w 2692400"/>
                <a:gd name="connsiteY106" fmla="*/ 2247900 h 3333750"/>
                <a:gd name="connsiteX107" fmla="*/ 2089150 w 2692400"/>
                <a:gd name="connsiteY107" fmla="*/ 2374900 h 3333750"/>
                <a:gd name="connsiteX108" fmla="*/ 2025650 w 2692400"/>
                <a:gd name="connsiteY108" fmla="*/ 2400300 h 3333750"/>
                <a:gd name="connsiteX109" fmla="*/ 2006600 w 2692400"/>
                <a:gd name="connsiteY109" fmla="*/ 2406650 h 3333750"/>
                <a:gd name="connsiteX110" fmla="*/ 1955800 w 2692400"/>
                <a:gd name="connsiteY110" fmla="*/ 2432050 h 3333750"/>
                <a:gd name="connsiteX111" fmla="*/ 1955800 w 2692400"/>
                <a:gd name="connsiteY111" fmla="*/ 2432050 h 3333750"/>
                <a:gd name="connsiteX112" fmla="*/ 1974850 w 2692400"/>
                <a:gd name="connsiteY112" fmla="*/ 2470150 h 3333750"/>
                <a:gd name="connsiteX113" fmla="*/ 2146300 w 2692400"/>
                <a:gd name="connsiteY113" fmla="*/ 2400300 h 3333750"/>
                <a:gd name="connsiteX114" fmla="*/ 2146300 w 2692400"/>
                <a:gd name="connsiteY114" fmla="*/ 2311400 h 3333750"/>
                <a:gd name="connsiteX115" fmla="*/ 2146300 w 2692400"/>
                <a:gd name="connsiteY115" fmla="*/ 2311400 h 3333750"/>
                <a:gd name="connsiteX116" fmla="*/ 2203450 w 2692400"/>
                <a:gd name="connsiteY116" fmla="*/ 2279650 h 3333750"/>
                <a:gd name="connsiteX117" fmla="*/ 2228850 w 2692400"/>
                <a:gd name="connsiteY117" fmla="*/ 2273300 h 3333750"/>
                <a:gd name="connsiteX118" fmla="*/ 2260600 w 2692400"/>
                <a:gd name="connsiteY118" fmla="*/ 2266950 h 3333750"/>
                <a:gd name="connsiteX119" fmla="*/ 2266950 w 2692400"/>
                <a:gd name="connsiteY119" fmla="*/ 2241550 h 3333750"/>
                <a:gd name="connsiteX120" fmla="*/ 2266950 w 2692400"/>
                <a:gd name="connsiteY120" fmla="*/ 2241550 h 3333750"/>
                <a:gd name="connsiteX121" fmla="*/ 2273300 w 2692400"/>
                <a:gd name="connsiteY121" fmla="*/ 2368550 h 3333750"/>
                <a:gd name="connsiteX122" fmla="*/ 2247900 w 2692400"/>
                <a:gd name="connsiteY122" fmla="*/ 2444750 h 3333750"/>
                <a:gd name="connsiteX123" fmla="*/ 2241550 w 2692400"/>
                <a:gd name="connsiteY123" fmla="*/ 2495550 h 3333750"/>
                <a:gd name="connsiteX124" fmla="*/ 2216150 w 2692400"/>
                <a:gd name="connsiteY124" fmla="*/ 2546350 h 3333750"/>
                <a:gd name="connsiteX125" fmla="*/ 2171700 w 2692400"/>
                <a:gd name="connsiteY125" fmla="*/ 2597150 h 3333750"/>
                <a:gd name="connsiteX126" fmla="*/ 2133600 w 2692400"/>
                <a:gd name="connsiteY126" fmla="*/ 2584450 h 3333750"/>
                <a:gd name="connsiteX127" fmla="*/ 2133600 w 2692400"/>
                <a:gd name="connsiteY127" fmla="*/ 2584450 h 3333750"/>
                <a:gd name="connsiteX128" fmla="*/ 2032000 w 2692400"/>
                <a:gd name="connsiteY128" fmla="*/ 2717800 h 3333750"/>
                <a:gd name="connsiteX129" fmla="*/ 1987550 w 2692400"/>
                <a:gd name="connsiteY129" fmla="*/ 2717800 h 3333750"/>
                <a:gd name="connsiteX130" fmla="*/ 1987550 w 2692400"/>
                <a:gd name="connsiteY130" fmla="*/ 2717800 h 3333750"/>
                <a:gd name="connsiteX131" fmla="*/ 1625600 w 2692400"/>
                <a:gd name="connsiteY131" fmla="*/ 2724150 h 3333750"/>
                <a:gd name="connsiteX132" fmla="*/ 1631950 w 2692400"/>
                <a:gd name="connsiteY132" fmla="*/ 2774950 h 3333750"/>
                <a:gd name="connsiteX133" fmla="*/ 1644650 w 2692400"/>
                <a:gd name="connsiteY133" fmla="*/ 2774950 h 3333750"/>
                <a:gd name="connsiteX134" fmla="*/ 1644650 w 2692400"/>
                <a:gd name="connsiteY134" fmla="*/ 2774950 h 3333750"/>
                <a:gd name="connsiteX135" fmla="*/ 1841500 w 2692400"/>
                <a:gd name="connsiteY135" fmla="*/ 2832100 h 3333750"/>
                <a:gd name="connsiteX136" fmla="*/ 1924050 w 2692400"/>
                <a:gd name="connsiteY136" fmla="*/ 2838450 h 3333750"/>
                <a:gd name="connsiteX137" fmla="*/ 1974850 w 2692400"/>
                <a:gd name="connsiteY137" fmla="*/ 2794000 h 3333750"/>
                <a:gd name="connsiteX138" fmla="*/ 2000250 w 2692400"/>
                <a:gd name="connsiteY138" fmla="*/ 2774950 h 3333750"/>
                <a:gd name="connsiteX139" fmla="*/ 2038350 w 2692400"/>
                <a:gd name="connsiteY139" fmla="*/ 2743200 h 3333750"/>
                <a:gd name="connsiteX140" fmla="*/ 2051050 w 2692400"/>
                <a:gd name="connsiteY140" fmla="*/ 2743200 h 3333750"/>
                <a:gd name="connsiteX141" fmla="*/ 2051050 w 2692400"/>
                <a:gd name="connsiteY141" fmla="*/ 2743200 h 3333750"/>
                <a:gd name="connsiteX142" fmla="*/ 1924050 w 2692400"/>
                <a:gd name="connsiteY142" fmla="*/ 2838450 h 3333750"/>
                <a:gd name="connsiteX143" fmla="*/ 1892300 w 2692400"/>
                <a:gd name="connsiteY143" fmla="*/ 2870200 h 3333750"/>
                <a:gd name="connsiteX144" fmla="*/ 1860550 w 2692400"/>
                <a:gd name="connsiteY144" fmla="*/ 2895600 h 3333750"/>
                <a:gd name="connsiteX145" fmla="*/ 1727200 w 2692400"/>
                <a:gd name="connsiteY145" fmla="*/ 3009900 h 3333750"/>
                <a:gd name="connsiteX146" fmla="*/ 1695450 w 2692400"/>
                <a:gd name="connsiteY146" fmla="*/ 3003550 h 3333750"/>
                <a:gd name="connsiteX147" fmla="*/ 1695450 w 2692400"/>
                <a:gd name="connsiteY147" fmla="*/ 3003550 h 3333750"/>
                <a:gd name="connsiteX148" fmla="*/ 1504950 w 2692400"/>
                <a:gd name="connsiteY148" fmla="*/ 3111500 h 3333750"/>
                <a:gd name="connsiteX149" fmla="*/ 1397000 w 2692400"/>
                <a:gd name="connsiteY149" fmla="*/ 3136900 h 3333750"/>
                <a:gd name="connsiteX150" fmla="*/ 1377950 w 2692400"/>
                <a:gd name="connsiteY150" fmla="*/ 3162300 h 3333750"/>
                <a:gd name="connsiteX151" fmla="*/ 1358900 w 2692400"/>
                <a:gd name="connsiteY151" fmla="*/ 3168650 h 3333750"/>
                <a:gd name="connsiteX152" fmla="*/ 1339850 w 2692400"/>
                <a:gd name="connsiteY152" fmla="*/ 3200400 h 3333750"/>
                <a:gd name="connsiteX153" fmla="*/ 1276350 w 2692400"/>
                <a:gd name="connsiteY153" fmla="*/ 3232150 h 3333750"/>
                <a:gd name="connsiteX154" fmla="*/ 1276350 w 2692400"/>
                <a:gd name="connsiteY154" fmla="*/ 3232150 h 3333750"/>
                <a:gd name="connsiteX155" fmla="*/ 736600 w 2692400"/>
                <a:gd name="connsiteY155" fmla="*/ 3327400 h 3333750"/>
                <a:gd name="connsiteX156" fmla="*/ 228600 w 2692400"/>
                <a:gd name="connsiteY156" fmla="*/ 3333750 h 3333750"/>
                <a:gd name="connsiteX157" fmla="*/ 152400 w 2692400"/>
                <a:gd name="connsiteY157" fmla="*/ 3270250 h 3333750"/>
                <a:gd name="connsiteX158" fmla="*/ 120650 w 2692400"/>
                <a:gd name="connsiteY158" fmla="*/ 3257550 h 3333750"/>
                <a:gd name="connsiteX159" fmla="*/ 101600 w 2692400"/>
                <a:gd name="connsiteY159" fmla="*/ 3238500 h 3333750"/>
                <a:gd name="connsiteX160" fmla="*/ 82550 w 2692400"/>
                <a:gd name="connsiteY160" fmla="*/ 3213100 h 3333750"/>
                <a:gd name="connsiteX161" fmla="*/ 0 w 2692400"/>
                <a:gd name="connsiteY161" fmla="*/ 3200400 h 3333750"/>
                <a:gd name="connsiteX162" fmla="*/ 0 w 2692400"/>
                <a:gd name="connsiteY162" fmla="*/ 3200400 h 3333750"/>
                <a:gd name="connsiteX163" fmla="*/ 38100 w 2692400"/>
                <a:gd name="connsiteY163" fmla="*/ 3098800 h 3333750"/>
                <a:gd name="connsiteX164" fmla="*/ 50800 w 2692400"/>
                <a:gd name="connsiteY164" fmla="*/ 3073400 h 3333750"/>
                <a:gd name="connsiteX165" fmla="*/ 50800 w 2692400"/>
                <a:gd name="connsiteY165" fmla="*/ 3073400 h 3333750"/>
                <a:gd name="connsiteX166" fmla="*/ 273050 w 2692400"/>
                <a:gd name="connsiteY166" fmla="*/ 3073400 h 3333750"/>
                <a:gd name="connsiteX167" fmla="*/ 425450 w 2692400"/>
                <a:gd name="connsiteY167" fmla="*/ 2940050 h 3333750"/>
                <a:gd name="connsiteX168" fmla="*/ 539750 w 2692400"/>
                <a:gd name="connsiteY168" fmla="*/ 2971800 h 3333750"/>
                <a:gd name="connsiteX169" fmla="*/ 596900 w 2692400"/>
                <a:gd name="connsiteY169" fmla="*/ 2933700 h 3333750"/>
                <a:gd name="connsiteX170" fmla="*/ 698500 w 2692400"/>
                <a:gd name="connsiteY170" fmla="*/ 2927350 h 3333750"/>
                <a:gd name="connsiteX171" fmla="*/ 838200 w 2692400"/>
                <a:gd name="connsiteY171" fmla="*/ 2921000 h 3333750"/>
                <a:gd name="connsiteX172" fmla="*/ 857250 w 2692400"/>
                <a:gd name="connsiteY172" fmla="*/ 2908300 h 3333750"/>
                <a:gd name="connsiteX173" fmla="*/ 895350 w 2692400"/>
                <a:gd name="connsiteY173" fmla="*/ 2908300 h 3333750"/>
                <a:gd name="connsiteX174" fmla="*/ 895350 w 2692400"/>
                <a:gd name="connsiteY174" fmla="*/ 2908300 h 3333750"/>
                <a:gd name="connsiteX175" fmla="*/ 914400 w 2692400"/>
                <a:gd name="connsiteY175" fmla="*/ 2984500 h 3333750"/>
                <a:gd name="connsiteX176" fmla="*/ 927100 w 2692400"/>
                <a:gd name="connsiteY176" fmla="*/ 2984500 h 3333750"/>
                <a:gd name="connsiteX177" fmla="*/ 927100 w 2692400"/>
                <a:gd name="connsiteY177" fmla="*/ 2984500 h 3333750"/>
                <a:gd name="connsiteX178" fmla="*/ 990600 w 2692400"/>
                <a:gd name="connsiteY178" fmla="*/ 2946400 h 3333750"/>
                <a:gd name="connsiteX179" fmla="*/ 1073150 w 2692400"/>
                <a:gd name="connsiteY179" fmla="*/ 2952750 h 3333750"/>
                <a:gd name="connsiteX180" fmla="*/ 1073150 w 2692400"/>
                <a:gd name="connsiteY180" fmla="*/ 2952750 h 3333750"/>
                <a:gd name="connsiteX181" fmla="*/ 1085850 w 2692400"/>
                <a:gd name="connsiteY181" fmla="*/ 2978150 h 3333750"/>
                <a:gd name="connsiteX182" fmla="*/ 1231900 w 2692400"/>
                <a:gd name="connsiteY182" fmla="*/ 2914650 h 3333750"/>
                <a:gd name="connsiteX183" fmla="*/ 1225550 w 2692400"/>
                <a:gd name="connsiteY183" fmla="*/ 2844800 h 3333750"/>
                <a:gd name="connsiteX184" fmla="*/ 1212850 w 2692400"/>
                <a:gd name="connsiteY184" fmla="*/ 2825750 h 3333750"/>
                <a:gd name="connsiteX185" fmla="*/ 1225550 w 2692400"/>
                <a:gd name="connsiteY185" fmla="*/ 2851150 h 3333750"/>
                <a:gd name="connsiteX186" fmla="*/ 1231900 w 2692400"/>
                <a:gd name="connsiteY186" fmla="*/ 2870200 h 3333750"/>
                <a:gd name="connsiteX187" fmla="*/ 1270000 w 2692400"/>
                <a:gd name="connsiteY187" fmla="*/ 2882900 h 3333750"/>
                <a:gd name="connsiteX188" fmla="*/ 1308100 w 2692400"/>
                <a:gd name="connsiteY188" fmla="*/ 2857500 h 3333750"/>
                <a:gd name="connsiteX189" fmla="*/ 1352550 w 2692400"/>
                <a:gd name="connsiteY189" fmla="*/ 2838450 h 3333750"/>
                <a:gd name="connsiteX190" fmla="*/ 1409700 w 2692400"/>
                <a:gd name="connsiteY190" fmla="*/ 2825750 h 3333750"/>
                <a:gd name="connsiteX191" fmla="*/ 1460500 w 2692400"/>
                <a:gd name="connsiteY191" fmla="*/ 2813050 h 3333750"/>
                <a:gd name="connsiteX192" fmla="*/ 1517650 w 2692400"/>
                <a:gd name="connsiteY192" fmla="*/ 2781300 h 3333750"/>
                <a:gd name="connsiteX193" fmla="*/ 1536700 w 2692400"/>
                <a:gd name="connsiteY193" fmla="*/ 2768600 h 3333750"/>
                <a:gd name="connsiteX194" fmla="*/ 1562100 w 2692400"/>
                <a:gd name="connsiteY194" fmla="*/ 2755900 h 3333750"/>
                <a:gd name="connsiteX195" fmla="*/ 1581150 w 2692400"/>
                <a:gd name="connsiteY195" fmla="*/ 2730500 h 3333750"/>
                <a:gd name="connsiteX196" fmla="*/ 1600200 w 2692400"/>
                <a:gd name="connsiteY196" fmla="*/ 2711450 h 3333750"/>
                <a:gd name="connsiteX197" fmla="*/ 1606550 w 2692400"/>
                <a:gd name="connsiteY197" fmla="*/ 2667000 h 3333750"/>
                <a:gd name="connsiteX198" fmla="*/ 1593850 w 2692400"/>
                <a:gd name="connsiteY198" fmla="*/ 2641600 h 3333750"/>
                <a:gd name="connsiteX199" fmla="*/ 1479550 w 2692400"/>
                <a:gd name="connsiteY199" fmla="*/ 2622550 h 3333750"/>
                <a:gd name="connsiteX200" fmla="*/ 1428750 w 2692400"/>
                <a:gd name="connsiteY200" fmla="*/ 2635250 h 3333750"/>
                <a:gd name="connsiteX201" fmla="*/ 1409700 w 2692400"/>
                <a:gd name="connsiteY201" fmla="*/ 2654300 h 3333750"/>
                <a:gd name="connsiteX202" fmla="*/ 1365250 w 2692400"/>
                <a:gd name="connsiteY202" fmla="*/ 2692400 h 3333750"/>
                <a:gd name="connsiteX203" fmla="*/ 1358900 w 2692400"/>
                <a:gd name="connsiteY203" fmla="*/ 2711450 h 3333750"/>
                <a:gd name="connsiteX204" fmla="*/ 1320800 w 2692400"/>
                <a:gd name="connsiteY204" fmla="*/ 2711450 h 3333750"/>
                <a:gd name="connsiteX205" fmla="*/ 1327150 w 2692400"/>
                <a:gd name="connsiteY205" fmla="*/ 2667000 h 3333750"/>
                <a:gd name="connsiteX206" fmla="*/ 1377950 w 2692400"/>
                <a:gd name="connsiteY206" fmla="*/ 2597150 h 3333750"/>
                <a:gd name="connsiteX207" fmla="*/ 1397000 w 2692400"/>
                <a:gd name="connsiteY207" fmla="*/ 2590800 h 3333750"/>
                <a:gd name="connsiteX208" fmla="*/ 1416050 w 2692400"/>
                <a:gd name="connsiteY208" fmla="*/ 2559050 h 3333750"/>
                <a:gd name="connsiteX209" fmla="*/ 1466850 w 2692400"/>
                <a:gd name="connsiteY209" fmla="*/ 2546350 h 3333750"/>
                <a:gd name="connsiteX210" fmla="*/ 1492250 w 2692400"/>
                <a:gd name="connsiteY210" fmla="*/ 2533650 h 3333750"/>
                <a:gd name="connsiteX211" fmla="*/ 1536700 w 2692400"/>
                <a:gd name="connsiteY211" fmla="*/ 2501900 h 3333750"/>
                <a:gd name="connsiteX212" fmla="*/ 1568450 w 2692400"/>
                <a:gd name="connsiteY212" fmla="*/ 2470150 h 3333750"/>
                <a:gd name="connsiteX213" fmla="*/ 1581150 w 2692400"/>
                <a:gd name="connsiteY213" fmla="*/ 2451100 h 3333750"/>
                <a:gd name="connsiteX214" fmla="*/ 1600200 w 2692400"/>
                <a:gd name="connsiteY214" fmla="*/ 2444750 h 3333750"/>
                <a:gd name="connsiteX215" fmla="*/ 1625600 w 2692400"/>
                <a:gd name="connsiteY215" fmla="*/ 2387600 h 3333750"/>
                <a:gd name="connsiteX216" fmla="*/ 1568450 w 2692400"/>
                <a:gd name="connsiteY216" fmla="*/ 2393950 h 3333750"/>
                <a:gd name="connsiteX217" fmla="*/ 1543050 w 2692400"/>
                <a:gd name="connsiteY217" fmla="*/ 2419350 h 3333750"/>
                <a:gd name="connsiteX218" fmla="*/ 1473200 w 2692400"/>
                <a:gd name="connsiteY218" fmla="*/ 2381250 h 3333750"/>
                <a:gd name="connsiteX219" fmla="*/ 1454150 w 2692400"/>
                <a:gd name="connsiteY219" fmla="*/ 2374900 h 3333750"/>
                <a:gd name="connsiteX220" fmla="*/ 1428750 w 2692400"/>
                <a:gd name="connsiteY220" fmla="*/ 2387600 h 3333750"/>
                <a:gd name="connsiteX221" fmla="*/ 1403350 w 2692400"/>
                <a:gd name="connsiteY221" fmla="*/ 2444750 h 3333750"/>
                <a:gd name="connsiteX222" fmla="*/ 1397000 w 2692400"/>
                <a:gd name="connsiteY222" fmla="*/ 2463800 h 3333750"/>
                <a:gd name="connsiteX223" fmla="*/ 1352550 w 2692400"/>
                <a:gd name="connsiteY223" fmla="*/ 2495550 h 3333750"/>
                <a:gd name="connsiteX224" fmla="*/ 1346200 w 2692400"/>
                <a:gd name="connsiteY224" fmla="*/ 2527300 h 3333750"/>
                <a:gd name="connsiteX225" fmla="*/ 1320800 w 2692400"/>
                <a:gd name="connsiteY225" fmla="*/ 2584450 h 3333750"/>
                <a:gd name="connsiteX226" fmla="*/ 1301750 w 2692400"/>
                <a:gd name="connsiteY226" fmla="*/ 2609850 h 3333750"/>
                <a:gd name="connsiteX227" fmla="*/ 1295400 w 2692400"/>
                <a:gd name="connsiteY227" fmla="*/ 2686050 h 3333750"/>
                <a:gd name="connsiteX228" fmla="*/ 1263650 w 2692400"/>
                <a:gd name="connsiteY228" fmla="*/ 2692400 h 3333750"/>
                <a:gd name="connsiteX229" fmla="*/ 1219200 w 2692400"/>
                <a:gd name="connsiteY229" fmla="*/ 2711450 h 3333750"/>
                <a:gd name="connsiteX230" fmla="*/ 1206500 w 2692400"/>
                <a:gd name="connsiteY230" fmla="*/ 2749550 h 3333750"/>
                <a:gd name="connsiteX231" fmla="*/ 1098550 w 2692400"/>
                <a:gd name="connsiteY231" fmla="*/ 2736850 h 3333750"/>
                <a:gd name="connsiteX232" fmla="*/ 1092200 w 2692400"/>
                <a:gd name="connsiteY232" fmla="*/ 2717800 h 3333750"/>
                <a:gd name="connsiteX233" fmla="*/ 1073150 w 2692400"/>
                <a:gd name="connsiteY233" fmla="*/ 2711450 h 3333750"/>
                <a:gd name="connsiteX234" fmla="*/ 1041400 w 2692400"/>
                <a:gd name="connsiteY234" fmla="*/ 2698750 h 3333750"/>
                <a:gd name="connsiteX235" fmla="*/ 1022350 w 2692400"/>
                <a:gd name="connsiteY235" fmla="*/ 2679700 h 3333750"/>
                <a:gd name="connsiteX236" fmla="*/ 1003300 w 2692400"/>
                <a:gd name="connsiteY236" fmla="*/ 2673350 h 3333750"/>
                <a:gd name="connsiteX237" fmla="*/ 876300 w 2692400"/>
                <a:gd name="connsiteY237" fmla="*/ 2679700 h 3333750"/>
                <a:gd name="connsiteX238" fmla="*/ 882650 w 2692400"/>
                <a:gd name="connsiteY238" fmla="*/ 2724150 h 3333750"/>
                <a:gd name="connsiteX239" fmla="*/ 946150 w 2692400"/>
                <a:gd name="connsiteY239" fmla="*/ 2730500 h 3333750"/>
                <a:gd name="connsiteX240" fmla="*/ 1003300 w 2692400"/>
                <a:gd name="connsiteY240" fmla="*/ 2749550 h 3333750"/>
                <a:gd name="connsiteX241" fmla="*/ 1035050 w 2692400"/>
                <a:gd name="connsiteY241" fmla="*/ 2755900 h 3333750"/>
                <a:gd name="connsiteX242" fmla="*/ 1060450 w 2692400"/>
                <a:gd name="connsiteY242" fmla="*/ 2768600 h 3333750"/>
                <a:gd name="connsiteX243" fmla="*/ 1098550 w 2692400"/>
                <a:gd name="connsiteY243" fmla="*/ 2774950 h 3333750"/>
                <a:gd name="connsiteX244" fmla="*/ 1111250 w 2692400"/>
                <a:gd name="connsiteY244" fmla="*/ 2813050 h 3333750"/>
                <a:gd name="connsiteX245" fmla="*/ 1104900 w 2692400"/>
                <a:gd name="connsiteY245" fmla="*/ 2838450 h 3333750"/>
                <a:gd name="connsiteX246" fmla="*/ 1079500 w 2692400"/>
                <a:gd name="connsiteY246" fmla="*/ 2851150 h 3333750"/>
                <a:gd name="connsiteX247" fmla="*/ 984250 w 2692400"/>
                <a:gd name="connsiteY247" fmla="*/ 2825750 h 3333750"/>
                <a:gd name="connsiteX248" fmla="*/ 958850 w 2692400"/>
                <a:gd name="connsiteY248" fmla="*/ 2800350 h 3333750"/>
                <a:gd name="connsiteX249" fmla="*/ 889000 w 2692400"/>
                <a:gd name="connsiteY249" fmla="*/ 2762250 h 3333750"/>
                <a:gd name="connsiteX250" fmla="*/ 857250 w 2692400"/>
                <a:gd name="connsiteY250" fmla="*/ 2755900 h 3333750"/>
                <a:gd name="connsiteX251" fmla="*/ 742950 w 2692400"/>
                <a:gd name="connsiteY251" fmla="*/ 2768600 h 3333750"/>
                <a:gd name="connsiteX252" fmla="*/ 711200 w 2692400"/>
                <a:gd name="connsiteY252" fmla="*/ 2781300 h 3333750"/>
                <a:gd name="connsiteX253" fmla="*/ 647700 w 2692400"/>
                <a:gd name="connsiteY253" fmla="*/ 2832100 h 3333750"/>
                <a:gd name="connsiteX254" fmla="*/ 628650 w 2692400"/>
                <a:gd name="connsiteY254" fmla="*/ 2857500 h 3333750"/>
                <a:gd name="connsiteX255" fmla="*/ 571500 w 2692400"/>
                <a:gd name="connsiteY255" fmla="*/ 2889250 h 3333750"/>
                <a:gd name="connsiteX256" fmla="*/ 546100 w 2692400"/>
                <a:gd name="connsiteY256" fmla="*/ 2921000 h 3333750"/>
                <a:gd name="connsiteX257" fmla="*/ 520700 w 2692400"/>
                <a:gd name="connsiteY257" fmla="*/ 2933700 h 3333750"/>
                <a:gd name="connsiteX258" fmla="*/ 457200 w 2692400"/>
                <a:gd name="connsiteY258" fmla="*/ 2952750 h 3333750"/>
                <a:gd name="connsiteX259" fmla="*/ 381000 w 2692400"/>
                <a:gd name="connsiteY259" fmla="*/ 2946400 h 3333750"/>
                <a:gd name="connsiteX260" fmla="*/ 355600 w 2692400"/>
                <a:gd name="connsiteY260" fmla="*/ 2940050 h 3333750"/>
                <a:gd name="connsiteX261" fmla="*/ 342900 w 2692400"/>
                <a:gd name="connsiteY261" fmla="*/ 2921000 h 3333750"/>
                <a:gd name="connsiteX262" fmla="*/ 323850 w 2692400"/>
                <a:gd name="connsiteY262" fmla="*/ 2895600 h 3333750"/>
                <a:gd name="connsiteX263" fmla="*/ 317500 w 2692400"/>
                <a:gd name="connsiteY263" fmla="*/ 2851150 h 3333750"/>
                <a:gd name="connsiteX264" fmla="*/ 342900 w 2692400"/>
                <a:gd name="connsiteY264" fmla="*/ 2787650 h 3333750"/>
                <a:gd name="connsiteX265" fmla="*/ 374650 w 2692400"/>
                <a:gd name="connsiteY265" fmla="*/ 2768600 h 3333750"/>
                <a:gd name="connsiteX266" fmla="*/ 577850 w 2692400"/>
                <a:gd name="connsiteY266" fmla="*/ 2755900 h 3333750"/>
                <a:gd name="connsiteX267" fmla="*/ 571500 w 2692400"/>
                <a:gd name="connsiteY267" fmla="*/ 2686050 h 3333750"/>
                <a:gd name="connsiteX268" fmla="*/ 539750 w 2692400"/>
                <a:gd name="connsiteY268" fmla="*/ 2679700 h 3333750"/>
                <a:gd name="connsiteX269" fmla="*/ 501650 w 2692400"/>
                <a:gd name="connsiteY269" fmla="*/ 2647950 h 3333750"/>
                <a:gd name="connsiteX270" fmla="*/ 488950 w 2692400"/>
                <a:gd name="connsiteY270" fmla="*/ 2622550 h 3333750"/>
                <a:gd name="connsiteX271" fmla="*/ 495300 w 2692400"/>
                <a:gd name="connsiteY271" fmla="*/ 2603500 h 3333750"/>
                <a:gd name="connsiteX272" fmla="*/ 514350 w 2692400"/>
                <a:gd name="connsiteY272" fmla="*/ 2590800 h 3333750"/>
                <a:gd name="connsiteX273" fmla="*/ 628650 w 2692400"/>
                <a:gd name="connsiteY273" fmla="*/ 2571750 h 3333750"/>
                <a:gd name="connsiteX274" fmla="*/ 666750 w 2692400"/>
                <a:gd name="connsiteY274" fmla="*/ 2546350 h 3333750"/>
                <a:gd name="connsiteX275" fmla="*/ 692150 w 2692400"/>
                <a:gd name="connsiteY275" fmla="*/ 2520950 h 3333750"/>
                <a:gd name="connsiteX276" fmla="*/ 723900 w 2692400"/>
                <a:gd name="connsiteY276" fmla="*/ 2514600 h 3333750"/>
                <a:gd name="connsiteX277" fmla="*/ 749300 w 2692400"/>
                <a:gd name="connsiteY277" fmla="*/ 2501900 h 3333750"/>
                <a:gd name="connsiteX278" fmla="*/ 755650 w 2692400"/>
                <a:gd name="connsiteY278" fmla="*/ 2470150 h 3333750"/>
                <a:gd name="connsiteX279" fmla="*/ 774700 w 2692400"/>
                <a:gd name="connsiteY279" fmla="*/ 2425700 h 3333750"/>
                <a:gd name="connsiteX280" fmla="*/ 781050 w 2692400"/>
                <a:gd name="connsiteY280" fmla="*/ 2387600 h 3333750"/>
                <a:gd name="connsiteX281" fmla="*/ 800100 w 2692400"/>
                <a:gd name="connsiteY281" fmla="*/ 2374900 h 3333750"/>
                <a:gd name="connsiteX282" fmla="*/ 831850 w 2692400"/>
                <a:gd name="connsiteY282" fmla="*/ 2387600 h 3333750"/>
                <a:gd name="connsiteX283" fmla="*/ 882650 w 2692400"/>
                <a:gd name="connsiteY283" fmla="*/ 2419350 h 3333750"/>
                <a:gd name="connsiteX284" fmla="*/ 990600 w 2692400"/>
                <a:gd name="connsiteY284" fmla="*/ 2406650 h 3333750"/>
                <a:gd name="connsiteX285" fmla="*/ 1003300 w 2692400"/>
                <a:gd name="connsiteY285" fmla="*/ 2381250 h 3333750"/>
                <a:gd name="connsiteX286" fmla="*/ 1022350 w 2692400"/>
                <a:gd name="connsiteY286" fmla="*/ 2311400 h 3333750"/>
                <a:gd name="connsiteX287" fmla="*/ 1003300 w 2692400"/>
                <a:gd name="connsiteY287" fmla="*/ 2184400 h 3333750"/>
                <a:gd name="connsiteX288" fmla="*/ 984250 w 2692400"/>
                <a:gd name="connsiteY288" fmla="*/ 2171700 h 3333750"/>
                <a:gd name="connsiteX289" fmla="*/ 971550 w 2692400"/>
                <a:gd name="connsiteY289" fmla="*/ 2146300 h 3333750"/>
                <a:gd name="connsiteX290" fmla="*/ 933450 w 2692400"/>
                <a:gd name="connsiteY290" fmla="*/ 2012950 h 3333750"/>
                <a:gd name="connsiteX291" fmla="*/ 908050 w 2692400"/>
                <a:gd name="connsiteY291" fmla="*/ 2032000 h 3333750"/>
                <a:gd name="connsiteX292" fmla="*/ 901700 w 2692400"/>
                <a:gd name="connsiteY292" fmla="*/ 2051050 h 3333750"/>
                <a:gd name="connsiteX293" fmla="*/ 876300 w 2692400"/>
                <a:gd name="connsiteY293" fmla="*/ 2127250 h 3333750"/>
                <a:gd name="connsiteX294" fmla="*/ 889000 w 2692400"/>
                <a:gd name="connsiteY294" fmla="*/ 2228850 h 3333750"/>
                <a:gd name="connsiteX295" fmla="*/ 895350 w 2692400"/>
                <a:gd name="connsiteY295" fmla="*/ 2266950 h 3333750"/>
                <a:gd name="connsiteX296" fmla="*/ 908050 w 2692400"/>
                <a:gd name="connsiteY296" fmla="*/ 2292350 h 3333750"/>
                <a:gd name="connsiteX297" fmla="*/ 914400 w 2692400"/>
                <a:gd name="connsiteY297" fmla="*/ 2317750 h 3333750"/>
                <a:gd name="connsiteX298" fmla="*/ 838200 w 269240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736600 w 2686050"/>
                <a:gd name="connsiteY155" fmla="*/ 3327400 h 3333750"/>
                <a:gd name="connsiteX156" fmla="*/ 228600 w 2686050"/>
                <a:gd name="connsiteY156" fmla="*/ 33337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27400"/>
                <a:gd name="connsiteX1" fmla="*/ 781050 w 2686050"/>
                <a:gd name="connsiteY1" fmla="*/ 2298700 h 3327400"/>
                <a:gd name="connsiteX2" fmla="*/ 685800 w 2686050"/>
                <a:gd name="connsiteY2" fmla="*/ 2362200 h 3327400"/>
                <a:gd name="connsiteX3" fmla="*/ 666750 w 2686050"/>
                <a:gd name="connsiteY3" fmla="*/ 2190750 h 3327400"/>
                <a:gd name="connsiteX4" fmla="*/ 711200 w 2686050"/>
                <a:gd name="connsiteY4" fmla="*/ 2165350 h 3327400"/>
                <a:gd name="connsiteX5" fmla="*/ 857250 w 2686050"/>
                <a:gd name="connsiteY5" fmla="*/ 1955800 h 3327400"/>
                <a:gd name="connsiteX6" fmla="*/ 831850 w 2686050"/>
                <a:gd name="connsiteY6" fmla="*/ 1898650 h 3327400"/>
                <a:gd name="connsiteX7" fmla="*/ 927100 w 2686050"/>
                <a:gd name="connsiteY7" fmla="*/ 1835150 h 3327400"/>
                <a:gd name="connsiteX8" fmla="*/ 1104900 w 2686050"/>
                <a:gd name="connsiteY8" fmla="*/ 1841500 h 3327400"/>
                <a:gd name="connsiteX9" fmla="*/ 1104900 w 2686050"/>
                <a:gd name="connsiteY9" fmla="*/ 1911350 h 3327400"/>
                <a:gd name="connsiteX10" fmla="*/ 1028700 w 2686050"/>
                <a:gd name="connsiteY10" fmla="*/ 1924050 h 3327400"/>
                <a:gd name="connsiteX11" fmla="*/ 1136650 w 2686050"/>
                <a:gd name="connsiteY11" fmla="*/ 1987550 h 3327400"/>
                <a:gd name="connsiteX12" fmla="*/ 1200150 w 2686050"/>
                <a:gd name="connsiteY12" fmla="*/ 1695450 h 3327400"/>
                <a:gd name="connsiteX13" fmla="*/ 1257300 w 2686050"/>
                <a:gd name="connsiteY13" fmla="*/ 1568450 h 3327400"/>
                <a:gd name="connsiteX14" fmla="*/ 1320800 w 2686050"/>
                <a:gd name="connsiteY14" fmla="*/ 1492250 h 3327400"/>
                <a:gd name="connsiteX15" fmla="*/ 1143000 w 2686050"/>
                <a:gd name="connsiteY15" fmla="*/ 1422400 h 3327400"/>
                <a:gd name="connsiteX16" fmla="*/ 1174750 w 2686050"/>
                <a:gd name="connsiteY16" fmla="*/ 1301750 h 3327400"/>
                <a:gd name="connsiteX17" fmla="*/ 1028700 w 2686050"/>
                <a:gd name="connsiteY17" fmla="*/ 1111250 h 3327400"/>
                <a:gd name="connsiteX18" fmla="*/ 1054100 w 2686050"/>
                <a:gd name="connsiteY18" fmla="*/ 996950 h 3327400"/>
                <a:gd name="connsiteX19" fmla="*/ 1181100 w 2686050"/>
                <a:gd name="connsiteY19" fmla="*/ 1060450 h 3327400"/>
                <a:gd name="connsiteX20" fmla="*/ 1060450 w 2686050"/>
                <a:gd name="connsiteY20" fmla="*/ 838200 h 3327400"/>
                <a:gd name="connsiteX21" fmla="*/ 1123950 w 2686050"/>
                <a:gd name="connsiteY21" fmla="*/ 774700 h 3327400"/>
                <a:gd name="connsiteX22" fmla="*/ 1028700 w 2686050"/>
                <a:gd name="connsiteY22" fmla="*/ 717550 h 3327400"/>
                <a:gd name="connsiteX23" fmla="*/ 952500 w 2686050"/>
                <a:gd name="connsiteY23" fmla="*/ 742950 h 3327400"/>
                <a:gd name="connsiteX24" fmla="*/ 838200 w 2686050"/>
                <a:gd name="connsiteY24" fmla="*/ 565150 h 3327400"/>
                <a:gd name="connsiteX25" fmla="*/ 844550 w 2686050"/>
                <a:gd name="connsiteY25" fmla="*/ 501650 h 3327400"/>
                <a:gd name="connsiteX26" fmla="*/ 844550 w 2686050"/>
                <a:gd name="connsiteY26" fmla="*/ 501650 h 3327400"/>
                <a:gd name="connsiteX27" fmla="*/ 654050 w 2686050"/>
                <a:gd name="connsiteY27" fmla="*/ 520700 h 3327400"/>
                <a:gd name="connsiteX28" fmla="*/ 457200 w 2686050"/>
                <a:gd name="connsiteY28" fmla="*/ 374650 h 3327400"/>
                <a:gd name="connsiteX29" fmla="*/ 488950 w 2686050"/>
                <a:gd name="connsiteY29" fmla="*/ 317500 h 3327400"/>
                <a:gd name="connsiteX30" fmla="*/ 565150 w 2686050"/>
                <a:gd name="connsiteY30" fmla="*/ 349250 h 3327400"/>
                <a:gd name="connsiteX31" fmla="*/ 622300 w 2686050"/>
                <a:gd name="connsiteY31" fmla="*/ 292100 h 3327400"/>
                <a:gd name="connsiteX32" fmla="*/ 603250 w 2686050"/>
                <a:gd name="connsiteY32" fmla="*/ 247650 h 3327400"/>
                <a:gd name="connsiteX33" fmla="*/ 762000 w 2686050"/>
                <a:gd name="connsiteY33" fmla="*/ 190500 h 3327400"/>
                <a:gd name="connsiteX34" fmla="*/ 876300 w 2686050"/>
                <a:gd name="connsiteY34" fmla="*/ 196850 h 3327400"/>
                <a:gd name="connsiteX35" fmla="*/ 927100 w 2686050"/>
                <a:gd name="connsiteY35" fmla="*/ 171450 h 3327400"/>
                <a:gd name="connsiteX36" fmla="*/ 927100 w 2686050"/>
                <a:gd name="connsiteY36" fmla="*/ 82550 h 3327400"/>
                <a:gd name="connsiteX37" fmla="*/ 1092200 w 2686050"/>
                <a:gd name="connsiteY37" fmla="*/ 0 h 3327400"/>
                <a:gd name="connsiteX38" fmla="*/ 1092200 w 2686050"/>
                <a:gd name="connsiteY38" fmla="*/ 101600 h 3327400"/>
                <a:gd name="connsiteX39" fmla="*/ 965200 w 2686050"/>
                <a:gd name="connsiteY39" fmla="*/ 184150 h 3327400"/>
                <a:gd name="connsiteX40" fmla="*/ 831850 w 2686050"/>
                <a:gd name="connsiteY40" fmla="*/ 279400 h 3327400"/>
                <a:gd name="connsiteX41" fmla="*/ 939800 w 2686050"/>
                <a:gd name="connsiteY41" fmla="*/ 279400 h 3327400"/>
                <a:gd name="connsiteX42" fmla="*/ 1060450 w 2686050"/>
                <a:gd name="connsiteY42" fmla="*/ 247650 h 3327400"/>
                <a:gd name="connsiteX43" fmla="*/ 1136650 w 2686050"/>
                <a:gd name="connsiteY43" fmla="*/ 304800 h 3327400"/>
                <a:gd name="connsiteX44" fmla="*/ 1155700 w 2686050"/>
                <a:gd name="connsiteY44" fmla="*/ 311150 h 3327400"/>
                <a:gd name="connsiteX45" fmla="*/ 1187450 w 2686050"/>
                <a:gd name="connsiteY45" fmla="*/ 323850 h 3327400"/>
                <a:gd name="connsiteX46" fmla="*/ 1200150 w 2686050"/>
                <a:gd name="connsiteY46" fmla="*/ 355600 h 3327400"/>
                <a:gd name="connsiteX47" fmla="*/ 1231900 w 2686050"/>
                <a:gd name="connsiteY47" fmla="*/ 381000 h 3327400"/>
                <a:gd name="connsiteX48" fmla="*/ 1244600 w 2686050"/>
                <a:gd name="connsiteY48" fmla="*/ 374650 h 3327400"/>
                <a:gd name="connsiteX49" fmla="*/ 1244600 w 2686050"/>
                <a:gd name="connsiteY49" fmla="*/ 374650 h 3327400"/>
                <a:gd name="connsiteX50" fmla="*/ 1422400 w 2686050"/>
                <a:gd name="connsiteY50" fmla="*/ 361950 h 3327400"/>
                <a:gd name="connsiteX51" fmla="*/ 1409700 w 2686050"/>
                <a:gd name="connsiteY51" fmla="*/ 247650 h 3327400"/>
                <a:gd name="connsiteX52" fmla="*/ 1485900 w 2686050"/>
                <a:gd name="connsiteY52" fmla="*/ 152400 h 3327400"/>
                <a:gd name="connsiteX53" fmla="*/ 1562100 w 2686050"/>
                <a:gd name="connsiteY53" fmla="*/ 158750 h 3327400"/>
                <a:gd name="connsiteX54" fmla="*/ 1587500 w 2686050"/>
                <a:gd name="connsiteY54" fmla="*/ 165100 h 3327400"/>
                <a:gd name="connsiteX55" fmla="*/ 1657350 w 2686050"/>
                <a:gd name="connsiteY55" fmla="*/ 152400 h 3327400"/>
                <a:gd name="connsiteX56" fmla="*/ 1663700 w 2686050"/>
                <a:gd name="connsiteY56" fmla="*/ 127000 h 3327400"/>
                <a:gd name="connsiteX57" fmla="*/ 1689100 w 2686050"/>
                <a:gd name="connsiteY57" fmla="*/ 133350 h 3327400"/>
                <a:gd name="connsiteX58" fmla="*/ 1714500 w 2686050"/>
                <a:gd name="connsiteY58" fmla="*/ 133350 h 3327400"/>
                <a:gd name="connsiteX59" fmla="*/ 1714500 w 2686050"/>
                <a:gd name="connsiteY59" fmla="*/ 133350 h 3327400"/>
                <a:gd name="connsiteX60" fmla="*/ 1765300 w 2686050"/>
                <a:gd name="connsiteY60" fmla="*/ 215900 h 3327400"/>
                <a:gd name="connsiteX61" fmla="*/ 1860550 w 2686050"/>
                <a:gd name="connsiteY61" fmla="*/ 215900 h 3327400"/>
                <a:gd name="connsiteX62" fmla="*/ 1866900 w 2686050"/>
                <a:gd name="connsiteY62" fmla="*/ 254000 h 3327400"/>
                <a:gd name="connsiteX63" fmla="*/ 1898650 w 2686050"/>
                <a:gd name="connsiteY63" fmla="*/ 114300 h 3327400"/>
                <a:gd name="connsiteX64" fmla="*/ 1981200 w 2686050"/>
                <a:gd name="connsiteY64" fmla="*/ 171450 h 3327400"/>
                <a:gd name="connsiteX65" fmla="*/ 1930400 w 2686050"/>
                <a:gd name="connsiteY65" fmla="*/ 304800 h 3327400"/>
                <a:gd name="connsiteX66" fmla="*/ 1943100 w 2686050"/>
                <a:gd name="connsiteY66" fmla="*/ 412750 h 3327400"/>
                <a:gd name="connsiteX67" fmla="*/ 1987550 w 2686050"/>
                <a:gd name="connsiteY67" fmla="*/ 444500 h 3327400"/>
                <a:gd name="connsiteX68" fmla="*/ 2032000 w 2686050"/>
                <a:gd name="connsiteY68" fmla="*/ 476250 h 3327400"/>
                <a:gd name="connsiteX69" fmla="*/ 2063750 w 2686050"/>
                <a:gd name="connsiteY69" fmla="*/ 463550 h 3327400"/>
                <a:gd name="connsiteX70" fmla="*/ 2063750 w 2686050"/>
                <a:gd name="connsiteY70" fmla="*/ 463550 h 3327400"/>
                <a:gd name="connsiteX71" fmla="*/ 2171700 w 2686050"/>
                <a:gd name="connsiteY71" fmla="*/ 254000 h 3327400"/>
                <a:gd name="connsiteX72" fmla="*/ 2241550 w 2686050"/>
                <a:gd name="connsiteY72" fmla="*/ 273050 h 3327400"/>
                <a:gd name="connsiteX73" fmla="*/ 2286000 w 2686050"/>
                <a:gd name="connsiteY73" fmla="*/ 279400 h 3327400"/>
                <a:gd name="connsiteX74" fmla="*/ 2292350 w 2686050"/>
                <a:gd name="connsiteY74" fmla="*/ 311150 h 3327400"/>
                <a:gd name="connsiteX75" fmla="*/ 2292350 w 2686050"/>
                <a:gd name="connsiteY75" fmla="*/ 311150 h 3327400"/>
                <a:gd name="connsiteX76" fmla="*/ 2476500 w 2686050"/>
                <a:gd name="connsiteY76" fmla="*/ 635000 h 3327400"/>
                <a:gd name="connsiteX77" fmla="*/ 2559050 w 2686050"/>
                <a:gd name="connsiteY77" fmla="*/ 501650 h 3327400"/>
                <a:gd name="connsiteX78" fmla="*/ 2647950 w 2686050"/>
                <a:gd name="connsiteY78" fmla="*/ 742950 h 3327400"/>
                <a:gd name="connsiteX79" fmla="*/ 2609850 w 2686050"/>
                <a:gd name="connsiteY79" fmla="*/ 838200 h 3327400"/>
                <a:gd name="connsiteX80" fmla="*/ 2679700 w 2686050"/>
                <a:gd name="connsiteY80" fmla="*/ 912283 h 3327400"/>
                <a:gd name="connsiteX81" fmla="*/ 2597150 w 2686050"/>
                <a:gd name="connsiteY81" fmla="*/ 977900 h 3327400"/>
                <a:gd name="connsiteX82" fmla="*/ 2616200 w 2686050"/>
                <a:gd name="connsiteY82" fmla="*/ 1079500 h 3327400"/>
                <a:gd name="connsiteX83" fmla="*/ 2616200 w 2686050"/>
                <a:gd name="connsiteY83" fmla="*/ 1079500 h 3327400"/>
                <a:gd name="connsiteX84" fmla="*/ 2540000 w 2686050"/>
                <a:gd name="connsiteY84" fmla="*/ 1162050 h 3327400"/>
                <a:gd name="connsiteX85" fmla="*/ 2597150 w 2686050"/>
                <a:gd name="connsiteY85" fmla="*/ 1568450 h 3327400"/>
                <a:gd name="connsiteX86" fmla="*/ 2686050 w 2686050"/>
                <a:gd name="connsiteY86" fmla="*/ 1511300 h 3327400"/>
                <a:gd name="connsiteX87" fmla="*/ 2654300 w 2686050"/>
                <a:gd name="connsiteY87" fmla="*/ 1568450 h 3327400"/>
                <a:gd name="connsiteX88" fmla="*/ 2641600 w 2686050"/>
                <a:gd name="connsiteY88" fmla="*/ 1651000 h 3327400"/>
                <a:gd name="connsiteX89" fmla="*/ 2622550 w 2686050"/>
                <a:gd name="connsiteY89" fmla="*/ 1733550 h 3327400"/>
                <a:gd name="connsiteX90" fmla="*/ 2622550 w 2686050"/>
                <a:gd name="connsiteY90" fmla="*/ 1733550 h 3327400"/>
                <a:gd name="connsiteX91" fmla="*/ 2565400 w 2686050"/>
                <a:gd name="connsiteY91" fmla="*/ 1797050 h 3327400"/>
                <a:gd name="connsiteX92" fmla="*/ 2546350 w 2686050"/>
                <a:gd name="connsiteY92" fmla="*/ 1809750 h 3327400"/>
                <a:gd name="connsiteX93" fmla="*/ 2514600 w 2686050"/>
                <a:gd name="connsiteY93" fmla="*/ 1816100 h 3327400"/>
                <a:gd name="connsiteX94" fmla="*/ 2495550 w 2686050"/>
                <a:gd name="connsiteY94" fmla="*/ 1828800 h 3327400"/>
                <a:gd name="connsiteX95" fmla="*/ 2495550 w 2686050"/>
                <a:gd name="connsiteY95" fmla="*/ 1828800 h 3327400"/>
                <a:gd name="connsiteX96" fmla="*/ 2444750 w 2686050"/>
                <a:gd name="connsiteY96" fmla="*/ 1809750 h 3327400"/>
                <a:gd name="connsiteX97" fmla="*/ 2444750 w 2686050"/>
                <a:gd name="connsiteY97" fmla="*/ 1809750 h 3327400"/>
                <a:gd name="connsiteX98" fmla="*/ 2444750 w 2686050"/>
                <a:gd name="connsiteY98" fmla="*/ 1885950 h 3327400"/>
                <a:gd name="connsiteX99" fmla="*/ 2311400 w 2686050"/>
                <a:gd name="connsiteY99" fmla="*/ 2076450 h 3327400"/>
                <a:gd name="connsiteX100" fmla="*/ 2279650 w 2686050"/>
                <a:gd name="connsiteY100" fmla="*/ 2152650 h 3327400"/>
                <a:gd name="connsiteX101" fmla="*/ 2254250 w 2686050"/>
                <a:gd name="connsiteY101" fmla="*/ 2171700 h 3327400"/>
                <a:gd name="connsiteX102" fmla="*/ 2247900 w 2686050"/>
                <a:gd name="connsiteY102" fmla="*/ 2190750 h 3327400"/>
                <a:gd name="connsiteX103" fmla="*/ 2241550 w 2686050"/>
                <a:gd name="connsiteY103" fmla="*/ 2216150 h 3327400"/>
                <a:gd name="connsiteX104" fmla="*/ 2241550 w 2686050"/>
                <a:gd name="connsiteY104" fmla="*/ 2216150 h 3327400"/>
                <a:gd name="connsiteX105" fmla="*/ 2152650 w 2686050"/>
                <a:gd name="connsiteY105" fmla="*/ 2247900 h 3327400"/>
                <a:gd name="connsiteX106" fmla="*/ 2152650 w 2686050"/>
                <a:gd name="connsiteY106" fmla="*/ 2247900 h 3327400"/>
                <a:gd name="connsiteX107" fmla="*/ 2089150 w 2686050"/>
                <a:gd name="connsiteY107" fmla="*/ 2374900 h 3327400"/>
                <a:gd name="connsiteX108" fmla="*/ 2025650 w 2686050"/>
                <a:gd name="connsiteY108" fmla="*/ 2400300 h 3327400"/>
                <a:gd name="connsiteX109" fmla="*/ 2006600 w 2686050"/>
                <a:gd name="connsiteY109" fmla="*/ 2406650 h 3327400"/>
                <a:gd name="connsiteX110" fmla="*/ 1955800 w 2686050"/>
                <a:gd name="connsiteY110" fmla="*/ 2432050 h 3327400"/>
                <a:gd name="connsiteX111" fmla="*/ 1955800 w 2686050"/>
                <a:gd name="connsiteY111" fmla="*/ 2432050 h 3327400"/>
                <a:gd name="connsiteX112" fmla="*/ 1974850 w 2686050"/>
                <a:gd name="connsiteY112" fmla="*/ 2470150 h 3327400"/>
                <a:gd name="connsiteX113" fmla="*/ 2146300 w 2686050"/>
                <a:gd name="connsiteY113" fmla="*/ 2400300 h 3327400"/>
                <a:gd name="connsiteX114" fmla="*/ 2146300 w 2686050"/>
                <a:gd name="connsiteY114" fmla="*/ 2311400 h 3327400"/>
                <a:gd name="connsiteX115" fmla="*/ 2146300 w 2686050"/>
                <a:gd name="connsiteY115" fmla="*/ 2311400 h 3327400"/>
                <a:gd name="connsiteX116" fmla="*/ 2203450 w 2686050"/>
                <a:gd name="connsiteY116" fmla="*/ 2279650 h 3327400"/>
                <a:gd name="connsiteX117" fmla="*/ 2228850 w 2686050"/>
                <a:gd name="connsiteY117" fmla="*/ 2273300 h 3327400"/>
                <a:gd name="connsiteX118" fmla="*/ 2260600 w 2686050"/>
                <a:gd name="connsiteY118" fmla="*/ 2266950 h 3327400"/>
                <a:gd name="connsiteX119" fmla="*/ 2266950 w 2686050"/>
                <a:gd name="connsiteY119" fmla="*/ 2241550 h 3327400"/>
                <a:gd name="connsiteX120" fmla="*/ 2266950 w 2686050"/>
                <a:gd name="connsiteY120" fmla="*/ 2241550 h 3327400"/>
                <a:gd name="connsiteX121" fmla="*/ 2273300 w 2686050"/>
                <a:gd name="connsiteY121" fmla="*/ 2368550 h 3327400"/>
                <a:gd name="connsiteX122" fmla="*/ 2247900 w 2686050"/>
                <a:gd name="connsiteY122" fmla="*/ 2444750 h 3327400"/>
                <a:gd name="connsiteX123" fmla="*/ 2241550 w 2686050"/>
                <a:gd name="connsiteY123" fmla="*/ 2495550 h 3327400"/>
                <a:gd name="connsiteX124" fmla="*/ 2216150 w 2686050"/>
                <a:gd name="connsiteY124" fmla="*/ 2546350 h 3327400"/>
                <a:gd name="connsiteX125" fmla="*/ 2171700 w 2686050"/>
                <a:gd name="connsiteY125" fmla="*/ 2597150 h 3327400"/>
                <a:gd name="connsiteX126" fmla="*/ 2133600 w 2686050"/>
                <a:gd name="connsiteY126" fmla="*/ 2584450 h 3327400"/>
                <a:gd name="connsiteX127" fmla="*/ 2133600 w 2686050"/>
                <a:gd name="connsiteY127" fmla="*/ 2584450 h 3327400"/>
                <a:gd name="connsiteX128" fmla="*/ 2032000 w 2686050"/>
                <a:gd name="connsiteY128" fmla="*/ 2717800 h 3327400"/>
                <a:gd name="connsiteX129" fmla="*/ 1987550 w 2686050"/>
                <a:gd name="connsiteY129" fmla="*/ 2717800 h 3327400"/>
                <a:gd name="connsiteX130" fmla="*/ 1987550 w 2686050"/>
                <a:gd name="connsiteY130" fmla="*/ 2717800 h 3327400"/>
                <a:gd name="connsiteX131" fmla="*/ 1625600 w 2686050"/>
                <a:gd name="connsiteY131" fmla="*/ 2724150 h 3327400"/>
                <a:gd name="connsiteX132" fmla="*/ 1631950 w 2686050"/>
                <a:gd name="connsiteY132" fmla="*/ 2774950 h 3327400"/>
                <a:gd name="connsiteX133" fmla="*/ 1644650 w 2686050"/>
                <a:gd name="connsiteY133" fmla="*/ 2774950 h 3327400"/>
                <a:gd name="connsiteX134" fmla="*/ 1644650 w 2686050"/>
                <a:gd name="connsiteY134" fmla="*/ 2774950 h 3327400"/>
                <a:gd name="connsiteX135" fmla="*/ 1841500 w 2686050"/>
                <a:gd name="connsiteY135" fmla="*/ 2832100 h 3327400"/>
                <a:gd name="connsiteX136" fmla="*/ 1924050 w 2686050"/>
                <a:gd name="connsiteY136" fmla="*/ 2838450 h 3327400"/>
                <a:gd name="connsiteX137" fmla="*/ 1974850 w 2686050"/>
                <a:gd name="connsiteY137" fmla="*/ 2794000 h 3327400"/>
                <a:gd name="connsiteX138" fmla="*/ 2000250 w 2686050"/>
                <a:gd name="connsiteY138" fmla="*/ 2774950 h 3327400"/>
                <a:gd name="connsiteX139" fmla="*/ 2038350 w 2686050"/>
                <a:gd name="connsiteY139" fmla="*/ 2743200 h 3327400"/>
                <a:gd name="connsiteX140" fmla="*/ 2051050 w 2686050"/>
                <a:gd name="connsiteY140" fmla="*/ 2743200 h 3327400"/>
                <a:gd name="connsiteX141" fmla="*/ 2051050 w 2686050"/>
                <a:gd name="connsiteY141" fmla="*/ 2743200 h 3327400"/>
                <a:gd name="connsiteX142" fmla="*/ 1924050 w 2686050"/>
                <a:gd name="connsiteY142" fmla="*/ 2838450 h 3327400"/>
                <a:gd name="connsiteX143" fmla="*/ 1892300 w 2686050"/>
                <a:gd name="connsiteY143" fmla="*/ 2870200 h 3327400"/>
                <a:gd name="connsiteX144" fmla="*/ 1860550 w 2686050"/>
                <a:gd name="connsiteY144" fmla="*/ 2895600 h 3327400"/>
                <a:gd name="connsiteX145" fmla="*/ 1727200 w 2686050"/>
                <a:gd name="connsiteY145" fmla="*/ 3009900 h 3327400"/>
                <a:gd name="connsiteX146" fmla="*/ 1695450 w 2686050"/>
                <a:gd name="connsiteY146" fmla="*/ 3003550 h 3327400"/>
                <a:gd name="connsiteX147" fmla="*/ 1695450 w 2686050"/>
                <a:gd name="connsiteY147" fmla="*/ 3003550 h 3327400"/>
                <a:gd name="connsiteX148" fmla="*/ 1504950 w 2686050"/>
                <a:gd name="connsiteY148" fmla="*/ 3111500 h 3327400"/>
                <a:gd name="connsiteX149" fmla="*/ 1397000 w 2686050"/>
                <a:gd name="connsiteY149" fmla="*/ 3136900 h 3327400"/>
                <a:gd name="connsiteX150" fmla="*/ 1377950 w 2686050"/>
                <a:gd name="connsiteY150" fmla="*/ 3162300 h 3327400"/>
                <a:gd name="connsiteX151" fmla="*/ 1358900 w 2686050"/>
                <a:gd name="connsiteY151" fmla="*/ 3168650 h 3327400"/>
                <a:gd name="connsiteX152" fmla="*/ 1339850 w 2686050"/>
                <a:gd name="connsiteY152" fmla="*/ 3200400 h 3327400"/>
                <a:gd name="connsiteX153" fmla="*/ 1276350 w 2686050"/>
                <a:gd name="connsiteY153" fmla="*/ 3232150 h 3327400"/>
                <a:gd name="connsiteX154" fmla="*/ 1276350 w 2686050"/>
                <a:gd name="connsiteY154" fmla="*/ 3232150 h 3327400"/>
                <a:gd name="connsiteX155" fmla="*/ 736600 w 2686050"/>
                <a:gd name="connsiteY155" fmla="*/ 3327400 h 3327400"/>
                <a:gd name="connsiteX156" fmla="*/ 260350 w 2686050"/>
                <a:gd name="connsiteY156" fmla="*/ 3321050 h 3327400"/>
                <a:gd name="connsiteX157" fmla="*/ 152400 w 2686050"/>
                <a:gd name="connsiteY157" fmla="*/ 3270250 h 3327400"/>
                <a:gd name="connsiteX158" fmla="*/ 120650 w 2686050"/>
                <a:gd name="connsiteY158" fmla="*/ 3257550 h 3327400"/>
                <a:gd name="connsiteX159" fmla="*/ 101600 w 2686050"/>
                <a:gd name="connsiteY159" fmla="*/ 3238500 h 3327400"/>
                <a:gd name="connsiteX160" fmla="*/ 82550 w 2686050"/>
                <a:gd name="connsiteY160" fmla="*/ 3213100 h 3327400"/>
                <a:gd name="connsiteX161" fmla="*/ 0 w 2686050"/>
                <a:gd name="connsiteY161" fmla="*/ 3200400 h 3327400"/>
                <a:gd name="connsiteX162" fmla="*/ 0 w 2686050"/>
                <a:gd name="connsiteY162" fmla="*/ 3200400 h 3327400"/>
                <a:gd name="connsiteX163" fmla="*/ 38100 w 2686050"/>
                <a:gd name="connsiteY163" fmla="*/ 3098800 h 3327400"/>
                <a:gd name="connsiteX164" fmla="*/ 50800 w 2686050"/>
                <a:gd name="connsiteY164" fmla="*/ 3073400 h 3327400"/>
                <a:gd name="connsiteX165" fmla="*/ 50800 w 2686050"/>
                <a:gd name="connsiteY165" fmla="*/ 3073400 h 3327400"/>
                <a:gd name="connsiteX166" fmla="*/ 273050 w 2686050"/>
                <a:gd name="connsiteY166" fmla="*/ 3073400 h 3327400"/>
                <a:gd name="connsiteX167" fmla="*/ 425450 w 2686050"/>
                <a:gd name="connsiteY167" fmla="*/ 2940050 h 3327400"/>
                <a:gd name="connsiteX168" fmla="*/ 539750 w 2686050"/>
                <a:gd name="connsiteY168" fmla="*/ 2971800 h 3327400"/>
                <a:gd name="connsiteX169" fmla="*/ 596900 w 2686050"/>
                <a:gd name="connsiteY169" fmla="*/ 2933700 h 3327400"/>
                <a:gd name="connsiteX170" fmla="*/ 698500 w 2686050"/>
                <a:gd name="connsiteY170" fmla="*/ 2927350 h 3327400"/>
                <a:gd name="connsiteX171" fmla="*/ 838200 w 2686050"/>
                <a:gd name="connsiteY171" fmla="*/ 2921000 h 3327400"/>
                <a:gd name="connsiteX172" fmla="*/ 857250 w 2686050"/>
                <a:gd name="connsiteY172" fmla="*/ 2908300 h 3327400"/>
                <a:gd name="connsiteX173" fmla="*/ 895350 w 2686050"/>
                <a:gd name="connsiteY173" fmla="*/ 2908300 h 3327400"/>
                <a:gd name="connsiteX174" fmla="*/ 895350 w 2686050"/>
                <a:gd name="connsiteY174" fmla="*/ 2908300 h 3327400"/>
                <a:gd name="connsiteX175" fmla="*/ 914400 w 2686050"/>
                <a:gd name="connsiteY175" fmla="*/ 2984500 h 3327400"/>
                <a:gd name="connsiteX176" fmla="*/ 927100 w 2686050"/>
                <a:gd name="connsiteY176" fmla="*/ 2984500 h 3327400"/>
                <a:gd name="connsiteX177" fmla="*/ 927100 w 2686050"/>
                <a:gd name="connsiteY177" fmla="*/ 2984500 h 3327400"/>
                <a:gd name="connsiteX178" fmla="*/ 990600 w 2686050"/>
                <a:gd name="connsiteY178" fmla="*/ 2946400 h 3327400"/>
                <a:gd name="connsiteX179" fmla="*/ 1073150 w 2686050"/>
                <a:gd name="connsiteY179" fmla="*/ 2952750 h 3327400"/>
                <a:gd name="connsiteX180" fmla="*/ 1073150 w 2686050"/>
                <a:gd name="connsiteY180" fmla="*/ 2952750 h 3327400"/>
                <a:gd name="connsiteX181" fmla="*/ 1085850 w 2686050"/>
                <a:gd name="connsiteY181" fmla="*/ 2978150 h 3327400"/>
                <a:gd name="connsiteX182" fmla="*/ 1231900 w 2686050"/>
                <a:gd name="connsiteY182" fmla="*/ 2914650 h 3327400"/>
                <a:gd name="connsiteX183" fmla="*/ 1225550 w 2686050"/>
                <a:gd name="connsiteY183" fmla="*/ 2844800 h 3327400"/>
                <a:gd name="connsiteX184" fmla="*/ 1212850 w 2686050"/>
                <a:gd name="connsiteY184" fmla="*/ 2825750 h 3327400"/>
                <a:gd name="connsiteX185" fmla="*/ 1225550 w 2686050"/>
                <a:gd name="connsiteY185" fmla="*/ 2851150 h 3327400"/>
                <a:gd name="connsiteX186" fmla="*/ 1231900 w 2686050"/>
                <a:gd name="connsiteY186" fmla="*/ 2870200 h 3327400"/>
                <a:gd name="connsiteX187" fmla="*/ 1270000 w 2686050"/>
                <a:gd name="connsiteY187" fmla="*/ 2882900 h 3327400"/>
                <a:gd name="connsiteX188" fmla="*/ 1308100 w 2686050"/>
                <a:gd name="connsiteY188" fmla="*/ 2857500 h 3327400"/>
                <a:gd name="connsiteX189" fmla="*/ 1352550 w 2686050"/>
                <a:gd name="connsiteY189" fmla="*/ 2838450 h 3327400"/>
                <a:gd name="connsiteX190" fmla="*/ 1409700 w 2686050"/>
                <a:gd name="connsiteY190" fmla="*/ 2825750 h 3327400"/>
                <a:gd name="connsiteX191" fmla="*/ 1460500 w 2686050"/>
                <a:gd name="connsiteY191" fmla="*/ 2813050 h 3327400"/>
                <a:gd name="connsiteX192" fmla="*/ 1517650 w 2686050"/>
                <a:gd name="connsiteY192" fmla="*/ 2781300 h 3327400"/>
                <a:gd name="connsiteX193" fmla="*/ 1536700 w 2686050"/>
                <a:gd name="connsiteY193" fmla="*/ 2768600 h 3327400"/>
                <a:gd name="connsiteX194" fmla="*/ 1562100 w 2686050"/>
                <a:gd name="connsiteY194" fmla="*/ 2755900 h 3327400"/>
                <a:gd name="connsiteX195" fmla="*/ 1581150 w 2686050"/>
                <a:gd name="connsiteY195" fmla="*/ 2730500 h 3327400"/>
                <a:gd name="connsiteX196" fmla="*/ 1600200 w 2686050"/>
                <a:gd name="connsiteY196" fmla="*/ 2711450 h 3327400"/>
                <a:gd name="connsiteX197" fmla="*/ 1606550 w 2686050"/>
                <a:gd name="connsiteY197" fmla="*/ 2667000 h 3327400"/>
                <a:gd name="connsiteX198" fmla="*/ 1593850 w 2686050"/>
                <a:gd name="connsiteY198" fmla="*/ 2641600 h 3327400"/>
                <a:gd name="connsiteX199" fmla="*/ 1479550 w 2686050"/>
                <a:gd name="connsiteY199" fmla="*/ 2622550 h 3327400"/>
                <a:gd name="connsiteX200" fmla="*/ 1428750 w 2686050"/>
                <a:gd name="connsiteY200" fmla="*/ 2635250 h 3327400"/>
                <a:gd name="connsiteX201" fmla="*/ 1409700 w 2686050"/>
                <a:gd name="connsiteY201" fmla="*/ 2654300 h 3327400"/>
                <a:gd name="connsiteX202" fmla="*/ 1365250 w 2686050"/>
                <a:gd name="connsiteY202" fmla="*/ 2692400 h 3327400"/>
                <a:gd name="connsiteX203" fmla="*/ 1358900 w 2686050"/>
                <a:gd name="connsiteY203" fmla="*/ 2711450 h 3327400"/>
                <a:gd name="connsiteX204" fmla="*/ 1320800 w 2686050"/>
                <a:gd name="connsiteY204" fmla="*/ 2711450 h 3327400"/>
                <a:gd name="connsiteX205" fmla="*/ 1327150 w 2686050"/>
                <a:gd name="connsiteY205" fmla="*/ 2667000 h 3327400"/>
                <a:gd name="connsiteX206" fmla="*/ 1377950 w 2686050"/>
                <a:gd name="connsiteY206" fmla="*/ 2597150 h 3327400"/>
                <a:gd name="connsiteX207" fmla="*/ 1397000 w 2686050"/>
                <a:gd name="connsiteY207" fmla="*/ 2590800 h 3327400"/>
                <a:gd name="connsiteX208" fmla="*/ 1416050 w 2686050"/>
                <a:gd name="connsiteY208" fmla="*/ 2559050 h 3327400"/>
                <a:gd name="connsiteX209" fmla="*/ 1466850 w 2686050"/>
                <a:gd name="connsiteY209" fmla="*/ 2546350 h 3327400"/>
                <a:gd name="connsiteX210" fmla="*/ 1492250 w 2686050"/>
                <a:gd name="connsiteY210" fmla="*/ 2533650 h 3327400"/>
                <a:gd name="connsiteX211" fmla="*/ 1536700 w 2686050"/>
                <a:gd name="connsiteY211" fmla="*/ 2501900 h 3327400"/>
                <a:gd name="connsiteX212" fmla="*/ 1568450 w 2686050"/>
                <a:gd name="connsiteY212" fmla="*/ 2470150 h 3327400"/>
                <a:gd name="connsiteX213" fmla="*/ 1581150 w 2686050"/>
                <a:gd name="connsiteY213" fmla="*/ 2451100 h 3327400"/>
                <a:gd name="connsiteX214" fmla="*/ 1600200 w 2686050"/>
                <a:gd name="connsiteY214" fmla="*/ 2444750 h 3327400"/>
                <a:gd name="connsiteX215" fmla="*/ 1625600 w 2686050"/>
                <a:gd name="connsiteY215" fmla="*/ 2387600 h 3327400"/>
                <a:gd name="connsiteX216" fmla="*/ 1568450 w 2686050"/>
                <a:gd name="connsiteY216" fmla="*/ 2393950 h 3327400"/>
                <a:gd name="connsiteX217" fmla="*/ 1543050 w 2686050"/>
                <a:gd name="connsiteY217" fmla="*/ 2419350 h 3327400"/>
                <a:gd name="connsiteX218" fmla="*/ 1473200 w 2686050"/>
                <a:gd name="connsiteY218" fmla="*/ 2381250 h 3327400"/>
                <a:gd name="connsiteX219" fmla="*/ 1454150 w 2686050"/>
                <a:gd name="connsiteY219" fmla="*/ 2374900 h 3327400"/>
                <a:gd name="connsiteX220" fmla="*/ 1428750 w 2686050"/>
                <a:gd name="connsiteY220" fmla="*/ 2387600 h 3327400"/>
                <a:gd name="connsiteX221" fmla="*/ 1403350 w 2686050"/>
                <a:gd name="connsiteY221" fmla="*/ 2444750 h 3327400"/>
                <a:gd name="connsiteX222" fmla="*/ 1397000 w 2686050"/>
                <a:gd name="connsiteY222" fmla="*/ 2463800 h 3327400"/>
                <a:gd name="connsiteX223" fmla="*/ 1352550 w 2686050"/>
                <a:gd name="connsiteY223" fmla="*/ 2495550 h 3327400"/>
                <a:gd name="connsiteX224" fmla="*/ 1346200 w 2686050"/>
                <a:gd name="connsiteY224" fmla="*/ 2527300 h 3327400"/>
                <a:gd name="connsiteX225" fmla="*/ 1320800 w 2686050"/>
                <a:gd name="connsiteY225" fmla="*/ 2584450 h 3327400"/>
                <a:gd name="connsiteX226" fmla="*/ 1301750 w 2686050"/>
                <a:gd name="connsiteY226" fmla="*/ 2609850 h 3327400"/>
                <a:gd name="connsiteX227" fmla="*/ 1295400 w 2686050"/>
                <a:gd name="connsiteY227" fmla="*/ 2686050 h 3327400"/>
                <a:gd name="connsiteX228" fmla="*/ 1263650 w 2686050"/>
                <a:gd name="connsiteY228" fmla="*/ 2692400 h 3327400"/>
                <a:gd name="connsiteX229" fmla="*/ 1219200 w 2686050"/>
                <a:gd name="connsiteY229" fmla="*/ 2711450 h 3327400"/>
                <a:gd name="connsiteX230" fmla="*/ 1206500 w 2686050"/>
                <a:gd name="connsiteY230" fmla="*/ 2749550 h 3327400"/>
                <a:gd name="connsiteX231" fmla="*/ 1098550 w 2686050"/>
                <a:gd name="connsiteY231" fmla="*/ 2736850 h 3327400"/>
                <a:gd name="connsiteX232" fmla="*/ 1092200 w 2686050"/>
                <a:gd name="connsiteY232" fmla="*/ 2717800 h 3327400"/>
                <a:gd name="connsiteX233" fmla="*/ 1073150 w 2686050"/>
                <a:gd name="connsiteY233" fmla="*/ 2711450 h 3327400"/>
                <a:gd name="connsiteX234" fmla="*/ 1041400 w 2686050"/>
                <a:gd name="connsiteY234" fmla="*/ 2698750 h 3327400"/>
                <a:gd name="connsiteX235" fmla="*/ 1022350 w 2686050"/>
                <a:gd name="connsiteY235" fmla="*/ 2679700 h 3327400"/>
                <a:gd name="connsiteX236" fmla="*/ 1003300 w 2686050"/>
                <a:gd name="connsiteY236" fmla="*/ 2673350 h 3327400"/>
                <a:gd name="connsiteX237" fmla="*/ 876300 w 2686050"/>
                <a:gd name="connsiteY237" fmla="*/ 2679700 h 3327400"/>
                <a:gd name="connsiteX238" fmla="*/ 882650 w 2686050"/>
                <a:gd name="connsiteY238" fmla="*/ 2724150 h 3327400"/>
                <a:gd name="connsiteX239" fmla="*/ 946150 w 2686050"/>
                <a:gd name="connsiteY239" fmla="*/ 2730500 h 3327400"/>
                <a:gd name="connsiteX240" fmla="*/ 1003300 w 2686050"/>
                <a:gd name="connsiteY240" fmla="*/ 2749550 h 3327400"/>
                <a:gd name="connsiteX241" fmla="*/ 1035050 w 2686050"/>
                <a:gd name="connsiteY241" fmla="*/ 2755900 h 3327400"/>
                <a:gd name="connsiteX242" fmla="*/ 1060450 w 2686050"/>
                <a:gd name="connsiteY242" fmla="*/ 2768600 h 3327400"/>
                <a:gd name="connsiteX243" fmla="*/ 1098550 w 2686050"/>
                <a:gd name="connsiteY243" fmla="*/ 2774950 h 3327400"/>
                <a:gd name="connsiteX244" fmla="*/ 1111250 w 2686050"/>
                <a:gd name="connsiteY244" fmla="*/ 2813050 h 3327400"/>
                <a:gd name="connsiteX245" fmla="*/ 1104900 w 2686050"/>
                <a:gd name="connsiteY245" fmla="*/ 2838450 h 3327400"/>
                <a:gd name="connsiteX246" fmla="*/ 1079500 w 2686050"/>
                <a:gd name="connsiteY246" fmla="*/ 2851150 h 3327400"/>
                <a:gd name="connsiteX247" fmla="*/ 984250 w 2686050"/>
                <a:gd name="connsiteY247" fmla="*/ 2825750 h 3327400"/>
                <a:gd name="connsiteX248" fmla="*/ 958850 w 2686050"/>
                <a:gd name="connsiteY248" fmla="*/ 2800350 h 3327400"/>
                <a:gd name="connsiteX249" fmla="*/ 889000 w 2686050"/>
                <a:gd name="connsiteY249" fmla="*/ 2762250 h 3327400"/>
                <a:gd name="connsiteX250" fmla="*/ 857250 w 2686050"/>
                <a:gd name="connsiteY250" fmla="*/ 2755900 h 3327400"/>
                <a:gd name="connsiteX251" fmla="*/ 742950 w 2686050"/>
                <a:gd name="connsiteY251" fmla="*/ 2768600 h 3327400"/>
                <a:gd name="connsiteX252" fmla="*/ 711200 w 2686050"/>
                <a:gd name="connsiteY252" fmla="*/ 2781300 h 3327400"/>
                <a:gd name="connsiteX253" fmla="*/ 647700 w 2686050"/>
                <a:gd name="connsiteY253" fmla="*/ 2832100 h 3327400"/>
                <a:gd name="connsiteX254" fmla="*/ 628650 w 2686050"/>
                <a:gd name="connsiteY254" fmla="*/ 2857500 h 3327400"/>
                <a:gd name="connsiteX255" fmla="*/ 571500 w 2686050"/>
                <a:gd name="connsiteY255" fmla="*/ 2889250 h 3327400"/>
                <a:gd name="connsiteX256" fmla="*/ 546100 w 2686050"/>
                <a:gd name="connsiteY256" fmla="*/ 2921000 h 3327400"/>
                <a:gd name="connsiteX257" fmla="*/ 520700 w 2686050"/>
                <a:gd name="connsiteY257" fmla="*/ 2933700 h 3327400"/>
                <a:gd name="connsiteX258" fmla="*/ 457200 w 2686050"/>
                <a:gd name="connsiteY258" fmla="*/ 2952750 h 3327400"/>
                <a:gd name="connsiteX259" fmla="*/ 381000 w 2686050"/>
                <a:gd name="connsiteY259" fmla="*/ 2946400 h 3327400"/>
                <a:gd name="connsiteX260" fmla="*/ 355600 w 2686050"/>
                <a:gd name="connsiteY260" fmla="*/ 2940050 h 3327400"/>
                <a:gd name="connsiteX261" fmla="*/ 342900 w 2686050"/>
                <a:gd name="connsiteY261" fmla="*/ 2921000 h 3327400"/>
                <a:gd name="connsiteX262" fmla="*/ 323850 w 2686050"/>
                <a:gd name="connsiteY262" fmla="*/ 2895600 h 3327400"/>
                <a:gd name="connsiteX263" fmla="*/ 317500 w 2686050"/>
                <a:gd name="connsiteY263" fmla="*/ 2851150 h 3327400"/>
                <a:gd name="connsiteX264" fmla="*/ 342900 w 2686050"/>
                <a:gd name="connsiteY264" fmla="*/ 2787650 h 3327400"/>
                <a:gd name="connsiteX265" fmla="*/ 374650 w 2686050"/>
                <a:gd name="connsiteY265" fmla="*/ 2768600 h 3327400"/>
                <a:gd name="connsiteX266" fmla="*/ 577850 w 2686050"/>
                <a:gd name="connsiteY266" fmla="*/ 2755900 h 3327400"/>
                <a:gd name="connsiteX267" fmla="*/ 571500 w 2686050"/>
                <a:gd name="connsiteY267" fmla="*/ 2686050 h 3327400"/>
                <a:gd name="connsiteX268" fmla="*/ 539750 w 2686050"/>
                <a:gd name="connsiteY268" fmla="*/ 2679700 h 3327400"/>
                <a:gd name="connsiteX269" fmla="*/ 501650 w 2686050"/>
                <a:gd name="connsiteY269" fmla="*/ 2647950 h 3327400"/>
                <a:gd name="connsiteX270" fmla="*/ 488950 w 2686050"/>
                <a:gd name="connsiteY270" fmla="*/ 2622550 h 3327400"/>
                <a:gd name="connsiteX271" fmla="*/ 495300 w 2686050"/>
                <a:gd name="connsiteY271" fmla="*/ 2603500 h 3327400"/>
                <a:gd name="connsiteX272" fmla="*/ 514350 w 2686050"/>
                <a:gd name="connsiteY272" fmla="*/ 2590800 h 3327400"/>
                <a:gd name="connsiteX273" fmla="*/ 628650 w 2686050"/>
                <a:gd name="connsiteY273" fmla="*/ 2571750 h 3327400"/>
                <a:gd name="connsiteX274" fmla="*/ 666750 w 2686050"/>
                <a:gd name="connsiteY274" fmla="*/ 2546350 h 3327400"/>
                <a:gd name="connsiteX275" fmla="*/ 692150 w 2686050"/>
                <a:gd name="connsiteY275" fmla="*/ 2520950 h 3327400"/>
                <a:gd name="connsiteX276" fmla="*/ 723900 w 2686050"/>
                <a:gd name="connsiteY276" fmla="*/ 2514600 h 3327400"/>
                <a:gd name="connsiteX277" fmla="*/ 749300 w 2686050"/>
                <a:gd name="connsiteY277" fmla="*/ 2501900 h 3327400"/>
                <a:gd name="connsiteX278" fmla="*/ 755650 w 2686050"/>
                <a:gd name="connsiteY278" fmla="*/ 2470150 h 3327400"/>
                <a:gd name="connsiteX279" fmla="*/ 774700 w 2686050"/>
                <a:gd name="connsiteY279" fmla="*/ 2425700 h 3327400"/>
                <a:gd name="connsiteX280" fmla="*/ 781050 w 2686050"/>
                <a:gd name="connsiteY280" fmla="*/ 2387600 h 3327400"/>
                <a:gd name="connsiteX281" fmla="*/ 800100 w 2686050"/>
                <a:gd name="connsiteY281" fmla="*/ 2374900 h 3327400"/>
                <a:gd name="connsiteX282" fmla="*/ 831850 w 2686050"/>
                <a:gd name="connsiteY282" fmla="*/ 2387600 h 3327400"/>
                <a:gd name="connsiteX283" fmla="*/ 882650 w 2686050"/>
                <a:gd name="connsiteY283" fmla="*/ 2419350 h 3327400"/>
                <a:gd name="connsiteX284" fmla="*/ 990600 w 2686050"/>
                <a:gd name="connsiteY284" fmla="*/ 2406650 h 3327400"/>
                <a:gd name="connsiteX285" fmla="*/ 1003300 w 2686050"/>
                <a:gd name="connsiteY285" fmla="*/ 2381250 h 3327400"/>
                <a:gd name="connsiteX286" fmla="*/ 1022350 w 2686050"/>
                <a:gd name="connsiteY286" fmla="*/ 2311400 h 3327400"/>
                <a:gd name="connsiteX287" fmla="*/ 1003300 w 2686050"/>
                <a:gd name="connsiteY287" fmla="*/ 2184400 h 3327400"/>
                <a:gd name="connsiteX288" fmla="*/ 984250 w 2686050"/>
                <a:gd name="connsiteY288" fmla="*/ 2171700 h 3327400"/>
                <a:gd name="connsiteX289" fmla="*/ 971550 w 2686050"/>
                <a:gd name="connsiteY289" fmla="*/ 2146300 h 3327400"/>
                <a:gd name="connsiteX290" fmla="*/ 933450 w 2686050"/>
                <a:gd name="connsiteY290" fmla="*/ 2012950 h 3327400"/>
                <a:gd name="connsiteX291" fmla="*/ 908050 w 2686050"/>
                <a:gd name="connsiteY291" fmla="*/ 2032000 h 3327400"/>
                <a:gd name="connsiteX292" fmla="*/ 901700 w 2686050"/>
                <a:gd name="connsiteY292" fmla="*/ 2051050 h 3327400"/>
                <a:gd name="connsiteX293" fmla="*/ 876300 w 2686050"/>
                <a:gd name="connsiteY293" fmla="*/ 2127250 h 3327400"/>
                <a:gd name="connsiteX294" fmla="*/ 889000 w 2686050"/>
                <a:gd name="connsiteY294" fmla="*/ 2228850 h 3327400"/>
                <a:gd name="connsiteX295" fmla="*/ 895350 w 2686050"/>
                <a:gd name="connsiteY295" fmla="*/ 2266950 h 3327400"/>
                <a:gd name="connsiteX296" fmla="*/ 908050 w 2686050"/>
                <a:gd name="connsiteY296" fmla="*/ 2292350 h 3327400"/>
                <a:gd name="connsiteX297" fmla="*/ 914400 w 2686050"/>
                <a:gd name="connsiteY297" fmla="*/ 2317750 h 3327400"/>
                <a:gd name="connsiteX298" fmla="*/ 838200 w 2686050"/>
                <a:gd name="connsiteY298" fmla="*/ 2387600 h 332740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 name="connsiteX0" fmla="*/ 838200 w 2686050"/>
                <a:gd name="connsiteY0" fmla="*/ 2387600 h 3333750"/>
                <a:gd name="connsiteX1" fmla="*/ 781050 w 2686050"/>
                <a:gd name="connsiteY1" fmla="*/ 2298700 h 3333750"/>
                <a:gd name="connsiteX2" fmla="*/ 685800 w 2686050"/>
                <a:gd name="connsiteY2" fmla="*/ 2362200 h 3333750"/>
                <a:gd name="connsiteX3" fmla="*/ 666750 w 2686050"/>
                <a:gd name="connsiteY3" fmla="*/ 2190750 h 3333750"/>
                <a:gd name="connsiteX4" fmla="*/ 711200 w 2686050"/>
                <a:gd name="connsiteY4" fmla="*/ 2165350 h 3333750"/>
                <a:gd name="connsiteX5" fmla="*/ 857250 w 2686050"/>
                <a:gd name="connsiteY5" fmla="*/ 1955800 h 3333750"/>
                <a:gd name="connsiteX6" fmla="*/ 831850 w 2686050"/>
                <a:gd name="connsiteY6" fmla="*/ 1898650 h 3333750"/>
                <a:gd name="connsiteX7" fmla="*/ 927100 w 2686050"/>
                <a:gd name="connsiteY7" fmla="*/ 1835150 h 3333750"/>
                <a:gd name="connsiteX8" fmla="*/ 1104900 w 2686050"/>
                <a:gd name="connsiteY8" fmla="*/ 1841500 h 3333750"/>
                <a:gd name="connsiteX9" fmla="*/ 1104900 w 2686050"/>
                <a:gd name="connsiteY9" fmla="*/ 1911350 h 3333750"/>
                <a:gd name="connsiteX10" fmla="*/ 1028700 w 2686050"/>
                <a:gd name="connsiteY10" fmla="*/ 1924050 h 3333750"/>
                <a:gd name="connsiteX11" fmla="*/ 1136650 w 2686050"/>
                <a:gd name="connsiteY11" fmla="*/ 1987550 h 3333750"/>
                <a:gd name="connsiteX12" fmla="*/ 1200150 w 2686050"/>
                <a:gd name="connsiteY12" fmla="*/ 1695450 h 3333750"/>
                <a:gd name="connsiteX13" fmla="*/ 1257300 w 2686050"/>
                <a:gd name="connsiteY13" fmla="*/ 1568450 h 3333750"/>
                <a:gd name="connsiteX14" fmla="*/ 1320800 w 2686050"/>
                <a:gd name="connsiteY14" fmla="*/ 1492250 h 3333750"/>
                <a:gd name="connsiteX15" fmla="*/ 1143000 w 2686050"/>
                <a:gd name="connsiteY15" fmla="*/ 1422400 h 3333750"/>
                <a:gd name="connsiteX16" fmla="*/ 1174750 w 2686050"/>
                <a:gd name="connsiteY16" fmla="*/ 1301750 h 3333750"/>
                <a:gd name="connsiteX17" fmla="*/ 1028700 w 2686050"/>
                <a:gd name="connsiteY17" fmla="*/ 1111250 h 3333750"/>
                <a:gd name="connsiteX18" fmla="*/ 1054100 w 2686050"/>
                <a:gd name="connsiteY18" fmla="*/ 996950 h 3333750"/>
                <a:gd name="connsiteX19" fmla="*/ 1181100 w 2686050"/>
                <a:gd name="connsiteY19" fmla="*/ 1060450 h 3333750"/>
                <a:gd name="connsiteX20" fmla="*/ 1060450 w 2686050"/>
                <a:gd name="connsiteY20" fmla="*/ 838200 h 3333750"/>
                <a:gd name="connsiteX21" fmla="*/ 1123950 w 2686050"/>
                <a:gd name="connsiteY21" fmla="*/ 774700 h 3333750"/>
                <a:gd name="connsiteX22" fmla="*/ 1028700 w 2686050"/>
                <a:gd name="connsiteY22" fmla="*/ 717550 h 3333750"/>
                <a:gd name="connsiteX23" fmla="*/ 952500 w 2686050"/>
                <a:gd name="connsiteY23" fmla="*/ 742950 h 3333750"/>
                <a:gd name="connsiteX24" fmla="*/ 838200 w 2686050"/>
                <a:gd name="connsiteY24" fmla="*/ 565150 h 3333750"/>
                <a:gd name="connsiteX25" fmla="*/ 844550 w 2686050"/>
                <a:gd name="connsiteY25" fmla="*/ 501650 h 3333750"/>
                <a:gd name="connsiteX26" fmla="*/ 844550 w 2686050"/>
                <a:gd name="connsiteY26" fmla="*/ 501650 h 3333750"/>
                <a:gd name="connsiteX27" fmla="*/ 654050 w 2686050"/>
                <a:gd name="connsiteY27" fmla="*/ 520700 h 3333750"/>
                <a:gd name="connsiteX28" fmla="*/ 457200 w 2686050"/>
                <a:gd name="connsiteY28" fmla="*/ 374650 h 3333750"/>
                <a:gd name="connsiteX29" fmla="*/ 488950 w 2686050"/>
                <a:gd name="connsiteY29" fmla="*/ 317500 h 3333750"/>
                <a:gd name="connsiteX30" fmla="*/ 565150 w 2686050"/>
                <a:gd name="connsiteY30" fmla="*/ 349250 h 3333750"/>
                <a:gd name="connsiteX31" fmla="*/ 622300 w 2686050"/>
                <a:gd name="connsiteY31" fmla="*/ 292100 h 3333750"/>
                <a:gd name="connsiteX32" fmla="*/ 603250 w 2686050"/>
                <a:gd name="connsiteY32" fmla="*/ 247650 h 3333750"/>
                <a:gd name="connsiteX33" fmla="*/ 762000 w 2686050"/>
                <a:gd name="connsiteY33" fmla="*/ 190500 h 3333750"/>
                <a:gd name="connsiteX34" fmla="*/ 876300 w 2686050"/>
                <a:gd name="connsiteY34" fmla="*/ 196850 h 3333750"/>
                <a:gd name="connsiteX35" fmla="*/ 927100 w 2686050"/>
                <a:gd name="connsiteY35" fmla="*/ 171450 h 3333750"/>
                <a:gd name="connsiteX36" fmla="*/ 927100 w 2686050"/>
                <a:gd name="connsiteY36" fmla="*/ 82550 h 3333750"/>
                <a:gd name="connsiteX37" fmla="*/ 1092200 w 2686050"/>
                <a:gd name="connsiteY37" fmla="*/ 0 h 3333750"/>
                <a:gd name="connsiteX38" fmla="*/ 1092200 w 2686050"/>
                <a:gd name="connsiteY38" fmla="*/ 101600 h 3333750"/>
                <a:gd name="connsiteX39" fmla="*/ 965200 w 2686050"/>
                <a:gd name="connsiteY39" fmla="*/ 184150 h 3333750"/>
                <a:gd name="connsiteX40" fmla="*/ 831850 w 2686050"/>
                <a:gd name="connsiteY40" fmla="*/ 279400 h 3333750"/>
                <a:gd name="connsiteX41" fmla="*/ 939800 w 2686050"/>
                <a:gd name="connsiteY41" fmla="*/ 279400 h 3333750"/>
                <a:gd name="connsiteX42" fmla="*/ 1060450 w 2686050"/>
                <a:gd name="connsiteY42" fmla="*/ 247650 h 3333750"/>
                <a:gd name="connsiteX43" fmla="*/ 1136650 w 2686050"/>
                <a:gd name="connsiteY43" fmla="*/ 304800 h 3333750"/>
                <a:gd name="connsiteX44" fmla="*/ 1155700 w 2686050"/>
                <a:gd name="connsiteY44" fmla="*/ 311150 h 3333750"/>
                <a:gd name="connsiteX45" fmla="*/ 1187450 w 2686050"/>
                <a:gd name="connsiteY45" fmla="*/ 323850 h 3333750"/>
                <a:gd name="connsiteX46" fmla="*/ 1200150 w 2686050"/>
                <a:gd name="connsiteY46" fmla="*/ 355600 h 3333750"/>
                <a:gd name="connsiteX47" fmla="*/ 1231900 w 2686050"/>
                <a:gd name="connsiteY47" fmla="*/ 381000 h 3333750"/>
                <a:gd name="connsiteX48" fmla="*/ 1244600 w 2686050"/>
                <a:gd name="connsiteY48" fmla="*/ 374650 h 3333750"/>
                <a:gd name="connsiteX49" fmla="*/ 1244600 w 2686050"/>
                <a:gd name="connsiteY49" fmla="*/ 374650 h 3333750"/>
                <a:gd name="connsiteX50" fmla="*/ 1422400 w 2686050"/>
                <a:gd name="connsiteY50" fmla="*/ 361950 h 3333750"/>
                <a:gd name="connsiteX51" fmla="*/ 1409700 w 2686050"/>
                <a:gd name="connsiteY51" fmla="*/ 247650 h 3333750"/>
                <a:gd name="connsiteX52" fmla="*/ 1485900 w 2686050"/>
                <a:gd name="connsiteY52" fmla="*/ 152400 h 3333750"/>
                <a:gd name="connsiteX53" fmla="*/ 1562100 w 2686050"/>
                <a:gd name="connsiteY53" fmla="*/ 158750 h 3333750"/>
                <a:gd name="connsiteX54" fmla="*/ 1587500 w 2686050"/>
                <a:gd name="connsiteY54" fmla="*/ 165100 h 3333750"/>
                <a:gd name="connsiteX55" fmla="*/ 1657350 w 2686050"/>
                <a:gd name="connsiteY55" fmla="*/ 152400 h 3333750"/>
                <a:gd name="connsiteX56" fmla="*/ 1663700 w 2686050"/>
                <a:gd name="connsiteY56" fmla="*/ 127000 h 3333750"/>
                <a:gd name="connsiteX57" fmla="*/ 1689100 w 2686050"/>
                <a:gd name="connsiteY57" fmla="*/ 133350 h 3333750"/>
                <a:gd name="connsiteX58" fmla="*/ 1714500 w 2686050"/>
                <a:gd name="connsiteY58" fmla="*/ 133350 h 3333750"/>
                <a:gd name="connsiteX59" fmla="*/ 1714500 w 2686050"/>
                <a:gd name="connsiteY59" fmla="*/ 133350 h 3333750"/>
                <a:gd name="connsiteX60" fmla="*/ 1765300 w 2686050"/>
                <a:gd name="connsiteY60" fmla="*/ 215900 h 3333750"/>
                <a:gd name="connsiteX61" fmla="*/ 1860550 w 2686050"/>
                <a:gd name="connsiteY61" fmla="*/ 215900 h 3333750"/>
                <a:gd name="connsiteX62" fmla="*/ 1866900 w 2686050"/>
                <a:gd name="connsiteY62" fmla="*/ 254000 h 3333750"/>
                <a:gd name="connsiteX63" fmla="*/ 1898650 w 2686050"/>
                <a:gd name="connsiteY63" fmla="*/ 114300 h 3333750"/>
                <a:gd name="connsiteX64" fmla="*/ 1981200 w 2686050"/>
                <a:gd name="connsiteY64" fmla="*/ 171450 h 3333750"/>
                <a:gd name="connsiteX65" fmla="*/ 1930400 w 2686050"/>
                <a:gd name="connsiteY65" fmla="*/ 304800 h 3333750"/>
                <a:gd name="connsiteX66" fmla="*/ 1943100 w 2686050"/>
                <a:gd name="connsiteY66" fmla="*/ 412750 h 3333750"/>
                <a:gd name="connsiteX67" fmla="*/ 1987550 w 2686050"/>
                <a:gd name="connsiteY67" fmla="*/ 444500 h 3333750"/>
                <a:gd name="connsiteX68" fmla="*/ 2032000 w 2686050"/>
                <a:gd name="connsiteY68" fmla="*/ 476250 h 3333750"/>
                <a:gd name="connsiteX69" fmla="*/ 2063750 w 2686050"/>
                <a:gd name="connsiteY69" fmla="*/ 463550 h 3333750"/>
                <a:gd name="connsiteX70" fmla="*/ 2063750 w 2686050"/>
                <a:gd name="connsiteY70" fmla="*/ 463550 h 3333750"/>
                <a:gd name="connsiteX71" fmla="*/ 2171700 w 2686050"/>
                <a:gd name="connsiteY71" fmla="*/ 254000 h 3333750"/>
                <a:gd name="connsiteX72" fmla="*/ 2241550 w 2686050"/>
                <a:gd name="connsiteY72" fmla="*/ 273050 h 3333750"/>
                <a:gd name="connsiteX73" fmla="*/ 2286000 w 2686050"/>
                <a:gd name="connsiteY73" fmla="*/ 279400 h 3333750"/>
                <a:gd name="connsiteX74" fmla="*/ 2292350 w 2686050"/>
                <a:gd name="connsiteY74" fmla="*/ 311150 h 3333750"/>
                <a:gd name="connsiteX75" fmla="*/ 2292350 w 2686050"/>
                <a:gd name="connsiteY75" fmla="*/ 311150 h 3333750"/>
                <a:gd name="connsiteX76" fmla="*/ 2476500 w 2686050"/>
                <a:gd name="connsiteY76" fmla="*/ 635000 h 3333750"/>
                <a:gd name="connsiteX77" fmla="*/ 2559050 w 2686050"/>
                <a:gd name="connsiteY77" fmla="*/ 501650 h 3333750"/>
                <a:gd name="connsiteX78" fmla="*/ 2647950 w 2686050"/>
                <a:gd name="connsiteY78" fmla="*/ 742950 h 3333750"/>
                <a:gd name="connsiteX79" fmla="*/ 2609850 w 2686050"/>
                <a:gd name="connsiteY79" fmla="*/ 838200 h 3333750"/>
                <a:gd name="connsiteX80" fmla="*/ 2679700 w 2686050"/>
                <a:gd name="connsiteY80" fmla="*/ 912283 h 3333750"/>
                <a:gd name="connsiteX81" fmla="*/ 2597150 w 2686050"/>
                <a:gd name="connsiteY81" fmla="*/ 977900 h 3333750"/>
                <a:gd name="connsiteX82" fmla="*/ 2616200 w 2686050"/>
                <a:gd name="connsiteY82" fmla="*/ 1079500 h 3333750"/>
                <a:gd name="connsiteX83" fmla="*/ 2616200 w 2686050"/>
                <a:gd name="connsiteY83" fmla="*/ 1079500 h 3333750"/>
                <a:gd name="connsiteX84" fmla="*/ 2540000 w 2686050"/>
                <a:gd name="connsiteY84" fmla="*/ 1162050 h 3333750"/>
                <a:gd name="connsiteX85" fmla="*/ 2597150 w 2686050"/>
                <a:gd name="connsiteY85" fmla="*/ 1568450 h 3333750"/>
                <a:gd name="connsiteX86" fmla="*/ 2686050 w 2686050"/>
                <a:gd name="connsiteY86" fmla="*/ 1511300 h 3333750"/>
                <a:gd name="connsiteX87" fmla="*/ 2654300 w 2686050"/>
                <a:gd name="connsiteY87" fmla="*/ 1568450 h 3333750"/>
                <a:gd name="connsiteX88" fmla="*/ 2641600 w 2686050"/>
                <a:gd name="connsiteY88" fmla="*/ 1651000 h 3333750"/>
                <a:gd name="connsiteX89" fmla="*/ 2622550 w 2686050"/>
                <a:gd name="connsiteY89" fmla="*/ 1733550 h 3333750"/>
                <a:gd name="connsiteX90" fmla="*/ 2622550 w 2686050"/>
                <a:gd name="connsiteY90" fmla="*/ 1733550 h 3333750"/>
                <a:gd name="connsiteX91" fmla="*/ 2565400 w 2686050"/>
                <a:gd name="connsiteY91" fmla="*/ 1797050 h 3333750"/>
                <a:gd name="connsiteX92" fmla="*/ 2546350 w 2686050"/>
                <a:gd name="connsiteY92" fmla="*/ 1809750 h 3333750"/>
                <a:gd name="connsiteX93" fmla="*/ 2514600 w 2686050"/>
                <a:gd name="connsiteY93" fmla="*/ 1816100 h 3333750"/>
                <a:gd name="connsiteX94" fmla="*/ 2495550 w 2686050"/>
                <a:gd name="connsiteY94" fmla="*/ 1828800 h 3333750"/>
                <a:gd name="connsiteX95" fmla="*/ 2495550 w 2686050"/>
                <a:gd name="connsiteY95" fmla="*/ 1828800 h 3333750"/>
                <a:gd name="connsiteX96" fmla="*/ 2444750 w 2686050"/>
                <a:gd name="connsiteY96" fmla="*/ 1809750 h 3333750"/>
                <a:gd name="connsiteX97" fmla="*/ 2444750 w 2686050"/>
                <a:gd name="connsiteY97" fmla="*/ 1809750 h 3333750"/>
                <a:gd name="connsiteX98" fmla="*/ 2444750 w 2686050"/>
                <a:gd name="connsiteY98" fmla="*/ 1885950 h 3333750"/>
                <a:gd name="connsiteX99" fmla="*/ 2311400 w 2686050"/>
                <a:gd name="connsiteY99" fmla="*/ 2076450 h 3333750"/>
                <a:gd name="connsiteX100" fmla="*/ 2279650 w 2686050"/>
                <a:gd name="connsiteY100" fmla="*/ 2152650 h 3333750"/>
                <a:gd name="connsiteX101" fmla="*/ 2254250 w 2686050"/>
                <a:gd name="connsiteY101" fmla="*/ 2171700 h 3333750"/>
                <a:gd name="connsiteX102" fmla="*/ 2247900 w 2686050"/>
                <a:gd name="connsiteY102" fmla="*/ 2190750 h 3333750"/>
                <a:gd name="connsiteX103" fmla="*/ 2241550 w 2686050"/>
                <a:gd name="connsiteY103" fmla="*/ 2216150 h 3333750"/>
                <a:gd name="connsiteX104" fmla="*/ 2241550 w 2686050"/>
                <a:gd name="connsiteY104" fmla="*/ 2216150 h 3333750"/>
                <a:gd name="connsiteX105" fmla="*/ 2152650 w 2686050"/>
                <a:gd name="connsiteY105" fmla="*/ 2247900 h 3333750"/>
                <a:gd name="connsiteX106" fmla="*/ 2152650 w 2686050"/>
                <a:gd name="connsiteY106" fmla="*/ 2247900 h 3333750"/>
                <a:gd name="connsiteX107" fmla="*/ 2089150 w 2686050"/>
                <a:gd name="connsiteY107" fmla="*/ 2374900 h 3333750"/>
                <a:gd name="connsiteX108" fmla="*/ 2025650 w 2686050"/>
                <a:gd name="connsiteY108" fmla="*/ 2400300 h 3333750"/>
                <a:gd name="connsiteX109" fmla="*/ 2006600 w 2686050"/>
                <a:gd name="connsiteY109" fmla="*/ 2406650 h 3333750"/>
                <a:gd name="connsiteX110" fmla="*/ 1955800 w 2686050"/>
                <a:gd name="connsiteY110" fmla="*/ 2432050 h 3333750"/>
                <a:gd name="connsiteX111" fmla="*/ 1955800 w 2686050"/>
                <a:gd name="connsiteY111" fmla="*/ 2432050 h 3333750"/>
                <a:gd name="connsiteX112" fmla="*/ 1974850 w 2686050"/>
                <a:gd name="connsiteY112" fmla="*/ 2470150 h 3333750"/>
                <a:gd name="connsiteX113" fmla="*/ 2146300 w 2686050"/>
                <a:gd name="connsiteY113" fmla="*/ 2400300 h 3333750"/>
                <a:gd name="connsiteX114" fmla="*/ 2146300 w 2686050"/>
                <a:gd name="connsiteY114" fmla="*/ 2311400 h 3333750"/>
                <a:gd name="connsiteX115" fmla="*/ 2146300 w 2686050"/>
                <a:gd name="connsiteY115" fmla="*/ 2311400 h 3333750"/>
                <a:gd name="connsiteX116" fmla="*/ 2203450 w 2686050"/>
                <a:gd name="connsiteY116" fmla="*/ 2279650 h 3333750"/>
                <a:gd name="connsiteX117" fmla="*/ 2228850 w 2686050"/>
                <a:gd name="connsiteY117" fmla="*/ 2273300 h 3333750"/>
                <a:gd name="connsiteX118" fmla="*/ 2260600 w 2686050"/>
                <a:gd name="connsiteY118" fmla="*/ 2266950 h 3333750"/>
                <a:gd name="connsiteX119" fmla="*/ 2266950 w 2686050"/>
                <a:gd name="connsiteY119" fmla="*/ 2241550 h 3333750"/>
                <a:gd name="connsiteX120" fmla="*/ 2266950 w 2686050"/>
                <a:gd name="connsiteY120" fmla="*/ 2241550 h 3333750"/>
                <a:gd name="connsiteX121" fmla="*/ 2273300 w 2686050"/>
                <a:gd name="connsiteY121" fmla="*/ 2368550 h 3333750"/>
                <a:gd name="connsiteX122" fmla="*/ 2247900 w 2686050"/>
                <a:gd name="connsiteY122" fmla="*/ 2444750 h 3333750"/>
                <a:gd name="connsiteX123" fmla="*/ 2241550 w 2686050"/>
                <a:gd name="connsiteY123" fmla="*/ 2495550 h 3333750"/>
                <a:gd name="connsiteX124" fmla="*/ 2216150 w 2686050"/>
                <a:gd name="connsiteY124" fmla="*/ 2546350 h 3333750"/>
                <a:gd name="connsiteX125" fmla="*/ 2171700 w 2686050"/>
                <a:gd name="connsiteY125" fmla="*/ 2597150 h 3333750"/>
                <a:gd name="connsiteX126" fmla="*/ 2133600 w 2686050"/>
                <a:gd name="connsiteY126" fmla="*/ 2584450 h 3333750"/>
                <a:gd name="connsiteX127" fmla="*/ 2133600 w 2686050"/>
                <a:gd name="connsiteY127" fmla="*/ 2584450 h 3333750"/>
                <a:gd name="connsiteX128" fmla="*/ 2032000 w 2686050"/>
                <a:gd name="connsiteY128" fmla="*/ 2717800 h 3333750"/>
                <a:gd name="connsiteX129" fmla="*/ 1987550 w 2686050"/>
                <a:gd name="connsiteY129" fmla="*/ 2717800 h 3333750"/>
                <a:gd name="connsiteX130" fmla="*/ 1987550 w 2686050"/>
                <a:gd name="connsiteY130" fmla="*/ 2717800 h 3333750"/>
                <a:gd name="connsiteX131" fmla="*/ 1625600 w 2686050"/>
                <a:gd name="connsiteY131" fmla="*/ 2724150 h 3333750"/>
                <a:gd name="connsiteX132" fmla="*/ 1631950 w 2686050"/>
                <a:gd name="connsiteY132" fmla="*/ 2774950 h 3333750"/>
                <a:gd name="connsiteX133" fmla="*/ 1644650 w 2686050"/>
                <a:gd name="connsiteY133" fmla="*/ 2774950 h 3333750"/>
                <a:gd name="connsiteX134" fmla="*/ 1644650 w 2686050"/>
                <a:gd name="connsiteY134" fmla="*/ 2774950 h 3333750"/>
                <a:gd name="connsiteX135" fmla="*/ 1841500 w 2686050"/>
                <a:gd name="connsiteY135" fmla="*/ 2832100 h 3333750"/>
                <a:gd name="connsiteX136" fmla="*/ 1924050 w 2686050"/>
                <a:gd name="connsiteY136" fmla="*/ 2838450 h 3333750"/>
                <a:gd name="connsiteX137" fmla="*/ 1974850 w 2686050"/>
                <a:gd name="connsiteY137" fmla="*/ 2794000 h 3333750"/>
                <a:gd name="connsiteX138" fmla="*/ 2000250 w 2686050"/>
                <a:gd name="connsiteY138" fmla="*/ 2774950 h 3333750"/>
                <a:gd name="connsiteX139" fmla="*/ 2038350 w 2686050"/>
                <a:gd name="connsiteY139" fmla="*/ 2743200 h 3333750"/>
                <a:gd name="connsiteX140" fmla="*/ 2051050 w 2686050"/>
                <a:gd name="connsiteY140" fmla="*/ 2743200 h 3333750"/>
                <a:gd name="connsiteX141" fmla="*/ 2051050 w 2686050"/>
                <a:gd name="connsiteY141" fmla="*/ 2743200 h 3333750"/>
                <a:gd name="connsiteX142" fmla="*/ 1924050 w 2686050"/>
                <a:gd name="connsiteY142" fmla="*/ 2838450 h 3333750"/>
                <a:gd name="connsiteX143" fmla="*/ 1892300 w 2686050"/>
                <a:gd name="connsiteY143" fmla="*/ 2870200 h 3333750"/>
                <a:gd name="connsiteX144" fmla="*/ 1860550 w 2686050"/>
                <a:gd name="connsiteY144" fmla="*/ 2895600 h 3333750"/>
                <a:gd name="connsiteX145" fmla="*/ 1727200 w 2686050"/>
                <a:gd name="connsiteY145" fmla="*/ 3009900 h 3333750"/>
                <a:gd name="connsiteX146" fmla="*/ 1695450 w 2686050"/>
                <a:gd name="connsiteY146" fmla="*/ 3003550 h 3333750"/>
                <a:gd name="connsiteX147" fmla="*/ 1695450 w 2686050"/>
                <a:gd name="connsiteY147" fmla="*/ 3003550 h 3333750"/>
                <a:gd name="connsiteX148" fmla="*/ 1504950 w 2686050"/>
                <a:gd name="connsiteY148" fmla="*/ 3111500 h 3333750"/>
                <a:gd name="connsiteX149" fmla="*/ 1397000 w 2686050"/>
                <a:gd name="connsiteY149" fmla="*/ 3136900 h 3333750"/>
                <a:gd name="connsiteX150" fmla="*/ 1377950 w 2686050"/>
                <a:gd name="connsiteY150" fmla="*/ 3162300 h 3333750"/>
                <a:gd name="connsiteX151" fmla="*/ 1358900 w 2686050"/>
                <a:gd name="connsiteY151" fmla="*/ 3168650 h 3333750"/>
                <a:gd name="connsiteX152" fmla="*/ 1339850 w 2686050"/>
                <a:gd name="connsiteY152" fmla="*/ 3200400 h 3333750"/>
                <a:gd name="connsiteX153" fmla="*/ 1276350 w 2686050"/>
                <a:gd name="connsiteY153" fmla="*/ 3232150 h 3333750"/>
                <a:gd name="connsiteX154" fmla="*/ 1276350 w 2686050"/>
                <a:gd name="connsiteY154" fmla="*/ 3232150 h 3333750"/>
                <a:gd name="connsiteX155" fmla="*/ 800100 w 2686050"/>
                <a:gd name="connsiteY155" fmla="*/ 3333750 h 3333750"/>
                <a:gd name="connsiteX156" fmla="*/ 260350 w 2686050"/>
                <a:gd name="connsiteY156" fmla="*/ 3321050 h 3333750"/>
                <a:gd name="connsiteX157" fmla="*/ 152400 w 2686050"/>
                <a:gd name="connsiteY157" fmla="*/ 3270250 h 3333750"/>
                <a:gd name="connsiteX158" fmla="*/ 120650 w 2686050"/>
                <a:gd name="connsiteY158" fmla="*/ 3257550 h 3333750"/>
                <a:gd name="connsiteX159" fmla="*/ 101600 w 2686050"/>
                <a:gd name="connsiteY159" fmla="*/ 3238500 h 3333750"/>
                <a:gd name="connsiteX160" fmla="*/ 82550 w 2686050"/>
                <a:gd name="connsiteY160" fmla="*/ 3213100 h 3333750"/>
                <a:gd name="connsiteX161" fmla="*/ 0 w 2686050"/>
                <a:gd name="connsiteY161" fmla="*/ 3200400 h 3333750"/>
                <a:gd name="connsiteX162" fmla="*/ 0 w 2686050"/>
                <a:gd name="connsiteY162" fmla="*/ 3200400 h 3333750"/>
                <a:gd name="connsiteX163" fmla="*/ 38100 w 2686050"/>
                <a:gd name="connsiteY163" fmla="*/ 3098800 h 3333750"/>
                <a:gd name="connsiteX164" fmla="*/ 50800 w 2686050"/>
                <a:gd name="connsiteY164" fmla="*/ 3073400 h 3333750"/>
                <a:gd name="connsiteX165" fmla="*/ 50800 w 2686050"/>
                <a:gd name="connsiteY165" fmla="*/ 3073400 h 3333750"/>
                <a:gd name="connsiteX166" fmla="*/ 273050 w 2686050"/>
                <a:gd name="connsiteY166" fmla="*/ 3073400 h 3333750"/>
                <a:gd name="connsiteX167" fmla="*/ 425450 w 2686050"/>
                <a:gd name="connsiteY167" fmla="*/ 2940050 h 3333750"/>
                <a:gd name="connsiteX168" fmla="*/ 539750 w 2686050"/>
                <a:gd name="connsiteY168" fmla="*/ 2971800 h 3333750"/>
                <a:gd name="connsiteX169" fmla="*/ 596900 w 2686050"/>
                <a:gd name="connsiteY169" fmla="*/ 2933700 h 3333750"/>
                <a:gd name="connsiteX170" fmla="*/ 698500 w 2686050"/>
                <a:gd name="connsiteY170" fmla="*/ 2927350 h 3333750"/>
                <a:gd name="connsiteX171" fmla="*/ 838200 w 2686050"/>
                <a:gd name="connsiteY171" fmla="*/ 2921000 h 3333750"/>
                <a:gd name="connsiteX172" fmla="*/ 857250 w 2686050"/>
                <a:gd name="connsiteY172" fmla="*/ 2908300 h 3333750"/>
                <a:gd name="connsiteX173" fmla="*/ 895350 w 2686050"/>
                <a:gd name="connsiteY173" fmla="*/ 2908300 h 3333750"/>
                <a:gd name="connsiteX174" fmla="*/ 895350 w 2686050"/>
                <a:gd name="connsiteY174" fmla="*/ 2908300 h 3333750"/>
                <a:gd name="connsiteX175" fmla="*/ 914400 w 2686050"/>
                <a:gd name="connsiteY175" fmla="*/ 2984500 h 3333750"/>
                <a:gd name="connsiteX176" fmla="*/ 927100 w 2686050"/>
                <a:gd name="connsiteY176" fmla="*/ 2984500 h 3333750"/>
                <a:gd name="connsiteX177" fmla="*/ 927100 w 2686050"/>
                <a:gd name="connsiteY177" fmla="*/ 2984500 h 3333750"/>
                <a:gd name="connsiteX178" fmla="*/ 990600 w 2686050"/>
                <a:gd name="connsiteY178" fmla="*/ 2946400 h 3333750"/>
                <a:gd name="connsiteX179" fmla="*/ 1073150 w 2686050"/>
                <a:gd name="connsiteY179" fmla="*/ 2952750 h 3333750"/>
                <a:gd name="connsiteX180" fmla="*/ 1073150 w 2686050"/>
                <a:gd name="connsiteY180" fmla="*/ 2952750 h 3333750"/>
                <a:gd name="connsiteX181" fmla="*/ 1085850 w 2686050"/>
                <a:gd name="connsiteY181" fmla="*/ 2978150 h 3333750"/>
                <a:gd name="connsiteX182" fmla="*/ 1231900 w 2686050"/>
                <a:gd name="connsiteY182" fmla="*/ 2914650 h 3333750"/>
                <a:gd name="connsiteX183" fmla="*/ 1225550 w 2686050"/>
                <a:gd name="connsiteY183" fmla="*/ 2844800 h 3333750"/>
                <a:gd name="connsiteX184" fmla="*/ 1212850 w 2686050"/>
                <a:gd name="connsiteY184" fmla="*/ 2825750 h 3333750"/>
                <a:gd name="connsiteX185" fmla="*/ 1225550 w 2686050"/>
                <a:gd name="connsiteY185" fmla="*/ 2851150 h 3333750"/>
                <a:gd name="connsiteX186" fmla="*/ 1231900 w 2686050"/>
                <a:gd name="connsiteY186" fmla="*/ 2870200 h 3333750"/>
                <a:gd name="connsiteX187" fmla="*/ 1270000 w 2686050"/>
                <a:gd name="connsiteY187" fmla="*/ 2882900 h 3333750"/>
                <a:gd name="connsiteX188" fmla="*/ 1308100 w 2686050"/>
                <a:gd name="connsiteY188" fmla="*/ 2857500 h 3333750"/>
                <a:gd name="connsiteX189" fmla="*/ 1352550 w 2686050"/>
                <a:gd name="connsiteY189" fmla="*/ 2838450 h 3333750"/>
                <a:gd name="connsiteX190" fmla="*/ 1409700 w 2686050"/>
                <a:gd name="connsiteY190" fmla="*/ 2825750 h 3333750"/>
                <a:gd name="connsiteX191" fmla="*/ 1460500 w 2686050"/>
                <a:gd name="connsiteY191" fmla="*/ 2813050 h 3333750"/>
                <a:gd name="connsiteX192" fmla="*/ 1517650 w 2686050"/>
                <a:gd name="connsiteY192" fmla="*/ 2781300 h 3333750"/>
                <a:gd name="connsiteX193" fmla="*/ 1536700 w 2686050"/>
                <a:gd name="connsiteY193" fmla="*/ 2768600 h 3333750"/>
                <a:gd name="connsiteX194" fmla="*/ 1562100 w 2686050"/>
                <a:gd name="connsiteY194" fmla="*/ 2755900 h 3333750"/>
                <a:gd name="connsiteX195" fmla="*/ 1581150 w 2686050"/>
                <a:gd name="connsiteY195" fmla="*/ 2730500 h 3333750"/>
                <a:gd name="connsiteX196" fmla="*/ 1600200 w 2686050"/>
                <a:gd name="connsiteY196" fmla="*/ 2711450 h 3333750"/>
                <a:gd name="connsiteX197" fmla="*/ 1606550 w 2686050"/>
                <a:gd name="connsiteY197" fmla="*/ 2667000 h 3333750"/>
                <a:gd name="connsiteX198" fmla="*/ 1593850 w 2686050"/>
                <a:gd name="connsiteY198" fmla="*/ 2641600 h 3333750"/>
                <a:gd name="connsiteX199" fmla="*/ 1479550 w 2686050"/>
                <a:gd name="connsiteY199" fmla="*/ 2622550 h 3333750"/>
                <a:gd name="connsiteX200" fmla="*/ 1428750 w 2686050"/>
                <a:gd name="connsiteY200" fmla="*/ 2635250 h 3333750"/>
                <a:gd name="connsiteX201" fmla="*/ 1409700 w 2686050"/>
                <a:gd name="connsiteY201" fmla="*/ 2654300 h 3333750"/>
                <a:gd name="connsiteX202" fmla="*/ 1365250 w 2686050"/>
                <a:gd name="connsiteY202" fmla="*/ 2692400 h 3333750"/>
                <a:gd name="connsiteX203" fmla="*/ 1358900 w 2686050"/>
                <a:gd name="connsiteY203" fmla="*/ 2711450 h 3333750"/>
                <a:gd name="connsiteX204" fmla="*/ 1320800 w 2686050"/>
                <a:gd name="connsiteY204" fmla="*/ 2711450 h 3333750"/>
                <a:gd name="connsiteX205" fmla="*/ 1327150 w 2686050"/>
                <a:gd name="connsiteY205" fmla="*/ 2667000 h 3333750"/>
                <a:gd name="connsiteX206" fmla="*/ 1377950 w 2686050"/>
                <a:gd name="connsiteY206" fmla="*/ 2597150 h 3333750"/>
                <a:gd name="connsiteX207" fmla="*/ 1397000 w 2686050"/>
                <a:gd name="connsiteY207" fmla="*/ 2590800 h 3333750"/>
                <a:gd name="connsiteX208" fmla="*/ 1416050 w 2686050"/>
                <a:gd name="connsiteY208" fmla="*/ 2559050 h 3333750"/>
                <a:gd name="connsiteX209" fmla="*/ 1466850 w 2686050"/>
                <a:gd name="connsiteY209" fmla="*/ 2546350 h 3333750"/>
                <a:gd name="connsiteX210" fmla="*/ 1492250 w 2686050"/>
                <a:gd name="connsiteY210" fmla="*/ 2533650 h 3333750"/>
                <a:gd name="connsiteX211" fmla="*/ 1536700 w 2686050"/>
                <a:gd name="connsiteY211" fmla="*/ 2501900 h 3333750"/>
                <a:gd name="connsiteX212" fmla="*/ 1568450 w 2686050"/>
                <a:gd name="connsiteY212" fmla="*/ 2470150 h 3333750"/>
                <a:gd name="connsiteX213" fmla="*/ 1581150 w 2686050"/>
                <a:gd name="connsiteY213" fmla="*/ 2451100 h 3333750"/>
                <a:gd name="connsiteX214" fmla="*/ 1600200 w 2686050"/>
                <a:gd name="connsiteY214" fmla="*/ 2444750 h 3333750"/>
                <a:gd name="connsiteX215" fmla="*/ 1625600 w 2686050"/>
                <a:gd name="connsiteY215" fmla="*/ 2387600 h 3333750"/>
                <a:gd name="connsiteX216" fmla="*/ 1568450 w 2686050"/>
                <a:gd name="connsiteY216" fmla="*/ 2393950 h 3333750"/>
                <a:gd name="connsiteX217" fmla="*/ 1543050 w 2686050"/>
                <a:gd name="connsiteY217" fmla="*/ 2419350 h 3333750"/>
                <a:gd name="connsiteX218" fmla="*/ 1473200 w 2686050"/>
                <a:gd name="connsiteY218" fmla="*/ 2381250 h 3333750"/>
                <a:gd name="connsiteX219" fmla="*/ 1454150 w 2686050"/>
                <a:gd name="connsiteY219" fmla="*/ 2374900 h 3333750"/>
                <a:gd name="connsiteX220" fmla="*/ 1428750 w 2686050"/>
                <a:gd name="connsiteY220" fmla="*/ 2387600 h 3333750"/>
                <a:gd name="connsiteX221" fmla="*/ 1403350 w 2686050"/>
                <a:gd name="connsiteY221" fmla="*/ 2444750 h 3333750"/>
                <a:gd name="connsiteX222" fmla="*/ 1397000 w 2686050"/>
                <a:gd name="connsiteY222" fmla="*/ 2463800 h 3333750"/>
                <a:gd name="connsiteX223" fmla="*/ 1352550 w 2686050"/>
                <a:gd name="connsiteY223" fmla="*/ 2495550 h 3333750"/>
                <a:gd name="connsiteX224" fmla="*/ 1346200 w 2686050"/>
                <a:gd name="connsiteY224" fmla="*/ 2527300 h 3333750"/>
                <a:gd name="connsiteX225" fmla="*/ 1320800 w 2686050"/>
                <a:gd name="connsiteY225" fmla="*/ 2584450 h 3333750"/>
                <a:gd name="connsiteX226" fmla="*/ 1301750 w 2686050"/>
                <a:gd name="connsiteY226" fmla="*/ 2609850 h 3333750"/>
                <a:gd name="connsiteX227" fmla="*/ 1295400 w 2686050"/>
                <a:gd name="connsiteY227" fmla="*/ 2686050 h 3333750"/>
                <a:gd name="connsiteX228" fmla="*/ 1263650 w 2686050"/>
                <a:gd name="connsiteY228" fmla="*/ 2692400 h 3333750"/>
                <a:gd name="connsiteX229" fmla="*/ 1219200 w 2686050"/>
                <a:gd name="connsiteY229" fmla="*/ 2711450 h 3333750"/>
                <a:gd name="connsiteX230" fmla="*/ 1206500 w 2686050"/>
                <a:gd name="connsiteY230" fmla="*/ 2749550 h 3333750"/>
                <a:gd name="connsiteX231" fmla="*/ 1098550 w 2686050"/>
                <a:gd name="connsiteY231" fmla="*/ 2736850 h 3333750"/>
                <a:gd name="connsiteX232" fmla="*/ 1092200 w 2686050"/>
                <a:gd name="connsiteY232" fmla="*/ 2717800 h 3333750"/>
                <a:gd name="connsiteX233" fmla="*/ 1073150 w 2686050"/>
                <a:gd name="connsiteY233" fmla="*/ 2711450 h 3333750"/>
                <a:gd name="connsiteX234" fmla="*/ 1041400 w 2686050"/>
                <a:gd name="connsiteY234" fmla="*/ 2698750 h 3333750"/>
                <a:gd name="connsiteX235" fmla="*/ 1022350 w 2686050"/>
                <a:gd name="connsiteY235" fmla="*/ 2679700 h 3333750"/>
                <a:gd name="connsiteX236" fmla="*/ 1003300 w 2686050"/>
                <a:gd name="connsiteY236" fmla="*/ 2673350 h 3333750"/>
                <a:gd name="connsiteX237" fmla="*/ 876300 w 2686050"/>
                <a:gd name="connsiteY237" fmla="*/ 2679700 h 3333750"/>
                <a:gd name="connsiteX238" fmla="*/ 882650 w 2686050"/>
                <a:gd name="connsiteY238" fmla="*/ 2724150 h 3333750"/>
                <a:gd name="connsiteX239" fmla="*/ 946150 w 2686050"/>
                <a:gd name="connsiteY239" fmla="*/ 2730500 h 3333750"/>
                <a:gd name="connsiteX240" fmla="*/ 1003300 w 2686050"/>
                <a:gd name="connsiteY240" fmla="*/ 2749550 h 3333750"/>
                <a:gd name="connsiteX241" fmla="*/ 1035050 w 2686050"/>
                <a:gd name="connsiteY241" fmla="*/ 2755900 h 3333750"/>
                <a:gd name="connsiteX242" fmla="*/ 1060450 w 2686050"/>
                <a:gd name="connsiteY242" fmla="*/ 2768600 h 3333750"/>
                <a:gd name="connsiteX243" fmla="*/ 1098550 w 2686050"/>
                <a:gd name="connsiteY243" fmla="*/ 2774950 h 3333750"/>
                <a:gd name="connsiteX244" fmla="*/ 1111250 w 2686050"/>
                <a:gd name="connsiteY244" fmla="*/ 2813050 h 3333750"/>
                <a:gd name="connsiteX245" fmla="*/ 1104900 w 2686050"/>
                <a:gd name="connsiteY245" fmla="*/ 2838450 h 3333750"/>
                <a:gd name="connsiteX246" fmla="*/ 1079500 w 2686050"/>
                <a:gd name="connsiteY246" fmla="*/ 2851150 h 3333750"/>
                <a:gd name="connsiteX247" fmla="*/ 984250 w 2686050"/>
                <a:gd name="connsiteY247" fmla="*/ 2825750 h 3333750"/>
                <a:gd name="connsiteX248" fmla="*/ 958850 w 2686050"/>
                <a:gd name="connsiteY248" fmla="*/ 2800350 h 3333750"/>
                <a:gd name="connsiteX249" fmla="*/ 889000 w 2686050"/>
                <a:gd name="connsiteY249" fmla="*/ 2762250 h 3333750"/>
                <a:gd name="connsiteX250" fmla="*/ 857250 w 2686050"/>
                <a:gd name="connsiteY250" fmla="*/ 2755900 h 3333750"/>
                <a:gd name="connsiteX251" fmla="*/ 742950 w 2686050"/>
                <a:gd name="connsiteY251" fmla="*/ 2768600 h 3333750"/>
                <a:gd name="connsiteX252" fmla="*/ 711200 w 2686050"/>
                <a:gd name="connsiteY252" fmla="*/ 2781300 h 3333750"/>
                <a:gd name="connsiteX253" fmla="*/ 647700 w 2686050"/>
                <a:gd name="connsiteY253" fmla="*/ 2832100 h 3333750"/>
                <a:gd name="connsiteX254" fmla="*/ 628650 w 2686050"/>
                <a:gd name="connsiteY254" fmla="*/ 2857500 h 3333750"/>
                <a:gd name="connsiteX255" fmla="*/ 571500 w 2686050"/>
                <a:gd name="connsiteY255" fmla="*/ 2889250 h 3333750"/>
                <a:gd name="connsiteX256" fmla="*/ 546100 w 2686050"/>
                <a:gd name="connsiteY256" fmla="*/ 2921000 h 3333750"/>
                <a:gd name="connsiteX257" fmla="*/ 520700 w 2686050"/>
                <a:gd name="connsiteY257" fmla="*/ 2933700 h 3333750"/>
                <a:gd name="connsiteX258" fmla="*/ 457200 w 2686050"/>
                <a:gd name="connsiteY258" fmla="*/ 2952750 h 3333750"/>
                <a:gd name="connsiteX259" fmla="*/ 381000 w 2686050"/>
                <a:gd name="connsiteY259" fmla="*/ 2946400 h 3333750"/>
                <a:gd name="connsiteX260" fmla="*/ 355600 w 2686050"/>
                <a:gd name="connsiteY260" fmla="*/ 2940050 h 3333750"/>
                <a:gd name="connsiteX261" fmla="*/ 342900 w 2686050"/>
                <a:gd name="connsiteY261" fmla="*/ 2921000 h 3333750"/>
                <a:gd name="connsiteX262" fmla="*/ 323850 w 2686050"/>
                <a:gd name="connsiteY262" fmla="*/ 2895600 h 3333750"/>
                <a:gd name="connsiteX263" fmla="*/ 317500 w 2686050"/>
                <a:gd name="connsiteY263" fmla="*/ 2851150 h 3333750"/>
                <a:gd name="connsiteX264" fmla="*/ 342900 w 2686050"/>
                <a:gd name="connsiteY264" fmla="*/ 2787650 h 3333750"/>
                <a:gd name="connsiteX265" fmla="*/ 374650 w 2686050"/>
                <a:gd name="connsiteY265" fmla="*/ 2768600 h 3333750"/>
                <a:gd name="connsiteX266" fmla="*/ 577850 w 2686050"/>
                <a:gd name="connsiteY266" fmla="*/ 2755900 h 3333750"/>
                <a:gd name="connsiteX267" fmla="*/ 571500 w 2686050"/>
                <a:gd name="connsiteY267" fmla="*/ 2686050 h 3333750"/>
                <a:gd name="connsiteX268" fmla="*/ 539750 w 2686050"/>
                <a:gd name="connsiteY268" fmla="*/ 2679700 h 3333750"/>
                <a:gd name="connsiteX269" fmla="*/ 501650 w 2686050"/>
                <a:gd name="connsiteY269" fmla="*/ 2647950 h 3333750"/>
                <a:gd name="connsiteX270" fmla="*/ 488950 w 2686050"/>
                <a:gd name="connsiteY270" fmla="*/ 2622550 h 3333750"/>
                <a:gd name="connsiteX271" fmla="*/ 495300 w 2686050"/>
                <a:gd name="connsiteY271" fmla="*/ 2603500 h 3333750"/>
                <a:gd name="connsiteX272" fmla="*/ 514350 w 2686050"/>
                <a:gd name="connsiteY272" fmla="*/ 2590800 h 3333750"/>
                <a:gd name="connsiteX273" fmla="*/ 628650 w 2686050"/>
                <a:gd name="connsiteY273" fmla="*/ 2571750 h 3333750"/>
                <a:gd name="connsiteX274" fmla="*/ 666750 w 2686050"/>
                <a:gd name="connsiteY274" fmla="*/ 2546350 h 3333750"/>
                <a:gd name="connsiteX275" fmla="*/ 692150 w 2686050"/>
                <a:gd name="connsiteY275" fmla="*/ 2520950 h 3333750"/>
                <a:gd name="connsiteX276" fmla="*/ 723900 w 2686050"/>
                <a:gd name="connsiteY276" fmla="*/ 2514600 h 3333750"/>
                <a:gd name="connsiteX277" fmla="*/ 749300 w 2686050"/>
                <a:gd name="connsiteY277" fmla="*/ 2501900 h 3333750"/>
                <a:gd name="connsiteX278" fmla="*/ 755650 w 2686050"/>
                <a:gd name="connsiteY278" fmla="*/ 2470150 h 3333750"/>
                <a:gd name="connsiteX279" fmla="*/ 774700 w 2686050"/>
                <a:gd name="connsiteY279" fmla="*/ 2425700 h 3333750"/>
                <a:gd name="connsiteX280" fmla="*/ 781050 w 2686050"/>
                <a:gd name="connsiteY280" fmla="*/ 2387600 h 3333750"/>
                <a:gd name="connsiteX281" fmla="*/ 800100 w 2686050"/>
                <a:gd name="connsiteY281" fmla="*/ 2374900 h 3333750"/>
                <a:gd name="connsiteX282" fmla="*/ 831850 w 2686050"/>
                <a:gd name="connsiteY282" fmla="*/ 2387600 h 3333750"/>
                <a:gd name="connsiteX283" fmla="*/ 882650 w 2686050"/>
                <a:gd name="connsiteY283" fmla="*/ 2419350 h 3333750"/>
                <a:gd name="connsiteX284" fmla="*/ 990600 w 2686050"/>
                <a:gd name="connsiteY284" fmla="*/ 2406650 h 3333750"/>
                <a:gd name="connsiteX285" fmla="*/ 1003300 w 2686050"/>
                <a:gd name="connsiteY285" fmla="*/ 2381250 h 3333750"/>
                <a:gd name="connsiteX286" fmla="*/ 1022350 w 2686050"/>
                <a:gd name="connsiteY286" fmla="*/ 2311400 h 3333750"/>
                <a:gd name="connsiteX287" fmla="*/ 1003300 w 2686050"/>
                <a:gd name="connsiteY287" fmla="*/ 2184400 h 3333750"/>
                <a:gd name="connsiteX288" fmla="*/ 984250 w 2686050"/>
                <a:gd name="connsiteY288" fmla="*/ 2171700 h 3333750"/>
                <a:gd name="connsiteX289" fmla="*/ 971550 w 2686050"/>
                <a:gd name="connsiteY289" fmla="*/ 2146300 h 3333750"/>
                <a:gd name="connsiteX290" fmla="*/ 933450 w 2686050"/>
                <a:gd name="connsiteY290" fmla="*/ 2012950 h 3333750"/>
                <a:gd name="connsiteX291" fmla="*/ 908050 w 2686050"/>
                <a:gd name="connsiteY291" fmla="*/ 2032000 h 3333750"/>
                <a:gd name="connsiteX292" fmla="*/ 901700 w 2686050"/>
                <a:gd name="connsiteY292" fmla="*/ 2051050 h 3333750"/>
                <a:gd name="connsiteX293" fmla="*/ 876300 w 2686050"/>
                <a:gd name="connsiteY293" fmla="*/ 2127250 h 3333750"/>
                <a:gd name="connsiteX294" fmla="*/ 889000 w 2686050"/>
                <a:gd name="connsiteY294" fmla="*/ 2228850 h 3333750"/>
                <a:gd name="connsiteX295" fmla="*/ 895350 w 2686050"/>
                <a:gd name="connsiteY295" fmla="*/ 2266950 h 3333750"/>
                <a:gd name="connsiteX296" fmla="*/ 908050 w 2686050"/>
                <a:gd name="connsiteY296" fmla="*/ 2292350 h 3333750"/>
                <a:gd name="connsiteX297" fmla="*/ 914400 w 2686050"/>
                <a:gd name="connsiteY297" fmla="*/ 2317750 h 3333750"/>
                <a:gd name="connsiteX298" fmla="*/ 838200 w 2686050"/>
                <a:gd name="connsiteY298" fmla="*/ 2387600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686050" h="3333750">
                  <a:moveTo>
                    <a:pt x="838200" y="2387600"/>
                  </a:moveTo>
                  <a:lnTo>
                    <a:pt x="781050" y="2298700"/>
                  </a:lnTo>
                  <a:lnTo>
                    <a:pt x="685800" y="2362200"/>
                  </a:lnTo>
                  <a:lnTo>
                    <a:pt x="666750" y="2190750"/>
                  </a:lnTo>
                  <a:lnTo>
                    <a:pt x="711200" y="2165350"/>
                  </a:lnTo>
                  <a:lnTo>
                    <a:pt x="857250" y="1955800"/>
                  </a:lnTo>
                  <a:lnTo>
                    <a:pt x="831850" y="1898650"/>
                  </a:lnTo>
                  <a:lnTo>
                    <a:pt x="927100" y="1835150"/>
                  </a:lnTo>
                  <a:lnTo>
                    <a:pt x="1104900" y="1841500"/>
                  </a:lnTo>
                  <a:lnTo>
                    <a:pt x="1104900" y="1911350"/>
                  </a:lnTo>
                  <a:lnTo>
                    <a:pt x="1028700" y="1924050"/>
                  </a:lnTo>
                  <a:lnTo>
                    <a:pt x="1136650" y="1987550"/>
                  </a:lnTo>
                  <a:lnTo>
                    <a:pt x="1200150" y="1695450"/>
                  </a:lnTo>
                  <a:lnTo>
                    <a:pt x="1257300" y="1568450"/>
                  </a:lnTo>
                  <a:lnTo>
                    <a:pt x="1320800" y="1492250"/>
                  </a:lnTo>
                  <a:lnTo>
                    <a:pt x="1143000" y="1422400"/>
                  </a:lnTo>
                  <a:lnTo>
                    <a:pt x="1174750" y="1301750"/>
                  </a:lnTo>
                  <a:lnTo>
                    <a:pt x="1028700" y="1111250"/>
                  </a:lnTo>
                  <a:lnTo>
                    <a:pt x="1054100" y="996950"/>
                  </a:lnTo>
                  <a:lnTo>
                    <a:pt x="1181100" y="1060450"/>
                  </a:lnTo>
                  <a:lnTo>
                    <a:pt x="1060450" y="838200"/>
                  </a:lnTo>
                  <a:lnTo>
                    <a:pt x="1123950" y="774700"/>
                  </a:lnTo>
                  <a:lnTo>
                    <a:pt x="1028700" y="717550"/>
                  </a:lnTo>
                  <a:lnTo>
                    <a:pt x="952500" y="742950"/>
                  </a:lnTo>
                  <a:lnTo>
                    <a:pt x="838200" y="565150"/>
                  </a:lnTo>
                  <a:lnTo>
                    <a:pt x="844550" y="501650"/>
                  </a:lnTo>
                  <a:lnTo>
                    <a:pt x="844550" y="501650"/>
                  </a:lnTo>
                  <a:lnTo>
                    <a:pt x="654050" y="520700"/>
                  </a:lnTo>
                  <a:lnTo>
                    <a:pt x="457200" y="374650"/>
                  </a:lnTo>
                  <a:lnTo>
                    <a:pt x="488950" y="317500"/>
                  </a:lnTo>
                  <a:lnTo>
                    <a:pt x="565150" y="349250"/>
                  </a:lnTo>
                  <a:lnTo>
                    <a:pt x="622300" y="292100"/>
                  </a:lnTo>
                  <a:lnTo>
                    <a:pt x="603250" y="247650"/>
                  </a:lnTo>
                  <a:lnTo>
                    <a:pt x="762000" y="190500"/>
                  </a:lnTo>
                  <a:lnTo>
                    <a:pt x="876300" y="196850"/>
                  </a:lnTo>
                  <a:lnTo>
                    <a:pt x="927100" y="171450"/>
                  </a:lnTo>
                  <a:lnTo>
                    <a:pt x="927100" y="82550"/>
                  </a:lnTo>
                  <a:lnTo>
                    <a:pt x="1092200" y="0"/>
                  </a:lnTo>
                  <a:lnTo>
                    <a:pt x="1092200" y="101600"/>
                  </a:lnTo>
                  <a:lnTo>
                    <a:pt x="965200" y="184150"/>
                  </a:lnTo>
                  <a:lnTo>
                    <a:pt x="831850" y="279400"/>
                  </a:lnTo>
                  <a:lnTo>
                    <a:pt x="939800" y="279400"/>
                  </a:lnTo>
                  <a:lnTo>
                    <a:pt x="1060450" y="247650"/>
                  </a:lnTo>
                  <a:cubicBezTo>
                    <a:pt x="1085850" y="266700"/>
                    <a:pt x="1110232" y="287188"/>
                    <a:pt x="1136650" y="304800"/>
                  </a:cubicBezTo>
                  <a:cubicBezTo>
                    <a:pt x="1142219" y="308513"/>
                    <a:pt x="1149433" y="308800"/>
                    <a:pt x="1155700" y="311150"/>
                  </a:cubicBezTo>
                  <a:cubicBezTo>
                    <a:pt x="1166373" y="315152"/>
                    <a:pt x="1176867" y="319617"/>
                    <a:pt x="1187450" y="323850"/>
                  </a:cubicBezTo>
                  <a:cubicBezTo>
                    <a:pt x="1191683" y="334433"/>
                    <a:pt x="1195052" y="345405"/>
                    <a:pt x="1200150" y="355600"/>
                  </a:cubicBezTo>
                  <a:cubicBezTo>
                    <a:pt x="1207464" y="370228"/>
                    <a:pt x="1213590" y="381000"/>
                    <a:pt x="1231900" y="381000"/>
                  </a:cubicBezTo>
                  <a:cubicBezTo>
                    <a:pt x="1236633" y="381000"/>
                    <a:pt x="1240367" y="376767"/>
                    <a:pt x="1244600" y="374650"/>
                  </a:cubicBezTo>
                  <a:lnTo>
                    <a:pt x="1244600" y="374650"/>
                  </a:lnTo>
                  <a:lnTo>
                    <a:pt x="1422400" y="361950"/>
                  </a:lnTo>
                  <a:lnTo>
                    <a:pt x="1409700" y="247650"/>
                  </a:lnTo>
                  <a:lnTo>
                    <a:pt x="1485900" y="152400"/>
                  </a:lnTo>
                  <a:cubicBezTo>
                    <a:pt x="1511300" y="154517"/>
                    <a:pt x="1536809" y="155589"/>
                    <a:pt x="1562100" y="158750"/>
                  </a:cubicBezTo>
                  <a:cubicBezTo>
                    <a:pt x="1570760" y="159832"/>
                    <a:pt x="1578792" y="165681"/>
                    <a:pt x="1587500" y="165100"/>
                  </a:cubicBezTo>
                  <a:cubicBezTo>
                    <a:pt x="1611113" y="163526"/>
                    <a:pt x="1634067" y="156633"/>
                    <a:pt x="1657350" y="152400"/>
                  </a:cubicBezTo>
                  <a:cubicBezTo>
                    <a:pt x="1659467" y="143933"/>
                    <a:pt x="1656216" y="131490"/>
                    <a:pt x="1663700" y="127000"/>
                  </a:cubicBezTo>
                  <a:cubicBezTo>
                    <a:pt x="1671184" y="122510"/>
                    <a:pt x="1680440" y="132268"/>
                    <a:pt x="1689100" y="133350"/>
                  </a:cubicBezTo>
                  <a:cubicBezTo>
                    <a:pt x="1697501" y="134400"/>
                    <a:pt x="1706033" y="133350"/>
                    <a:pt x="1714500" y="133350"/>
                  </a:cubicBezTo>
                  <a:lnTo>
                    <a:pt x="1714500" y="133350"/>
                  </a:lnTo>
                  <a:lnTo>
                    <a:pt x="1765300" y="215900"/>
                  </a:lnTo>
                  <a:lnTo>
                    <a:pt x="1860550" y="215900"/>
                  </a:lnTo>
                  <a:lnTo>
                    <a:pt x="1866900" y="254000"/>
                  </a:lnTo>
                  <a:lnTo>
                    <a:pt x="1898650" y="114300"/>
                  </a:lnTo>
                  <a:lnTo>
                    <a:pt x="1981200" y="171450"/>
                  </a:lnTo>
                  <a:lnTo>
                    <a:pt x="1930400" y="304800"/>
                  </a:lnTo>
                  <a:lnTo>
                    <a:pt x="1943100" y="412750"/>
                  </a:lnTo>
                  <a:cubicBezTo>
                    <a:pt x="1957917" y="423333"/>
                    <a:pt x="1974016" y="432319"/>
                    <a:pt x="1987550" y="444500"/>
                  </a:cubicBezTo>
                  <a:cubicBezTo>
                    <a:pt x="2006797" y="461823"/>
                    <a:pt x="2000488" y="479751"/>
                    <a:pt x="2032000" y="476250"/>
                  </a:cubicBezTo>
                  <a:cubicBezTo>
                    <a:pt x="2043329" y="474991"/>
                    <a:pt x="2053167" y="467783"/>
                    <a:pt x="2063750" y="463550"/>
                  </a:cubicBezTo>
                  <a:lnTo>
                    <a:pt x="2063750" y="463550"/>
                  </a:lnTo>
                  <a:lnTo>
                    <a:pt x="2171700" y="254000"/>
                  </a:lnTo>
                  <a:cubicBezTo>
                    <a:pt x="2194983" y="260350"/>
                    <a:pt x="2217991" y="267815"/>
                    <a:pt x="2241550" y="273050"/>
                  </a:cubicBezTo>
                  <a:cubicBezTo>
                    <a:pt x="2256161" y="276297"/>
                    <a:pt x="2274026" y="270420"/>
                    <a:pt x="2286000" y="279400"/>
                  </a:cubicBezTo>
                  <a:cubicBezTo>
                    <a:pt x="2294634" y="285876"/>
                    <a:pt x="2292350" y="311150"/>
                    <a:pt x="2292350" y="311150"/>
                  </a:cubicBezTo>
                  <a:lnTo>
                    <a:pt x="2292350" y="311150"/>
                  </a:lnTo>
                  <a:lnTo>
                    <a:pt x="2476500" y="635000"/>
                  </a:lnTo>
                  <a:lnTo>
                    <a:pt x="2559050" y="501650"/>
                  </a:lnTo>
                  <a:lnTo>
                    <a:pt x="2647950" y="742950"/>
                  </a:lnTo>
                  <a:lnTo>
                    <a:pt x="2609850" y="838200"/>
                  </a:lnTo>
                  <a:lnTo>
                    <a:pt x="2679700" y="912283"/>
                  </a:lnTo>
                  <a:lnTo>
                    <a:pt x="2597150" y="977900"/>
                  </a:lnTo>
                  <a:lnTo>
                    <a:pt x="2616200" y="1079500"/>
                  </a:lnTo>
                  <a:lnTo>
                    <a:pt x="2616200" y="1079500"/>
                  </a:lnTo>
                  <a:lnTo>
                    <a:pt x="2540000" y="1162050"/>
                  </a:lnTo>
                  <a:lnTo>
                    <a:pt x="2597150" y="1568450"/>
                  </a:lnTo>
                  <a:lnTo>
                    <a:pt x="2686050" y="1511300"/>
                  </a:lnTo>
                  <a:cubicBezTo>
                    <a:pt x="2675467" y="1530350"/>
                    <a:pt x="2662884" y="1548420"/>
                    <a:pt x="2654300" y="1568450"/>
                  </a:cubicBezTo>
                  <a:cubicBezTo>
                    <a:pt x="2648580" y="1581796"/>
                    <a:pt x="2643000" y="1645048"/>
                    <a:pt x="2641600" y="1651000"/>
                  </a:cubicBezTo>
                  <a:cubicBezTo>
                    <a:pt x="2619873" y="1743341"/>
                    <a:pt x="2622550" y="1676618"/>
                    <a:pt x="2622550" y="1733550"/>
                  </a:cubicBezTo>
                  <a:lnTo>
                    <a:pt x="2622550" y="1733550"/>
                  </a:lnTo>
                  <a:cubicBezTo>
                    <a:pt x="2603500" y="1754717"/>
                    <a:pt x="2585536" y="1776914"/>
                    <a:pt x="2565400" y="1797050"/>
                  </a:cubicBezTo>
                  <a:cubicBezTo>
                    <a:pt x="2560004" y="1802446"/>
                    <a:pt x="2553496" y="1807070"/>
                    <a:pt x="2546350" y="1809750"/>
                  </a:cubicBezTo>
                  <a:cubicBezTo>
                    <a:pt x="2536244" y="1813540"/>
                    <a:pt x="2525183" y="1813983"/>
                    <a:pt x="2514600" y="1816100"/>
                  </a:cubicBezTo>
                  <a:lnTo>
                    <a:pt x="2495550" y="1828800"/>
                  </a:lnTo>
                  <a:lnTo>
                    <a:pt x="2495550" y="1828800"/>
                  </a:lnTo>
                  <a:lnTo>
                    <a:pt x="2444750" y="1809750"/>
                  </a:lnTo>
                  <a:lnTo>
                    <a:pt x="2444750" y="1809750"/>
                  </a:lnTo>
                  <a:lnTo>
                    <a:pt x="2444750" y="1885950"/>
                  </a:lnTo>
                  <a:lnTo>
                    <a:pt x="2311400" y="2076450"/>
                  </a:lnTo>
                  <a:cubicBezTo>
                    <a:pt x="2300817" y="2101850"/>
                    <a:pt x="2293807" y="2129055"/>
                    <a:pt x="2279650" y="2152650"/>
                  </a:cubicBezTo>
                  <a:cubicBezTo>
                    <a:pt x="2274205" y="2161725"/>
                    <a:pt x="2261025" y="2163570"/>
                    <a:pt x="2254250" y="2171700"/>
                  </a:cubicBezTo>
                  <a:cubicBezTo>
                    <a:pt x="2249965" y="2176842"/>
                    <a:pt x="2249739" y="2184314"/>
                    <a:pt x="2247900" y="2190750"/>
                  </a:cubicBezTo>
                  <a:cubicBezTo>
                    <a:pt x="2245502" y="2199141"/>
                    <a:pt x="2241550" y="2216150"/>
                    <a:pt x="2241550" y="2216150"/>
                  </a:cubicBezTo>
                  <a:lnTo>
                    <a:pt x="2241550" y="2216150"/>
                  </a:lnTo>
                  <a:cubicBezTo>
                    <a:pt x="2144205" y="2223103"/>
                    <a:pt x="2152650" y="2192791"/>
                    <a:pt x="2152650" y="2247900"/>
                  </a:cubicBezTo>
                  <a:lnTo>
                    <a:pt x="2152650" y="2247900"/>
                  </a:lnTo>
                  <a:lnTo>
                    <a:pt x="2089150" y="2374900"/>
                  </a:lnTo>
                  <a:lnTo>
                    <a:pt x="2025650" y="2400300"/>
                  </a:lnTo>
                  <a:cubicBezTo>
                    <a:pt x="2019403" y="2402703"/>
                    <a:pt x="2012717" y="2403932"/>
                    <a:pt x="2006600" y="2406650"/>
                  </a:cubicBezTo>
                  <a:cubicBezTo>
                    <a:pt x="1989300" y="2414339"/>
                    <a:pt x="1972733" y="2423583"/>
                    <a:pt x="1955800" y="2432050"/>
                  </a:cubicBezTo>
                  <a:lnTo>
                    <a:pt x="1955800" y="2432050"/>
                  </a:lnTo>
                  <a:lnTo>
                    <a:pt x="1974850" y="2470150"/>
                  </a:lnTo>
                  <a:lnTo>
                    <a:pt x="2146300" y="2400300"/>
                  </a:lnTo>
                  <a:lnTo>
                    <a:pt x="2146300" y="2311400"/>
                  </a:lnTo>
                  <a:lnTo>
                    <a:pt x="2146300" y="2311400"/>
                  </a:lnTo>
                  <a:cubicBezTo>
                    <a:pt x="2165350" y="2300817"/>
                    <a:pt x="2183663" y="2288782"/>
                    <a:pt x="2203450" y="2279650"/>
                  </a:cubicBezTo>
                  <a:cubicBezTo>
                    <a:pt x="2211374" y="2275993"/>
                    <a:pt x="2220331" y="2275193"/>
                    <a:pt x="2228850" y="2273300"/>
                  </a:cubicBezTo>
                  <a:cubicBezTo>
                    <a:pt x="2239386" y="2270959"/>
                    <a:pt x="2252309" y="2273859"/>
                    <a:pt x="2260600" y="2266950"/>
                  </a:cubicBezTo>
                  <a:cubicBezTo>
                    <a:pt x="2267304" y="2261363"/>
                    <a:pt x="2264833" y="2250017"/>
                    <a:pt x="2266950" y="2241550"/>
                  </a:cubicBezTo>
                  <a:lnTo>
                    <a:pt x="2266950" y="2241550"/>
                  </a:lnTo>
                  <a:lnTo>
                    <a:pt x="2273300" y="2368550"/>
                  </a:lnTo>
                  <a:cubicBezTo>
                    <a:pt x="2264833" y="2393950"/>
                    <a:pt x="2254394" y="2418775"/>
                    <a:pt x="2247900" y="2444750"/>
                  </a:cubicBezTo>
                  <a:cubicBezTo>
                    <a:pt x="2243761" y="2461306"/>
                    <a:pt x="2246640" y="2479262"/>
                    <a:pt x="2241550" y="2495550"/>
                  </a:cubicBezTo>
                  <a:cubicBezTo>
                    <a:pt x="2235903" y="2513620"/>
                    <a:pt x="2229537" y="2532963"/>
                    <a:pt x="2216150" y="2546350"/>
                  </a:cubicBezTo>
                  <a:cubicBezTo>
                    <a:pt x="2179004" y="2583496"/>
                    <a:pt x="2192702" y="2565647"/>
                    <a:pt x="2171700" y="2597150"/>
                  </a:cubicBezTo>
                  <a:lnTo>
                    <a:pt x="2133600" y="2584450"/>
                  </a:lnTo>
                  <a:lnTo>
                    <a:pt x="2133600" y="2584450"/>
                  </a:lnTo>
                  <a:cubicBezTo>
                    <a:pt x="2092205" y="2663100"/>
                    <a:pt x="2104867" y="2706590"/>
                    <a:pt x="2032000" y="2717800"/>
                  </a:cubicBezTo>
                  <a:cubicBezTo>
                    <a:pt x="2017356" y="2720053"/>
                    <a:pt x="2002367" y="2717800"/>
                    <a:pt x="1987550" y="2717800"/>
                  </a:cubicBezTo>
                  <a:lnTo>
                    <a:pt x="1987550" y="2717800"/>
                  </a:lnTo>
                  <a:cubicBezTo>
                    <a:pt x="1914553" y="2715096"/>
                    <a:pt x="1692831" y="2700967"/>
                    <a:pt x="1625600" y="2724150"/>
                  </a:cubicBezTo>
                  <a:cubicBezTo>
                    <a:pt x="1609467" y="2729713"/>
                    <a:pt x="1625958" y="2758971"/>
                    <a:pt x="1631950" y="2774950"/>
                  </a:cubicBezTo>
                  <a:cubicBezTo>
                    <a:pt x="1633436" y="2778914"/>
                    <a:pt x="1640417" y="2774950"/>
                    <a:pt x="1644650" y="2774950"/>
                  </a:cubicBezTo>
                  <a:lnTo>
                    <a:pt x="1644650" y="2774950"/>
                  </a:lnTo>
                  <a:lnTo>
                    <a:pt x="1841500" y="2832100"/>
                  </a:lnTo>
                  <a:cubicBezTo>
                    <a:pt x="1869017" y="2834217"/>
                    <a:pt x="1896621" y="2841498"/>
                    <a:pt x="1924050" y="2838450"/>
                  </a:cubicBezTo>
                  <a:cubicBezTo>
                    <a:pt x="1953991" y="2835123"/>
                    <a:pt x="1957728" y="2811122"/>
                    <a:pt x="1974850" y="2794000"/>
                  </a:cubicBezTo>
                  <a:cubicBezTo>
                    <a:pt x="1982334" y="2786516"/>
                    <a:pt x="1991783" y="2781300"/>
                    <a:pt x="2000250" y="2774950"/>
                  </a:cubicBezTo>
                  <a:cubicBezTo>
                    <a:pt x="2018324" y="2711692"/>
                    <a:pt x="1997464" y="2729571"/>
                    <a:pt x="2038350" y="2743200"/>
                  </a:cubicBezTo>
                  <a:cubicBezTo>
                    <a:pt x="2042366" y="2744539"/>
                    <a:pt x="2046817" y="2743200"/>
                    <a:pt x="2051050" y="2743200"/>
                  </a:cubicBezTo>
                  <a:lnTo>
                    <a:pt x="2051050" y="2743200"/>
                  </a:lnTo>
                  <a:cubicBezTo>
                    <a:pt x="2008717" y="2774950"/>
                    <a:pt x="1965371" y="2805393"/>
                    <a:pt x="1924050" y="2838450"/>
                  </a:cubicBezTo>
                  <a:cubicBezTo>
                    <a:pt x="1912363" y="2847800"/>
                    <a:pt x="1903425" y="2860188"/>
                    <a:pt x="1892300" y="2870200"/>
                  </a:cubicBezTo>
                  <a:cubicBezTo>
                    <a:pt x="1882226" y="2879267"/>
                    <a:pt x="1888067" y="2872317"/>
                    <a:pt x="1860550" y="2895600"/>
                  </a:cubicBezTo>
                  <a:cubicBezTo>
                    <a:pt x="1833033" y="2918883"/>
                    <a:pt x="1754717" y="2991908"/>
                    <a:pt x="1727200" y="3009900"/>
                  </a:cubicBezTo>
                  <a:lnTo>
                    <a:pt x="1695450" y="3003550"/>
                  </a:lnTo>
                  <a:lnTo>
                    <a:pt x="1695450" y="3003550"/>
                  </a:lnTo>
                  <a:cubicBezTo>
                    <a:pt x="1683475" y="3010839"/>
                    <a:pt x="1559968" y="3095453"/>
                    <a:pt x="1504950" y="3111500"/>
                  </a:cubicBezTo>
                  <a:cubicBezTo>
                    <a:pt x="1469463" y="3121850"/>
                    <a:pt x="1432983" y="3128433"/>
                    <a:pt x="1397000" y="3136900"/>
                  </a:cubicBezTo>
                  <a:cubicBezTo>
                    <a:pt x="1390650" y="3145367"/>
                    <a:pt x="1386080" y="3155525"/>
                    <a:pt x="1377950" y="3162300"/>
                  </a:cubicBezTo>
                  <a:cubicBezTo>
                    <a:pt x="1372808" y="3166585"/>
                    <a:pt x="1363633" y="3163917"/>
                    <a:pt x="1358900" y="3168650"/>
                  </a:cubicBezTo>
                  <a:cubicBezTo>
                    <a:pt x="1350173" y="3177377"/>
                    <a:pt x="1346200" y="3189817"/>
                    <a:pt x="1339850" y="3200400"/>
                  </a:cubicBezTo>
                  <a:cubicBezTo>
                    <a:pt x="1326092" y="3210983"/>
                    <a:pt x="1286933" y="3226858"/>
                    <a:pt x="1276350" y="3232150"/>
                  </a:cubicBezTo>
                  <a:lnTo>
                    <a:pt x="1276350" y="3232150"/>
                  </a:lnTo>
                  <a:cubicBezTo>
                    <a:pt x="1117600" y="3266017"/>
                    <a:pt x="1009650" y="3299883"/>
                    <a:pt x="800100" y="3333750"/>
                  </a:cubicBezTo>
                  <a:lnTo>
                    <a:pt x="260350" y="3321050"/>
                  </a:lnTo>
                  <a:cubicBezTo>
                    <a:pt x="234950" y="3299883"/>
                    <a:pt x="175683" y="3280833"/>
                    <a:pt x="152400" y="3270250"/>
                  </a:cubicBezTo>
                  <a:cubicBezTo>
                    <a:pt x="129117" y="3259667"/>
                    <a:pt x="130316" y="3263591"/>
                    <a:pt x="120650" y="3257550"/>
                  </a:cubicBezTo>
                  <a:cubicBezTo>
                    <a:pt x="113035" y="3252790"/>
                    <a:pt x="107444" y="3245318"/>
                    <a:pt x="101600" y="3238500"/>
                  </a:cubicBezTo>
                  <a:cubicBezTo>
                    <a:pt x="94712" y="3230465"/>
                    <a:pt x="91625" y="3218545"/>
                    <a:pt x="82550" y="3213100"/>
                  </a:cubicBezTo>
                  <a:cubicBezTo>
                    <a:pt x="55568" y="3196911"/>
                    <a:pt x="29049" y="3200400"/>
                    <a:pt x="0" y="3200400"/>
                  </a:cubicBezTo>
                  <a:lnTo>
                    <a:pt x="0" y="3200400"/>
                  </a:lnTo>
                  <a:cubicBezTo>
                    <a:pt x="18336" y="3108719"/>
                    <a:pt x="-1142" y="3164204"/>
                    <a:pt x="38100" y="3098800"/>
                  </a:cubicBezTo>
                  <a:cubicBezTo>
                    <a:pt x="42970" y="3090683"/>
                    <a:pt x="50800" y="3073400"/>
                    <a:pt x="50800" y="3073400"/>
                  </a:cubicBezTo>
                  <a:lnTo>
                    <a:pt x="50800" y="3073400"/>
                  </a:lnTo>
                  <a:lnTo>
                    <a:pt x="273050" y="3073400"/>
                  </a:lnTo>
                  <a:lnTo>
                    <a:pt x="425450" y="2940050"/>
                  </a:lnTo>
                  <a:lnTo>
                    <a:pt x="539750" y="2971800"/>
                  </a:lnTo>
                  <a:lnTo>
                    <a:pt x="596900" y="2933700"/>
                  </a:lnTo>
                  <a:lnTo>
                    <a:pt x="698500" y="2927350"/>
                  </a:lnTo>
                  <a:cubicBezTo>
                    <a:pt x="745050" y="2924900"/>
                    <a:pt x="791917" y="2926554"/>
                    <a:pt x="838200" y="2921000"/>
                  </a:cubicBezTo>
                  <a:cubicBezTo>
                    <a:pt x="845777" y="2920091"/>
                    <a:pt x="849800" y="2909956"/>
                    <a:pt x="857250" y="2908300"/>
                  </a:cubicBezTo>
                  <a:cubicBezTo>
                    <a:pt x="869648" y="2905545"/>
                    <a:pt x="882650" y="2908300"/>
                    <a:pt x="895350" y="2908300"/>
                  </a:cubicBezTo>
                  <a:lnTo>
                    <a:pt x="895350" y="2908300"/>
                  </a:lnTo>
                  <a:cubicBezTo>
                    <a:pt x="901700" y="2933700"/>
                    <a:pt x="908336" y="2959030"/>
                    <a:pt x="914400" y="2984500"/>
                  </a:cubicBezTo>
                  <a:cubicBezTo>
                    <a:pt x="931233" y="3055197"/>
                    <a:pt x="927100" y="3066094"/>
                    <a:pt x="927100" y="2984500"/>
                  </a:cubicBezTo>
                  <a:lnTo>
                    <a:pt x="927100" y="2984500"/>
                  </a:lnTo>
                  <a:cubicBezTo>
                    <a:pt x="948267" y="2971800"/>
                    <a:pt x="966479" y="2951644"/>
                    <a:pt x="990600" y="2946400"/>
                  </a:cubicBezTo>
                  <a:cubicBezTo>
                    <a:pt x="1017568" y="2940537"/>
                    <a:pt x="1073150" y="2952750"/>
                    <a:pt x="1073150" y="2952750"/>
                  </a:cubicBezTo>
                  <a:lnTo>
                    <a:pt x="1073150" y="2952750"/>
                  </a:lnTo>
                  <a:lnTo>
                    <a:pt x="1085850" y="2978150"/>
                  </a:lnTo>
                  <a:lnTo>
                    <a:pt x="1231900" y="2914650"/>
                  </a:lnTo>
                  <a:cubicBezTo>
                    <a:pt x="1229783" y="2891367"/>
                    <a:pt x="1230449" y="2867660"/>
                    <a:pt x="1225550" y="2844800"/>
                  </a:cubicBezTo>
                  <a:cubicBezTo>
                    <a:pt x="1223951" y="2837338"/>
                    <a:pt x="1212850" y="2818118"/>
                    <a:pt x="1212850" y="2825750"/>
                  </a:cubicBezTo>
                  <a:cubicBezTo>
                    <a:pt x="1212850" y="2835216"/>
                    <a:pt x="1221821" y="2842449"/>
                    <a:pt x="1225550" y="2851150"/>
                  </a:cubicBezTo>
                  <a:cubicBezTo>
                    <a:pt x="1228187" y="2857302"/>
                    <a:pt x="1226453" y="2866309"/>
                    <a:pt x="1231900" y="2870200"/>
                  </a:cubicBezTo>
                  <a:cubicBezTo>
                    <a:pt x="1242793" y="2877981"/>
                    <a:pt x="1270000" y="2882900"/>
                    <a:pt x="1270000" y="2882900"/>
                  </a:cubicBezTo>
                  <a:cubicBezTo>
                    <a:pt x="1342922" y="2864670"/>
                    <a:pt x="1255477" y="2892582"/>
                    <a:pt x="1308100" y="2857500"/>
                  </a:cubicBezTo>
                  <a:cubicBezTo>
                    <a:pt x="1321513" y="2848558"/>
                    <a:pt x="1337583" y="2844437"/>
                    <a:pt x="1352550" y="2838450"/>
                  </a:cubicBezTo>
                  <a:cubicBezTo>
                    <a:pt x="1378550" y="2828050"/>
                    <a:pt x="1375124" y="2833159"/>
                    <a:pt x="1409700" y="2825750"/>
                  </a:cubicBezTo>
                  <a:cubicBezTo>
                    <a:pt x="1426767" y="2822093"/>
                    <a:pt x="1443567" y="2817283"/>
                    <a:pt x="1460500" y="2813050"/>
                  </a:cubicBezTo>
                  <a:cubicBezTo>
                    <a:pt x="1527846" y="2759173"/>
                    <a:pt x="1460568" y="2805764"/>
                    <a:pt x="1517650" y="2781300"/>
                  </a:cubicBezTo>
                  <a:cubicBezTo>
                    <a:pt x="1524665" y="2778294"/>
                    <a:pt x="1530074" y="2772386"/>
                    <a:pt x="1536700" y="2768600"/>
                  </a:cubicBezTo>
                  <a:cubicBezTo>
                    <a:pt x="1544919" y="2763904"/>
                    <a:pt x="1553633" y="2760133"/>
                    <a:pt x="1562100" y="2755900"/>
                  </a:cubicBezTo>
                  <a:cubicBezTo>
                    <a:pt x="1568450" y="2747433"/>
                    <a:pt x="1574262" y="2738535"/>
                    <a:pt x="1581150" y="2730500"/>
                  </a:cubicBezTo>
                  <a:cubicBezTo>
                    <a:pt x="1586994" y="2723682"/>
                    <a:pt x="1596865" y="2719788"/>
                    <a:pt x="1600200" y="2711450"/>
                  </a:cubicBezTo>
                  <a:cubicBezTo>
                    <a:pt x="1605759" y="2697553"/>
                    <a:pt x="1604433" y="2681817"/>
                    <a:pt x="1606550" y="2667000"/>
                  </a:cubicBezTo>
                  <a:cubicBezTo>
                    <a:pt x="1602317" y="2658533"/>
                    <a:pt x="1602785" y="2644727"/>
                    <a:pt x="1593850" y="2641600"/>
                  </a:cubicBezTo>
                  <a:cubicBezTo>
                    <a:pt x="1557393" y="2628840"/>
                    <a:pt x="1479550" y="2622550"/>
                    <a:pt x="1479550" y="2622550"/>
                  </a:cubicBezTo>
                  <a:cubicBezTo>
                    <a:pt x="1462617" y="2626783"/>
                    <a:pt x="1444640" y="2628027"/>
                    <a:pt x="1428750" y="2635250"/>
                  </a:cubicBezTo>
                  <a:cubicBezTo>
                    <a:pt x="1420575" y="2638966"/>
                    <a:pt x="1416518" y="2648456"/>
                    <a:pt x="1409700" y="2654300"/>
                  </a:cubicBezTo>
                  <a:cubicBezTo>
                    <a:pt x="1352678" y="2703176"/>
                    <a:pt x="1412520" y="2645130"/>
                    <a:pt x="1365250" y="2692400"/>
                  </a:cubicBezTo>
                  <a:cubicBezTo>
                    <a:pt x="1363133" y="2698750"/>
                    <a:pt x="1363633" y="2706717"/>
                    <a:pt x="1358900" y="2711450"/>
                  </a:cubicBezTo>
                  <a:cubicBezTo>
                    <a:pt x="1346200" y="2724150"/>
                    <a:pt x="1333500" y="2715683"/>
                    <a:pt x="1320800" y="2711450"/>
                  </a:cubicBezTo>
                  <a:cubicBezTo>
                    <a:pt x="1322917" y="2696633"/>
                    <a:pt x="1321777" y="2680969"/>
                    <a:pt x="1327150" y="2667000"/>
                  </a:cubicBezTo>
                  <a:cubicBezTo>
                    <a:pt x="1330424" y="2658489"/>
                    <a:pt x="1369338" y="2604532"/>
                    <a:pt x="1377950" y="2597150"/>
                  </a:cubicBezTo>
                  <a:cubicBezTo>
                    <a:pt x="1383032" y="2592794"/>
                    <a:pt x="1390650" y="2592917"/>
                    <a:pt x="1397000" y="2590800"/>
                  </a:cubicBezTo>
                  <a:cubicBezTo>
                    <a:pt x="1403350" y="2580217"/>
                    <a:pt x="1405637" y="2565676"/>
                    <a:pt x="1416050" y="2559050"/>
                  </a:cubicBezTo>
                  <a:cubicBezTo>
                    <a:pt x="1430776" y="2549679"/>
                    <a:pt x="1451238" y="2554156"/>
                    <a:pt x="1466850" y="2546350"/>
                  </a:cubicBezTo>
                  <a:cubicBezTo>
                    <a:pt x="1475317" y="2542117"/>
                    <a:pt x="1484677" y="2539330"/>
                    <a:pt x="1492250" y="2533650"/>
                  </a:cubicBezTo>
                  <a:cubicBezTo>
                    <a:pt x="1540463" y="2497490"/>
                    <a:pt x="1496184" y="2515405"/>
                    <a:pt x="1536700" y="2501900"/>
                  </a:cubicBezTo>
                  <a:cubicBezTo>
                    <a:pt x="1547283" y="2491317"/>
                    <a:pt x="1558594" y="2481414"/>
                    <a:pt x="1568450" y="2470150"/>
                  </a:cubicBezTo>
                  <a:cubicBezTo>
                    <a:pt x="1573476" y="2464407"/>
                    <a:pt x="1575191" y="2455868"/>
                    <a:pt x="1581150" y="2451100"/>
                  </a:cubicBezTo>
                  <a:cubicBezTo>
                    <a:pt x="1586377" y="2446919"/>
                    <a:pt x="1593850" y="2446867"/>
                    <a:pt x="1600200" y="2444750"/>
                  </a:cubicBezTo>
                  <a:cubicBezTo>
                    <a:pt x="1600940" y="2443763"/>
                    <a:pt x="1642451" y="2396026"/>
                    <a:pt x="1625600" y="2387600"/>
                  </a:cubicBezTo>
                  <a:cubicBezTo>
                    <a:pt x="1608456" y="2379028"/>
                    <a:pt x="1587500" y="2391833"/>
                    <a:pt x="1568450" y="2393950"/>
                  </a:cubicBezTo>
                  <a:cubicBezTo>
                    <a:pt x="1559983" y="2402417"/>
                    <a:pt x="1554975" y="2418266"/>
                    <a:pt x="1543050" y="2419350"/>
                  </a:cubicBezTo>
                  <a:cubicBezTo>
                    <a:pt x="1515638" y="2421842"/>
                    <a:pt x="1493923" y="2393092"/>
                    <a:pt x="1473200" y="2381250"/>
                  </a:cubicBezTo>
                  <a:cubicBezTo>
                    <a:pt x="1467388" y="2377929"/>
                    <a:pt x="1460500" y="2377017"/>
                    <a:pt x="1454150" y="2374900"/>
                  </a:cubicBezTo>
                  <a:cubicBezTo>
                    <a:pt x="1445683" y="2379133"/>
                    <a:pt x="1435443" y="2380907"/>
                    <a:pt x="1428750" y="2387600"/>
                  </a:cubicBezTo>
                  <a:cubicBezTo>
                    <a:pt x="1422978" y="2393372"/>
                    <a:pt x="1405085" y="2440122"/>
                    <a:pt x="1403350" y="2444750"/>
                  </a:cubicBezTo>
                  <a:cubicBezTo>
                    <a:pt x="1401000" y="2451017"/>
                    <a:pt x="1400891" y="2458353"/>
                    <a:pt x="1397000" y="2463800"/>
                  </a:cubicBezTo>
                  <a:cubicBezTo>
                    <a:pt x="1378167" y="2490166"/>
                    <a:pt x="1376642" y="2487519"/>
                    <a:pt x="1352550" y="2495550"/>
                  </a:cubicBezTo>
                  <a:cubicBezTo>
                    <a:pt x="1350433" y="2506133"/>
                    <a:pt x="1348818" y="2516829"/>
                    <a:pt x="1346200" y="2527300"/>
                  </a:cubicBezTo>
                  <a:cubicBezTo>
                    <a:pt x="1341490" y="2546140"/>
                    <a:pt x="1329839" y="2569385"/>
                    <a:pt x="1320800" y="2584450"/>
                  </a:cubicBezTo>
                  <a:cubicBezTo>
                    <a:pt x="1315355" y="2593525"/>
                    <a:pt x="1308100" y="2601383"/>
                    <a:pt x="1301750" y="2609850"/>
                  </a:cubicBezTo>
                  <a:cubicBezTo>
                    <a:pt x="1299633" y="2635250"/>
                    <a:pt x="1306081" y="2662908"/>
                    <a:pt x="1295400" y="2686050"/>
                  </a:cubicBezTo>
                  <a:cubicBezTo>
                    <a:pt x="1290877" y="2695850"/>
                    <a:pt x="1273756" y="2688610"/>
                    <a:pt x="1263650" y="2692400"/>
                  </a:cubicBezTo>
                  <a:cubicBezTo>
                    <a:pt x="1175945" y="2725289"/>
                    <a:pt x="1322210" y="2685697"/>
                    <a:pt x="1219200" y="2711450"/>
                  </a:cubicBezTo>
                  <a:cubicBezTo>
                    <a:pt x="1214967" y="2724150"/>
                    <a:pt x="1219600" y="2746792"/>
                    <a:pt x="1206500" y="2749550"/>
                  </a:cubicBezTo>
                  <a:cubicBezTo>
                    <a:pt x="1171046" y="2757014"/>
                    <a:pt x="1133460" y="2746547"/>
                    <a:pt x="1098550" y="2736850"/>
                  </a:cubicBezTo>
                  <a:cubicBezTo>
                    <a:pt x="1092101" y="2735059"/>
                    <a:pt x="1096933" y="2722533"/>
                    <a:pt x="1092200" y="2717800"/>
                  </a:cubicBezTo>
                  <a:cubicBezTo>
                    <a:pt x="1087467" y="2713067"/>
                    <a:pt x="1079417" y="2713800"/>
                    <a:pt x="1073150" y="2711450"/>
                  </a:cubicBezTo>
                  <a:cubicBezTo>
                    <a:pt x="1062477" y="2707448"/>
                    <a:pt x="1051983" y="2702983"/>
                    <a:pt x="1041400" y="2698750"/>
                  </a:cubicBezTo>
                  <a:cubicBezTo>
                    <a:pt x="1035050" y="2692400"/>
                    <a:pt x="1029822" y="2684681"/>
                    <a:pt x="1022350" y="2679700"/>
                  </a:cubicBezTo>
                  <a:cubicBezTo>
                    <a:pt x="1016781" y="2675987"/>
                    <a:pt x="1009993" y="2673350"/>
                    <a:pt x="1003300" y="2673350"/>
                  </a:cubicBezTo>
                  <a:cubicBezTo>
                    <a:pt x="960914" y="2673350"/>
                    <a:pt x="918633" y="2677583"/>
                    <a:pt x="876300" y="2679700"/>
                  </a:cubicBezTo>
                  <a:cubicBezTo>
                    <a:pt x="878417" y="2694517"/>
                    <a:pt x="870546" y="2715347"/>
                    <a:pt x="882650" y="2724150"/>
                  </a:cubicBezTo>
                  <a:cubicBezTo>
                    <a:pt x="899854" y="2736662"/>
                    <a:pt x="925092" y="2727492"/>
                    <a:pt x="946150" y="2730500"/>
                  </a:cubicBezTo>
                  <a:cubicBezTo>
                    <a:pt x="977168" y="2734931"/>
                    <a:pt x="970553" y="2739726"/>
                    <a:pt x="1003300" y="2749550"/>
                  </a:cubicBezTo>
                  <a:cubicBezTo>
                    <a:pt x="1013638" y="2752651"/>
                    <a:pt x="1024467" y="2753783"/>
                    <a:pt x="1035050" y="2755900"/>
                  </a:cubicBezTo>
                  <a:cubicBezTo>
                    <a:pt x="1043517" y="2760133"/>
                    <a:pt x="1051383" y="2765880"/>
                    <a:pt x="1060450" y="2768600"/>
                  </a:cubicBezTo>
                  <a:cubicBezTo>
                    <a:pt x="1072782" y="2772300"/>
                    <a:pt x="1088860" y="2766472"/>
                    <a:pt x="1098550" y="2774950"/>
                  </a:cubicBezTo>
                  <a:cubicBezTo>
                    <a:pt x="1108625" y="2783765"/>
                    <a:pt x="1107017" y="2800350"/>
                    <a:pt x="1111250" y="2813050"/>
                  </a:cubicBezTo>
                  <a:cubicBezTo>
                    <a:pt x="1109133" y="2821517"/>
                    <a:pt x="1110487" y="2831746"/>
                    <a:pt x="1104900" y="2838450"/>
                  </a:cubicBezTo>
                  <a:cubicBezTo>
                    <a:pt x="1098840" y="2845722"/>
                    <a:pt x="1088966" y="2851150"/>
                    <a:pt x="1079500" y="2851150"/>
                  </a:cubicBezTo>
                  <a:cubicBezTo>
                    <a:pt x="1042161" y="2851150"/>
                    <a:pt x="1016325" y="2838580"/>
                    <a:pt x="984250" y="2825750"/>
                  </a:cubicBezTo>
                  <a:cubicBezTo>
                    <a:pt x="975783" y="2817283"/>
                    <a:pt x="968200" y="2807830"/>
                    <a:pt x="958850" y="2800350"/>
                  </a:cubicBezTo>
                  <a:cubicBezTo>
                    <a:pt x="936253" y="2782273"/>
                    <a:pt x="916261" y="2770428"/>
                    <a:pt x="889000" y="2762250"/>
                  </a:cubicBezTo>
                  <a:cubicBezTo>
                    <a:pt x="878662" y="2759149"/>
                    <a:pt x="867833" y="2758017"/>
                    <a:pt x="857250" y="2755900"/>
                  </a:cubicBezTo>
                  <a:cubicBezTo>
                    <a:pt x="818375" y="2758677"/>
                    <a:pt x="779919" y="2756277"/>
                    <a:pt x="742950" y="2768600"/>
                  </a:cubicBezTo>
                  <a:cubicBezTo>
                    <a:pt x="732136" y="2772205"/>
                    <a:pt x="721783" y="2777067"/>
                    <a:pt x="711200" y="2781300"/>
                  </a:cubicBezTo>
                  <a:cubicBezTo>
                    <a:pt x="671861" y="2846864"/>
                    <a:pt x="719161" y="2782078"/>
                    <a:pt x="647700" y="2832100"/>
                  </a:cubicBezTo>
                  <a:cubicBezTo>
                    <a:pt x="639030" y="2838169"/>
                    <a:pt x="636615" y="2850531"/>
                    <a:pt x="628650" y="2857500"/>
                  </a:cubicBezTo>
                  <a:cubicBezTo>
                    <a:pt x="618019" y="2866802"/>
                    <a:pt x="585516" y="2882242"/>
                    <a:pt x="571500" y="2889250"/>
                  </a:cubicBezTo>
                  <a:cubicBezTo>
                    <a:pt x="563033" y="2899833"/>
                    <a:pt x="556300" y="2912075"/>
                    <a:pt x="546100" y="2921000"/>
                  </a:cubicBezTo>
                  <a:cubicBezTo>
                    <a:pt x="538976" y="2927233"/>
                    <a:pt x="528919" y="2929004"/>
                    <a:pt x="520700" y="2933700"/>
                  </a:cubicBezTo>
                  <a:cubicBezTo>
                    <a:pt x="482196" y="2955702"/>
                    <a:pt x="522935" y="2943359"/>
                    <a:pt x="457200" y="2952750"/>
                  </a:cubicBezTo>
                  <a:cubicBezTo>
                    <a:pt x="431800" y="2950633"/>
                    <a:pt x="406291" y="2949561"/>
                    <a:pt x="381000" y="2946400"/>
                  </a:cubicBezTo>
                  <a:cubicBezTo>
                    <a:pt x="372340" y="2945318"/>
                    <a:pt x="362862" y="2944891"/>
                    <a:pt x="355600" y="2940050"/>
                  </a:cubicBezTo>
                  <a:cubicBezTo>
                    <a:pt x="349250" y="2935817"/>
                    <a:pt x="347336" y="2927210"/>
                    <a:pt x="342900" y="2921000"/>
                  </a:cubicBezTo>
                  <a:cubicBezTo>
                    <a:pt x="336749" y="2912388"/>
                    <a:pt x="330200" y="2904067"/>
                    <a:pt x="323850" y="2895600"/>
                  </a:cubicBezTo>
                  <a:cubicBezTo>
                    <a:pt x="321733" y="2880783"/>
                    <a:pt x="314899" y="2865889"/>
                    <a:pt x="317500" y="2851150"/>
                  </a:cubicBezTo>
                  <a:cubicBezTo>
                    <a:pt x="321462" y="2828700"/>
                    <a:pt x="329924" y="2806394"/>
                    <a:pt x="342900" y="2787650"/>
                  </a:cubicBezTo>
                  <a:cubicBezTo>
                    <a:pt x="349925" y="2777502"/>
                    <a:pt x="362419" y="2770253"/>
                    <a:pt x="374650" y="2768600"/>
                  </a:cubicBezTo>
                  <a:cubicBezTo>
                    <a:pt x="441904" y="2759512"/>
                    <a:pt x="510117" y="2760133"/>
                    <a:pt x="577850" y="2755900"/>
                  </a:cubicBezTo>
                  <a:cubicBezTo>
                    <a:pt x="575733" y="2732617"/>
                    <a:pt x="581956" y="2706961"/>
                    <a:pt x="571500" y="2686050"/>
                  </a:cubicBezTo>
                  <a:cubicBezTo>
                    <a:pt x="566673" y="2676397"/>
                    <a:pt x="549856" y="2683490"/>
                    <a:pt x="539750" y="2679700"/>
                  </a:cubicBezTo>
                  <a:cubicBezTo>
                    <a:pt x="528882" y="2675625"/>
                    <a:pt x="507676" y="2656386"/>
                    <a:pt x="501650" y="2647950"/>
                  </a:cubicBezTo>
                  <a:cubicBezTo>
                    <a:pt x="496148" y="2640247"/>
                    <a:pt x="493183" y="2631017"/>
                    <a:pt x="488950" y="2622550"/>
                  </a:cubicBezTo>
                  <a:cubicBezTo>
                    <a:pt x="491067" y="2616200"/>
                    <a:pt x="491119" y="2608727"/>
                    <a:pt x="495300" y="2603500"/>
                  </a:cubicBezTo>
                  <a:cubicBezTo>
                    <a:pt x="500068" y="2597541"/>
                    <a:pt x="507376" y="2593900"/>
                    <a:pt x="514350" y="2590800"/>
                  </a:cubicBezTo>
                  <a:cubicBezTo>
                    <a:pt x="557467" y="2571637"/>
                    <a:pt x="575595" y="2576171"/>
                    <a:pt x="628650" y="2571750"/>
                  </a:cubicBezTo>
                  <a:cubicBezTo>
                    <a:pt x="641350" y="2563283"/>
                    <a:pt x="655957" y="2557143"/>
                    <a:pt x="666750" y="2546350"/>
                  </a:cubicBezTo>
                  <a:cubicBezTo>
                    <a:pt x="675217" y="2537883"/>
                    <a:pt x="681683" y="2526765"/>
                    <a:pt x="692150" y="2520950"/>
                  </a:cubicBezTo>
                  <a:cubicBezTo>
                    <a:pt x="701585" y="2515708"/>
                    <a:pt x="713317" y="2516717"/>
                    <a:pt x="723900" y="2514600"/>
                  </a:cubicBezTo>
                  <a:cubicBezTo>
                    <a:pt x="732367" y="2510367"/>
                    <a:pt x="743798" y="2509603"/>
                    <a:pt x="749300" y="2501900"/>
                  </a:cubicBezTo>
                  <a:cubicBezTo>
                    <a:pt x="755573" y="2493117"/>
                    <a:pt x="752237" y="2480389"/>
                    <a:pt x="755650" y="2470150"/>
                  </a:cubicBezTo>
                  <a:cubicBezTo>
                    <a:pt x="768592" y="2431324"/>
                    <a:pt x="767302" y="2458991"/>
                    <a:pt x="774700" y="2425700"/>
                  </a:cubicBezTo>
                  <a:cubicBezTo>
                    <a:pt x="777493" y="2413131"/>
                    <a:pt x="775292" y="2399116"/>
                    <a:pt x="781050" y="2387600"/>
                  </a:cubicBezTo>
                  <a:cubicBezTo>
                    <a:pt x="784463" y="2380774"/>
                    <a:pt x="793750" y="2379133"/>
                    <a:pt x="800100" y="2374900"/>
                  </a:cubicBezTo>
                  <a:cubicBezTo>
                    <a:pt x="810683" y="2379133"/>
                    <a:pt x="821655" y="2382502"/>
                    <a:pt x="831850" y="2387600"/>
                  </a:cubicBezTo>
                  <a:cubicBezTo>
                    <a:pt x="847168" y="2395259"/>
                    <a:pt x="867538" y="2409275"/>
                    <a:pt x="882650" y="2419350"/>
                  </a:cubicBezTo>
                  <a:cubicBezTo>
                    <a:pt x="918633" y="2415117"/>
                    <a:pt x="956050" y="2417560"/>
                    <a:pt x="990600" y="2406650"/>
                  </a:cubicBezTo>
                  <a:cubicBezTo>
                    <a:pt x="999627" y="2403799"/>
                    <a:pt x="999784" y="2390039"/>
                    <a:pt x="1003300" y="2381250"/>
                  </a:cubicBezTo>
                  <a:cubicBezTo>
                    <a:pt x="1016190" y="2349024"/>
                    <a:pt x="1015973" y="2343286"/>
                    <a:pt x="1022350" y="2311400"/>
                  </a:cubicBezTo>
                  <a:cubicBezTo>
                    <a:pt x="1020377" y="2277867"/>
                    <a:pt x="1034973" y="2216073"/>
                    <a:pt x="1003300" y="2184400"/>
                  </a:cubicBezTo>
                  <a:cubicBezTo>
                    <a:pt x="997904" y="2179004"/>
                    <a:pt x="990600" y="2175933"/>
                    <a:pt x="984250" y="2171700"/>
                  </a:cubicBezTo>
                  <a:cubicBezTo>
                    <a:pt x="980017" y="2163233"/>
                    <a:pt x="973481" y="2155567"/>
                    <a:pt x="971550" y="2146300"/>
                  </a:cubicBezTo>
                  <a:cubicBezTo>
                    <a:pt x="943131" y="2009889"/>
                    <a:pt x="994420" y="2033273"/>
                    <a:pt x="933450" y="2012950"/>
                  </a:cubicBezTo>
                  <a:cubicBezTo>
                    <a:pt x="924983" y="2019300"/>
                    <a:pt x="914825" y="2023870"/>
                    <a:pt x="908050" y="2032000"/>
                  </a:cubicBezTo>
                  <a:cubicBezTo>
                    <a:pt x="903765" y="2037142"/>
                    <a:pt x="903461" y="2044592"/>
                    <a:pt x="901700" y="2051050"/>
                  </a:cubicBezTo>
                  <a:cubicBezTo>
                    <a:pt x="883705" y="2117032"/>
                    <a:pt x="898432" y="2082985"/>
                    <a:pt x="876300" y="2127250"/>
                  </a:cubicBezTo>
                  <a:cubicBezTo>
                    <a:pt x="880533" y="2161117"/>
                    <a:pt x="884389" y="2195033"/>
                    <a:pt x="889000" y="2228850"/>
                  </a:cubicBezTo>
                  <a:cubicBezTo>
                    <a:pt x="890740" y="2241607"/>
                    <a:pt x="891650" y="2254618"/>
                    <a:pt x="895350" y="2266950"/>
                  </a:cubicBezTo>
                  <a:cubicBezTo>
                    <a:pt x="898070" y="2276017"/>
                    <a:pt x="904726" y="2283487"/>
                    <a:pt x="908050" y="2292350"/>
                  </a:cubicBezTo>
                  <a:cubicBezTo>
                    <a:pt x="911114" y="2300522"/>
                    <a:pt x="912283" y="2309283"/>
                    <a:pt x="914400" y="2317750"/>
                  </a:cubicBezTo>
                  <a:cubicBezTo>
                    <a:pt x="906154" y="2400205"/>
                    <a:pt x="929322" y="2381250"/>
                    <a:pt x="838200" y="2387600"/>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D8DFA78E-2796-AB23-CE0F-8978653E21E8}"/>
                </a:ext>
              </a:extLst>
            </p:cNvPr>
            <p:cNvSpPr/>
            <p:nvPr/>
          </p:nvSpPr>
          <p:spPr>
            <a:xfrm>
              <a:off x="2995070" y="4357873"/>
              <a:ext cx="70334" cy="90381"/>
            </a:xfrm>
            <a:custGeom>
              <a:avLst/>
              <a:gdLst>
                <a:gd name="connsiteX0" fmla="*/ 82550 w 209550"/>
                <a:gd name="connsiteY0" fmla="*/ 8927 h 269277"/>
                <a:gd name="connsiteX1" fmla="*/ 0 w 209550"/>
                <a:gd name="connsiteY1" fmla="*/ 91477 h 269277"/>
                <a:gd name="connsiteX2" fmla="*/ 76200 w 209550"/>
                <a:gd name="connsiteY2" fmla="*/ 174027 h 269277"/>
                <a:gd name="connsiteX3" fmla="*/ 31750 w 209550"/>
                <a:gd name="connsiteY3" fmla="*/ 243877 h 269277"/>
                <a:gd name="connsiteX4" fmla="*/ 12700 w 209550"/>
                <a:gd name="connsiteY4" fmla="*/ 269277 h 269277"/>
                <a:gd name="connsiteX5" fmla="*/ 12700 w 209550"/>
                <a:gd name="connsiteY5" fmla="*/ 269277 h 269277"/>
                <a:gd name="connsiteX6" fmla="*/ 88900 w 209550"/>
                <a:gd name="connsiteY6" fmla="*/ 231177 h 269277"/>
                <a:gd name="connsiteX7" fmla="*/ 146050 w 209550"/>
                <a:gd name="connsiteY7" fmla="*/ 218477 h 269277"/>
                <a:gd name="connsiteX8" fmla="*/ 209550 w 209550"/>
                <a:gd name="connsiteY8" fmla="*/ 224827 h 269277"/>
                <a:gd name="connsiteX9" fmla="*/ 209550 w 209550"/>
                <a:gd name="connsiteY9" fmla="*/ 224827 h 269277"/>
                <a:gd name="connsiteX10" fmla="*/ 158750 w 209550"/>
                <a:gd name="connsiteY10" fmla="*/ 193077 h 269277"/>
                <a:gd name="connsiteX11" fmla="*/ 133350 w 209550"/>
                <a:gd name="connsiteY11" fmla="*/ 154977 h 269277"/>
                <a:gd name="connsiteX12" fmla="*/ 95250 w 209550"/>
                <a:gd name="connsiteY12" fmla="*/ 135927 h 269277"/>
                <a:gd name="connsiteX13" fmla="*/ 95250 w 209550"/>
                <a:gd name="connsiteY13" fmla="*/ 135927 h 269277"/>
                <a:gd name="connsiteX14" fmla="*/ 69850 w 209550"/>
                <a:gd name="connsiteY14" fmla="*/ 21627 h 269277"/>
                <a:gd name="connsiteX15" fmla="*/ 82550 w 209550"/>
                <a:gd name="connsiteY15" fmla="*/ 8927 h 26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550" h="269277">
                  <a:moveTo>
                    <a:pt x="82550" y="8927"/>
                  </a:moveTo>
                  <a:lnTo>
                    <a:pt x="0" y="91477"/>
                  </a:lnTo>
                  <a:lnTo>
                    <a:pt x="76200" y="174027"/>
                  </a:lnTo>
                  <a:lnTo>
                    <a:pt x="31750" y="243877"/>
                  </a:lnTo>
                  <a:cubicBezTo>
                    <a:pt x="18826" y="263982"/>
                    <a:pt x="23883" y="258094"/>
                    <a:pt x="12700" y="269277"/>
                  </a:cubicBezTo>
                  <a:lnTo>
                    <a:pt x="12700" y="269277"/>
                  </a:lnTo>
                  <a:lnTo>
                    <a:pt x="88900" y="231177"/>
                  </a:lnTo>
                  <a:cubicBezTo>
                    <a:pt x="107950" y="226944"/>
                    <a:pt x="126562" y="219503"/>
                    <a:pt x="146050" y="218477"/>
                  </a:cubicBezTo>
                  <a:cubicBezTo>
                    <a:pt x="167293" y="217359"/>
                    <a:pt x="209550" y="224827"/>
                    <a:pt x="209550" y="224827"/>
                  </a:cubicBezTo>
                  <a:lnTo>
                    <a:pt x="209550" y="224827"/>
                  </a:lnTo>
                  <a:cubicBezTo>
                    <a:pt x="192617" y="214244"/>
                    <a:pt x="173675" y="206343"/>
                    <a:pt x="158750" y="193077"/>
                  </a:cubicBezTo>
                  <a:cubicBezTo>
                    <a:pt x="122464" y="160823"/>
                    <a:pt x="193486" y="185045"/>
                    <a:pt x="133350" y="154977"/>
                  </a:cubicBezTo>
                  <a:cubicBezTo>
                    <a:pt x="89681" y="133142"/>
                    <a:pt x="109618" y="164664"/>
                    <a:pt x="95250" y="135927"/>
                  </a:cubicBezTo>
                  <a:lnTo>
                    <a:pt x="95250" y="135927"/>
                  </a:lnTo>
                  <a:cubicBezTo>
                    <a:pt x="90107" y="89637"/>
                    <a:pt x="91374" y="64675"/>
                    <a:pt x="69850" y="21627"/>
                  </a:cubicBezTo>
                  <a:cubicBezTo>
                    <a:pt x="56203" y="-5666"/>
                    <a:pt x="66616" y="-3773"/>
                    <a:pt x="82550" y="8927"/>
                  </a:cubicBez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AFFB27A7-5214-2421-40EA-A3BB48865813}"/>
                </a:ext>
              </a:extLst>
            </p:cNvPr>
            <p:cNvSpPr/>
            <p:nvPr/>
          </p:nvSpPr>
          <p:spPr>
            <a:xfrm>
              <a:off x="2965231" y="4399233"/>
              <a:ext cx="29839" cy="38364"/>
            </a:xfrm>
            <a:custGeom>
              <a:avLst/>
              <a:gdLst>
                <a:gd name="connsiteX0" fmla="*/ 19050 w 88900"/>
                <a:gd name="connsiteY0" fmla="*/ 0 h 114300"/>
                <a:gd name="connsiteX1" fmla="*/ 19050 w 88900"/>
                <a:gd name="connsiteY1" fmla="*/ 0 h 114300"/>
                <a:gd name="connsiteX2" fmla="*/ 6350 w 88900"/>
                <a:gd name="connsiteY2" fmla="*/ 107950 h 114300"/>
                <a:gd name="connsiteX3" fmla="*/ 0 w 88900"/>
                <a:gd name="connsiteY3" fmla="*/ 114300 h 114300"/>
                <a:gd name="connsiteX4" fmla="*/ 0 w 88900"/>
                <a:gd name="connsiteY4" fmla="*/ 114300 h 114300"/>
                <a:gd name="connsiteX5" fmla="*/ 88900 w 88900"/>
                <a:gd name="connsiteY5" fmla="*/ 82550 h 114300"/>
                <a:gd name="connsiteX6" fmla="*/ 88900 w 88900"/>
                <a:gd name="connsiteY6" fmla="*/ 6350 h 114300"/>
                <a:gd name="connsiteX7" fmla="*/ 19050 w 88900"/>
                <a:gd name="connsiteY7"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 h="114300">
                  <a:moveTo>
                    <a:pt x="19050" y="0"/>
                  </a:moveTo>
                  <a:lnTo>
                    <a:pt x="19050" y="0"/>
                  </a:lnTo>
                  <a:cubicBezTo>
                    <a:pt x="17861" y="11889"/>
                    <a:pt x="11029" y="89233"/>
                    <a:pt x="6350" y="107950"/>
                  </a:cubicBezTo>
                  <a:cubicBezTo>
                    <a:pt x="5624" y="110854"/>
                    <a:pt x="2117" y="112183"/>
                    <a:pt x="0" y="114300"/>
                  </a:cubicBezTo>
                  <a:lnTo>
                    <a:pt x="0" y="114300"/>
                  </a:lnTo>
                  <a:lnTo>
                    <a:pt x="88900" y="82550"/>
                  </a:lnTo>
                  <a:lnTo>
                    <a:pt x="88900" y="6350"/>
                  </a:lnTo>
                  <a:lnTo>
                    <a:pt x="19050" y="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0E504E05-8663-BCBD-44B6-24E18FA758ED}"/>
                </a:ext>
              </a:extLst>
            </p:cNvPr>
            <p:cNvSpPr/>
            <p:nvPr/>
          </p:nvSpPr>
          <p:spPr>
            <a:xfrm>
              <a:off x="2928998" y="4269222"/>
              <a:ext cx="49021" cy="34154"/>
            </a:xfrm>
            <a:custGeom>
              <a:avLst/>
              <a:gdLst>
                <a:gd name="connsiteX0" fmla="*/ 0 w 146050"/>
                <a:gd name="connsiteY0" fmla="*/ 0 h 101756"/>
                <a:gd name="connsiteX1" fmla="*/ 146050 w 146050"/>
                <a:gd name="connsiteY1" fmla="*/ 38100 h 101756"/>
                <a:gd name="connsiteX2" fmla="*/ 95250 w 146050"/>
                <a:gd name="connsiteY2" fmla="*/ 88900 h 101756"/>
                <a:gd name="connsiteX3" fmla="*/ 76200 w 146050"/>
                <a:gd name="connsiteY3" fmla="*/ 101600 h 101756"/>
                <a:gd name="connsiteX4" fmla="*/ 44450 w 146050"/>
                <a:gd name="connsiteY4" fmla="*/ 95250 h 101756"/>
                <a:gd name="connsiteX5" fmla="*/ 44450 w 146050"/>
                <a:gd name="connsiteY5" fmla="*/ 95250 h 101756"/>
                <a:gd name="connsiteX6" fmla="*/ 0 w 146050"/>
                <a:gd name="connsiteY6" fmla="*/ 0 h 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50" h="101756">
                  <a:moveTo>
                    <a:pt x="0" y="0"/>
                  </a:moveTo>
                  <a:lnTo>
                    <a:pt x="146050" y="38100"/>
                  </a:lnTo>
                  <a:cubicBezTo>
                    <a:pt x="129117" y="55033"/>
                    <a:pt x="112970" y="72791"/>
                    <a:pt x="95250" y="88900"/>
                  </a:cubicBezTo>
                  <a:cubicBezTo>
                    <a:pt x="89603" y="94034"/>
                    <a:pt x="83773" y="100653"/>
                    <a:pt x="76200" y="101600"/>
                  </a:cubicBezTo>
                  <a:cubicBezTo>
                    <a:pt x="65490" y="102939"/>
                    <a:pt x="44450" y="95250"/>
                    <a:pt x="44450" y="95250"/>
                  </a:cubicBezTo>
                  <a:lnTo>
                    <a:pt x="44450" y="95250"/>
                  </a:lnTo>
                  <a:lnTo>
                    <a:pt x="0" y="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D27453F4-72B5-0E61-D112-E115FCF3F2E3}"/>
                </a:ext>
              </a:extLst>
            </p:cNvPr>
            <p:cNvSpPr/>
            <p:nvPr/>
          </p:nvSpPr>
          <p:spPr>
            <a:xfrm>
              <a:off x="2632742" y="4239383"/>
              <a:ext cx="27707" cy="57546"/>
            </a:xfrm>
            <a:custGeom>
              <a:avLst/>
              <a:gdLst>
                <a:gd name="connsiteX0" fmla="*/ 50800 w 82550"/>
                <a:gd name="connsiteY0" fmla="*/ 171450 h 171450"/>
                <a:gd name="connsiteX1" fmla="*/ 0 w 82550"/>
                <a:gd name="connsiteY1" fmla="*/ 0 h 171450"/>
                <a:gd name="connsiteX2" fmla="*/ 82550 w 82550"/>
                <a:gd name="connsiteY2" fmla="*/ 6350 h 171450"/>
                <a:gd name="connsiteX3" fmla="*/ 82550 w 82550"/>
                <a:gd name="connsiteY3" fmla="*/ 6350 h 171450"/>
                <a:gd name="connsiteX4" fmla="*/ 50800 w 82550"/>
                <a:gd name="connsiteY4" fmla="*/ 17145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71450">
                  <a:moveTo>
                    <a:pt x="50800" y="171450"/>
                  </a:moveTo>
                  <a:lnTo>
                    <a:pt x="0" y="0"/>
                  </a:lnTo>
                  <a:cubicBezTo>
                    <a:pt x="65565" y="7285"/>
                    <a:pt x="37983" y="6350"/>
                    <a:pt x="82550" y="6350"/>
                  </a:cubicBezTo>
                  <a:lnTo>
                    <a:pt x="82550" y="6350"/>
                  </a:lnTo>
                  <a:lnTo>
                    <a:pt x="50800" y="171450"/>
                  </a:lnTo>
                  <a:close/>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74654DF-6D6F-7BCD-E2C3-6986A9D3B393}"/>
                </a:ext>
              </a:extLst>
            </p:cNvPr>
            <p:cNvSpPr/>
            <p:nvPr/>
          </p:nvSpPr>
          <p:spPr>
            <a:xfrm>
              <a:off x="3346741" y="3550961"/>
              <a:ext cx="172638" cy="61872"/>
            </a:xfrm>
            <a:custGeom>
              <a:avLst/>
              <a:gdLst>
                <a:gd name="connsiteX0" fmla="*/ 0 w 514350"/>
                <a:gd name="connsiteY0" fmla="*/ 152400 h 184338"/>
                <a:gd name="connsiteX1" fmla="*/ 127000 w 514350"/>
                <a:gd name="connsiteY1" fmla="*/ 139700 h 184338"/>
                <a:gd name="connsiteX2" fmla="*/ 184150 w 514350"/>
                <a:gd name="connsiteY2" fmla="*/ 57150 h 184338"/>
                <a:gd name="connsiteX3" fmla="*/ 406400 w 514350"/>
                <a:gd name="connsiteY3" fmla="*/ 171450 h 184338"/>
                <a:gd name="connsiteX4" fmla="*/ 463550 w 514350"/>
                <a:gd name="connsiteY4" fmla="*/ 177800 h 184338"/>
                <a:gd name="connsiteX5" fmla="*/ 495300 w 514350"/>
                <a:gd name="connsiteY5" fmla="*/ 184150 h 184338"/>
                <a:gd name="connsiteX6" fmla="*/ 514350 w 514350"/>
                <a:gd name="connsiteY6" fmla="*/ 171450 h 184338"/>
                <a:gd name="connsiteX7" fmla="*/ 501650 w 514350"/>
                <a:gd name="connsiteY7" fmla="*/ 139700 h 184338"/>
                <a:gd name="connsiteX8" fmla="*/ 501650 w 514350"/>
                <a:gd name="connsiteY8" fmla="*/ 139700 h 184338"/>
                <a:gd name="connsiteX9" fmla="*/ 425450 w 514350"/>
                <a:gd name="connsiteY9" fmla="*/ 127000 h 184338"/>
                <a:gd name="connsiteX10" fmla="*/ 425450 w 514350"/>
                <a:gd name="connsiteY10" fmla="*/ 127000 h 184338"/>
                <a:gd name="connsiteX11" fmla="*/ 190500 w 514350"/>
                <a:gd name="connsiteY11" fmla="*/ 0 h 184338"/>
                <a:gd name="connsiteX12" fmla="*/ 107950 w 514350"/>
                <a:gd name="connsiteY12" fmla="*/ 50800 h 184338"/>
                <a:gd name="connsiteX13" fmla="*/ 107950 w 514350"/>
                <a:gd name="connsiteY13" fmla="*/ 57150 h 184338"/>
                <a:gd name="connsiteX14" fmla="*/ 107950 w 514350"/>
                <a:gd name="connsiteY14" fmla="*/ 57150 h 184338"/>
                <a:gd name="connsiteX15" fmla="*/ 50800 w 514350"/>
                <a:gd name="connsiteY15" fmla="*/ 120650 h 18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 h="184338">
                  <a:moveTo>
                    <a:pt x="0" y="152400"/>
                  </a:moveTo>
                  <a:lnTo>
                    <a:pt x="127000" y="139700"/>
                  </a:lnTo>
                  <a:lnTo>
                    <a:pt x="184150" y="57150"/>
                  </a:lnTo>
                  <a:lnTo>
                    <a:pt x="406400" y="171450"/>
                  </a:lnTo>
                  <a:cubicBezTo>
                    <a:pt x="425450" y="173567"/>
                    <a:pt x="444575" y="175089"/>
                    <a:pt x="463550" y="177800"/>
                  </a:cubicBezTo>
                  <a:cubicBezTo>
                    <a:pt x="474234" y="179326"/>
                    <a:pt x="484590" y="185489"/>
                    <a:pt x="495300" y="184150"/>
                  </a:cubicBezTo>
                  <a:cubicBezTo>
                    <a:pt x="502873" y="183203"/>
                    <a:pt x="508000" y="175683"/>
                    <a:pt x="514350" y="171450"/>
                  </a:cubicBezTo>
                  <a:cubicBezTo>
                    <a:pt x="499302" y="148878"/>
                    <a:pt x="501650" y="160032"/>
                    <a:pt x="501650" y="139700"/>
                  </a:cubicBezTo>
                  <a:lnTo>
                    <a:pt x="501650" y="139700"/>
                  </a:lnTo>
                  <a:lnTo>
                    <a:pt x="425450" y="127000"/>
                  </a:lnTo>
                  <a:lnTo>
                    <a:pt x="425450" y="127000"/>
                  </a:lnTo>
                  <a:lnTo>
                    <a:pt x="190500" y="0"/>
                  </a:lnTo>
                  <a:cubicBezTo>
                    <a:pt x="164764" y="5719"/>
                    <a:pt x="107950" y="4513"/>
                    <a:pt x="107950" y="50800"/>
                  </a:cubicBezTo>
                  <a:lnTo>
                    <a:pt x="107950" y="57150"/>
                  </a:lnTo>
                  <a:lnTo>
                    <a:pt x="107950" y="57150"/>
                  </a:lnTo>
                  <a:lnTo>
                    <a:pt x="50800" y="120650"/>
                  </a:lnTo>
                </a:path>
              </a:pathLst>
            </a:custGeom>
            <a:solidFill>
              <a:srgbClr val="92BF41"/>
            </a:solid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a:extLst>
              <a:ext uri="{FF2B5EF4-FFF2-40B4-BE49-F238E27FC236}">
                <a16:creationId xmlns:a16="http://schemas.microsoft.com/office/drawing/2014/main" id="{2B768499-15A5-909E-1E66-4A14DF1485C5}"/>
              </a:ext>
            </a:extLst>
          </p:cNvPr>
          <p:cNvCxnSpPr>
            <a:cxnSpLocks/>
          </p:cNvCxnSpPr>
          <p:nvPr/>
        </p:nvCxnSpPr>
        <p:spPr>
          <a:xfrm flipH="1" flipV="1">
            <a:off x="1453109" y="3726236"/>
            <a:ext cx="260719" cy="1408424"/>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8" name="Rectangle 47">
            <a:extLst>
              <a:ext uri="{FF2B5EF4-FFF2-40B4-BE49-F238E27FC236}">
                <a16:creationId xmlns:a16="http://schemas.microsoft.com/office/drawing/2014/main" id="{23695B5A-FAB2-8E28-533D-F473B1717CF9}"/>
              </a:ext>
            </a:extLst>
          </p:cNvPr>
          <p:cNvSpPr/>
          <p:nvPr/>
        </p:nvSpPr>
        <p:spPr>
          <a:xfrm>
            <a:off x="1873869" y="2846471"/>
            <a:ext cx="162755" cy="153629"/>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06761780-EA18-302B-1162-41519B3E9185}"/>
              </a:ext>
            </a:extLst>
          </p:cNvPr>
          <p:cNvSpPr txBox="1"/>
          <p:nvPr/>
        </p:nvSpPr>
        <p:spPr>
          <a:xfrm>
            <a:off x="1096000" y="3928216"/>
            <a:ext cx="444352" cy="523220"/>
          </a:xfrm>
          <a:prstGeom prst="rect">
            <a:avLst/>
          </a:prstGeom>
          <a:noFill/>
        </p:spPr>
        <p:txBody>
          <a:bodyPr wrap="none" rtlCol="0">
            <a:spAutoFit/>
          </a:bodyPr>
          <a:lstStyle/>
          <a:p>
            <a:pPr algn="l"/>
            <a:r>
              <a:rPr lang="en-IE" sz="2800" b="1" i="1" dirty="0"/>
              <a:t>R</a:t>
            </a:r>
          </a:p>
        </p:txBody>
      </p:sp>
      <p:cxnSp>
        <p:nvCxnSpPr>
          <p:cNvPr id="51" name="Straight Connector 50">
            <a:extLst>
              <a:ext uri="{FF2B5EF4-FFF2-40B4-BE49-F238E27FC236}">
                <a16:creationId xmlns:a16="http://schemas.microsoft.com/office/drawing/2014/main" id="{A5D3B98C-3DAB-F5ED-0CD5-04C60AB76B57}"/>
              </a:ext>
            </a:extLst>
          </p:cNvPr>
          <p:cNvCxnSpPr>
            <a:cxnSpLocks/>
          </p:cNvCxnSpPr>
          <p:nvPr/>
        </p:nvCxnSpPr>
        <p:spPr>
          <a:xfrm>
            <a:off x="1674239" y="3000100"/>
            <a:ext cx="0" cy="641385"/>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2" name="TextBox 51">
            <a:extLst>
              <a:ext uri="{FF2B5EF4-FFF2-40B4-BE49-F238E27FC236}">
                <a16:creationId xmlns:a16="http://schemas.microsoft.com/office/drawing/2014/main" id="{68DC223A-CDF5-BFDC-0985-3326EE922C22}"/>
              </a:ext>
            </a:extLst>
          </p:cNvPr>
          <p:cNvSpPr txBox="1"/>
          <p:nvPr/>
        </p:nvSpPr>
        <p:spPr>
          <a:xfrm>
            <a:off x="247723" y="3034506"/>
            <a:ext cx="1364476" cy="523220"/>
          </a:xfrm>
          <a:prstGeom prst="rect">
            <a:avLst/>
          </a:prstGeom>
          <a:noFill/>
        </p:spPr>
        <p:txBody>
          <a:bodyPr wrap="none" rtlCol="0">
            <a:spAutoFit/>
          </a:bodyPr>
          <a:lstStyle/>
          <a:p>
            <a:pPr algn="l"/>
            <a:r>
              <a:rPr lang="en-IE" sz="2800" i="1" dirty="0"/>
              <a:t>900 km</a:t>
            </a:r>
          </a:p>
        </p:txBody>
      </p:sp>
      <p:cxnSp>
        <p:nvCxnSpPr>
          <p:cNvPr id="53" name="Straight Connector 52">
            <a:extLst>
              <a:ext uri="{FF2B5EF4-FFF2-40B4-BE49-F238E27FC236}">
                <a16:creationId xmlns:a16="http://schemas.microsoft.com/office/drawing/2014/main" id="{C637A3E1-D327-B4FA-36B4-9E096A2ADEA9}"/>
              </a:ext>
            </a:extLst>
          </p:cNvPr>
          <p:cNvCxnSpPr>
            <a:cxnSpLocks/>
          </p:cNvCxnSpPr>
          <p:nvPr/>
        </p:nvCxnSpPr>
        <p:spPr>
          <a:xfrm flipH="1">
            <a:off x="1720537" y="2957979"/>
            <a:ext cx="228001" cy="2175042"/>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4" name="TextBox 53">
            <a:extLst>
              <a:ext uri="{FF2B5EF4-FFF2-40B4-BE49-F238E27FC236}">
                <a16:creationId xmlns:a16="http://schemas.microsoft.com/office/drawing/2014/main" id="{C44FD3FA-7EE6-2069-1C34-BED04241A7DE}"/>
              </a:ext>
            </a:extLst>
          </p:cNvPr>
          <p:cNvSpPr txBox="1"/>
          <p:nvPr/>
        </p:nvSpPr>
        <p:spPr>
          <a:xfrm>
            <a:off x="1784793" y="3726236"/>
            <a:ext cx="404278" cy="523220"/>
          </a:xfrm>
          <a:prstGeom prst="rect">
            <a:avLst/>
          </a:prstGeom>
          <a:noFill/>
        </p:spPr>
        <p:txBody>
          <a:bodyPr wrap="none" rtlCol="0">
            <a:spAutoFit/>
          </a:bodyPr>
          <a:lstStyle/>
          <a:p>
            <a:pPr algn="l"/>
            <a:r>
              <a:rPr lang="en-IE" sz="2800" b="1" i="1" dirty="0"/>
              <a:t>d</a:t>
            </a:r>
          </a:p>
        </p:txBody>
      </p:sp>
      <mc:AlternateContent xmlns:mc="http://schemas.openxmlformats.org/markup-compatibility/2006" xmlns:a14="http://schemas.microsoft.com/office/drawing/2010/main">
        <mc:Choice Requires="a14">
          <p:sp>
            <p:nvSpPr>
              <p:cNvPr id="56" name="Object 4">
                <a:extLst>
                  <a:ext uri="{FF2B5EF4-FFF2-40B4-BE49-F238E27FC236}">
                    <a16:creationId xmlns:a16="http://schemas.microsoft.com/office/drawing/2014/main" id="{B44A9929-DE0A-6AFD-49A9-49F181229E0B}"/>
                  </a:ext>
                </a:extLst>
              </p:cNvPr>
              <p:cNvSpPr txBox="1"/>
              <p:nvPr/>
            </p:nvSpPr>
            <p:spPr bwMode="auto">
              <a:xfrm>
                <a:off x="4220975" y="2124485"/>
                <a:ext cx="1987395" cy="84405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GB" sz="2800" b="0" i="1" smtClean="0">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𝑔</m:t>
                          </m:r>
                        </m:e>
                        <m:sub>
                          <m:r>
                            <a:rPr lang="en-GB" sz="2800" b="0" i="1" smtClean="0">
                              <a:solidFill>
                                <a:srgbClr val="000000"/>
                              </a:solidFill>
                              <a:latin typeface="Cambria Math" panose="02040503050406030204" pitchFamily="18" charset="0"/>
                            </a:rPr>
                            <m:t>0</m:t>
                          </m:r>
                        </m:sub>
                      </m:sSub>
                      <m:r>
                        <a:rPr lang="en-IE" sz="2800" i="1" smtClean="0">
                          <a:solidFill>
                            <a:srgbClr val="000000"/>
                          </a:solidFill>
                          <a:latin typeface="Cambria Math" panose="02040503050406030204" pitchFamily="18" charset="0"/>
                        </a:rPr>
                        <m:t>= </m:t>
                      </m:r>
                      <m:f>
                        <m:fPr>
                          <m:ctrlPr>
                            <a:rPr lang="en-IE" sz="2800" i="1">
                              <a:solidFill>
                                <a:srgbClr val="000000"/>
                              </a:solidFill>
                              <a:latin typeface="Cambria Math" panose="02040503050406030204" pitchFamily="18" charset="0"/>
                            </a:rPr>
                          </m:ctrlPr>
                        </m:fPr>
                        <m:num>
                          <m:r>
                            <a:rPr lang="en-IE" sz="2800" i="1">
                              <a:solidFill>
                                <a:srgbClr val="000000"/>
                              </a:solidFill>
                              <a:latin typeface="Cambria Math" panose="02040503050406030204" pitchFamily="18" charset="0"/>
                            </a:rPr>
                            <m:t>𝐺</m:t>
                          </m:r>
                          <m:r>
                            <a:rPr lang="en-IE" sz="2800" b="0" i="1" smtClean="0">
                              <a:solidFill>
                                <a:srgbClr val="000000"/>
                              </a:solidFill>
                              <a:latin typeface="Cambria Math" panose="02040503050406030204" pitchFamily="18" charset="0"/>
                            </a:rPr>
                            <m:t>𝑀</m:t>
                          </m:r>
                        </m:num>
                        <m:den>
                          <m:sSup>
                            <m:sSupPr>
                              <m:ctrlPr>
                                <a:rPr lang="en-IE" sz="2800" i="1">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𝑅</m:t>
                              </m:r>
                            </m:e>
                            <m:sup>
                              <m:r>
                                <a:rPr lang="en-IE" sz="2800" i="1">
                                  <a:solidFill>
                                    <a:srgbClr val="000000"/>
                                  </a:solidFill>
                                  <a:latin typeface="Cambria Math" panose="02040503050406030204" pitchFamily="18" charset="0"/>
                                </a:rPr>
                                <m:t>2</m:t>
                              </m:r>
                            </m:sup>
                          </m:sSup>
                        </m:den>
                      </m:f>
                    </m:oMath>
                  </m:oMathPara>
                </a14:m>
                <a:endParaRPr lang="en-IE" sz="2800" dirty="0"/>
              </a:p>
            </p:txBody>
          </p:sp>
        </mc:Choice>
        <mc:Fallback xmlns="">
          <p:sp>
            <p:nvSpPr>
              <p:cNvPr id="56" name="Object 4">
                <a:extLst>
                  <a:ext uri="{FF2B5EF4-FFF2-40B4-BE49-F238E27FC236}">
                    <a16:creationId xmlns:a16="http://schemas.microsoft.com/office/drawing/2014/main" id="{B44A9929-DE0A-6AFD-49A9-49F181229E0B}"/>
                  </a:ext>
                </a:extLst>
              </p:cNvPr>
              <p:cNvSpPr txBox="1">
                <a:spLocks noRot="1" noChangeAspect="1" noMove="1" noResize="1" noEditPoints="1" noAdjustHandles="1" noChangeArrowheads="1" noChangeShapeType="1" noTextEdit="1"/>
              </p:cNvSpPr>
              <p:nvPr/>
            </p:nvSpPr>
            <p:spPr bwMode="auto">
              <a:xfrm>
                <a:off x="4220975" y="2124485"/>
                <a:ext cx="1987395" cy="844054"/>
              </a:xfrm>
              <a:prstGeom prst="rect">
                <a:avLst/>
              </a:prstGeom>
              <a:blipFill>
                <a:blip r:embed="rId6"/>
                <a:stretch>
                  <a:fillRect b="-72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Object 4">
                <a:extLst>
                  <a:ext uri="{FF2B5EF4-FFF2-40B4-BE49-F238E27FC236}">
                    <a16:creationId xmlns:a16="http://schemas.microsoft.com/office/drawing/2014/main" id="{1F5E9E94-4951-F0B7-A0F4-C2327A3E1D16}"/>
                  </a:ext>
                </a:extLst>
              </p:cNvPr>
              <p:cNvSpPr txBox="1"/>
              <p:nvPr/>
            </p:nvSpPr>
            <p:spPr bwMode="auto">
              <a:xfrm>
                <a:off x="4027260" y="4142490"/>
                <a:ext cx="2929751" cy="100612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IE" sz="2800" b="0" i="1" smtClean="0">
                              <a:solidFill>
                                <a:srgbClr val="000000"/>
                              </a:solidFill>
                              <a:latin typeface="Cambria Math" panose="02040503050406030204" pitchFamily="18" charset="0"/>
                            </a:rPr>
                          </m:ctrlPr>
                        </m:sSubPr>
                        <m:e>
                          <m:r>
                            <a:rPr lang="en-IE" sz="2800" b="0" i="1" smtClean="0">
                              <a:solidFill>
                                <a:srgbClr val="000000"/>
                              </a:solidFill>
                              <a:latin typeface="Cambria Math" panose="02040503050406030204" pitchFamily="18" charset="0"/>
                            </a:rPr>
                            <m:t>𝑔</m:t>
                          </m:r>
                        </m:e>
                        <m:sub>
                          <m:r>
                            <a:rPr lang="en-GB" sz="2800" b="0" i="1" smtClean="0">
                              <a:solidFill>
                                <a:srgbClr val="000000"/>
                              </a:solidFill>
                              <a:latin typeface="Cambria Math" panose="02040503050406030204" pitchFamily="18" charset="0"/>
                            </a:rPr>
                            <m:t>900</m:t>
                          </m:r>
                        </m:sub>
                      </m:sSub>
                      <m:r>
                        <a:rPr lang="en-IE" sz="2800" i="1" smtClean="0">
                          <a:solidFill>
                            <a:srgbClr val="000000"/>
                          </a:solidFill>
                          <a:latin typeface="Cambria Math" panose="02040503050406030204" pitchFamily="18" charset="0"/>
                        </a:rPr>
                        <m:t>= </m:t>
                      </m:r>
                      <m:sSub>
                        <m:sSubPr>
                          <m:ctrlPr>
                            <a:rPr lang="en-GB" sz="2800" b="0" i="1" smtClean="0">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𝑔</m:t>
                          </m:r>
                        </m:e>
                        <m:sub>
                          <m:r>
                            <a:rPr lang="en-GB" sz="2800" b="0" i="1" smtClean="0">
                              <a:solidFill>
                                <a:srgbClr val="000000"/>
                              </a:solidFill>
                              <a:latin typeface="Cambria Math" panose="02040503050406030204" pitchFamily="18" charset="0"/>
                            </a:rPr>
                            <m:t>0</m:t>
                          </m:r>
                        </m:sub>
                      </m:sSub>
                      <m:r>
                        <a:rPr lang="en-GB" sz="2800" b="0" i="1" smtClean="0">
                          <a:solidFill>
                            <a:srgbClr val="000000"/>
                          </a:solidFill>
                          <a:latin typeface="Cambria Math" panose="02040503050406030204" pitchFamily="18" charset="0"/>
                        </a:rPr>
                        <m:t>×</m:t>
                      </m:r>
                      <m:f>
                        <m:fPr>
                          <m:ctrlPr>
                            <a:rPr lang="en-GB" sz="2800" b="0" i="1" smtClean="0">
                              <a:solidFill>
                                <a:srgbClr val="000000"/>
                              </a:solidFill>
                              <a:latin typeface="Cambria Math" panose="02040503050406030204" pitchFamily="18" charset="0"/>
                            </a:rPr>
                          </m:ctrlPr>
                        </m:fPr>
                        <m:num>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𝑅</m:t>
                              </m:r>
                            </m:e>
                            <m:sup>
                              <m:r>
                                <a:rPr lang="en-GB" sz="2800" b="0" i="1" smtClean="0">
                                  <a:solidFill>
                                    <a:srgbClr val="000000"/>
                                  </a:solidFill>
                                  <a:latin typeface="Cambria Math" panose="02040503050406030204" pitchFamily="18" charset="0"/>
                                </a:rPr>
                                <m:t>2</m:t>
                              </m:r>
                            </m:sup>
                          </m:sSup>
                        </m:num>
                        <m:den>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𝑑</m:t>
                              </m:r>
                            </m:e>
                            <m:sup>
                              <m:r>
                                <a:rPr lang="en-GB" sz="2800" b="0" i="1" smtClean="0">
                                  <a:solidFill>
                                    <a:srgbClr val="000000"/>
                                  </a:solidFill>
                                  <a:latin typeface="Cambria Math" panose="02040503050406030204" pitchFamily="18" charset="0"/>
                                </a:rPr>
                                <m:t>2</m:t>
                              </m:r>
                            </m:sup>
                          </m:sSup>
                        </m:den>
                      </m:f>
                    </m:oMath>
                  </m:oMathPara>
                </a14:m>
                <a:endParaRPr lang="en-IE" sz="2800" dirty="0"/>
              </a:p>
            </p:txBody>
          </p:sp>
        </mc:Choice>
        <mc:Fallback xmlns="">
          <p:sp>
            <p:nvSpPr>
              <p:cNvPr id="57" name="Object 4">
                <a:extLst>
                  <a:ext uri="{FF2B5EF4-FFF2-40B4-BE49-F238E27FC236}">
                    <a16:creationId xmlns:a16="http://schemas.microsoft.com/office/drawing/2014/main" id="{1F5E9E94-4951-F0B7-A0F4-C2327A3E1D16}"/>
                  </a:ext>
                </a:extLst>
              </p:cNvPr>
              <p:cNvSpPr txBox="1">
                <a:spLocks noRot="1" noChangeAspect="1" noMove="1" noResize="1" noEditPoints="1" noAdjustHandles="1" noChangeArrowheads="1" noChangeShapeType="1" noTextEdit="1"/>
              </p:cNvSpPr>
              <p:nvPr/>
            </p:nvSpPr>
            <p:spPr bwMode="auto">
              <a:xfrm>
                <a:off x="4027260" y="4142490"/>
                <a:ext cx="2929751" cy="1006124"/>
              </a:xfrm>
              <a:prstGeom prst="rect">
                <a:avLst/>
              </a:prstGeom>
              <a:blipFill>
                <a:blip r:embed="rId7"/>
                <a:stretch>
                  <a:fillRect/>
                </a:stretch>
              </a:blipFill>
              <a:ln>
                <a:noFill/>
              </a:ln>
            </p:spPr>
            <p:txBody>
              <a:bodyPr/>
              <a:lstStyle/>
              <a:p>
                <a:r>
                  <a:rPr lang="en-GB">
                    <a:noFill/>
                  </a:rPr>
                  <a:t> </a:t>
                </a:r>
              </a:p>
            </p:txBody>
          </p:sp>
        </mc:Fallback>
      </mc:AlternateContent>
      <p:grpSp>
        <p:nvGrpSpPr>
          <p:cNvPr id="62" name="Group 61">
            <a:extLst>
              <a:ext uri="{FF2B5EF4-FFF2-40B4-BE49-F238E27FC236}">
                <a16:creationId xmlns:a16="http://schemas.microsoft.com/office/drawing/2014/main" id="{36DCB026-33A0-6DDC-8246-057D11A5277C}"/>
              </a:ext>
            </a:extLst>
          </p:cNvPr>
          <p:cNvGrpSpPr/>
          <p:nvPr/>
        </p:nvGrpSpPr>
        <p:grpSpPr>
          <a:xfrm>
            <a:off x="6324600" y="2105191"/>
            <a:ext cx="1244599" cy="2036632"/>
            <a:chOff x="6896100" y="2105191"/>
            <a:chExt cx="1244599" cy="2036632"/>
          </a:xfrm>
        </p:grpSpPr>
        <p:sp>
          <p:nvSpPr>
            <p:cNvPr id="58" name="Oval 57">
              <a:extLst>
                <a:ext uri="{FF2B5EF4-FFF2-40B4-BE49-F238E27FC236}">
                  <a16:creationId xmlns:a16="http://schemas.microsoft.com/office/drawing/2014/main" id="{66E7DDA8-A0C6-C9EC-D605-985F748B01C0}"/>
                </a:ext>
              </a:extLst>
            </p:cNvPr>
            <p:cNvSpPr/>
            <p:nvPr/>
          </p:nvSpPr>
          <p:spPr>
            <a:xfrm>
              <a:off x="6896100" y="3034506"/>
              <a:ext cx="527363" cy="11073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895B0E-4F6A-545D-1483-F149480CF7BC}"/>
                    </a:ext>
                  </a:extLst>
                </p:cNvPr>
                <p:cNvSpPr txBox="1"/>
                <p:nvPr/>
              </p:nvSpPr>
              <p:spPr>
                <a:xfrm>
                  <a:off x="7482121" y="2105191"/>
                  <a:ext cx="65857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solidFill>
                                  <a:srgbClr val="FF0000"/>
                                </a:solidFill>
                                <a:latin typeface="Cambria Math" panose="02040503050406030204" pitchFamily="18" charset="0"/>
                                <a:cs typeface="Arial" panose="020B0604020202020204" pitchFamily="34" charset="0"/>
                              </a:rPr>
                            </m:ctrlPr>
                          </m:sSubPr>
                          <m:e>
                            <m:r>
                              <a:rPr lang="en-GB" sz="2800" b="0" i="1" smtClean="0">
                                <a:solidFill>
                                  <a:srgbClr val="FF0000"/>
                                </a:solidFill>
                                <a:latin typeface="Cambria Math" panose="02040503050406030204" pitchFamily="18" charset="0"/>
                                <a:cs typeface="Arial" panose="020B0604020202020204" pitchFamily="34" charset="0"/>
                              </a:rPr>
                              <m:t>𝑔</m:t>
                            </m:r>
                          </m:e>
                          <m:sub>
                            <m:r>
                              <a:rPr lang="en-GB" sz="2800" b="0" i="1" smtClean="0">
                                <a:solidFill>
                                  <a:srgbClr val="FF0000"/>
                                </a:solidFill>
                                <a:latin typeface="Cambria Math" panose="02040503050406030204" pitchFamily="18" charset="0"/>
                                <a:cs typeface="Arial" panose="020B0604020202020204" pitchFamily="34" charset="0"/>
                              </a:rPr>
                              <m:t>0</m:t>
                            </m:r>
                          </m:sub>
                        </m:sSub>
                      </m:oMath>
                    </m:oMathPara>
                  </a14:m>
                  <a:endParaRPr lang="en-GB" sz="2800" dirty="0" err="1">
                    <a:solidFill>
                      <a:srgbClr val="FF0000"/>
                    </a:solidFill>
                    <a:latin typeface="Arial" panose="020B0604020202020204" pitchFamily="34" charset="0"/>
                    <a:cs typeface="Arial" panose="020B0604020202020204" pitchFamily="34" charset="0"/>
                  </a:endParaRPr>
                </a:p>
              </p:txBody>
            </p:sp>
          </mc:Choice>
          <mc:Fallback xmlns="">
            <p:sp>
              <p:nvSpPr>
                <p:cNvPr id="59" name="TextBox 58">
                  <a:extLst>
                    <a:ext uri="{FF2B5EF4-FFF2-40B4-BE49-F238E27FC236}">
                      <a16:creationId xmlns:a16="http://schemas.microsoft.com/office/drawing/2014/main" id="{89895B0E-4F6A-545D-1483-F149480CF7BC}"/>
                    </a:ext>
                  </a:extLst>
                </p:cNvPr>
                <p:cNvSpPr txBox="1">
                  <a:spLocks noRot="1" noChangeAspect="1" noMove="1" noResize="1" noEditPoints="1" noAdjustHandles="1" noChangeArrowheads="1" noChangeShapeType="1" noTextEdit="1"/>
                </p:cNvSpPr>
                <p:nvPr/>
              </p:nvSpPr>
              <p:spPr>
                <a:xfrm>
                  <a:off x="7482121" y="2105191"/>
                  <a:ext cx="658578" cy="677108"/>
                </a:xfrm>
                <a:prstGeom prst="rect">
                  <a:avLst/>
                </a:prstGeom>
                <a:blipFill>
                  <a:blip r:embed="rId8"/>
                  <a:stretch>
                    <a:fillRect/>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1F5FC2A6-7A26-139D-69C6-8682BBF36B28}"/>
                </a:ext>
              </a:extLst>
            </p:cNvPr>
            <p:cNvCxnSpPr/>
            <p:nvPr/>
          </p:nvCxnSpPr>
          <p:spPr>
            <a:xfrm flipH="1">
              <a:off x="7312611" y="2667000"/>
              <a:ext cx="218489" cy="367506"/>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D1F837AD-7FCB-86B0-511F-29C4E61F4E65}"/>
              </a:ext>
            </a:extLst>
          </p:cNvPr>
          <p:cNvSpPr txBox="1"/>
          <p:nvPr/>
        </p:nvSpPr>
        <p:spPr>
          <a:xfrm>
            <a:off x="7268474" y="2782299"/>
            <a:ext cx="1872888" cy="1200329"/>
          </a:xfrm>
          <a:prstGeom prst="rect">
            <a:avLst/>
          </a:prstGeom>
          <a:noFill/>
        </p:spPr>
        <p:txBody>
          <a:bodyPr wrap="square" rtlCol="0">
            <a:spAutoFit/>
          </a:bodyPr>
          <a:lstStyle/>
          <a:p>
            <a:pPr>
              <a:spcAft>
                <a:spcPts val="1200"/>
              </a:spcAft>
            </a:pPr>
            <a:r>
              <a:rPr lang="en-GB" sz="2400" dirty="0">
                <a:solidFill>
                  <a:srgbClr val="FF0000"/>
                </a:solidFill>
                <a:latin typeface="Arial" panose="020B0604020202020204" pitchFamily="34" charset="0"/>
                <a:cs typeface="Arial" panose="020B0604020202020204" pitchFamily="34" charset="0"/>
              </a:rPr>
              <a:t>Multiply above and below by R</a:t>
            </a:r>
            <a:r>
              <a:rPr lang="en-GB" sz="2400" dirty="0">
                <a:solidFill>
                  <a:srgbClr val="FF0000"/>
                </a:solidFill>
              </a:rPr>
              <a:t>²</a:t>
            </a:r>
            <a:endParaRPr lang="en-GB"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4" name="Object 4">
                <a:extLst>
                  <a:ext uri="{FF2B5EF4-FFF2-40B4-BE49-F238E27FC236}">
                    <a16:creationId xmlns:a16="http://schemas.microsoft.com/office/drawing/2014/main" id="{4AAC8314-D531-E322-D997-F17101B2EEB7}"/>
                  </a:ext>
                </a:extLst>
              </p:cNvPr>
              <p:cNvSpPr txBox="1"/>
              <p:nvPr/>
            </p:nvSpPr>
            <p:spPr bwMode="auto">
              <a:xfrm>
                <a:off x="6239054" y="3085909"/>
                <a:ext cx="1184409" cy="100612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IE" sz="2800" i="1">
                              <a:solidFill>
                                <a:srgbClr val="000000"/>
                              </a:solidFill>
                              <a:latin typeface="Cambria Math" panose="02040503050406030204" pitchFamily="18" charset="0"/>
                            </a:rPr>
                          </m:ctrlPr>
                        </m:fPr>
                        <m:num>
                          <m:r>
                            <a:rPr lang="en-IE" sz="2800" i="1">
                              <a:solidFill>
                                <a:srgbClr val="000000"/>
                              </a:solidFill>
                              <a:latin typeface="Cambria Math" panose="02040503050406030204" pitchFamily="18" charset="0"/>
                            </a:rPr>
                            <m:t>𝐺𝑀</m:t>
                          </m:r>
                          <m:sSup>
                            <m:sSupPr>
                              <m:ctrlPr>
                                <a:rPr lang="en-GB" sz="2800" i="1">
                                  <a:solidFill>
                                    <a:srgbClr val="000000"/>
                                  </a:solidFill>
                                  <a:latin typeface="Cambria Math" panose="02040503050406030204" pitchFamily="18" charset="0"/>
                                </a:rPr>
                              </m:ctrlPr>
                            </m:sSupPr>
                            <m:e>
                              <m:r>
                                <a:rPr lang="en-GB" sz="2800" i="1">
                                  <a:solidFill>
                                    <a:srgbClr val="000000"/>
                                  </a:solidFill>
                                  <a:latin typeface="Cambria Math" panose="02040503050406030204" pitchFamily="18" charset="0"/>
                                </a:rPr>
                                <m:t>𝑅</m:t>
                              </m:r>
                            </m:e>
                            <m:sup>
                              <m:r>
                                <a:rPr lang="en-GB" sz="2800" i="1">
                                  <a:solidFill>
                                    <a:srgbClr val="000000"/>
                                  </a:solidFill>
                                  <a:latin typeface="Cambria Math" panose="02040503050406030204" pitchFamily="18" charset="0"/>
                                </a:rPr>
                                <m:t>2</m:t>
                              </m:r>
                            </m:sup>
                          </m:sSup>
                        </m:num>
                        <m:den>
                          <m:sSup>
                            <m:sSupPr>
                              <m:ctrlPr>
                                <a:rPr lang="en-GB" sz="2800" i="1">
                                  <a:solidFill>
                                    <a:srgbClr val="000000"/>
                                  </a:solidFill>
                                  <a:latin typeface="Cambria Math" panose="02040503050406030204" pitchFamily="18" charset="0"/>
                                </a:rPr>
                              </m:ctrlPr>
                            </m:sSupPr>
                            <m:e>
                              <m:r>
                                <a:rPr lang="en-GB" sz="2800" i="1">
                                  <a:solidFill>
                                    <a:srgbClr val="000000"/>
                                  </a:solidFill>
                                  <a:latin typeface="Cambria Math" panose="02040503050406030204" pitchFamily="18" charset="0"/>
                                </a:rPr>
                                <m:t>𝑅</m:t>
                              </m:r>
                            </m:e>
                            <m:sup>
                              <m:r>
                                <a:rPr lang="en-GB" sz="2800" i="1">
                                  <a:solidFill>
                                    <a:srgbClr val="000000"/>
                                  </a:solidFill>
                                  <a:latin typeface="Cambria Math" panose="02040503050406030204" pitchFamily="18" charset="0"/>
                                </a:rPr>
                                <m:t>2</m:t>
                              </m:r>
                            </m:sup>
                          </m:sSup>
                          <m:sSup>
                            <m:sSupPr>
                              <m:ctrlPr>
                                <a:rPr lang="en-IE" sz="2800" i="1">
                                  <a:solidFill>
                                    <a:srgbClr val="000000"/>
                                  </a:solidFill>
                                  <a:latin typeface="Cambria Math" panose="02040503050406030204" pitchFamily="18" charset="0"/>
                                </a:rPr>
                              </m:ctrlPr>
                            </m:sSupPr>
                            <m:e>
                              <m:r>
                                <a:rPr lang="en-IE" sz="2800" i="1">
                                  <a:solidFill>
                                    <a:srgbClr val="000000"/>
                                  </a:solidFill>
                                  <a:latin typeface="Cambria Math" panose="02040503050406030204" pitchFamily="18" charset="0"/>
                                </a:rPr>
                                <m:t>𝑑</m:t>
                              </m:r>
                            </m:e>
                            <m:sup>
                              <m:r>
                                <a:rPr lang="en-IE" sz="2800" i="1">
                                  <a:solidFill>
                                    <a:srgbClr val="000000"/>
                                  </a:solidFill>
                                  <a:latin typeface="Cambria Math" panose="02040503050406030204" pitchFamily="18" charset="0"/>
                                </a:rPr>
                                <m:t>2</m:t>
                              </m:r>
                            </m:sup>
                          </m:sSup>
                        </m:den>
                      </m:f>
                    </m:oMath>
                  </m:oMathPara>
                </a14:m>
                <a:endParaRPr lang="en-IE" sz="2800" dirty="0"/>
              </a:p>
            </p:txBody>
          </p:sp>
        </mc:Choice>
        <mc:Fallback xmlns="">
          <p:sp>
            <p:nvSpPr>
              <p:cNvPr id="64" name="Object 4">
                <a:extLst>
                  <a:ext uri="{FF2B5EF4-FFF2-40B4-BE49-F238E27FC236}">
                    <a16:creationId xmlns:a16="http://schemas.microsoft.com/office/drawing/2014/main" id="{4AAC8314-D531-E322-D997-F17101B2EEB7}"/>
                  </a:ext>
                </a:extLst>
              </p:cNvPr>
              <p:cNvSpPr txBox="1">
                <a:spLocks noRot="1" noChangeAspect="1" noMove="1" noResize="1" noEditPoints="1" noAdjustHandles="1" noChangeArrowheads="1" noChangeShapeType="1" noTextEdit="1"/>
              </p:cNvSpPr>
              <p:nvPr/>
            </p:nvSpPr>
            <p:spPr bwMode="auto">
              <a:xfrm>
                <a:off x="6239054" y="3085909"/>
                <a:ext cx="1184409" cy="1006124"/>
              </a:xfrm>
              <a:prstGeom prst="rect">
                <a:avLst/>
              </a:prstGeom>
              <a:blipFill>
                <a:blip r:embed="rId9"/>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9098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down)">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56" grpId="0"/>
      <p:bldP spid="57"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DA2F6-3C9A-0D0E-B7FD-96771DEC22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825BE6-47B0-FED2-283A-8ACD05AFEEFB}"/>
              </a:ext>
            </a:extLst>
          </p:cNvPr>
          <p:cNvSpPr>
            <a:spLocks noGrp="1"/>
          </p:cNvSpPr>
          <p:nvPr>
            <p:ph type="title"/>
          </p:nvPr>
        </p:nvSpPr>
        <p:spPr>
          <a:xfrm>
            <a:off x="241300" y="155246"/>
            <a:ext cx="8724900" cy="590931"/>
          </a:xfrm>
        </p:spPr>
        <p:txBody>
          <a:bodyPr/>
          <a:lstStyle/>
          <a:p>
            <a:r>
              <a:rPr lang="en-GB" dirty="0"/>
              <a:t>Recap: What does F = ma refer to</a:t>
            </a:r>
          </a:p>
        </p:txBody>
      </p:sp>
      <p:sp>
        <p:nvSpPr>
          <p:cNvPr id="2" name="TextBox 1">
            <a:extLst>
              <a:ext uri="{FF2B5EF4-FFF2-40B4-BE49-F238E27FC236}">
                <a16:creationId xmlns:a16="http://schemas.microsoft.com/office/drawing/2014/main" id="{F557972C-1576-F576-971E-0426FCBA5146}"/>
              </a:ext>
            </a:extLst>
          </p:cNvPr>
          <p:cNvSpPr txBox="1"/>
          <p:nvPr/>
        </p:nvSpPr>
        <p:spPr>
          <a:xfrm>
            <a:off x="1737360" y="1257300"/>
            <a:ext cx="5666740" cy="1723549"/>
          </a:xfrm>
          <a:prstGeom prst="rect">
            <a:avLst/>
          </a:prstGeom>
          <a:noFill/>
        </p:spPr>
        <p:txBody>
          <a:bodyPr wrap="square" rtlCol="0">
            <a:spAutoFit/>
          </a:bodyPr>
          <a:lstStyle/>
          <a:p>
            <a:pPr algn="l">
              <a:spcAft>
                <a:spcPts val="1200"/>
              </a:spcAft>
            </a:pPr>
            <a:r>
              <a:rPr lang="en-GB" sz="3200" dirty="0">
                <a:latin typeface="Arial" panose="020B0604020202020204" pitchFamily="34" charset="0"/>
                <a:cs typeface="Arial" panose="020B0604020202020204" pitchFamily="34" charset="0"/>
              </a:rPr>
              <a:t>Force = mass x acceleration</a:t>
            </a:r>
          </a:p>
          <a:p>
            <a:pPr algn="l">
              <a:spcAft>
                <a:spcPts val="1200"/>
              </a:spcAft>
            </a:pPr>
            <a:r>
              <a:rPr lang="en-GB" sz="3200" dirty="0">
                <a:latin typeface="Arial" panose="020B0604020202020204" pitchFamily="34" charset="0"/>
                <a:cs typeface="Arial" panose="020B0604020202020204" pitchFamily="34" charset="0"/>
              </a:rPr>
              <a:t>It’s a special case of Newton’s second law</a:t>
            </a:r>
          </a:p>
        </p:txBody>
      </p:sp>
    </p:spTree>
    <p:extLst>
      <p:ext uri="{BB962C8B-B14F-4D97-AF65-F5344CB8AC3E}">
        <p14:creationId xmlns:p14="http://schemas.microsoft.com/office/powerpoint/2010/main" val="18227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37A9-FD0A-CB75-4B62-78B5F4A2D75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0C6B0109-7E14-09B8-025D-88D1AEE50387}"/>
                  </a:ext>
                </a:extLst>
              </p:cNvPr>
              <p:cNvSpPr txBox="1"/>
              <p:nvPr/>
            </p:nvSpPr>
            <p:spPr bwMode="auto">
              <a:xfrm>
                <a:off x="6511012" y="4131010"/>
                <a:ext cx="2273354" cy="70750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IE" sz="1600" b="0" i="1" smtClean="0">
                              <a:solidFill>
                                <a:srgbClr val="0000FF"/>
                              </a:solidFill>
                              <a:latin typeface="Cambria Math" panose="02040503050406030204" pitchFamily="18" charset="0"/>
                            </a:rPr>
                          </m:ctrlPr>
                        </m:sSubPr>
                        <m:e>
                          <m:r>
                            <a:rPr lang="en-IE" sz="1600" b="0" i="1" smtClean="0">
                              <a:solidFill>
                                <a:srgbClr val="0000FF"/>
                              </a:solidFill>
                              <a:latin typeface="Cambria Math" panose="02040503050406030204" pitchFamily="18" charset="0"/>
                            </a:rPr>
                            <m:t>𝑔</m:t>
                          </m:r>
                        </m:e>
                        <m:sub>
                          <m:r>
                            <a:rPr lang="en-GB" sz="1600" b="0" i="1" smtClean="0">
                              <a:solidFill>
                                <a:srgbClr val="0000FF"/>
                              </a:solidFill>
                              <a:latin typeface="Cambria Math" panose="02040503050406030204" pitchFamily="18" charset="0"/>
                            </a:rPr>
                            <m:t>133</m:t>
                          </m:r>
                        </m:sub>
                      </m:sSub>
                      <m:r>
                        <a:rPr lang="en-IE" sz="1600" i="1" smtClean="0">
                          <a:solidFill>
                            <a:srgbClr val="0000FF"/>
                          </a:solidFill>
                          <a:latin typeface="Cambria Math" panose="02040503050406030204" pitchFamily="18" charset="0"/>
                        </a:rPr>
                        <m:t>= </m:t>
                      </m:r>
                      <m:f>
                        <m:fPr>
                          <m:ctrlPr>
                            <a:rPr lang="en-IE" sz="1600" i="1">
                              <a:solidFill>
                                <a:srgbClr val="0000FF"/>
                              </a:solidFill>
                              <a:latin typeface="Cambria Math" panose="02040503050406030204" pitchFamily="18" charset="0"/>
                            </a:rPr>
                          </m:ctrlPr>
                        </m:fPr>
                        <m:num>
                          <m:r>
                            <a:rPr lang="en-IE" sz="1600" i="1">
                              <a:solidFill>
                                <a:srgbClr val="0000FF"/>
                              </a:solidFill>
                              <a:latin typeface="Cambria Math" panose="02040503050406030204" pitchFamily="18" charset="0"/>
                            </a:rPr>
                            <m:t>𝐺</m:t>
                          </m:r>
                          <m:r>
                            <a:rPr lang="en-IE" sz="1600" b="0" i="1" smtClean="0">
                              <a:solidFill>
                                <a:srgbClr val="0000FF"/>
                              </a:solidFill>
                              <a:latin typeface="Cambria Math" panose="02040503050406030204" pitchFamily="18" charset="0"/>
                            </a:rPr>
                            <m:t>𝑀</m:t>
                          </m:r>
                        </m:num>
                        <m:den>
                          <m:sSup>
                            <m:sSupPr>
                              <m:ctrlPr>
                                <a:rPr lang="en-IE" sz="1600" i="1">
                                  <a:solidFill>
                                    <a:srgbClr val="0000FF"/>
                                  </a:solidFill>
                                  <a:latin typeface="Cambria Math" panose="02040503050406030204" pitchFamily="18" charset="0"/>
                                </a:rPr>
                              </m:ctrlPr>
                            </m:sSupPr>
                            <m:e>
                              <m:r>
                                <a:rPr lang="en-IE" sz="1600" b="0" i="1" smtClean="0">
                                  <a:solidFill>
                                    <a:srgbClr val="0000FF"/>
                                  </a:solidFill>
                                  <a:latin typeface="Cambria Math" panose="02040503050406030204" pitchFamily="18" charset="0"/>
                                </a:rPr>
                                <m:t>𝑑</m:t>
                              </m:r>
                            </m:e>
                            <m:sup>
                              <m:r>
                                <a:rPr lang="en-IE" sz="1600" i="1">
                                  <a:solidFill>
                                    <a:srgbClr val="0000FF"/>
                                  </a:solidFill>
                                  <a:latin typeface="Cambria Math" panose="02040503050406030204" pitchFamily="18" charset="0"/>
                                </a:rPr>
                                <m:t>2</m:t>
                              </m:r>
                            </m:sup>
                          </m:sSup>
                        </m:den>
                      </m:f>
                      <m:r>
                        <a:rPr lang="en-GB" sz="1600" b="0" i="1" smtClean="0">
                          <a:solidFill>
                            <a:srgbClr val="0000FF"/>
                          </a:solidFill>
                          <a:latin typeface="Cambria Math" panose="02040503050406030204" pitchFamily="18" charset="0"/>
                        </a:rPr>
                        <m:t>=</m:t>
                      </m:r>
                      <m:f>
                        <m:fPr>
                          <m:ctrlPr>
                            <a:rPr lang="en-GB" sz="1600" b="0" i="1" smtClean="0">
                              <a:solidFill>
                                <a:srgbClr val="0000FF"/>
                              </a:solidFill>
                              <a:latin typeface="Cambria Math" panose="02040503050406030204" pitchFamily="18" charset="0"/>
                            </a:rPr>
                          </m:ctrlPr>
                        </m:fPr>
                        <m:num>
                          <m:r>
                            <a:rPr lang="en-GB" sz="1600" b="0" i="1" smtClean="0">
                              <a:solidFill>
                                <a:srgbClr val="0000FF"/>
                              </a:solidFill>
                              <a:latin typeface="Cambria Math" panose="02040503050406030204" pitchFamily="18" charset="0"/>
                            </a:rPr>
                            <m:t>𝐺𝑀</m:t>
                          </m:r>
                        </m:num>
                        <m:den>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𝑟</m:t>
                              </m:r>
                            </m:e>
                            <m:sup>
                              <m:r>
                                <a:rPr lang="en-GB" sz="1600" b="0" i="1" smtClean="0">
                                  <a:solidFill>
                                    <a:srgbClr val="0000FF"/>
                                  </a:solidFill>
                                  <a:latin typeface="Cambria Math" panose="02040503050406030204" pitchFamily="18" charset="0"/>
                                </a:rPr>
                                <m:t>2</m:t>
                              </m:r>
                            </m:sup>
                          </m:sSup>
                        </m:den>
                      </m:f>
                      <m:r>
                        <a:rPr lang="en-GB" sz="1600" b="0" i="1" smtClean="0">
                          <a:solidFill>
                            <a:srgbClr val="0000FF"/>
                          </a:solidFill>
                          <a:latin typeface="Cambria Math" panose="02040503050406030204" pitchFamily="18" charset="0"/>
                        </a:rPr>
                        <m:t>×</m:t>
                      </m:r>
                      <m:f>
                        <m:fPr>
                          <m:ctrlPr>
                            <a:rPr lang="en-GB" sz="1600" b="0" i="1" smtClean="0">
                              <a:solidFill>
                                <a:srgbClr val="0000FF"/>
                              </a:solidFill>
                              <a:latin typeface="Cambria Math" panose="02040503050406030204" pitchFamily="18" charset="0"/>
                            </a:rPr>
                          </m:ctrlPr>
                        </m:fPr>
                        <m:num>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𝑟</m:t>
                              </m:r>
                            </m:e>
                            <m:sup>
                              <m:r>
                                <a:rPr lang="en-GB" sz="1600" b="0" i="1" smtClean="0">
                                  <a:solidFill>
                                    <a:srgbClr val="0000FF"/>
                                  </a:solidFill>
                                  <a:latin typeface="Cambria Math" panose="02040503050406030204" pitchFamily="18" charset="0"/>
                                </a:rPr>
                                <m:t>2</m:t>
                              </m:r>
                            </m:sup>
                          </m:sSup>
                        </m:num>
                        <m:den>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𝑑</m:t>
                              </m:r>
                            </m:e>
                            <m:sup>
                              <m:r>
                                <a:rPr lang="en-GB" sz="1600" b="0" i="1" smtClean="0">
                                  <a:solidFill>
                                    <a:srgbClr val="0000FF"/>
                                  </a:solidFill>
                                  <a:latin typeface="Cambria Math" panose="02040503050406030204" pitchFamily="18" charset="0"/>
                                </a:rPr>
                                <m:t>2</m:t>
                              </m:r>
                            </m:sup>
                          </m:sSup>
                        </m:den>
                      </m:f>
                    </m:oMath>
                  </m:oMathPara>
                </a14:m>
                <a:endParaRPr lang="en-IE" sz="1600" dirty="0">
                  <a:solidFill>
                    <a:srgbClr val="0000FF"/>
                  </a:solidFill>
                </a:endParaRPr>
              </a:p>
            </p:txBody>
          </p:sp>
        </mc:Choice>
        <mc:Fallback xmlns="">
          <p:sp>
            <p:nvSpPr>
              <p:cNvPr id="5" name="Object 4">
                <a:extLst>
                  <a:ext uri="{FF2B5EF4-FFF2-40B4-BE49-F238E27FC236}">
                    <a16:creationId xmlns:a16="http://schemas.microsoft.com/office/drawing/2014/main" id="{0C6B0109-7E14-09B8-025D-88D1AEE50387}"/>
                  </a:ext>
                </a:extLst>
              </p:cNvPr>
              <p:cNvSpPr txBox="1">
                <a:spLocks noRot="1" noChangeAspect="1" noMove="1" noResize="1" noEditPoints="1" noAdjustHandles="1" noChangeArrowheads="1" noChangeShapeType="1" noTextEdit="1"/>
              </p:cNvSpPr>
              <p:nvPr/>
            </p:nvSpPr>
            <p:spPr bwMode="auto">
              <a:xfrm>
                <a:off x="6511012" y="4131010"/>
                <a:ext cx="2273354" cy="707508"/>
              </a:xfrm>
              <a:prstGeom prst="rect">
                <a:avLst/>
              </a:prstGeom>
              <a:blipFill>
                <a:blip r:embed="rId2"/>
                <a:stretch>
                  <a:fillRect/>
                </a:stretch>
              </a:blipFill>
              <a:ln>
                <a:noFill/>
              </a:ln>
            </p:spPr>
            <p:txBody>
              <a:bodyPr/>
              <a:lstStyle/>
              <a:p>
                <a:r>
                  <a:rPr lang="en-GB">
                    <a:noFill/>
                  </a:rPr>
                  <a:t> </a:t>
                </a:r>
              </a:p>
            </p:txBody>
          </p:sp>
        </mc:Fallback>
      </mc:AlternateContent>
      <p:sp>
        <p:nvSpPr>
          <p:cNvPr id="43" name="Title 42">
            <a:extLst>
              <a:ext uri="{FF2B5EF4-FFF2-40B4-BE49-F238E27FC236}">
                <a16:creationId xmlns:a16="http://schemas.microsoft.com/office/drawing/2014/main" id="{3E9CC0BA-8691-14E9-8DD4-F96FC8AFCBAC}"/>
              </a:ext>
            </a:extLst>
          </p:cNvPr>
          <p:cNvSpPr>
            <a:spLocks noGrp="1"/>
          </p:cNvSpPr>
          <p:nvPr>
            <p:ph type="title"/>
          </p:nvPr>
        </p:nvSpPr>
        <p:spPr/>
        <p:txBody>
          <a:bodyPr>
            <a:normAutofit fontScale="90000"/>
          </a:bodyPr>
          <a:lstStyle/>
          <a:p>
            <a:r>
              <a:rPr lang="en-GB" dirty="0"/>
              <a:t>Exercise</a:t>
            </a:r>
          </a:p>
        </p:txBody>
      </p:sp>
      <p:sp>
        <p:nvSpPr>
          <p:cNvPr id="44" name="Text Placeholder 43">
            <a:extLst>
              <a:ext uri="{FF2B5EF4-FFF2-40B4-BE49-F238E27FC236}">
                <a16:creationId xmlns:a16="http://schemas.microsoft.com/office/drawing/2014/main" id="{3E6C9A85-23C7-82A3-0079-03BCE9F47573}"/>
              </a:ext>
            </a:extLst>
          </p:cNvPr>
          <p:cNvSpPr>
            <a:spLocks noGrp="1"/>
          </p:cNvSpPr>
          <p:nvPr>
            <p:ph type="body" sz="quarter" idx="10"/>
          </p:nvPr>
        </p:nvSpPr>
        <p:spPr>
          <a:xfrm>
            <a:off x="122292" y="461664"/>
            <a:ext cx="8899415" cy="1255728"/>
          </a:xfrm>
        </p:spPr>
        <p:txBody>
          <a:bodyPr/>
          <a:lstStyle/>
          <a:p>
            <a:r>
              <a:rPr lang="en-GB" dirty="0"/>
              <a:t>g on the moon is 1.6 m s⁻² and the radius of the moon is 1.74 × 10⁶ m. Calculate g at a height of 133 km above the moon. </a:t>
            </a:r>
            <a:endParaRPr lang="en-IE" dirty="0"/>
          </a:p>
        </p:txBody>
      </p:sp>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C3CC4CAB-8449-359F-CA3D-4D92D99B0422}"/>
                  </a:ext>
                </a:extLst>
              </p:cNvPr>
              <p:cNvSpPr txBox="1"/>
              <p:nvPr/>
            </p:nvSpPr>
            <p:spPr bwMode="auto">
              <a:xfrm>
                <a:off x="7009059" y="3582790"/>
                <a:ext cx="1195613" cy="66496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GB" sz="1600" b="0" i="1" smtClean="0">
                              <a:solidFill>
                                <a:srgbClr val="0000FF"/>
                              </a:solidFill>
                              <a:latin typeface="Cambria Math" panose="02040503050406030204" pitchFamily="18" charset="0"/>
                            </a:rPr>
                          </m:ctrlPr>
                        </m:sSubPr>
                        <m:e>
                          <m:r>
                            <a:rPr lang="en-GB" sz="1600" b="0" i="1" smtClean="0">
                              <a:solidFill>
                                <a:srgbClr val="0000FF"/>
                              </a:solidFill>
                              <a:latin typeface="Cambria Math" panose="02040503050406030204" pitchFamily="18" charset="0"/>
                            </a:rPr>
                            <m:t>𝑔</m:t>
                          </m:r>
                        </m:e>
                        <m:sub>
                          <m:r>
                            <a:rPr lang="en-GB" sz="1600" b="0" i="1" smtClean="0">
                              <a:solidFill>
                                <a:srgbClr val="0000FF"/>
                              </a:solidFill>
                              <a:latin typeface="Cambria Math" panose="02040503050406030204" pitchFamily="18" charset="0"/>
                            </a:rPr>
                            <m:t>𝑠</m:t>
                          </m:r>
                        </m:sub>
                      </m:sSub>
                      <m:r>
                        <a:rPr lang="en-IE" sz="1600" i="1" smtClean="0">
                          <a:solidFill>
                            <a:srgbClr val="0000FF"/>
                          </a:solidFill>
                          <a:latin typeface="Cambria Math" panose="02040503050406030204" pitchFamily="18" charset="0"/>
                        </a:rPr>
                        <m:t>= </m:t>
                      </m:r>
                      <m:f>
                        <m:fPr>
                          <m:ctrlPr>
                            <a:rPr lang="en-IE" sz="1600" i="1">
                              <a:solidFill>
                                <a:srgbClr val="0000FF"/>
                              </a:solidFill>
                              <a:latin typeface="Cambria Math" panose="02040503050406030204" pitchFamily="18" charset="0"/>
                            </a:rPr>
                          </m:ctrlPr>
                        </m:fPr>
                        <m:num>
                          <m:r>
                            <a:rPr lang="en-IE" sz="1600" i="1">
                              <a:solidFill>
                                <a:srgbClr val="0000FF"/>
                              </a:solidFill>
                              <a:latin typeface="Cambria Math" panose="02040503050406030204" pitchFamily="18" charset="0"/>
                            </a:rPr>
                            <m:t>𝐺</m:t>
                          </m:r>
                          <m:r>
                            <a:rPr lang="en-IE" sz="1600" b="0" i="1" smtClean="0">
                              <a:solidFill>
                                <a:srgbClr val="0000FF"/>
                              </a:solidFill>
                              <a:latin typeface="Cambria Math" panose="02040503050406030204" pitchFamily="18" charset="0"/>
                            </a:rPr>
                            <m:t>𝑀</m:t>
                          </m:r>
                        </m:num>
                        <m:den>
                          <m:sSup>
                            <m:sSupPr>
                              <m:ctrlPr>
                                <a:rPr lang="en-IE" sz="1600" i="1">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𝑟</m:t>
                              </m:r>
                            </m:e>
                            <m:sup>
                              <m:r>
                                <a:rPr lang="en-IE" sz="1600" i="1">
                                  <a:solidFill>
                                    <a:srgbClr val="0000FF"/>
                                  </a:solidFill>
                                  <a:latin typeface="Cambria Math" panose="02040503050406030204" pitchFamily="18" charset="0"/>
                                </a:rPr>
                                <m:t>2</m:t>
                              </m:r>
                            </m:sup>
                          </m:sSup>
                        </m:den>
                      </m:f>
                    </m:oMath>
                  </m:oMathPara>
                </a14:m>
                <a:endParaRPr lang="en-IE" sz="1600" dirty="0">
                  <a:solidFill>
                    <a:srgbClr val="0000FF"/>
                  </a:solidFill>
                </a:endParaRPr>
              </a:p>
            </p:txBody>
          </p:sp>
        </mc:Choice>
        <mc:Fallback xmlns="">
          <p:sp>
            <p:nvSpPr>
              <p:cNvPr id="2" name="Object 4">
                <a:extLst>
                  <a:ext uri="{FF2B5EF4-FFF2-40B4-BE49-F238E27FC236}">
                    <a16:creationId xmlns:a16="http://schemas.microsoft.com/office/drawing/2014/main" id="{C3CC4CAB-8449-359F-CA3D-4D92D99B0422}"/>
                  </a:ext>
                </a:extLst>
              </p:cNvPr>
              <p:cNvSpPr txBox="1">
                <a:spLocks noRot="1" noChangeAspect="1" noMove="1" noResize="1" noEditPoints="1" noAdjustHandles="1" noChangeArrowheads="1" noChangeShapeType="1" noTextEdit="1"/>
              </p:cNvSpPr>
              <p:nvPr/>
            </p:nvSpPr>
            <p:spPr bwMode="auto">
              <a:xfrm>
                <a:off x="7009059" y="3582790"/>
                <a:ext cx="1195613" cy="664966"/>
              </a:xfrm>
              <a:prstGeom prst="rect">
                <a:avLst/>
              </a:prstGeom>
              <a:blipFill>
                <a:blip r:embed="rId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Object 4">
                <a:extLst>
                  <a:ext uri="{FF2B5EF4-FFF2-40B4-BE49-F238E27FC236}">
                    <a16:creationId xmlns:a16="http://schemas.microsoft.com/office/drawing/2014/main" id="{DB14C821-5BC8-EC7D-3D92-B80E7310468B}"/>
                  </a:ext>
                </a:extLst>
              </p:cNvPr>
              <p:cNvSpPr txBox="1"/>
              <p:nvPr/>
            </p:nvSpPr>
            <p:spPr bwMode="auto">
              <a:xfrm>
                <a:off x="6151378" y="5298001"/>
                <a:ext cx="2992622" cy="80163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1600" b="0" i="1" smtClean="0">
                          <a:solidFill>
                            <a:srgbClr val="0000FF"/>
                          </a:solidFill>
                          <a:latin typeface="Cambria Math" panose="02040503050406030204" pitchFamily="18" charset="0"/>
                        </a:rPr>
                        <m:t>=</m:t>
                      </m:r>
                      <m:f>
                        <m:fPr>
                          <m:ctrlPr>
                            <a:rPr lang="en-GB" sz="1600" b="0" i="1" smtClean="0">
                              <a:solidFill>
                                <a:srgbClr val="0000FF"/>
                              </a:solidFill>
                              <a:latin typeface="Cambria Math" panose="02040503050406030204" pitchFamily="18" charset="0"/>
                            </a:rPr>
                          </m:ctrlPr>
                        </m:fPr>
                        <m:num>
                          <m:r>
                            <a:rPr lang="en-GB" sz="1600" b="0" i="1" smtClean="0">
                              <a:solidFill>
                                <a:srgbClr val="0000FF"/>
                              </a:solidFill>
                              <a:latin typeface="Cambria Math" panose="02040503050406030204" pitchFamily="18" charset="0"/>
                            </a:rPr>
                            <m:t>(1.6)</m:t>
                          </m:r>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(1.74×</m:t>
                              </m:r>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10</m:t>
                                  </m:r>
                                </m:e>
                                <m:sup>
                                  <m:r>
                                    <a:rPr lang="en-GB" sz="1600" b="0" i="1" smtClean="0">
                                      <a:solidFill>
                                        <a:srgbClr val="0000FF"/>
                                      </a:solidFill>
                                      <a:latin typeface="Cambria Math" panose="02040503050406030204" pitchFamily="18" charset="0"/>
                                    </a:rPr>
                                    <m:t>6</m:t>
                                  </m:r>
                                </m:sup>
                              </m:sSup>
                              <m:r>
                                <a:rPr lang="en-GB" sz="1600" b="0" i="1" smtClean="0">
                                  <a:solidFill>
                                    <a:srgbClr val="0000FF"/>
                                  </a:solidFill>
                                  <a:latin typeface="Cambria Math" panose="02040503050406030204" pitchFamily="18" charset="0"/>
                                </a:rPr>
                                <m:t>)</m:t>
                              </m:r>
                            </m:e>
                            <m:sup>
                              <m:r>
                                <a:rPr lang="en-GB" sz="1600" b="0" i="1" smtClean="0">
                                  <a:solidFill>
                                    <a:srgbClr val="0000FF"/>
                                  </a:solidFill>
                                  <a:latin typeface="Cambria Math" panose="02040503050406030204" pitchFamily="18" charset="0"/>
                                </a:rPr>
                                <m:t>2</m:t>
                              </m:r>
                            </m:sup>
                          </m:sSup>
                        </m:num>
                        <m:den>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(1.74×</m:t>
                              </m:r>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10</m:t>
                                  </m:r>
                                </m:e>
                                <m:sup>
                                  <m:r>
                                    <a:rPr lang="en-GB" sz="1600" b="0" i="1" smtClean="0">
                                      <a:solidFill>
                                        <a:srgbClr val="0000FF"/>
                                      </a:solidFill>
                                      <a:latin typeface="Cambria Math" panose="02040503050406030204" pitchFamily="18" charset="0"/>
                                    </a:rPr>
                                    <m:t>6</m:t>
                                  </m:r>
                                </m:sup>
                              </m:sSup>
                              <m:r>
                                <a:rPr lang="en-GB" sz="1600" b="0" i="1" smtClean="0">
                                  <a:solidFill>
                                    <a:srgbClr val="0000FF"/>
                                  </a:solidFill>
                                  <a:latin typeface="Cambria Math" panose="02040503050406030204" pitchFamily="18" charset="0"/>
                                </a:rPr>
                                <m:t>+1.33×</m:t>
                              </m:r>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10</m:t>
                                  </m:r>
                                </m:e>
                                <m:sup>
                                  <m:r>
                                    <a:rPr lang="en-GB" sz="1600" b="0" i="1" smtClean="0">
                                      <a:solidFill>
                                        <a:srgbClr val="0000FF"/>
                                      </a:solidFill>
                                      <a:latin typeface="Cambria Math" panose="02040503050406030204" pitchFamily="18" charset="0"/>
                                    </a:rPr>
                                    <m:t>5</m:t>
                                  </m:r>
                                </m:sup>
                              </m:sSup>
                              <m:r>
                                <a:rPr lang="en-GB" sz="1600" b="0" i="1" smtClean="0">
                                  <a:solidFill>
                                    <a:srgbClr val="0000FF"/>
                                  </a:solidFill>
                                  <a:latin typeface="Cambria Math" panose="02040503050406030204" pitchFamily="18" charset="0"/>
                                </a:rPr>
                                <m:t>)</m:t>
                              </m:r>
                            </m:e>
                            <m:sup>
                              <m:r>
                                <a:rPr lang="en-GB" sz="1600" b="0" i="1" smtClean="0">
                                  <a:solidFill>
                                    <a:srgbClr val="0000FF"/>
                                  </a:solidFill>
                                  <a:latin typeface="Cambria Math" panose="02040503050406030204" pitchFamily="18" charset="0"/>
                                </a:rPr>
                                <m:t>2</m:t>
                              </m:r>
                            </m:sup>
                          </m:sSup>
                        </m:den>
                      </m:f>
                    </m:oMath>
                  </m:oMathPara>
                </a14:m>
                <a:endParaRPr lang="en-IE" sz="1600" dirty="0">
                  <a:solidFill>
                    <a:srgbClr val="0000FF"/>
                  </a:solidFill>
                </a:endParaRPr>
              </a:p>
            </p:txBody>
          </p:sp>
        </mc:Choice>
        <mc:Fallback xmlns="">
          <p:sp>
            <p:nvSpPr>
              <p:cNvPr id="3" name="Object 4">
                <a:extLst>
                  <a:ext uri="{FF2B5EF4-FFF2-40B4-BE49-F238E27FC236}">
                    <a16:creationId xmlns:a16="http://schemas.microsoft.com/office/drawing/2014/main" id="{DB14C821-5BC8-EC7D-3D92-B80E7310468B}"/>
                  </a:ext>
                </a:extLst>
              </p:cNvPr>
              <p:cNvSpPr txBox="1">
                <a:spLocks noRot="1" noChangeAspect="1" noMove="1" noResize="1" noEditPoints="1" noAdjustHandles="1" noChangeArrowheads="1" noChangeShapeType="1" noTextEdit="1"/>
              </p:cNvSpPr>
              <p:nvPr/>
            </p:nvSpPr>
            <p:spPr bwMode="auto">
              <a:xfrm>
                <a:off x="6151378" y="5298001"/>
                <a:ext cx="2992622" cy="801636"/>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Object 4">
                <a:extLst>
                  <a:ext uri="{FF2B5EF4-FFF2-40B4-BE49-F238E27FC236}">
                    <a16:creationId xmlns:a16="http://schemas.microsoft.com/office/drawing/2014/main" id="{D1FB9EC9-FE2A-8C88-B2E2-57E3CFB16683}"/>
                  </a:ext>
                </a:extLst>
              </p:cNvPr>
              <p:cNvSpPr txBox="1"/>
              <p:nvPr/>
            </p:nvSpPr>
            <p:spPr bwMode="auto">
              <a:xfrm>
                <a:off x="6799551" y="6005545"/>
                <a:ext cx="1405121" cy="39079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GB" sz="1600" b="0" i="1" smtClean="0">
                          <a:solidFill>
                            <a:srgbClr val="0000FF"/>
                          </a:solidFill>
                          <a:latin typeface="Cambria Math" panose="02040503050406030204" pitchFamily="18" charset="0"/>
                        </a:rPr>
                        <m:t>=1.4 </m:t>
                      </m:r>
                      <m:r>
                        <a:rPr lang="en-GB" sz="1600" b="0" i="1" smtClean="0">
                          <a:solidFill>
                            <a:srgbClr val="0000FF"/>
                          </a:solidFill>
                          <a:latin typeface="Cambria Math" panose="02040503050406030204" pitchFamily="18" charset="0"/>
                        </a:rPr>
                        <m:t>𝑚</m:t>
                      </m:r>
                      <m:r>
                        <a:rPr lang="en-GB" sz="1600" b="0" i="1" smtClean="0">
                          <a:solidFill>
                            <a:srgbClr val="0000FF"/>
                          </a:solidFill>
                          <a:latin typeface="Cambria Math" panose="02040503050406030204" pitchFamily="18" charset="0"/>
                        </a:rPr>
                        <m:t> </m:t>
                      </m:r>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𝑠</m:t>
                          </m:r>
                        </m:e>
                        <m:sup>
                          <m:r>
                            <a:rPr lang="en-GB" sz="1600" b="0" i="1" smtClean="0">
                              <a:solidFill>
                                <a:srgbClr val="0000FF"/>
                              </a:solidFill>
                              <a:latin typeface="Cambria Math" panose="02040503050406030204" pitchFamily="18" charset="0"/>
                            </a:rPr>
                            <m:t>−2</m:t>
                          </m:r>
                        </m:sup>
                      </m:sSup>
                    </m:oMath>
                  </m:oMathPara>
                </a14:m>
                <a:endParaRPr lang="en-IE" sz="1600" dirty="0">
                  <a:solidFill>
                    <a:srgbClr val="0000FF"/>
                  </a:solidFill>
                </a:endParaRPr>
              </a:p>
            </p:txBody>
          </p:sp>
        </mc:Choice>
        <mc:Fallback xmlns="">
          <p:sp>
            <p:nvSpPr>
              <p:cNvPr id="4" name="Object 4">
                <a:extLst>
                  <a:ext uri="{FF2B5EF4-FFF2-40B4-BE49-F238E27FC236}">
                    <a16:creationId xmlns:a16="http://schemas.microsoft.com/office/drawing/2014/main" id="{D1FB9EC9-FE2A-8C88-B2E2-57E3CFB16683}"/>
                  </a:ext>
                </a:extLst>
              </p:cNvPr>
              <p:cNvSpPr txBox="1">
                <a:spLocks noRot="1" noChangeAspect="1" noMove="1" noResize="1" noEditPoints="1" noAdjustHandles="1" noChangeArrowheads="1" noChangeShapeType="1" noTextEdit="1"/>
              </p:cNvSpPr>
              <p:nvPr/>
            </p:nvSpPr>
            <p:spPr bwMode="auto">
              <a:xfrm>
                <a:off x="6799551" y="6005545"/>
                <a:ext cx="1405121" cy="390791"/>
              </a:xfrm>
              <a:prstGeom prst="rect">
                <a:avLst/>
              </a:prstGeom>
              <a:blipFill>
                <a:blip r:embed="rId5"/>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Object 4">
                <a:extLst>
                  <a:ext uri="{FF2B5EF4-FFF2-40B4-BE49-F238E27FC236}">
                    <a16:creationId xmlns:a16="http://schemas.microsoft.com/office/drawing/2014/main" id="{4CDB686B-D60D-FB57-4A06-0798C5062017}"/>
                  </a:ext>
                </a:extLst>
              </p:cNvPr>
              <p:cNvSpPr txBox="1"/>
              <p:nvPr/>
            </p:nvSpPr>
            <p:spPr bwMode="auto">
              <a:xfrm>
                <a:off x="6709589" y="3250307"/>
                <a:ext cx="2473817" cy="66496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GB" sz="1600" b="0" i="1" smtClean="0">
                              <a:solidFill>
                                <a:srgbClr val="0000FF"/>
                              </a:solidFill>
                              <a:latin typeface="Cambria Math" panose="02040503050406030204" pitchFamily="18" charset="0"/>
                            </a:rPr>
                          </m:ctrlPr>
                        </m:sSubPr>
                        <m:e>
                          <m:r>
                            <a:rPr lang="en-GB" sz="1600" b="0" i="1" smtClean="0">
                              <a:solidFill>
                                <a:srgbClr val="0000FF"/>
                              </a:solidFill>
                              <a:latin typeface="Cambria Math" panose="02040503050406030204" pitchFamily="18" charset="0"/>
                            </a:rPr>
                            <m:t>𝑔</m:t>
                          </m:r>
                        </m:e>
                        <m:sub>
                          <m:r>
                            <a:rPr lang="en-GB" sz="1600" b="0" i="1" smtClean="0">
                              <a:solidFill>
                                <a:srgbClr val="0000FF"/>
                              </a:solidFill>
                              <a:latin typeface="Cambria Math" panose="02040503050406030204" pitchFamily="18" charset="0"/>
                            </a:rPr>
                            <m:t>𝑠</m:t>
                          </m:r>
                        </m:sub>
                      </m:sSub>
                      <m:r>
                        <a:rPr lang="en-IE" sz="1600" i="1" smtClean="0">
                          <a:solidFill>
                            <a:srgbClr val="0000FF"/>
                          </a:solidFill>
                          <a:latin typeface="Cambria Math" panose="02040503050406030204" pitchFamily="18" charset="0"/>
                        </a:rPr>
                        <m:t>=</m:t>
                      </m:r>
                      <m:r>
                        <a:rPr lang="en-GB" sz="1600" i="1" smtClean="0">
                          <a:solidFill>
                            <a:srgbClr val="0000FF"/>
                          </a:solidFill>
                          <a:latin typeface="Cambria Math" panose="02040503050406030204" pitchFamily="18" charset="0"/>
                        </a:rPr>
                        <m:t>𝑠</m:t>
                      </m:r>
                      <m:r>
                        <a:rPr lang="en-GB" sz="1600" b="0" i="1" smtClean="0">
                          <a:solidFill>
                            <a:srgbClr val="0000FF"/>
                          </a:solidFill>
                          <a:latin typeface="Cambria Math" panose="02040503050406030204" pitchFamily="18" charset="0"/>
                        </a:rPr>
                        <m:t>𝑢𝑟𝑓𝑎𝑐𝑒</m:t>
                      </m:r>
                      <m:r>
                        <a:rPr lang="en-GB" sz="1600" b="0" i="1" smtClean="0">
                          <a:solidFill>
                            <a:srgbClr val="0000FF"/>
                          </a:solidFill>
                          <a:latin typeface="Cambria Math" panose="02040503050406030204" pitchFamily="18" charset="0"/>
                        </a:rPr>
                        <m:t>  </m:t>
                      </m:r>
                      <m:r>
                        <a:rPr lang="en-GB" sz="1600" b="0" i="1" smtClean="0">
                          <a:solidFill>
                            <a:srgbClr val="0000FF"/>
                          </a:solidFill>
                          <a:latin typeface="Cambria Math" panose="02040503050406030204" pitchFamily="18" charset="0"/>
                        </a:rPr>
                        <m:t>𝑔𝑟𝑎𝑣𝑖𝑡𝑦</m:t>
                      </m:r>
                    </m:oMath>
                  </m:oMathPara>
                </a14:m>
                <a:endParaRPr lang="en-IE" sz="1600" dirty="0">
                  <a:solidFill>
                    <a:srgbClr val="0000FF"/>
                  </a:solidFill>
                </a:endParaRPr>
              </a:p>
            </p:txBody>
          </p:sp>
        </mc:Choice>
        <mc:Fallback xmlns="">
          <p:sp>
            <p:nvSpPr>
              <p:cNvPr id="6" name="Object 4">
                <a:extLst>
                  <a:ext uri="{FF2B5EF4-FFF2-40B4-BE49-F238E27FC236}">
                    <a16:creationId xmlns:a16="http://schemas.microsoft.com/office/drawing/2014/main" id="{4CDB686B-D60D-FB57-4A06-0798C5062017}"/>
                  </a:ext>
                </a:extLst>
              </p:cNvPr>
              <p:cNvSpPr txBox="1">
                <a:spLocks noRot="1" noChangeAspect="1" noMove="1" noResize="1" noEditPoints="1" noAdjustHandles="1" noChangeArrowheads="1" noChangeShapeType="1" noTextEdit="1"/>
              </p:cNvSpPr>
              <p:nvPr/>
            </p:nvSpPr>
            <p:spPr bwMode="auto">
              <a:xfrm>
                <a:off x="6709589" y="3250307"/>
                <a:ext cx="2473817" cy="664966"/>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9DD91DED-06B0-1DEF-E1C9-F7726E20AAAB}"/>
                  </a:ext>
                </a:extLst>
              </p:cNvPr>
              <p:cNvSpPr txBox="1"/>
              <p:nvPr/>
            </p:nvSpPr>
            <p:spPr bwMode="auto">
              <a:xfrm>
                <a:off x="6799551" y="4702580"/>
                <a:ext cx="2273354" cy="70750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IE" sz="1600" b="0" i="1" smtClean="0">
                              <a:solidFill>
                                <a:srgbClr val="0000FF"/>
                              </a:solidFill>
                              <a:latin typeface="Cambria Math" panose="02040503050406030204" pitchFamily="18" charset="0"/>
                            </a:rPr>
                          </m:ctrlPr>
                        </m:sSubPr>
                        <m:e>
                          <m:r>
                            <a:rPr lang="en-IE" sz="1600" b="0" i="1" smtClean="0">
                              <a:solidFill>
                                <a:srgbClr val="0000FF"/>
                              </a:solidFill>
                              <a:latin typeface="Cambria Math" panose="02040503050406030204" pitchFamily="18" charset="0"/>
                            </a:rPr>
                            <m:t>𝑔</m:t>
                          </m:r>
                        </m:e>
                        <m:sub>
                          <m:r>
                            <a:rPr lang="en-GB" sz="1600" b="0" i="1" smtClean="0">
                              <a:solidFill>
                                <a:srgbClr val="0000FF"/>
                              </a:solidFill>
                              <a:latin typeface="Cambria Math" panose="02040503050406030204" pitchFamily="18" charset="0"/>
                            </a:rPr>
                            <m:t>133</m:t>
                          </m:r>
                        </m:sub>
                      </m:sSub>
                      <m:r>
                        <a:rPr lang="en-GB" sz="1600" b="0" i="1" smtClean="0">
                          <a:solidFill>
                            <a:srgbClr val="0000FF"/>
                          </a:solidFill>
                          <a:latin typeface="Cambria Math" panose="02040503050406030204" pitchFamily="18" charset="0"/>
                        </a:rPr>
                        <m:t>=</m:t>
                      </m:r>
                      <m:sSub>
                        <m:sSubPr>
                          <m:ctrlPr>
                            <a:rPr lang="en-GB" sz="1600" b="0" i="1" smtClean="0">
                              <a:solidFill>
                                <a:srgbClr val="0000FF"/>
                              </a:solidFill>
                              <a:latin typeface="Cambria Math" panose="02040503050406030204" pitchFamily="18" charset="0"/>
                            </a:rPr>
                          </m:ctrlPr>
                        </m:sSubPr>
                        <m:e>
                          <m:r>
                            <a:rPr lang="en-GB" sz="1600" b="0" i="1" smtClean="0">
                              <a:solidFill>
                                <a:srgbClr val="0000FF"/>
                              </a:solidFill>
                              <a:latin typeface="Cambria Math" panose="02040503050406030204" pitchFamily="18" charset="0"/>
                            </a:rPr>
                            <m:t>𝑔</m:t>
                          </m:r>
                        </m:e>
                        <m:sub>
                          <m:r>
                            <a:rPr lang="en-GB" sz="1600" b="0" i="1" smtClean="0">
                              <a:solidFill>
                                <a:srgbClr val="0000FF"/>
                              </a:solidFill>
                              <a:latin typeface="Cambria Math" panose="02040503050406030204" pitchFamily="18" charset="0"/>
                            </a:rPr>
                            <m:t>𝑠</m:t>
                          </m:r>
                        </m:sub>
                      </m:sSub>
                      <m:r>
                        <a:rPr lang="en-GB" sz="1600" b="0" i="1" smtClean="0">
                          <a:solidFill>
                            <a:srgbClr val="0000FF"/>
                          </a:solidFill>
                          <a:latin typeface="Cambria Math" panose="02040503050406030204" pitchFamily="18" charset="0"/>
                        </a:rPr>
                        <m:t>×</m:t>
                      </m:r>
                      <m:f>
                        <m:fPr>
                          <m:ctrlPr>
                            <a:rPr lang="en-GB" sz="1600" b="0" i="1" smtClean="0">
                              <a:solidFill>
                                <a:srgbClr val="0000FF"/>
                              </a:solidFill>
                              <a:latin typeface="Cambria Math" panose="02040503050406030204" pitchFamily="18" charset="0"/>
                            </a:rPr>
                          </m:ctrlPr>
                        </m:fPr>
                        <m:num>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𝑟</m:t>
                              </m:r>
                            </m:e>
                            <m:sup>
                              <m:r>
                                <a:rPr lang="en-GB" sz="1600" b="0" i="1" smtClean="0">
                                  <a:solidFill>
                                    <a:srgbClr val="0000FF"/>
                                  </a:solidFill>
                                  <a:latin typeface="Cambria Math" panose="02040503050406030204" pitchFamily="18" charset="0"/>
                                </a:rPr>
                                <m:t>2</m:t>
                              </m:r>
                            </m:sup>
                          </m:sSup>
                        </m:num>
                        <m:den>
                          <m:sSup>
                            <m:sSupPr>
                              <m:ctrlPr>
                                <a:rPr lang="en-GB" sz="1600" b="0" i="1" smtClean="0">
                                  <a:solidFill>
                                    <a:srgbClr val="0000FF"/>
                                  </a:solidFill>
                                  <a:latin typeface="Cambria Math" panose="02040503050406030204" pitchFamily="18" charset="0"/>
                                </a:rPr>
                              </m:ctrlPr>
                            </m:sSupPr>
                            <m:e>
                              <m:r>
                                <a:rPr lang="en-GB" sz="1600" b="0" i="1" smtClean="0">
                                  <a:solidFill>
                                    <a:srgbClr val="0000FF"/>
                                  </a:solidFill>
                                  <a:latin typeface="Cambria Math" panose="02040503050406030204" pitchFamily="18" charset="0"/>
                                </a:rPr>
                                <m:t>𝑑</m:t>
                              </m:r>
                            </m:e>
                            <m:sup>
                              <m:r>
                                <a:rPr lang="en-GB" sz="1600" b="0" i="1" smtClean="0">
                                  <a:solidFill>
                                    <a:srgbClr val="0000FF"/>
                                  </a:solidFill>
                                  <a:latin typeface="Cambria Math" panose="02040503050406030204" pitchFamily="18" charset="0"/>
                                </a:rPr>
                                <m:t>2</m:t>
                              </m:r>
                            </m:sup>
                          </m:sSup>
                        </m:den>
                      </m:f>
                    </m:oMath>
                  </m:oMathPara>
                </a14:m>
                <a:endParaRPr lang="en-IE" sz="1600" dirty="0">
                  <a:solidFill>
                    <a:srgbClr val="0000FF"/>
                  </a:solidFill>
                </a:endParaRPr>
              </a:p>
            </p:txBody>
          </p:sp>
        </mc:Choice>
        <mc:Fallback xmlns="">
          <p:sp>
            <p:nvSpPr>
              <p:cNvPr id="8" name="Object 4">
                <a:extLst>
                  <a:ext uri="{FF2B5EF4-FFF2-40B4-BE49-F238E27FC236}">
                    <a16:creationId xmlns:a16="http://schemas.microsoft.com/office/drawing/2014/main" id="{9DD91DED-06B0-1DEF-E1C9-F7726E20AAAB}"/>
                  </a:ext>
                </a:extLst>
              </p:cNvPr>
              <p:cNvSpPr txBox="1">
                <a:spLocks noRot="1" noChangeAspect="1" noMove="1" noResize="1" noEditPoints="1" noAdjustHandles="1" noChangeArrowheads="1" noChangeShapeType="1" noTextEdit="1"/>
              </p:cNvSpPr>
              <p:nvPr/>
            </p:nvSpPr>
            <p:spPr bwMode="auto">
              <a:xfrm>
                <a:off x="6799551" y="4702580"/>
                <a:ext cx="2273354" cy="707508"/>
              </a:xfrm>
              <a:prstGeom prst="rect">
                <a:avLst/>
              </a:prstGeom>
              <a:blipFill>
                <a:blip r:embed="rId7"/>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5454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D422A-A4CE-5820-FAE5-D6C14776A4F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EF9BA4-02AC-98BF-623D-69D40E21D354}"/>
                  </a:ext>
                </a:extLst>
              </p:cNvPr>
              <p:cNvSpPr txBox="1"/>
              <p:nvPr/>
            </p:nvSpPr>
            <p:spPr>
              <a:xfrm>
                <a:off x="617221" y="1713673"/>
                <a:ext cx="7509654" cy="666529"/>
              </a:xfrm>
              <a:prstGeom prst="rect">
                <a:avLst/>
              </a:prstGeom>
              <a:noFill/>
            </p:spPr>
            <p:txBody>
              <a:bodyPr wrap="square" rtlCol="0">
                <a:spAutoFit/>
              </a:bodyPr>
              <a:lstStyle/>
              <a:p>
                <a:pPr algn="l"/>
                <a:r>
                  <a:rPr lang="en-IE" sz="2800" dirty="0"/>
                  <a:t>Let g = surface value, thus new value </a:t>
                </a:r>
                <a14:m>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𝑔</m:t>
                        </m:r>
                      </m:num>
                      <m:den>
                        <m:r>
                          <a:rPr lang="en-GB" sz="2800" b="0" i="1" smtClean="0">
                            <a:latin typeface="Cambria Math" panose="02040503050406030204" pitchFamily="18" charset="0"/>
                          </a:rPr>
                          <m:t>2</m:t>
                        </m:r>
                      </m:den>
                    </m:f>
                  </m:oMath>
                </a14:m>
                <a:endParaRPr lang="en-IE" sz="2800" dirty="0"/>
              </a:p>
            </p:txBody>
          </p:sp>
        </mc:Choice>
        <mc:Fallback xmlns="">
          <p:sp>
            <p:nvSpPr>
              <p:cNvPr id="5" name="TextBox 4">
                <a:extLst>
                  <a:ext uri="{FF2B5EF4-FFF2-40B4-BE49-F238E27FC236}">
                    <a16:creationId xmlns:a16="http://schemas.microsoft.com/office/drawing/2014/main" id="{10EF9BA4-02AC-98BF-623D-69D40E21D354}"/>
                  </a:ext>
                </a:extLst>
              </p:cNvPr>
              <p:cNvSpPr txBox="1">
                <a:spLocks noRot="1" noChangeAspect="1" noMove="1" noResize="1" noEditPoints="1" noAdjustHandles="1" noChangeArrowheads="1" noChangeShapeType="1" noTextEdit="1"/>
              </p:cNvSpPr>
              <p:nvPr/>
            </p:nvSpPr>
            <p:spPr>
              <a:xfrm>
                <a:off x="617221" y="1713673"/>
                <a:ext cx="7509654" cy="666529"/>
              </a:xfrm>
              <a:prstGeom prst="rect">
                <a:avLst/>
              </a:prstGeom>
              <a:blipFill>
                <a:blip r:embed="rId3"/>
                <a:stretch>
                  <a:fillRect l="-1623" t="-2752" b="-100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A44A8B-4024-919F-A5FF-96211AF32181}"/>
                  </a:ext>
                </a:extLst>
              </p:cNvPr>
              <p:cNvSpPr txBox="1"/>
              <p:nvPr/>
            </p:nvSpPr>
            <p:spPr>
              <a:xfrm>
                <a:off x="617221" y="2711231"/>
                <a:ext cx="1714499" cy="90178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𝒈</m:t>
                      </m:r>
                      <m:r>
                        <a:rPr lang="en-IE"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0" smtClean="0">
                              <a:latin typeface="Cambria Math" panose="02040503050406030204" pitchFamily="18" charset="0"/>
                            </a:rPr>
                            <m:t>𝐆𝐌</m:t>
                          </m:r>
                        </m:num>
                        <m:den>
                          <m:sSup>
                            <m:sSupPr>
                              <m:ctrlPr>
                                <a:rPr lang="en-GB" sz="2800" b="1" i="1" smtClean="0">
                                  <a:latin typeface="Cambria Math" panose="02040503050406030204" pitchFamily="18" charset="0"/>
                                </a:rPr>
                              </m:ctrlPr>
                            </m:sSupPr>
                            <m:e>
                              <m:r>
                                <a:rPr lang="en-GB" sz="2800" b="1" i="0" smtClean="0">
                                  <a:latin typeface="Cambria Math" panose="02040503050406030204" pitchFamily="18" charset="0"/>
                                </a:rPr>
                                <m:t>𝐑</m:t>
                              </m:r>
                            </m:e>
                            <m:sup>
                              <m:r>
                                <a:rPr lang="en-GB" sz="2800" b="1" i="0" smtClean="0">
                                  <a:latin typeface="Cambria Math" panose="02040503050406030204" pitchFamily="18" charset="0"/>
                                </a:rPr>
                                <m:t>𝟐</m:t>
                              </m:r>
                            </m:sup>
                          </m:sSup>
                        </m:den>
                      </m:f>
                    </m:oMath>
                  </m:oMathPara>
                </a14:m>
                <a:endParaRPr lang="en-IE" sz="2800" b="1" dirty="0"/>
              </a:p>
            </p:txBody>
          </p:sp>
        </mc:Choice>
        <mc:Fallback xmlns="">
          <p:sp>
            <p:nvSpPr>
              <p:cNvPr id="6" name="TextBox 5">
                <a:extLst>
                  <a:ext uri="{FF2B5EF4-FFF2-40B4-BE49-F238E27FC236}">
                    <a16:creationId xmlns:a16="http://schemas.microsoft.com/office/drawing/2014/main" id="{2DA44A8B-4024-919F-A5FF-96211AF32181}"/>
                  </a:ext>
                </a:extLst>
              </p:cNvPr>
              <p:cNvSpPr txBox="1">
                <a:spLocks noRot="1" noChangeAspect="1" noMove="1" noResize="1" noEditPoints="1" noAdjustHandles="1" noChangeArrowheads="1" noChangeShapeType="1" noTextEdit="1"/>
              </p:cNvSpPr>
              <p:nvPr/>
            </p:nvSpPr>
            <p:spPr>
              <a:xfrm>
                <a:off x="617221" y="2711231"/>
                <a:ext cx="1714499" cy="901785"/>
              </a:xfrm>
              <a:prstGeom prst="rect">
                <a:avLst/>
              </a:prstGeom>
              <a:blipFill>
                <a:blip r:embed="rId4"/>
                <a:stretch>
                  <a:fillRect/>
                </a:stretch>
              </a:blipFill>
            </p:spPr>
            <p:txBody>
              <a:bodyPr/>
              <a:lstStyle/>
              <a:p>
                <a:r>
                  <a:rPr lang="en-GB">
                    <a:noFill/>
                  </a:rPr>
                  <a:t> </a:t>
                </a:r>
              </a:p>
            </p:txBody>
          </p:sp>
        </mc:Fallback>
      </mc:AlternateContent>
      <p:sp>
        <p:nvSpPr>
          <p:cNvPr id="12" name="Title 11">
            <a:extLst>
              <a:ext uri="{FF2B5EF4-FFF2-40B4-BE49-F238E27FC236}">
                <a16:creationId xmlns:a16="http://schemas.microsoft.com/office/drawing/2014/main" id="{78731962-4338-428F-A1D5-57861A067E5F}"/>
              </a:ext>
            </a:extLst>
          </p:cNvPr>
          <p:cNvSpPr>
            <a:spLocks noGrp="1"/>
          </p:cNvSpPr>
          <p:nvPr>
            <p:ph type="title"/>
          </p:nvPr>
        </p:nvSpPr>
        <p:spPr/>
        <p:txBody>
          <a:bodyPr>
            <a:normAutofit/>
          </a:bodyPr>
          <a:lstStyle/>
          <a:p>
            <a:r>
              <a:rPr lang="en-GB" dirty="0"/>
              <a:t>Example</a:t>
            </a:r>
          </a:p>
        </p:txBody>
      </p:sp>
      <p:sp>
        <p:nvSpPr>
          <p:cNvPr id="13" name="Text Placeholder 12">
            <a:extLst>
              <a:ext uri="{FF2B5EF4-FFF2-40B4-BE49-F238E27FC236}">
                <a16:creationId xmlns:a16="http://schemas.microsoft.com/office/drawing/2014/main" id="{585DE606-DAC1-25E7-16F9-2B747021A8D7}"/>
              </a:ext>
            </a:extLst>
          </p:cNvPr>
          <p:cNvSpPr>
            <a:spLocks noGrp="1"/>
          </p:cNvSpPr>
          <p:nvPr>
            <p:ph type="body" sz="quarter" idx="10"/>
          </p:nvPr>
        </p:nvSpPr>
        <p:spPr>
          <a:xfrm>
            <a:off x="122292" y="461664"/>
            <a:ext cx="8899415" cy="1255728"/>
          </a:xfrm>
        </p:spPr>
        <p:txBody>
          <a:bodyPr/>
          <a:lstStyle/>
          <a:p>
            <a:r>
              <a:rPr lang="en-GB" dirty="0"/>
              <a:t>Taking R as the radius of a planet, at what distance </a:t>
            </a:r>
            <a:r>
              <a:rPr lang="en-GB" b="1" dirty="0"/>
              <a:t>from the centre </a:t>
            </a:r>
            <a:r>
              <a:rPr lang="en-GB" dirty="0"/>
              <a:t>is g exactly half of its value at the surface.</a:t>
            </a:r>
          </a:p>
        </p:txBody>
      </p:sp>
      <p:sp>
        <p:nvSpPr>
          <p:cNvPr id="14" name="TextBox 13">
            <a:extLst>
              <a:ext uri="{FF2B5EF4-FFF2-40B4-BE49-F238E27FC236}">
                <a16:creationId xmlns:a16="http://schemas.microsoft.com/office/drawing/2014/main" id="{26E72474-C198-C182-1EC0-9732C93CD320}"/>
              </a:ext>
            </a:extLst>
          </p:cNvPr>
          <p:cNvSpPr txBox="1"/>
          <p:nvPr/>
        </p:nvSpPr>
        <p:spPr>
          <a:xfrm>
            <a:off x="617221" y="2198611"/>
            <a:ext cx="7509654" cy="523220"/>
          </a:xfrm>
          <a:prstGeom prst="rect">
            <a:avLst/>
          </a:prstGeom>
          <a:noFill/>
        </p:spPr>
        <p:txBody>
          <a:bodyPr wrap="square" rtlCol="0">
            <a:spAutoFit/>
          </a:bodyPr>
          <a:lstStyle/>
          <a:p>
            <a:pPr algn="l"/>
            <a:r>
              <a:rPr lang="en-IE" sz="2800" dirty="0"/>
              <a:t>Let D = </a:t>
            </a:r>
            <a:r>
              <a:rPr lang="en-GB" sz="2800" dirty="0"/>
              <a:t>distance from Centre</a:t>
            </a:r>
            <a:endParaRPr lang="en-IE" sz="28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2CBFEBF-26AC-1901-4AFC-A6404B48A6B3}"/>
                  </a:ext>
                </a:extLst>
              </p:cNvPr>
              <p:cNvSpPr txBox="1"/>
              <p:nvPr/>
            </p:nvSpPr>
            <p:spPr>
              <a:xfrm>
                <a:off x="2331720" y="2737603"/>
                <a:ext cx="417195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𝑔</m:t>
                      </m:r>
                      <m:r>
                        <a:rPr lang="en-GB" sz="2800" b="0" i="0" smtClean="0">
                          <a:latin typeface="Cambria Math" panose="02040503050406030204" pitchFamily="18" charset="0"/>
                        </a:rPr>
                        <m:t>=</m:t>
                      </m:r>
                      <m:f>
                        <m:fPr>
                          <m:ctrlPr>
                            <a:rPr lang="en-GB" sz="2800" b="0" i="1" smtClean="0">
                              <a:latin typeface="Cambria Math" panose="02040503050406030204" pitchFamily="18" charset="0"/>
                            </a:rPr>
                          </m:ctrlPr>
                        </m:fPr>
                        <m:num>
                          <m:r>
                            <m:rPr>
                              <m:sty m:val="p"/>
                            </m:rPr>
                            <a:rPr lang="en-GB" sz="2800" b="0" i="0" smtClean="0">
                              <a:latin typeface="Cambria Math" panose="02040503050406030204" pitchFamily="18" charset="0"/>
                            </a:rPr>
                            <m:t>GM</m:t>
                          </m:r>
                        </m:num>
                        <m:den>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D</m:t>
                              </m:r>
                            </m:e>
                            <m:sup>
                              <m:r>
                                <a:rPr lang="en-GB" sz="2800" b="0" i="0" smtClean="0">
                                  <a:latin typeface="Cambria Math" panose="02040503050406030204" pitchFamily="18" charset="0"/>
                                </a:rPr>
                                <m:t>2</m:t>
                              </m:r>
                            </m:sup>
                          </m:sSup>
                        </m:den>
                      </m:f>
                      <m:r>
                        <a:rPr lang="en-GB" sz="2800" b="0" i="1" smtClean="0">
                          <a:latin typeface="Cambria Math" panose="02040503050406030204" pitchFamily="18" charset="0"/>
                        </a:rPr>
                        <m:t> ⇒</m:t>
                      </m:r>
                      <m:r>
                        <a:rPr lang="en-GB" sz="2800" b="1" i="1" smtClean="0">
                          <a:latin typeface="Cambria Math" panose="02040503050406030204" pitchFamily="18" charset="0"/>
                        </a:rPr>
                        <m:t>𝒈</m:t>
                      </m:r>
                      <m:r>
                        <a:rPr lang="en-GB" sz="2800" b="1" i="1" smtClean="0">
                          <a:latin typeface="Cambria Math" panose="02040503050406030204" pitchFamily="18" charset="0"/>
                        </a:rPr>
                        <m:t>=</m:t>
                      </m:r>
                      <m:f>
                        <m:fPr>
                          <m:ctrlPr>
                            <a:rPr lang="en-GB" sz="2800" b="1" i="1">
                              <a:latin typeface="Cambria Math" panose="02040503050406030204" pitchFamily="18" charset="0"/>
                            </a:rPr>
                          </m:ctrlPr>
                        </m:fPr>
                        <m:num>
                          <m:r>
                            <a:rPr lang="en-GB" sz="2800" b="1" i="1">
                              <a:latin typeface="Cambria Math" panose="02040503050406030204" pitchFamily="18" charset="0"/>
                            </a:rPr>
                            <m:t>𝟐</m:t>
                          </m:r>
                          <m:r>
                            <a:rPr lang="en-GB" sz="2800" b="1" i="1">
                              <a:latin typeface="Cambria Math" panose="02040503050406030204" pitchFamily="18" charset="0"/>
                            </a:rPr>
                            <m:t>𝑮𝑴</m:t>
                          </m:r>
                        </m:num>
                        <m:den>
                          <m:sSup>
                            <m:sSupPr>
                              <m:ctrlPr>
                                <a:rPr lang="en-GB" sz="2800" b="1" i="1">
                                  <a:latin typeface="Cambria Math" panose="02040503050406030204" pitchFamily="18" charset="0"/>
                                </a:rPr>
                              </m:ctrlPr>
                            </m:sSupPr>
                            <m:e>
                              <m:r>
                                <a:rPr lang="en-GB" sz="2800" b="1" i="1">
                                  <a:latin typeface="Cambria Math" panose="02040503050406030204" pitchFamily="18" charset="0"/>
                                </a:rPr>
                                <m:t>𝑫</m:t>
                              </m:r>
                            </m:e>
                            <m:sup>
                              <m:r>
                                <a:rPr lang="en-GB" sz="2800" b="1" i="1">
                                  <a:latin typeface="Cambria Math" panose="02040503050406030204" pitchFamily="18" charset="0"/>
                                </a:rPr>
                                <m:t>𝟐</m:t>
                              </m:r>
                            </m:sup>
                          </m:sSup>
                        </m:den>
                      </m:f>
                    </m:oMath>
                  </m:oMathPara>
                </a14:m>
                <a:endParaRPr lang="en-IE" sz="2800" b="1" dirty="0"/>
              </a:p>
            </p:txBody>
          </p:sp>
        </mc:Choice>
        <mc:Fallback xmlns="">
          <p:sp>
            <p:nvSpPr>
              <p:cNvPr id="15" name="TextBox 14">
                <a:extLst>
                  <a:ext uri="{FF2B5EF4-FFF2-40B4-BE49-F238E27FC236}">
                    <a16:creationId xmlns:a16="http://schemas.microsoft.com/office/drawing/2014/main" id="{12CBFEBF-26AC-1901-4AFC-A6404B48A6B3}"/>
                  </a:ext>
                </a:extLst>
              </p:cNvPr>
              <p:cNvSpPr txBox="1">
                <a:spLocks noRot="1" noChangeAspect="1" noMove="1" noResize="1" noEditPoints="1" noAdjustHandles="1" noChangeArrowheads="1" noChangeShapeType="1" noTextEdit="1"/>
              </p:cNvSpPr>
              <p:nvPr/>
            </p:nvSpPr>
            <p:spPr>
              <a:xfrm>
                <a:off x="2331720" y="2737603"/>
                <a:ext cx="4171950" cy="9017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DB26D9A-527F-F007-83DE-7D2723F75C9D}"/>
                  </a:ext>
                </a:extLst>
              </p:cNvPr>
              <p:cNvSpPr txBox="1"/>
              <p:nvPr/>
            </p:nvSpPr>
            <p:spPr>
              <a:xfrm>
                <a:off x="1658853" y="3942539"/>
                <a:ext cx="3583134" cy="89896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0" smtClean="0">
                          <a:latin typeface="Cambria Math" panose="02040503050406030204" pitchFamily="18" charset="0"/>
                        </a:rPr>
                        <m:t>⇒</m:t>
                      </m:r>
                      <m:f>
                        <m:fPr>
                          <m:ctrlPr>
                            <a:rPr lang="en-GB" sz="2800" b="0" i="1" smtClean="0">
                              <a:latin typeface="Cambria Math" panose="02040503050406030204" pitchFamily="18" charset="0"/>
                            </a:rPr>
                          </m:ctrlPr>
                        </m:fPr>
                        <m:num>
                          <m:r>
                            <m:rPr>
                              <m:sty m:val="p"/>
                            </m:rPr>
                            <a:rPr lang="en-GB" sz="2800" b="0" i="0" smtClean="0">
                              <a:latin typeface="Cambria Math" panose="02040503050406030204" pitchFamily="18" charset="0"/>
                            </a:rPr>
                            <m:t>GM</m:t>
                          </m:r>
                        </m:num>
                        <m:den>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R</m:t>
                              </m:r>
                            </m:e>
                            <m:sup>
                              <m:r>
                                <a:rPr lang="en-GB" sz="2800" b="0" i="0" smtClean="0">
                                  <a:latin typeface="Cambria Math" panose="02040503050406030204" pitchFamily="18" charset="0"/>
                                </a:rPr>
                                <m:t>2</m:t>
                              </m:r>
                            </m:sup>
                          </m:sSup>
                        </m:den>
                      </m:f>
                      <m:r>
                        <a:rPr lang="en-GB" sz="2800" b="0" i="0"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0" smtClean="0">
                              <a:latin typeface="Cambria Math" panose="02040503050406030204" pitchFamily="18" charset="0"/>
                            </a:rPr>
                            <m:t>2</m:t>
                          </m:r>
                          <m:r>
                            <m:rPr>
                              <m:sty m:val="p"/>
                            </m:rPr>
                            <a:rPr lang="en-GB" sz="2800" b="0" i="0" smtClean="0">
                              <a:latin typeface="Cambria Math" panose="02040503050406030204" pitchFamily="18" charset="0"/>
                            </a:rPr>
                            <m:t>GM</m:t>
                          </m:r>
                        </m:num>
                        <m:den>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D</m:t>
                              </m:r>
                            </m:e>
                            <m:sup>
                              <m:r>
                                <a:rPr lang="en-GB" sz="2800" b="0" i="0" smtClean="0">
                                  <a:latin typeface="Cambria Math" panose="02040503050406030204" pitchFamily="18" charset="0"/>
                                </a:rPr>
                                <m:t>2</m:t>
                              </m:r>
                            </m:sup>
                          </m:sSup>
                        </m:den>
                      </m:f>
                    </m:oMath>
                  </m:oMathPara>
                </a14:m>
                <a:endParaRPr lang="en-IE" sz="2800" dirty="0"/>
              </a:p>
            </p:txBody>
          </p:sp>
        </mc:Choice>
        <mc:Fallback xmlns="">
          <p:sp>
            <p:nvSpPr>
              <p:cNvPr id="19" name="TextBox 18">
                <a:extLst>
                  <a:ext uri="{FF2B5EF4-FFF2-40B4-BE49-F238E27FC236}">
                    <a16:creationId xmlns:a16="http://schemas.microsoft.com/office/drawing/2014/main" id="{2DB26D9A-527F-F007-83DE-7D2723F75C9D}"/>
                  </a:ext>
                </a:extLst>
              </p:cNvPr>
              <p:cNvSpPr txBox="1">
                <a:spLocks noRot="1" noChangeAspect="1" noMove="1" noResize="1" noEditPoints="1" noAdjustHandles="1" noChangeArrowheads="1" noChangeShapeType="1" noTextEdit="1"/>
              </p:cNvSpPr>
              <p:nvPr/>
            </p:nvSpPr>
            <p:spPr>
              <a:xfrm>
                <a:off x="1658853" y="3942539"/>
                <a:ext cx="3583134" cy="89896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271F62E-F615-3316-CA19-40FAFD43EA21}"/>
                  </a:ext>
                </a:extLst>
              </p:cNvPr>
              <p:cNvSpPr txBox="1"/>
              <p:nvPr/>
            </p:nvSpPr>
            <p:spPr>
              <a:xfrm>
                <a:off x="1658853" y="5454856"/>
                <a:ext cx="3583134"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0"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𝐷</m:t>
                          </m:r>
                        </m:e>
                        <m:sup>
                          <m:r>
                            <a:rPr lang="en-GB" sz="2800" b="0" i="1" smtClean="0">
                              <a:latin typeface="Cambria Math" panose="02040503050406030204" pitchFamily="18" charset="0"/>
                            </a:rPr>
                            <m:t>2</m:t>
                          </m:r>
                        </m:sup>
                      </m:sSup>
                      <m:r>
                        <a:rPr lang="en-GB" sz="2800" b="0" i="0" smtClean="0">
                          <a:latin typeface="Cambria Math" panose="02040503050406030204" pitchFamily="18" charset="0"/>
                        </a:rPr>
                        <m:t>=</m:t>
                      </m:r>
                      <m:r>
                        <a:rPr lang="en-GB" sz="2800" b="0" i="1" smtClean="0">
                          <a:latin typeface="Cambria Math" panose="02040503050406030204" pitchFamily="18" charset="0"/>
                        </a:rPr>
                        <m:t>2</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𝑅</m:t>
                          </m:r>
                        </m:e>
                        <m:sup>
                          <m:r>
                            <a:rPr lang="en-GB" sz="2800" b="0" i="1" smtClean="0">
                              <a:latin typeface="Cambria Math" panose="02040503050406030204" pitchFamily="18" charset="0"/>
                            </a:rPr>
                            <m:t>2</m:t>
                          </m:r>
                        </m:sup>
                      </m:sSup>
                    </m:oMath>
                  </m:oMathPara>
                </a14:m>
                <a:endParaRPr lang="en-IE" sz="2800" dirty="0"/>
              </a:p>
            </p:txBody>
          </p:sp>
        </mc:Choice>
        <mc:Fallback xmlns="">
          <p:sp>
            <p:nvSpPr>
              <p:cNvPr id="20" name="TextBox 19">
                <a:extLst>
                  <a:ext uri="{FF2B5EF4-FFF2-40B4-BE49-F238E27FC236}">
                    <a16:creationId xmlns:a16="http://schemas.microsoft.com/office/drawing/2014/main" id="{6271F62E-F615-3316-CA19-40FAFD43EA21}"/>
                  </a:ext>
                </a:extLst>
              </p:cNvPr>
              <p:cNvSpPr txBox="1">
                <a:spLocks noRot="1" noChangeAspect="1" noMove="1" noResize="1" noEditPoints="1" noAdjustHandles="1" noChangeArrowheads="1" noChangeShapeType="1" noTextEdit="1"/>
              </p:cNvSpPr>
              <p:nvPr/>
            </p:nvSpPr>
            <p:spPr>
              <a:xfrm>
                <a:off x="1658853" y="5454856"/>
                <a:ext cx="3583134"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321DEC-0EA8-1EB1-A160-E7B879BF0FA3}"/>
                  </a:ext>
                </a:extLst>
              </p:cNvPr>
              <p:cNvSpPr txBox="1"/>
              <p:nvPr/>
            </p:nvSpPr>
            <p:spPr>
              <a:xfrm>
                <a:off x="1658853" y="6028736"/>
                <a:ext cx="3583134" cy="57394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0" smtClean="0">
                          <a:latin typeface="Cambria Math" panose="02040503050406030204" pitchFamily="18" charset="0"/>
                        </a:rPr>
                        <m:t>⇒</m:t>
                      </m:r>
                      <m:r>
                        <a:rPr lang="en-GB" sz="2800" b="0" i="1" smtClean="0">
                          <a:latin typeface="Cambria Math" panose="02040503050406030204" pitchFamily="18" charset="0"/>
                        </a:rPr>
                        <m:t>𝐷</m:t>
                      </m:r>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2</m:t>
                          </m:r>
                        </m:e>
                      </m:rad>
                      <m:r>
                        <a:rPr lang="en-GB" sz="2800" b="0" i="1" smtClean="0">
                          <a:latin typeface="Cambria Math" panose="02040503050406030204" pitchFamily="18" charset="0"/>
                        </a:rPr>
                        <m:t>𝑅</m:t>
                      </m:r>
                    </m:oMath>
                  </m:oMathPara>
                </a14:m>
                <a:endParaRPr lang="en-IE" sz="2800" dirty="0"/>
              </a:p>
            </p:txBody>
          </p:sp>
        </mc:Choice>
        <mc:Fallback xmlns="">
          <p:sp>
            <p:nvSpPr>
              <p:cNvPr id="21" name="TextBox 20">
                <a:extLst>
                  <a:ext uri="{FF2B5EF4-FFF2-40B4-BE49-F238E27FC236}">
                    <a16:creationId xmlns:a16="http://schemas.microsoft.com/office/drawing/2014/main" id="{99321DEC-0EA8-1EB1-A160-E7B879BF0FA3}"/>
                  </a:ext>
                </a:extLst>
              </p:cNvPr>
              <p:cNvSpPr txBox="1">
                <a:spLocks noRot="1" noChangeAspect="1" noMove="1" noResize="1" noEditPoints="1" noAdjustHandles="1" noChangeArrowheads="1" noChangeShapeType="1" noTextEdit="1"/>
              </p:cNvSpPr>
              <p:nvPr/>
            </p:nvSpPr>
            <p:spPr>
              <a:xfrm>
                <a:off x="1658853" y="6028736"/>
                <a:ext cx="3583134" cy="57394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C0E9529-2655-DD54-30B0-A17FF6D12742}"/>
                  </a:ext>
                </a:extLst>
              </p:cNvPr>
              <p:cNvSpPr txBox="1"/>
              <p:nvPr/>
            </p:nvSpPr>
            <p:spPr>
              <a:xfrm>
                <a:off x="1658853" y="4906306"/>
                <a:ext cx="3583134"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0"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𝐺𝑀𝐷</m:t>
                          </m:r>
                        </m:e>
                        <m:sup>
                          <m:r>
                            <a:rPr lang="en-GB" sz="2800" b="0" i="1" smtClean="0">
                              <a:latin typeface="Cambria Math" panose="02040503050406030204" pitchFamily="18" charset="0"/>
                            </a:rPr>
                            <m:t>2</m:t>
                          </m:r>
                        </m:sup>
                      </m:sSup>
                      <m:r>
                        <a:rPr lang="en-GB" sz="2800" b="0" i="0" smtClean="0">
                          <a:latin typeface="Cambria Math" panose="02040503050406030204" pitchFamily="18" charset="0"/>
                        </a:rPr>
                        <m:t>=</m:t>
                      </m:r>
                      <m:r>
                        <a:rPr lang="en-GB" sz="2800" b="0" i="1" smtClean="0">
                          <a:latin typeface="Cambria Math" panose="02040503050406030204" pitchFamily="18" charset="0"/>
                        </a:rPr>
                        <m:t>2</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𝐺𝑀𝑅</m:t>
                          </m:r>
                        </m:e>
                        <m:sup>
                          <m:r>
                            <a:rPr lang="en-GB" sz="2800" b="0" i="1" smtClean="0">
                              <a:latin typeface="Cambria Math" panose="02040503050406030204" pitchFamily="18" charset="0"/>
                            </a:rPr>
                            <m:t>2</m:t>
                          </m:r>
                        </m:sup>
                      </m:sSup>
                    </m:oMath>
                  </m:oMathPara>
                </a14:m>
                <a:endParaRPr lang="en-IE" sz="2800" dirty="0"/>
              </a:p>
            </p:txBody>
          </p:sp>
        </mc:Choice>
        <mc:Fallback xmlns="">
          <p:sp>
            <p:nvSpPr>
              <p:cNvPr id="23" name="TextBox 22">
                <a:extLst>
                  <a:ext uri="{FF2B5EF4-FFF2-40B4-BE49-F238E27FC236}">
                    <a16:creationId xmlns:a16="http://schemas.microsoft.com/office/drawing/2014/main" id="{6C0E9529-2655-DD54-30B0-A17FF6D12742}"/>
                  </a:ext>
                </a:extLst>
              </p:cNvPr>
              <p:cNvSpPr txBox="1">
                <a:spLocks noRot="1" noChangeAspect="1" noMove="1" noResize="1" noEditPoints="1" noAdjustHandles="1" noChangeArrowheads="1" noChangeShapeType="1" noTextEdit="1"/>
              </p:cNvSpPr>
              <p:nvPr/>
            </p:nvSpPr>
            <p:spPr>
              <a:xfrm>
                <a:off x="1658853" y="4906306"/>
                <a:ext cx="3583134" cy="523220"/>
              </a:xfrm>
              <a:prstGeom prst="rect">
                <a:avLst/>
              </a:prstGeom>
              <a:blipFill>
                <a:blip r:embed="rId9"/>
                <a:stretch>
                  <a:fillRect/>
                </a:stretch>
              </a:blipFill>
            </p:spPr>
            <p:txBody>
              <a:bodyPr/>
              <a:lstStyle/>
              <a:p>
                <a:r>
                  <a:rPr lang="en-GB">
                    <a:noFill/>
                  </a:rPr>
                  <a:t> </a:t>
                </a:r>
              </a:p>
            </p:txBody>
          </p:sp>
        </mc:Fallback>
      </mc:AlternateContent>
      <p:sp>
        <p:nvSpPr>
          <p:cNvPr id="24" name="Oval 23">
            <a:extLst>
              <a:ext uri="{FF2B5EF4-FFF2-40B4-BE49-F238E27FC236}">
                <a16:creationId xmlns:a16="http://schemas.microsoft.com/office/drawing/2014/main" id="{CE020893-AE3F-700C-2B54-276D2DE30E53}"/>
              </a:ext>
            </a:extLst>
          </p:cNvPr>
          <p:cNvSpPr/>
          <p:nvPr/>
        </p:nvSpPr>
        <p:spPr>
          <a:xfrm>
            <a:off x="6020272" y="3867063"/>
            <a:ext cx="2106604" cy="2133216"/>
          </a:xfrm>
          <a:prstGeom prst="ellipse">
            <a:avLst/>
          </a:prstGeom>
          <a:solidFill>
            <a:srgbClr val="CCE1F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D0EA41E1-51C2-B92C-8448-46616FBFDFE4}"/>
              </a:ext>
            </a:extLst>
          </p:cNvPr>
          <p:cNvCxnSpPr>
            <a:cxnSpLocks/>
            <a:stCxn id="24" idx="7"/>
          </p:cNvCxnSpPr>
          <p:nvPr/>
        </p:nvCxnSpPr>
        <p:spPr>
          <a:xfrm flipH="1">
            <a:off x="7098030" y="4179465"/>
            <a:ext cx="720341" cy="810377"/>
          </a:xfrm>
          <a:prstGeom prst="line">
            <a:avLst/>
          </a:prstGeom>
          <a:ln w="3810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98FFFB80-7C80-FD2C-BD0C-964239F6D854}"/>
              </a:ext>
            </a:extLst>
          </p:cNvPr>
          <p:cNvSpPr txBox="1"/>
          <p:nvPr/>
        </p:nvSpPr>
        <p:spPr>
          <a:xfrm>
            <a:off x="7014099" y="4061433"/>
            <a:ext cx="444352" cy="523220"/>
          </a:xfrm>
          <a:prstGeom prst="rect">
            <a:avLst/>
          </a:prstGeom>
          <a:noFill/>
        </p:spPr>
        <p:txBody>
          <a:bodyPr wrap="none" rtlCol="0">
            <a:spAutoFit/>
          </a:bodyPr>
          <a:lstStyle/>
          <a:p>
            <a:pPr algn="l"/>
            <a:r>
              <a:rPr lang="en-IE" sz="2800" i="1" dirty="0"/>
              <a:t>R</a:t>
            </a:r>
          </a:p>
        </p:txBody>
      </p:sp>
      <p:cxnSp>
        <p:nvCxnSpPr>
          <p:cNvPr id="31" name="Straight Connector 30">
            <a:extLst>
              <a:ext uri="{FF2B5EF4-FFF2-40B4-BE49-F238E27FC236}">
                <a16:creationId xmlns:a16="http://schemas.microsoft.com/office/drawing/2014/main" id="{283FB10F-8205-7B37-2692-A9931D3DBAD1}"/>
              </a:ext>
            </a:extLst>
          </p:cNvPr>
          <p:cNvCxnSpPr>
            <a:cxnSpLocks/>
          </p:cNvCxnSpPr>
          <p:nvPr/>
        </p:nvCxnSpPr>
        <p:spPr>
          <a:xfrm flipH="1">
            <a:off x="7252282" y="3731616"/>
            <a:ext cx="1199996" cy="1393673"/>
          </a:xfrm>
          <a:prstGeom prst="line">
            <a:avLst/>
          </a:prstGeom>
          <a:ln w="3810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3" name="TextBox 32">
            <a:extLst>
              <a:ext uri="{FF2B5EF4-FFF2-40B4-BE49-F238E27FC236}">
                <a16:creationId xmlns:a16="http://schemas.microsoft.com/office/drawing/2014/main" id="{4D524A74-0462-A217-78BB-25D4FB0E20FA}"/>
              </a:ext>
            </a:extLst>
          </p:cNvPr>
          <p:cNvSpPr txBox="1"/>
          <p:nvPr/>
        </p:nvSpPr>
        <p:spPr>
          <a:xfrm>
            <a:off x="8091857" y="4061433"/>
            <a:ext cx="44435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27900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9" grpId="0"/>
      <p:bldP spid="20" grpId="0"/>
      <p:bldP spid="21" grpId="0"/>
      <p:bldP spid="2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2C8B-DACE-E43D-F09A-F0DD4310114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5A2B64-1724-BC97-FBD7-6A83EC4F580E}"/>
                  </a:ext>
                </a:extLst>
              </p:cNvPr>
              <p:cNvSpPr txBox="1"/>
              <p:nvPr/>
            </p:nvSpPr>
            <p:spPr>
              <a:xfrm>
                <a:off x="4846322" y="2629966"/>
                <a:ext cx="4175386" cy="461473"/>
              </a:xfrm>
              <a:prstGeom prst="rect">
                <a:avLst/>
              </a:prstGeom>
              <a:noFill/>
            </p:spPr>
            <p:txBody>
              <a:bodyPr wrap="square" rtlCol="0">
                <a:spAutoFit/>
              </a:bodyPr>
              <a:lstStyle/>
              <a:p>
                <a:pPr algn="l"/>
                <a:r>
                  <a:rPr lang="en-IE" dirty="0">
                    <a:solidFill>
                      <a:srgbClr val="0000FF"/>
                    </a:solidFill>
                  </a:rPr>
                  <a:t>Let g = surface value, new value </a:t>
                </a:r>
                <a14:m>
                  <m:oMath xmlns:m="http://schemas.openxmlformats.org/officeDocument/2006/math">
                    <m:r>
                      <a:rPr lang="en-GB" b="0" i="1" smtClean="0">
                        <a:solidFill>
                          <a:srgbClr val="0000FF"/>
                        </a:solidFill>
                        <a:latin typeface="Cambria Math" panose="02040503050406030204" pitchFamily="18" charset="0"/>
                      </a:rPr>
                      <m:t>=</m:t>
                    </m:r>
                    <m:f>
                      <m:fPr>
                        <m:ctrlPr>
                          <a:rPr lang="en-GB" b="0" i="1" smtClean="0">
                            <a:solidFill>
                              <a:srgbClr val="0000FF"/>
                            </a:solidFill>
                            <a:latin typeface="Cambria Math" panose="02040503050406030204" pitchFamily="18" charset="0"/>
                          </a:rPr>
                        </m:ctrlPr>
                      </m:fPr>
                      <m:num>
                        <m:r>
                          <a:rPr lang="en-GB" b="0" i="1" smtClean="0">
                            <a:solidFill>
                              <a:srgbClr val="0000FF"/>
                            </a:solidFill>
                            <a:latin typeface="Cambria Math" panose="02040503050406030204" pitchFamily="18" charset="0"/>
                          </a:rPr>
                          <m:t>𝑔</m:t>
                        </m:r>
                      </m:num>
                      <m:den>
                        <m:r>
                          <a:rPr lang="en-GB" b="0" i="1" smtClean="0">
                            <a:solidFill>
                              <a:srgbClr val="0000FF"/>
                            </a:solidFill>
                            <a:latin typeface="Cambria Math" panose="02040503050406030204" pitchFamily="18" charset="0"/>
                          </a:rPr>
                          <m:t>2</m:t>
                        </m:r>
                      </m:den>
                    </m:f>
                  </m:oMath>
                </a14:m>
                <a:endParaRPr lang="en-IE" dirty="0">
                  <a:solidFill>
                    <a:srgbClr val="0000FF"/>
                  </a:solidFill>
                </a:endParaRPr>
              </a:p>
            </p:txBody>
          </p:sp>
        </mc:Choice>
        <mc:Fallback xmlns="">
          <p:sp>
            <p:nvSpPr>
              <p:cNvPr id="5" name="TextBox 4">
                <a:extLst>
                  <a:ext uri="{FF2B5EF4-FFF2-40B4-BE49-F238E27FC236}">
                    <a16:creationId xmlns:a16="http://schemas.microsoft.com/office/drawing/2014/main" id="{C75A2B64-1724-BC97-FBD7-6A83EC4F580E}"/>
                  </a:ext>
                </a:extLst>
              </p:cNvPr>
              <p:cNvSpPr txBox="1">
                <a:spLocks noRot="1" noChangeAspect="1" noMove="1" noResize="1" noEditPoints="1" noAdjustHandles="1" noChangeArrowheads="1" noChangeShapeType="1" noTextEdit="1"/>
              </p:cNvSpPr>
              <p:nvPr/>
            </p:nvSpPr>
            <p:spPr>
              <a:xfrm>
                <a:off x="4846322" y="2629966"/>
                <a:ext cx="4175386" cy="461473"/>
              </a:xfrm>
              <a:prstGeom prst="rect">
                <a:avLst/>
              </a:prstGeom>
              <a:blipFill>
                <a:blip r:embed="rId3"/>
                <a:stretch>
                  <a:fillRect l="-1168" b="-6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ED208A-BAED-EE4D-3885-58E9D0DBFE6F}"/>
                  </a:ext>
                </a:extLst>
              </p:cNvPr>
              <p:cNvSpPr txBox="1"/>
              <p:nvPr/>
            </p:nvSpPr>
            <p:spPr>
              <a:xfrm>
                <a:off x="5102220" y="3591741"/>
                <a:ext cx="2223746" cy="610936"/>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rPr>
                        <m:t>𝑔</m:t>
                      </m:r>
                      <m:r>
                        <a:rPr lang="en-IE" b="0" i="1" smtClean="0">
                          <a:solidFill>
                            <a:srgbClr val="0000FF"/>
                          </a:solidFill>
                          <a:latin typeface="Cambria Math" panose="02040503050406030204" pitchFamily="18" charset="0"/>
                        </a:rPr>
                        <m:t>=</m:t>
                      </m:r>
                      <m:f>
                        <m:fPr>
                          <m:ctrlPr>
                            <a:rPr lang="en-GB" b="0" i="1" smtClean="0">
                              <a:solidFill>
                                <a:srgbClr val="0000FF"/>
                              </a:solidFill>
                              <a:latin typeface="Cambria Math" panose="02040503050406030204" pitchFamily="18" charset="0"/>
                            </a:rPr>
                          </m:ctrlPr>
                        </m:fPr>
                        <m:num>
                          <m:r>
                            <m:rPr>
                              <m:sty m:val="p"/>
                            </m:rPr>
                            <a:rPr lang="en-GB" b="0" i="0" smtClean="0">
                              <a:solidFill>
                                <a:srgbClr val="0000FF"/>
                              </a:solidFill>
                              <a:latin typeface="Cambria Math" panose="02040503050406030204" pitchFamily="18" charset="0"/>
                            </a:rPr>
                            <m:t>GM</m:t>
                          </m:r>
                        </m:num>
                        <m:den>
                          <m:sSup>
                            <m:sSupPr>
                              <m:ctrlPr>
                                <a:rPr lang="en-GB" b="0" i="1" smtClean="0">
                                  <a:solidFill>
                                    <a:srgbClr val="0000FF"/>
                                  </a:solidFill>
                                  <a:latin typeface="Cambria Math" panose="02040503050406030204" pitchFamily="18" charset="0"/>
                                </a:rPr>
                              </m:ctrlPr>
                            </m:sSupPr>
                            <m:e>
                              <m:r>
                                <m:rPr>
                                  <m:sty m:val="p"/>
                                </m:rPr>
                                <a:rPr lang="en-GB" b="0" i="0" smtClean="0">
                                  <a:solidFill>
                                    <a:srgbClr val="0000FF"/>
                                  </a:solidFill>
                                  <a:latin typeface="Cambria Math" panose="02040503050406030204" pitchFamily="18" charset="0"/>
                                </a:rPr>
                                <m:t>R</m:t>
                              </m:r>
                            </m:e>
                            <m:sup>
                              <m:r>
                                <a:rPr lang="en-GB" b="0" i="0" smtClean="0">
                                  <a:solidFill>
                                    <a:srgbClr val="0000FF"/>
                                  </a:solidFill>
                                  <a:latin typeface="Cambria Math" panose="02040503050406030204" pitchFamily="18" charset="0"/>
                                </a:rPr>
                                <m:t>2</m:t>
                              </m:r>
                            </m:sup>
                          </m:sSup>
                        </m:den>
                      </m:f>
                    </m:oMath>
                  </m:oMathPara>
                </a14:m>
                <a:endParaRPr lang="en-IE" dirty="0">
                  <a:solidFill>
                    <a:srgbClr val="0000FF"/>
                  </a:solidFill>
                </a:endParaRPr>
              </a:p>
            </p:txBody>
          </p:sp>
        </mc:Choice>
        <mc:Fallback xmlns="">
          <p:sp>
            <p:nvSpPr>
              <p:cNvPr id="6" name="TextBox 5">
                <a:extLst>
                  <a:ext uri="{FF2B5EF4-FFF2-40B4-BE49-F238E27FC236}">
                    <a16:creationId xmlns:a16="http://schemas.microsoft.com/office/drawing/2014/main" id="{D3ED208A-BAED-EE4D-3885-58E9D0DBFE6F}"/>
                  </a:ext>
                </a:extLst>
              </p:cNvPr>
              <p:cNvSpPr txBox="1">
                <a:spLocks noRot="1" noChangeAspect="1" noMove="1" noResize="1" noEditPoints="1" noAdjustHandles="1" noChangeArrowheads="1" noChangeShapeType="1" noTextEdit="1"/>
              </p:cNvSpPr>
              <p:nvPr/>
            </p:nvSpPr>
            <p:spPr>
              <a:xfrm>
                <a:off x="5102220" y="3591741"/>
                <a:ext cx="2223746" cy="610936"/>
              </a:xfrm>
              <a:prstGeom prst="rect">
                <a:avLst/>
              </a:prstGeom>
              <a:blipFill>
                <a:blip r:embed="rId4"/>
                <a:stretch>
                  <a:fillRect/>
                </a:stretch>
              </a:blipFill>
            </p:spPr>
            <p:txBody>
              <a:bodyPr/>
              <a:lstStyle/>
              <a:p>
                <a:r>
                  <a:rPr lang="en-GB">
                    <a:noFill/>
                  </a:rPr>
                  <a:t> </a:t>
                </a:r>
              </a:p>
            </p:txBody>
          </p:sp>
        </mc:Fallback>
      </mc:AlternateContent>
      <p:sp>
        <p:nvSpPr>
          <p:cNvPr id="12" name="Title 11">
            <a:extLst>
              <a:ext uri="{FF2B5EF4-FFF2-40B4-BE49-F238E27FC236}">
                <a16:creationId xmlns:a16="http://schemas.microsoft.com/office/drawing/2014/main" id="{99D54339-93A4-C651-BF58-C8FCBE7FC31F}"/>
              </a:ext>
            </a:extLst>
          </p:cNvPr>
          <p:cNvSpPr>
            <a:spLocks noGrp="1"/>
          </p:cNvSpPr>
          <p:nvPr>
            <p:ph type="title"/>
          </p:nvPr>
        </p:nvSpPr>
        <p:spPr/>
        <p:txBody>
          <a:bodyPr>
            <a:normAutofit fontScale="90000"/>
          </a:bodyPr>
          <a:lstStyle/>
          <a:p>
            <a:r>
              <a:rPr lang="en-GB" dirty="0"/>
              <a:t>Exercise</a:t>
            </a:r>
          </a:p>
        </p:txBody>
      </p:sp>
      <p:sp>
        <p:nvSpPr>
          <p:cNvPr id="13" name="Text Placeholder 12">
            <a:extLst>
              <a:ext uri="{FF2B5EF4-FFF2-40B4-BE49-F238E27FC236}">
                <a16:creationId xmlns:a16="http://schemas.microsoft.com/office/drawing/2014/main" id="{00531FAA-0718-A357-115D-83CA83C41C4E}"/>
              </a:ext>
            </a:extLst>
          </p:cNvPr>
          <p:cNvSpPr>
            <a:spLocks noGrp="1"/>
          </p:cNvSpPr>
          <p:nvPr>
            <p:ph type="body" sz="quarter" idx="10"/>
          </p:nvPr>
        </p:nvSpPr>
        <p:spPr>
          <a:xfrm>
            <a:off x="122292" y="461664"/>
            <a:ext cx="8899415" cy="1255728"/>
          </a:xfrm>
        </p:spPr>
        <p:txBody>
          <a:bodyPr/>
          <a:lstStyle/>
          <a:p>
            <a:r>
              <a:rPr lang="en-GB" dirty="0"/>
              <a:t>Taking R as the radius of a planet, at what distance </a:t>
            </a:r>
            <a:r>
              <a:rPr lang="en-GB" b="1" dirty="0"/>
              <a:t>above the surface </a:t>
            </a:r>
            <a:r>
              <a:rPr lang="en-GB" dirty="0"/>
              <a:t>is g exactly half of its value at the surface.</a:t>
            </a:r>
          </a:p>
        </p:txBody>
      </p:sp>
      <p:sp>
        <p:nvSpPr>
          <p:cNvPr id="14" name="TextBox 13">
            <a:extLst>
              <a:ext uri="{FF2B5EF4-FFF2-40B4-BE49-F238E27FC236}">
                <a16:creationId xmlns:a16="http://schemas.microsoft.com/office/drawing/2014/main" id="{DF3D4170-AEC7-5802-6442-65A524B1B8A6}"/>
              </a:ext>
            </a:extLst>
          </p:cNvPr>
          <p:cNvSpPr txBox="1"/>
          <p:nvPr/>
        </p:nvSpPr>
        <p:spPr>
          <a:xfrm>
            <a:off x="4846321" y="3114903"/>
            <a:ext cx="4602757" cy="376902"/>
          </a:xfrm>
          <a:prstGeom prst="rect">
            <a:avLst/>
          </a:prstGeom>
          <a:noFill/>
        </p:spPr>
        <p:txBody>
          <a:bodyPr wrap="square" rtlCol="0">
            <a:spAutoFit/>
          </a:bodyPr>
          <a:lstStyle/>
          <a:p>
            <a:pPr algn="l"/>
            <a:r>
              <a:rPr lang="en-IE" dirty="0">
                <a:solidFill>
                  <a:srgbClr val="0000FF"/>
                </a:solidFill>
              </a:rPr>
              <a:t>Let h = </a:t>
            </a:r>
            <a:r>
              <a:rPr lang="en-GB" dirty="0">
                <a:solidFill>
                  <a:srgbClr val="0000FF"/>
                </a:solidFill>
              </a:rPr>
              <a:t>distance above the planet</a:t>
            </a:r>
            <a:endParaRPr lang="en-IE" dirty="0">
              <a:solidFill>
                <a:srgbClr val="0000FF"/>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733470-C251-2FED-AA45-D96B24D5AE42}"/>
                  </a:ext>
                </a:extLst>
              </p:cNvPr>
              <p:cNvSpPr txBox="1"/>
              <p:nvPr/>
            </p:nvSpPr>
            <p:spPr>
              <a:xfrm>
                <a:off x="6832186" y="3577261"/>
                <a:ext cx="2352196" cy="66191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GB" b="0" i="1" smtClean="0">
                              <a:solidFill>
                                <a:srgbClr val="0000FF"/>
                              </a:solidFill>
                              <a:latin typeface="Cambria Math" panose="02040503050406030204" pitchFamily="18" charset="0"/>
                            </a:rPr>
                          </m:ctrlPr>
                        </m:fPr>
                        <m:num>
                          <m:r>
                            <a:rPr lang="en-GB" b="0" i="1" smtClean="0">
                              <a:solidFill>
                                <a:srgbClr val="0000FF"/>
                              </a:solidFill>
                              <a:latin typeface="Cambria Math" panose="02040503050406030204" pitchFamily="18" charset="0"/>
                            </a:rPr>
                            <m:t>1</m:t>
                          </m:r>
                        </m:num>
                        <m:den>
                          <m:r>
                            <a:rPr lang="en-GB" b="0" i="1" smtClean="0">
                              <a:solidFill>
                                <a:srgbClr val="0000FF"/>
                              </a:solidFill>
                              <a:latin typeface="Cambria Math" panose="02040503050406030204" pitchFamily="18" charset="0"/>
                            </a:rPr>
                            <m:t>2</m:t>
                          </m:r>
                        </m:den>
                      </m:f>
                      <m:r>
                        <a:rPr lang="en-GB" b="0" i="1" smtClean="0">
                          <a:solidFill>
                            <a:srgbClr val="0000FF"/>
                          </a:solidFill>
                          <a:latin typeface="Cambria Math" panose="02040503050406030204" pitchFamily="18" charset="0"/>
                        </a:rPr>
                        <m:t>𝑔</m:t>
                      </m:r>
                      <m:r>
                        <a:rPr lang="en-IE" b="0" i="1" smtClean="0">
                          <a:solidFill>
                            <a:srgbClr val="0000FF"/>
                          </a:solidFill>
                          <a:latin typeface="Cambria Math" panose="02040503050406030204" pitchFamily="18" charset="0"/>
                        </a:rPr>
                        <m:t>=</m:t>
                      </m:r>
                      <m:f>
                        <m:fPr>
                          <m:ctrlPr>
                            <a:rPr lang="en-GB" b="0" i="1" smtClean="0">
                              <a:solidFill>
                                <a:srgbClr val="0000FF"/>
                              </a:solidFill>
                              <a:latin typeface="Cambria Math" panose="02040503050406030204" pitchFamily="18" charset="0"/>
                            </a:rPr>
                          </m:ctrlPr>
                        </m:fPr>
                        <m:num>
                          <m:r>
                            <m:rPr>
                              <m:sty m:val="p"/>
                            </m:rPr>
                            <a:rPr lang="en-GB" b="0" i="0" smtClean="0">
                              <a:solidFill>
                                <a:srgbClr val="0000FF"/>
                              </a:solidFill>
                              <a:latin typeface="Cambria Math" panose="02040503050406030204" pitchFamily="18" charset="0"/>
                            </a:rPr>
                            <m:t>GM</m:t>
                          </m:r>
                        </m:num>
                        <m:den>
                          <m:sSup>
                            <m:sSupPr>
                              <m:ctrlPr>
                                <a:rPr lang="en-GB" b="0" i="1" smtClean="0">
                                  <a:solidFill>
                                    <a:srgbClr val="0000FF"/>
                                  </a:solidFill>
                                  <a:latin typeface="Cambria Math" panose="02040503050406030204" pitchFamily="18" charset="0"/>
                                </a:rPr>
                              </m:ctrlPr>
                            </m:sSupPr>
                            <m:e>
                              <m:r>
                                <a:rPr lang="en-GB" b="0" i="0" smtClean="0">
                                  <a:solidFill>
                                    <a:srgbClr val="0000FF"/>
                                  </a:solidFill>
                                  <a:latin typeface="Cambria Math" panose="02040503050406030204" pitchFamily="18" charset="0"/>
                                </a:rPr>
                                <m:t>(</m:t>
                              </m:r>
                              <m:r>
                                <m:rPr>
                                  <m:sty m:val="p"/>
                                </m:rPr>
                                <a:rPr lang="en-GB" b="0" i="0" smtClean="0">
                                  <a:solidFill>
                                    <a:srgbClr val="0000FF"/>
                                  </a:solidFill>
                                  <a:latin typeface="Cambria Math" panose="02040503050406030204" pitchFamily="18" charset="0"/>
                                </a:rPr>
                                <m:t>R</m:t>
                              </m:r>
                              <m:r>
                                <a:rPr lang="en-GB" b="0" i="0" smtClean="0">
                                  <a:solidFill>
                                    <a:srgbClr val="0000FF"/>
                                  </a:solidFill>
                                  <a:latin typeface="Cambria Math" panose="02040503050406030204" pitchFamily="18" charset="0"/>
                                </a:rPr>
                                <m:t>+</m:t>
                              </m:r>
                              <m:r>
                                <m:rPr>
                                  <m:sty m:val="p"/>
                                </m:rPr>
                                <a:rPr lang="en-GB" b="0" i="0" smtClean="0">
                                  <a:solidFill>
                                    <a:srgbClr val="0000FF"/>
                                  </a:solidFill>
                                  <a:latin typeface="Cambria Math" panose="02040503050406030204" pitchFamily="18" charset="0"/>
                                </a:rPr>
                                <m:t>h</m:t>
                              </m:r>
                              <m:r>
                                <a:rPr lang="en-GB" b="0" i="0" smtClean="0">
                                  <a:solidFill>
                                    <a:srgbClr val="0000FF"/>
                                  </a:solidFill>
                                  <a:latin typeface="Cambria Math" panose="02040503050406030204" pitchFamily="18" charset="0"/>
                                </a:rPr>
                                <m:t>)</m:t>
                              </m:r>
                            </m:e>
                            <m:sup>
                              <m:r>
                                <a:rPr lang="en-GB" b="0" i="0" smtClean="0">
                                  <a:solidFill>
                                    <a:srgbClr val="0000FF"/>
                                  </a:solidFill>
                                  <a:latin typeface="Cambria Math" panose="02040503050406030204" pitchFamily="18" charset="0"/>
                                </a:rPr>
                                <m:t>2</m:t>
                              </m:r>
                            </m:sup>
                          </m:sSup>
                        </m:den>
                      </m:f>
                    </m:oMath>
                  </m:oMathPara>
                </a14:m>
                <a:endParaRPr lang="en-IE" dirty="0">
                  <a:solidFill>
                    <a:srgbClr val="0000FF"/>
                  </a:solidFill>
                </a:endParaRPr>
              </a:p>
            </p:txBody>
          </p:sp>
        </mc:Choice>
        <mc:Fallback xmlns="">
          <p:sp>
            <p:nvSpPr>
              <p:cNvPr id="15" name="TextBox 14">
                <a:extLst>
                  <a:ext uri="{FF2B5EF4-FFF2-40B4-BE49-F238E27FC236}">
                    <a16:creationId xmlns:a16="http://schemas.microsoft.com/office/drawing/2014/main" id="{E1733470-C251-2FED-AA45-D96B24D5AE42}"/>
                  </a:ext>
                </a:extLst>
              </p:cNvPr>
              <p:cNvSpPr txBox="1">
                <a:spLocks noRot="1" noChangeAspect="1" noMove="1" noResize="1" noEditPoints="1" noAdjustHandles="1" noChangeArrowheads="1" noChangeShapeType="1" noTextEdit="1"/>
              </p:cNvSpPr>
              <p:nvPr/>
            </p:nvSpPr>
            <p:spPr>
              <a:xfrm>
                <a:off x="6832186" y="3577261"/>
                <a:ext cx="2352196" cy="66191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3D37753-D132-6F6C-C255-04D35558D1E3}"/>
                  </a:ext>
                </a:extLst>
              </p:cNvPr>
              <p:cNvSpPr txBox="1"/>
              <p:nvPr/>
            </p:nvSpPr>
            <p:spPr>
              <a:xfrm>
                <a:off x="4938844" y="4374414"/>
                <a:ext cx="3583134" cy="651973"/>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0" smtClean="0">
                          <a:solidFill>
                            <a:srgbClr val="0000FF"/>
                          </a:solidFill>
                          <a:latin typeface="Cambria Math" panose="02040503050406030204" pitchFamily="18" charset="0"/>
                        </a:rPr>
                        <m:t>⇒</m:t>
                      </m:r>
                      <m:f>
                        <m:fPr>
                          <m:ctrlPr>
                            <a:rPr lang="en-GB" b="0" i="1" smtClean="0">
                              <a:solidFill>
                                <a:srgbClr val="0000FF"/>
                              </a:solidFill>
                              <a:latin typeface="Cambria Math" panose="02040503050406030204" pitchFamily="18" charset="0"/>
                            </a:rPr>
                          </m:ctrlPr>
                        </m:fPr>
                        <m:num>
                          <m:r>
                            <m:rPr>
                              <m:sty m:val="p"/>
                            </m:rPr>
                            <a:rPr lang="en-GB" b="0" i="0" smtClean="0">
                              <a:solidFill>
                                <a:srgbClr val="0000FF"/>
                              </a:solidFill>
                              <a:latin typeface="Cambria Math" panose="02040503050406030204" pitchFamily="18" charset="0"/>
                            </a:rPr>
                            <m:t>GM</m:t>
                          </m:r>
                        </m:num>
                        <m:den>
                          <m:sSup>
                            <m:sSupPr>
                              <m:ctrlPr>
                                <a:rPr lang="en-GB" b="0" i="1" smtClean="0">
                                  <a:solidFill>
                                    <a:srgbClr val="0000FF"/>
                                  </a:solidFill>
                                  <a:latin typeface="Cambria Math" panose="02040503050406030204" pitchFamily="18" charset="0"/>
                                </a:rPr>
                              </m:ctrlPr>
                            </m:sSupPr>
                            <m:e>
                              <m:r>
                                <m:rPr>
                                  <m:sty m:val="p"/>
                                </m:rPr>
                                <a:rPr lang="en-GB" b="0" i="0" smtClean="0">
                                  <a:solidFill>
                                    <a:srgbClr val="0000FF"/>
                                  </a:solidFill>
                                  <a:latin typeface="Cambria Math" panose="02040503050406030204" pitchFamily="18" charset="0"/>
                                </a:rPr>
                                <m:t>R</m:t>
                              </m:r>
                            </m:e>
                            <m:sup>
                              <m:r>
                                <a:rPr lang="en-GB" b="0" i="0" smtClean="0">
                                  <a:solidFill>
                                    <a:srgbClr val="0000FF"/>
                                  </a:solidFill>
                                  <a:latin typeface="Cambria Math" panose="02040503050406030204" pitchFamily="18" charset="0"/>
                                </a:rPr>
                                <m:t>2</m:t>
                              </m:r>
                            </m:sup>
                          </m:sSup>
                        </m:den>
                      </m:f>
                      <m:r>
                        <a:rPr lang="en-GB" b="0" i="0" smtClean="0">
                          <a:solidFill>
                            <a:srgbClr val="0000FF"/>
                          </a:solidFill>
                          <a:latin typeface="Cambria Math" panose="02040503050406030204" pitchFamily="18" charset="0"/>
                        </a:rPr>
                        <m:t>=</m:t>
                      </m:r>
                      <m:f>
                        <m:fPr>
                          <m:ctrlPr>
                            <a:rPr lang="en-GB" b="0" i="1" smtClean="0">
                              <a:solidFill>
                                <a:srgbClr val="0000FF"/>
                              </a:solidFill>
                              <a:latin typeface="Cambria Math" panose="02040503050406030204" pitchFamily="18" charset="0"/>
                            </a:rPr>
                          </m:ctrlPr>
                        </m:fPr>
                        <m:num>
                          <m:r>
                            <a:rPr lang="en-GB" b="0" i="0" smtClean="0">
                              <a:solidFill>
                                <a:srgbClr val="0000FF"/>
                              </a:solidFill>
                              <a:latin typeface="Cambria Math" panose="02040503050406030204" pitchFamily="18" charset="0"/>
                            </a:rPr>
                            <m:t>2</m:t>
                          </m:r>
                          <m:r>
                            <m:rPr>
                              <m:sty m:val="p"/>
                            </m:rPr>
                            <a:rPr lang="en-GB" b="0" i="0" smtClean="0">
                              <a:solidFill>
                                <a:srgbClr val="0000FF"/>
                              </a:solidFill>
                              <a:latin typeface="Cambria Math" panose="02040503050406030204" pitchFamily="18" charset="0"/>
                            </a:rPr>
                            <m:t>GM</m:t>
                          </m:r>
                        </m:num>
                        <m:den>
                          <m:sSup>
                            <m:sSupPr>
                              <m:ctrlPr>
                                <a:rPr lang="en-GB" b="0" i="1" smtClean="0">
                                  <a:solidFill>
                                    <a:srgbClr val="0000FF"/>
                                  </a:solidFill>
                                  <a:latin typeface="Cambria Math" panose="02040503050406030204" pitchFamily="18" charset="0"/>
                                </a:rPr>
                              </m:ctrlPr>
                            </m:sSupPr>
                            <m:e>
                              <m:d>
                                <m:dPr>
                                  <m:ctrlPr>
                                    <a:rPr lang="en-GB" b="0" i="1" smtClean="0">
                                      <a:solidFill>
                                        <a:srgbClr val="0000FF"/>
                                      </a:solidFill>
                                      <a:latin typeface="Cambria Math" panose="02040503050406030204" pitchFamily="18" charset="0"/>
                                    </a:rPr>
                                  </m:ctrlPr>
                                </m:dPr>
                                <m:e>
                                  <m:r>
                                    <m:rPr>
                                      <m:sty m:val="p"/>
                                    </m:rPr>
                                    <a:rPr lang="en-GB" b="0" i="0" smtClean="0">
                                      <a:solidFill>
                                        <a:srgbClr val="0000FF"/>
                                      </a:solidFill>
                                      <a:latin typeface="Cambria Math" panose="02040503050406030204" pitchFamily="18" charset="0"/>
                                    </a:rPr>
                                    <m:t>R</m:t>
                                  </m:r>
                                  <m:r>
                                    <a:rPr lang="en-GB" b="0" i="0" smtClean="0">
                                      <a:solidFill>
                                        <a:srgbClr val="0000FF"/>
                                      </a:solidFill>
                                      <a:latin typeface="Cambria Math" panose="02040503050406030204" pitchFamily="18" charset="0"/>
                                    </a:rPr>
                                    <m:t>+</m:t>
                                  </m:r>
                                  <m:r>
                                    <m:rPr>
                                      <m:sty m:val="p"/>
                                    </m:rPr>
                                    <a:rPr lang="en-GB" b="0" i="0" smtClean="0">
                                      <a:solidFill>
                                        <a:srgbClr val="0000FF"/>
                                      </a:solidFill>
                                      <a:latin typeface="Cambria Math" panose="02040503050406030204" pitchFamily="18" charset="0"/>
                                    </a:rPr>
                                    <m:t>h</m:t>
                                  </m:r>
                                </m:e>
                              </m:d>
                            </m:e>
                            <m:sup>
                              <m:r>
                                <a:rPr lang="en-GB" b="0" i="0" smtClean="0">
                                  <a:solidFill>
                                    <a:srgbClr val="0000FF"/>
                                  </a:solidFill>
                                  <a:latin typeface="Cambria Math" panose="02040503050406030204" pitchFamily="18" charset="0"/>
                                </a:rPr>
                                <m:t>2</m:t>
                              </m:r>
                            </m:sup>
                          </m:sSup>
                        </m:den>
                      </m:f>
                    </m:oMath>
                  </m:oMathPara>
                </a14:m>
                <a:endParaRPr lang="en-IE" dirty="0">
                  <a:solidFill>
                    <a:srgbClr val="0000FF"/>
                  </a:solidFill>
                </a:endParaRPr>
              </a:p>
            </p:txBody>
          </p:sp>
        </mc:Choice>
        <mc:Fallback xmlns="">
          <p:sp>
            <p:nvSpPr>
              <p:cNvPr id="16" name="TextBox 15">
                <a:extLst>
                  <a:ext uri="{FF2B5EF4-FFF2-40B4-BE49-F238E27FC236}">
                    <a16:creationId xmlns:a16="http://schemas.microsoft.com/office/drawing/2014/main" id="{63D37753-D132-6F6C-C255-04D35558D1E3}"/>
                  </a:ext>
                </a:extLst>
              </p:cNvPr>
              <p:cNvSpPr txBox="1">
                <a:spLocks noRot="1" noChangeAspect="1" noMove="1" noResize="1" noEditPoints="1" noAdjustHandles="1" noChangeArrowheads="1" noChangeShapeType="1" noTextEdit="1"/>
              </p:cNvSpPr>
              <p:nvPr/>
            </p:nvSpPr>
            <p:spPr>
              <a:xfrm>
                <a:off x="4938844" y="4374414"/>
                <a:ext cx="3583134" cy="65197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79E9229-3A17-FED6-C5C2-45C3E7CD1015}"/>
                  </a:ext>
                </a:extLst>
              </p:cNvPr>
              <p:cNvSpPr txBox="1"/>
              <p:nvPr/>
            </p:nvSpPr>
            <p:spPr>
              <a:xfrm>
                <a:off x="5596254" y="5079339"/>
                <a:ext cx="2998060"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0"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𝐺𝑀</m:t>
                      </m:r>
                      <m:sSup>
                        <m:sSupPr>
                          <m:ctrlPr>
                            <a:rPr lang="en-GB" b="0" i="1" smtClean="0">
                              <a:solidFill>
                                <a:srgbClr val="0000FF"/>
                              </a:solidFill>
                              <a:latin typeface="Cambria Math" panose="02040503050406030204" pitchFamily="18" charset="0"/>
                            </a:rPr>
                          </m:ctrlPr>
                        </m:sSupPr>
                        <m:e>
                          <m:d>
                            <m:dPr>
                              <m:ctrlPr>
                                <a:rPr lang="en-GB" b="0" i="1" smtClean="0">
                                  <a:solidFill>
                                    <a:srgbClr val="0000FF"/>
                                  </a:solidFill>
                                  <a:latin typeface="Cambria Math" panose="02040503050406030204" pitchFamily="18" charset="0"/>
                                </a:rPr>
                              </m:ctrlPr>
                            </m:dPr>
                            <m:e>
                              <m:r>
                                <a:rPr lang="en-GB" b="0" i="1" smtClean="0">
                                  <a:solidFill>
                                    <a:srgbClr val="0000FF"/>
                                  </a:solidFill>
                                  <a:latin typeface="Cambria Math" panose="02040503050406030204" pitchFamily="18" charset="0"/>
                                </a:rPr>
                                <m:t>𝑅</m:t>
                              </m:r>
                              <m:r>
                                <a:rPr lang="en-GB" b="0" i="0" smtClean="0">
                                  <a:solidFill>
                                    <a:srgbClr val="0000FF"/>
                                  </a:solidFill>
                                  <a:latin typeface="Cambria Math" panose="02040503050406030204" pitchFamily="18" charset="0"/>
                                </a:rPr>
                                <m:t>+</m:t>
                              </m:r>
                              <m:r>
                                <m:rPr>
                                  <m:sty m:val="p"/>
                                </m:rPr>
                                <a:rPr lang="en-GB" b="0" i="0" smtClean="0">
                                  <a:solidFill>
                                    <a:srgbClr val="0000FF"/>
                                  </a:solidFill>
                                  <a:latin typeface="Cambria Math" panose="02040503050406030204" pitchFamily="18" charset="0"/>
                                </a:rPr>
                                <m:t>h</m:t>
                              </m:r>
                            </m:e>
                          </m:d>
                        </m:e>
                        <m:sup>
                          <m:r>
                            <a:rPr lang="en-GB" b="0" i="0" smtClean="0">
                              <a:solidFill>
                                <a:srgbClr val="0000FF"/>
                              </a:solidFill>
                              <a:latin typeface="Cambria Math" panose="02040503050406030204" pitchFamily="18" charset="0"/>
                            </a:rPr>
                            <m:t>2</m:t>
                          </m:r>
                        </m:sup>
                      </m:sSup>
                      <m:r>
                        <a:rPr lang="en-GB" b="0" i="0"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2</m:t>
                      </m:r>
                      <m:r>
                        <a:rPr lang="en-GB" b="0" i="1" smtClean="0">
                          <a:solidFill>
                            <a:srgbClr val="0000FF"/>
                          </a:solidFill>
                          <a:latin typeface="Cambria Math" panose="02040503050406030204" pitchFamily="18" charset="0"/>
                        </a:rPr>
                        <m:t>𝐺𝑀</m:t>
                      </m:r>
                      <m:sSup>
                        <m:sSupPr>
                          <m:ctrlPr>
                            <a:rPr lang="en-GB" b="0" i="1" smtClean="0">
                              <a:solidFill>
                                <a:srgbClr val="0000FF"/>
                              </a:solidFill>
                              <a:latin typeface="Cambria Math" panose="02040503050406030204" pitchFamily="18" charset="0"/>
                            </a:rPr>
                          </m:ctrlPr>
                        </m:sSupPr>
                        <m:e>
                          <m:r>
                            <a:rPr lang="en-GB" b="0" i="1" smtClean="0">
                              <a:solidFill>
                                <a:srgbClr val="0000FF"/>
                              </a:solidFill>
                              <a:latin typeface="Cambria Math" panose="02040503050406030204" pitchFamily="18" charset="0"/>
                            </a:rPr>
                            <m:t>𝑅</m:t>
                          </m:r>
                        </m:e>
                        <m:sup>
                          <m:r>
                            <a:rPr lang="en-GB" b="0" i="1" smtClean="0">
                              <a:solidFill>
                                <a:srgbClr val="0000FF"/>
                              </a:solidFill>
                              <a:latin typeface="Cambria Math" panose="02040503050406030204" pitchFamily="18" charset="0"/>
                            </a:rPr>
                            <m:t>2</m:t>
                          </m:r>
                        </m:sup>
                      </m:sSup>
                    </m:oMath>
                  </m:oMathPara>
                </a14:m>
                <a:endParaRPr lang="en-IE" dirty="0">
                  <a:solidFill>
                    <a:srgbClr val="0000FF"/>
                  </a:solidFill>
                </a:endParaRPr>
              </a:p>
            </p:txBody>
          </p:sp>
        </mc:Choice>
        <mc:Fallback xmlns="">
          <p:sp>
            <p:nvSpPr>
              <p:cNvPr id="17" name="TextBox 16">
                <a:extLst>
                  <a:ext uri="{FF2B5EF4-FFF2-40B4-BE49-F238E27FC236}">
                    <a16:creationId xmlns:a16="http://schemas.microsoft.com/office/drawing/2014/main" id="{F79E9229-3A17-FED6-C5C2-45C3E7CD1015}"/>
                  </a:ext>
                </a:extLst>
              </p:cNvPr>
              <p:cNvSpPr txBox="1">
                <a:spLocks noRot="1" noChangeAspect="1" noMove="1" noResize="1" noEditPoints="1" noAdjustHandles="1" noChangeArrowheads="1" noChangeShapeType="1" noTextEdit="1"/>
              </p:cNvSpPr>
              <p:nvPr/>
            </p:nvSpPr>
            <p:spPr>
              <a:xfrm>
                <a:off x="5596254" y="5079339"/>
                <a:ext cx="299806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6896D2F-2729-429F-7EB9-E8AD74746F7E}"/>
                  </a:ext>
                </a:extLst>
              </p:cNvPr>
              <p:cNvSpPr txBox="1"/>
              <p:nvPr/>
            </p:nvSpPr>
            <p:spPr>
              <a:xfrm>
                <a:off x="5878096" y="5507026"/>
                <a:ext cx="2643882" cy="40197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0"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𝑅</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h</m:t>
                      </m:r>
                      <m:r>
                        <a:rPr lang="en-GB" b="0" i="0" smtClean="0">
                          <a:solidFill>
                            <a:srgbClr val="0000FF"/>
                          </a:solidFill>
                          <a:latin typeface="Cambria Math" panose="02040503050406030204" pitchFamily="18" charset="0"/>
                        </a:rPr>
                        <m:t>=</m:t>
                      </m:r>
                      <m:rad>
                        <m:radPr>
                          <m:degHide m:val="on"/>
                          <m:ctrlPr>
                            <a:rPr lang="en-GB" b="0" i="1" smtClean="0">
                              <a:solidFill>
                                <a:srgbClr val="0000FF"/>
                              </a:solidFill>
                              <a:latin typeface="Cambria Math" panose="02040503050406030204" pitchFamily="18" charset="0"/>
                            </a:rPr>
                          </m:ctrlPr>
                        </m:radPr>
                        <m:deg/>
                        <m:e>
                          <m:r>
                            <a:rPr lang="en-GB" b="0" i="1" smtClean="0">
                              <a:solidFill>
                                <a:srgbClr val="0000FF"/>
                              </a:solidFill>
                              <a:latin typeface="Cambria Math" panose="02040503050406030204" pitchFamily="18" charset="0"/>
                            </a:rPr>
                            <m:t>2</m:t>
                          </m:r>
                        </m:e>
                      </m:rad>
                      <m:r>
                        <a:rPr lang="en-GB" b="0" i="1" smtClean="0">
                          <a:solidFill>
                            <a:srgbClr val="0000FF"/>
                          </a:solidFill>
                          <a:latin typeface="Cambria Math" panose="02040503050406030204" pitchFamily="18" charset="0"/>
                        </a:rPr>
                        <m:t>𝑅</m:t>
                      </m:r>
                    </m:oMath>
                  </m:oMathPara>
                </a14:m>
                <a:endParaRPr lang="en-IE" dirty="0">
                  <a:solidFill>
                    <a:srgbClr val="0000FF"/>
                  </a:solidFill>
                </a:endParaRPr>
              </a:p>
            </p:txBody>
          </p:sp>
        </mc:Choice>
        <mc:Fallback xmlns="">
          <p:sp>
            <p:nvSpPr>
              <p:cNvPr id="18" name="TextBox 17">
                <a:extLst>
                  <a:ext uri="{FF2B5EF4-FFF2-40B4-BE49-F238E27FC236}">
                    <a16:creationId xmlns:a16="http://schemas.microsoft.com/office/drawing/2014/main" id="{56896D2F-2729-429F-7EB9-E8AD74746F7E}"/>
                  </a:ext>
                </a:extLst>
              </p:cNvPr>
              <p:cNvSpPr txBox="1">
                <a:spLocks noRot="1" noChangeAspect="1" noMove="1" noResize="1" noEditPoints="1" noAdjustHandles="1" noChangeArrowheads="1" noChangeShapeType="1" noTextEdit="1"/>
              </p:cNvSpPr>
              <p:nvPr/>
            </p:nvSpPr>
            <p:spPr>
              <a:xfrm>
                <a:off x="5878096" y="5507026"/>
                <a:ext cx="2643882" cy="40197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282EC18-AC7F-27B1-2E8D-41C108C5DB01}"/>
                  </a:ext>
                </a:extLst>
              </p:cNvPr>
              <p:cNvSpPr txBox="1"/>
              <p:nvPr/>
            </p:nvSpPr>
            <p:spPr>
              <a:xfrm>
                <a:off x="5110939" y="6396336"/>
                <a:ext cx="4178195"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0"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h</m:t>
                      </m:r>
                      <m:r>
                        <a:rPr lang="en-GB" b="0" i="0"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1.414</m:t>
                      </m:r>
                      <m:r>
                        <a:rPr lang="en-GB" b="0" i="1" smtClean="0">
                          <a:solidFill>
                            <a:srgbClr val="0000FF"/>
                          </a:solidFill>
                          <a:latin typeface="Cambria Math" panose="02040503050406030204" pitchFamily="18" charset="0"/>
                        </a:rPr>
                        <m:t>𝑅</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𝑅</m:t>
                      </m:r>
                      <m:r>
                        <a:rPr lang="en-GB" b="0" i="1" smtClean="0">
                          <a:solidFill>
                            <a:srgbClr val="0000FF"/>
                          </a:solidFill>
                          <a:latin typeface="Cambria Math" panose="02040503050406030204" pitchFamily="18" charset="0"/>
                          <a:ea typeface="Cambria Math" panose="02040503050406030204" pitchFamily="18" charset="0"/>
                        </a:rPr>
                        <m:t>≈0.414</m:t>
                      </m:r>
                      <m:r>
                        <a:rPr lang="en-GB" b="0" i="1" smtClean="0">
                          <a:solidFill>
                            <a:srgbClr val="0000FF"/>
                          </a:solidFill>
                          <a:latin typeface="Cambria Math" panose="02040503050406030204" pitchFamily="18" charset="0"/>
                          <a:ea typeface="Cambria Math" panose="02040503050406030204" pitchFamily="18" charset="0"/>
                        </a:rPr>
                        <m:t>𝑅</m:t>
                      </m:r>
                    </m:oMath>
                  </m:oMathPara>
                </a14:m>
                <a:endParaRPr lang="en-IE" dirty="0">
                  <a:solidFill>
                    <a:srgbClr val="0000FF"/>
                  </a:solidFill>
                </a:endParaRPr>
              </a:p>
            </p:txBody>
          </p:sp>
        </mc:Choice>
        <mc:Fallback xmlns="">
          <p:sp>
            <p:nvSpPr>
              <p:cNvPr id="22" name="TextBox 21">
                <a:extLst>
                  <a:ext uri="{FF2B5EF4-FFF2-40B4-BE49-F238E27FC236}">
                    <a16:creationId xmlns:a16="http://schemas.microsoft.com/office/drawing/2014/main" id="{1282EC18-AC7F-27B1-2E8D-41C108C5DB01}"/>
                  </a:ext>
                </a:extLst>
              </p:cNvPr>
              <p:cNvSpPr txBox="1">
                <a:spLocks noRot="1" noChangeAspect="1" noMove="1" noResize="1" noEditPoints="1" noAdjustHandles="1" noChangeArrowheads="1" noChangeShapeType="1" noTextEdit="1"/>
              </p:cNvSpPr>
              <p:nvPr/>
            </p:nvSpPr>
            <p:spPr>
              <a:xfrm>
                <a:off x="5110939" y="6396336"/>
                <a:ext cx="4178195" cy="369332"/>
              </a:xfrm>
              <a:prstGeom prst="rect">
                <a:avLst/>
              </a:prstGeom>
              <a:blipFill>
                <a:blip r:embed="rId9"/>
                <a:stretch>
                  <a:fillRect/>
                </a:stretch>
              </a:blipFill>
            </p:spPr>
            <p:txBody>
              <a:bodyPr/>
              <a:lstStyle/>
              <a:p>
                <a:r>
                  <a:rPr lang="en-GB">
                    <a:noFill/>
                  </a:rPr>
                  <a:t> </a:t>
                </a:r>
              </a:p>
            </p:txBody>
          </p:sp>
        </mc:Fallback>
      </mc:AlternateContent>
      <p:sp>
        <p:nvSpPr>
          <p:cNvPr id="2" name="Oval 1">
            <a:extLst>
              <a:ext uri="{FF2B5EF4-FFF2-40B4-BE49-F238E27FC236}">
                <a16:creationId xmlns:a16="http://schemas.microsoft.com/office/drawing/2014/main" id="{B1F45194-85BF-B53D-969F-01EF54AD4DF4}"/>
              </a:ext>
            </a:extLst>
          </p:cNvPr>
          <p:cNvSpPr/>
          <p:nvPr/>
        </p:nvSpPr>
        <p:spPr>
          <a:xfrm>
            <a:off x="720189" y="2143863"/>
            <a:ext cx="2106604" cy="2133216"/>
          </a:xfrm>
          <a:prstGeom prst="ellipse">
            <a:avLst/>
          </a:prstGeom>
          <a:solidFill>
            <a:srgbClr val="CCE1F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rgbClr val="0000FF"/>
              </a:solidFill>
            </a:endParaRPr>
          </a:p>
        </p:txBody>
      </p:sp>
      <p:cxnSp>
        <p:nvCxnSpPr>
          <p:cNvPr id="3" name="Straight Connector 2">
            <a:extLst>
              <a:ext uri="{FF2B5EF4-FFF2-40B4-BE49-F238E27FC236}">
                <a16:creationId xmlns:a16="http://schemas.microsoft.com/office/drawing/2014/main" id="{EDEAA95E-B4AD-744A-3077-938ED1270C5D}"/>
              </a:ext>
            </a:extLst>
          </p:cNvPr>
          <p:cNvCxnSpPr>
            <a:cxnSpLocks/>
            <a:stCxn id="2" idx="7"/>
          </p:cNvCxnSpPr>
          <p:nvPr/>
        </p:nvCxnSpPr>
        <p:spPr>
          <a:xfrm flipH="1">
            <a:off x="1797947" y="2456265"/>
            <a:ext cx="720341" cy="810377"/>
          </a:xfrm>
          <a:prstGeom prst="line">
            <a:avLst/>
          </a:prstGeom>
          <a:ln w="3810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F08D7517-185C-F489-FA43-EAE93FA7434F}"/>
              </a:ext>
            </a:extLst>
          </p:cNvPr>
          <p:cNvSpPr txBox="1"/>
          <p:nvPr/>
        </p:nvSpPr>
        <p:spPr>
          <a:xfrm>
            <a:off x="1714016" y="2338233"/>
            <a:ext cx="370614" cy="400110"/>
          </a:xfrm>
          <a:prstGeom prst="rect">
            <a:avLst/>
          </a:prstGeom>
          <a:noFill/>
        </p:spPr>
        <p:txBody>
          <a:bodyPr wrap="none" rtlCol="0">
            <a:spAutoFit/>
          </a:bodyPr>
          <a:lstStyle/>
          <a:p>
            <a:pPr algn="l"/>
            <a:r>
              <a:rPr lang="en-IE" sz="2000" i="1" dirty="0">
                <a:solidFill>
                  <a:srgbClr val="0000FF"/>
                </a:solidFill>
              </a:rPr>
              <a:t>R</a:t>
            </a:r>
          </a:p>
        </p:txBody>
      </p:sp>
      <p:cxnSp>
        <p:nvCxnSpPr>
          <p:cNvPr id="7" name="Straight Connector 6">
            <a:extLst>
              <a:ext uri="{FF2B5EF4-FFF2-40B4-BE49-F238E27FC236}">
                <a16:creationId xmlns:a16="http://schemas.microsoft.com/office/drawing/2014/main" id="{26EF9EFF-93BC-F922-E0FE-A3390B713336}"/>
              </a:ext>
            </a:extLst>
          </p:cNvPr>
          <p:cNvCxnSpPr>
            <a:cxnSpLocks/>
            <a:endCxn id="2" idx="7"/>
          </p:cNvCxnSpPr>
          <p:nvPr/>
        </p:nvCxnSpPr>
        <p:spPr>
          <a:xfrm flipH="1">
            <a:off x="2518288" y="1901906"/>
            <a:ext cx="502669" cy="554359"/>
          </a:xfrm>
          <a:prstGeom prst="line">
            <a:avLst/>
          </a:prstGeom>
          <a:ln w="3810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D5D16937-AB38-2816-CA61-F03D12C89BFF}"/>
              </a:ext>
            </a:extLst>
          </p:cNvPr>
          <p:cNvSpPr txBox="1"/>
          <p:nvPr/>
        </p:nvSpPr>
        <p:spPr>
          <a:xfrm>
            <a:off x="2742805" y="2116330"/>
            <a:ext cx="327334" cy="400110"/>
          </a:xfrm>
          <a:prstGeom prst="rect">
            <a:avLst/>
          </a:prstGeom>
          <a:noFill/>
        </p:spPr>
        <p:txBody>
          <a:bodyPr wrap="none" rtlCol="0">
            <a:spAutoFit/>
          </a:bodyPr>
          <a:lstStyle/>
          <a:p>
            <a:pPr algn="l">
              <a:spcAft>
                <a:spcPts val="1200"/>
              </a:spcAft>
            </a:pPr>
            <a:r>
              <a:rPr lang="en-GB" sz="2000" dirty="0">
                <a:solidFill>
                  <a:srgbClr val="0000FF"/>
                </a:solidFill>
                <a:latin typeface="Arial" panose="020B0604020202020204" pitchFamily="34" charset="0"/>
                <a:cs typeface="Arial" panose="020B0604020202020204" pitchFamily="34" charset="0"/>
              </a:rPr>
              <a:t>h</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0DEC6A-C21A-E804-25A8-5D3F8B91A082}"/>
                  </a:ext>
                </a:extLst>
              </p:cNvPr>
              <p:cNvSpPr txBox="1"/>
              <p:nvPr/>
            </p:nvSpPr>
            <p:spPr>
              <a:xfrm>
                <a:off x="5878096" y="5908996"/>
                <a:ext cx="2643882" cy="40197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0"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h</m:t>
                      </m:r>
                      <m:r>
                        <a:rPr lang="en-GB" b="0" i="0" smtClean="0">
                          <a:solidFill>
                            <a:srgbClr val="0000FF"/>
                          </a:solidFill>
                          <a:latin typeface="Cambria Math" panose="02040503050406030204" pitchFamily="18" charset="0"/>
                        </a:rPr>
                        <m:t>=</m:t>
                      </m:r>
                      <m:rad>
                        <m:radPr>
                          <m:degHide m:val="on"/>
                          <m:ctrlPr>
                            <a:rPr lang="en-GB" b="0" i="1" smtClean="0">
                              <a:solidFill>
                                <a:srgbClr val="0000FF"/>
                              </a:solidFill>
                              <a:latin typeface="Cambria Math" panose="02040503050406030204" pitchFamily="18" charset="0"/>
                            </a:rPr>
                          </m:ctrlPr>
                        </m:radPr>
                        <m:deg/>
                        <m:e>
                          <m:r>
                            <a:rPr lang="en-GB" b="0" i="1" smtClean="0">
                              <a:solidFill>
                                <a:srgbClr val="0000FF"/>
                              </a:solidFill>
                              <a:latin typeface="Cambria Math" panose="02040503050406030204" pitchFamily="18" charset="0"/>
                            </a:rPr>
                            <m:t>2</m:t>
                          </m:r>
                        </m:e>
                      </m:rad>
                      <m:r>
                        <a:rPr lang="en-GB" b="0" i="1" smtClean="0">
                          <a:solidFill>
                            <a:srgbClr val="0000FF"/>
                          </a:solidFill>
                          <a:latin typeface="Cambria Math" panose="02040503050406030204" pitchFamily="18" charset="0"/>
                        </a:rPr>
                        <m:t>𝑅</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𝑅</m:t>
                      </m:r>
                    </m:oMath>
                  </m:oMathPara>
                </a14:m>
                <a:endParaRPr lang="en-IE" dirty="0">
                  <a:solidFill>
                    <a:srgbClr val="0000FF"/>
                  </a:solidFill>
                </a:endParaRPr>
              </a:p>
            </p:txBody>
          </p:sp>
        </mc:Choice>
        <mc:Fallback xmlns="">
          <p:sp>
            <p:nvSpPr>
              <p:cNvPr id="9" name="TextBox 8">
                <a:extLst>
                  <a:ext uri="{FF2B5EF4-FFF2-40B4-BE49-F238E27FC236}">
                    <a16:creationId xmlns:a16="http://schemas.microsoft.com/office/drawing/2014/main" id="{FD0DEC6A-C21A-E804-25A8-5D3F8B91A082}"/>
                  </a:ext>
                </a:extLst>
              </p:cNvPr>
              <p:cNvSpPr txBox="1">
                <a:spLocks noRot="1" noChangeAspect="1" noMove="1" noResize="1" noEditPoints="1" noAdjustHandles="1" noChangeArrowheads="1" noChangeShapeType="1" noTextEdit="1"/>
              </p:cNvSpPr>
              <p:nvPr/>
            </p:nvSpPr>
            <p:spPr>
              <a:xfrm>
                <a:off x="5878096" y="5908996"/>
                <a:ext cx="2643882" cy="401970"/>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47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17" grpId="0"/>
      <p:bldP spid="18" grpId="0"/>
      <p:bldP spid="22"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6D5C3-46FC-5DD7-0CC8-9E90FBFB1E5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F638B9-DCB7-4439-B507-F16A05C58EEB}"/>
              </a:ext>
            </a:extLst>
          </p:cNvPr>
          <p:cNvSpPr>
            <a:spLocks noGrp="1"/>
          </p:cNvSpPr>
          <p:nvPr>
            <p:ph type="title"/>
          </p:nvPr>
        </p:nvSpPr>
        <p:spPr>
          <a:xfrm>
            <a:off x="122293" y="-1"/>
            <a:ext cx="6608118" cy="482633"/>
          </a:xfrm>
        </p:spPr>
        <p:txBody>
          <a:bodyPr/>
          <a:lstStyle/>
          <a:p>
            <a:r>
              <a:rPr lang="en-GB" dirty="0"/>
              <a:t>Example</a:t>
            </a:r>
          </a:p>
        </p:txBody>
      </p:sp>
      <p:sp>
        <p:nvSpPr>
          <p:cNvPr id="7" name="Text Placeholder 6">
            <a:extLst>
              <a:ext uri="{FF2B5EF4-FFF2-40B4-BE49-F238E27FC236}">
                <a16:creationId xmlns:a16="http://schemas.microsoft.com/office/drawing/2014/main" id="{83E17BF1-3E83-0A55-E74F-BA09619B60EA}"/>
              </a:ext>
            </a:extLst>
          </p:cNvPr>
          <p:cNvSpPr>
            <a:spLocks noGrp="1"/>
          </p:cNvSpPr>
          <p:nvPr>
            <p:ph type="body" sz="quarter" idx="10"/>
          </p:nvPr>
        </p:nvSpPr>
        <p:spPr>
          <a:xfrm>
            <a:off x="122238" y="461963"/>
            <a:ext cx="8899525" cy="867930"/>
          </a:xfrm>
        </p:spPr>
        <p:txBody>
          <a:bodyPr/>
          <a:lstStyle/>
          <a:p>
            <a:r>
              <a:rPr lang="en-GB" dirty="0"/>
              <a:t>Draw vectors to represent the gravitational force at these 5 points.</a:t>
            </a:r>
            <a:endParaRPr lang="en-IE" dirty="0"/>
          </a:p>
        </p:txBody>
      </p:sp>
      <p:grpSp>
        <p:nvGrpSpPr>
          <p:cNvPr id="2" name="Group 1">
            <a:extLst>
              <a:ext uri="{FF2B5EF4-FFF2-40B4-BE49-F238E27FC236}">
                <a16:creationId xmlns:a16="http://schemas.microsoft.com/office/drawing/2014/main" id="{2060BF8F-7202-39B5-ED69-D09761EA42E6}"/>
              </a:ext>
            </a:extLst>
          </p:cNvPr>
          <p:cNvGrpSpPr/>
          <p:nvPr/>
        </p:nvGrpSpPr>
        <p:grpSpPr>
          <a:xfrm>
            <a:off x="4020825" y="2836610"/>
            <a:ext cx="766402" cy="693149"/>
            <a:chOff x="4860032" y="2816932"/>
            <a:chExt cx="1559903" cy="1512170"/>
          </a:xfrm>
        </p:grpSpPr>
        <p:pic>
          <p:nvPicPr>
            <p:cNvPr id="4" name="Picture 2">
              <a:extLst>
                <a:ext uri="{FF2B5EF4-FFF2-40B4-BE49-F238E27FC236}">
                  <a16:creationId xmlns:a16="http://schemas.microsoft.com/office/drawing/2014/main" id="{BDF65B31-88C0-F837-E11A-E12084E04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3"/>
              <a:extLst>
                <a:ext uri="{FF2B5EF4-FFF2-40B4-BE49-F238E27FC236}">
                  <a16:creationId xmlns:a16="http://schemas.microsoft.com/office/drawing/2014/main" id="{A9985200-07B3-E1A7-F85D-6BDD6037A78E}"/>
                </a:ext>
              </a:extLst>
            </p:cNvPr>
            <p:cNvSpPr txBox="1"/>
            <p:nvPr/>
          </p:nvSpPr>
          <p:spPr>
            <a:xfrm>
              <a:off x="4907767" y="3703074"/>
              <a:ext cx="1512168" cy="436439"/>
            </a:xfrm>
            <a:prstGeom prst="rect">
              <a:avLst/>
            </a:prstGeom>
            <a:noFill/>
          </p:spPr>
          <p:txBody>
            <a:bodyPr wrap="square" rtlCol="0">
              <a:spAutoFit/>
            </a:bodyPr>
            <a:lstStyle/>
            <a:p>
              <a:r>
                <a:rPr lang="en-GB" sz="700" dirty="0">
                  <a:solidFill>
                    <a:schemeClr val="bg1">
                      <a:lumMod val="50000"/>
                    </a:schemeClr>
                  </a:solidFill>
                </a:rPr>
                <a:t>CC0 penubag</a:t>
              </a:r>
            </a:p>
          </p:txBody>
        </p:sp>
      </p:grpSp>
      <p:sp>
        <p:nvSpPr>
          <p:cNvPr id="3" name="Oval 2">
            <a:extLst>
              <a:ext uri="{FF2B5EF4-FFF2-40B4-BE49-F238E27FC236}">
                <a16:creationId xmlns:a16="http://schemas.microsoft.com/office/drawing/2014/main" id="{39D72E77-60E2-C23B-C9AD-FF3513A17D54}"/>
              </a:ext>
            </a:extLst>
          </p:cNvPr>
          <p:cNvSpPr/>
          <p:nvPr/>
        </p:nvSpPr>
        <p:spPr>
          <a:xfrm>
            <a:off x="2829736" y="1981651"/>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D4A0D789-89D5-4754-69D3-A49BF80BB5FC}"/>
              </a:ext>
            </a:extLst>
          </p:cNvPr>
          <p:cNvSpPr/>
          <p:nvPr/>
        </p:nvSpPr>
        <p:spPr>
          <a:xfrm>
            <a:off x="4393142" y="1875759"/>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DBC9884-FA8C-DA58-36F1-3381A3A9818B}"/>
              </a:ext>
            </a:extLst>
          </p:cNvPr>
          <p:cNvSpPr/>
          <p:nvPr/>
        </p:nvSpPr>
        <p:spPr>
          <a:xfrm>
            <a:off x="5158681" y="3869059"/>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9ABBFDD-73A7-E83E-C312-FB0B28BE5D0A}"/>
              </a:ext>
            </a:extLst>
          </p:cNvPr>
          <p:cNvSpPr/>
          <p:nvPr/>
        </p:nvSpPr>
        <p:spPr>
          <a:xfrm>
            <a:off x="6630742" y="1411498"/>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69FA0DB-BDB3-764B-5A11-4F2FE22173B2}"/>
              </a:ext>
            </a:extLst>
          </p:cNvPr>
          <p:cNvSpPr/>
          <p:nvPr/>
        </p:nvSpPr>
        <p:spPr>
          <a:xfrm>
            <a:off x="2935587" y="4556245"/>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3F5F4B3A-9D58-E7D1-1958-5A0D9C2DFCB1}"/>
              </a:ext>
            </a:extLst>
          </p:cNvPr>
          <p:cNvSpPr/>
          <p:nvPr/>
        </p:nvSpPr>
        <p:spPr>
          <a:xfrm rot="5400000">
            <a:off x="4196804" y="2148500"/>
            <a:ext cx="481576"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FCD647D-DDC7-9E07-8AF9-0D1D3984ED62}"/>
              </a:ext>
            </a:extLst>
          </p:cNvPr>
          <p:cNvSpPr txBox="1"/>
          <p:nvPr/>
        </p:nvSpPr>
        <p:spPr>
          <a:xfrm>
            <a:off x="5849971" y="3429000"/>
            <a:ext cx="3171792" cy="240065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All vectors point to the centre of the earth.</a:t>
            </a:r>
          </a:p>
          <a:p>
            <a:pPr algn="l">
              <a:spcAft>
                <a:spcPts val="1200"/>
              </a:spcAft>
            </a:pPr>
            <a:r>
              <a:rPr lang="en-GB" sz="2800" dirty="0">
                <a:latin typeface="Arial" panose="020B0604020202020204" pitchFamily="34" charset="0"/>
                <a:cs typeface="Arial" panose="020B0604020202020204" pitchFamily="34" charset="0"/>
              </a:rPr>
              <a:t>Force is weaker further from Earth.</a:t>
            </a:r>
          </a:p>
        </p:txBody>
      </p:sp>
      <p:sp>
        <p:nvSpPr>
          <p:cNvPr id="23" name="Arrow: Right 22">
            <a:extLst>
              <a:ext uri="{FF2B5EF4-FFF2-40B4-BE49-F238E27FC236}">
                <a16:creationId xmlns:a16="http://schemas.microsoft.com/office/drawing/2014/main" id="{B40CBD15-7191-6DC1-6A12-EC8C558C2555}"/>
              </a:ext>
            </a:extLst>
          </p:cNvPr>
          <p:cNvSpPr/>
          <p:nvPr/>
        </p:nvSpPr>
        <p:spPr>
          <a:xfrm rot="8582320">
            <a:off x="6460924" y="1492200"/>
            <a:ext cx="189458"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5E92349F-604B-1D3C-C179-0C545C4152D0}"/>
              </a:ext>
            </a:extLst>
          </p:cNvPr>
          <p:cNvSpPr/>
          <p:nvPr/>
        </p:nvSpPr>
        <p:spPr>
          <a:xfrm rot="2220675">
            <a:off x="2886083" y="2089122"/>
            <a:ext cx="280327"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A19C2233-761D-CE3D-AFB9-E850A8A2C3FC}"/>
              </a:ext>
            </a:extLst>
          </p:cNvPr>
          <p:cNvSpPr/>
          <p:nvPr/>
        </p:nvSpPr>
        <p:spPr>
          <a:xfrm rot="13297495">
            <a:off x="4643852" y="3608522"/>
            <a:ext cx="586590"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CB5B5711-85A5-BB1D-03EE-3EFE05D42159}"/>
              </a:ext>
            </a:extLst>
          </p:cNvPr>
          <p:cNvSpPr/>
          <p:nvPr/>
        </p:nvSpPr>
        <p:spPr>
          <a:xfrm rot="18900000">
            <a:off x="2981684" y="4383373"/>
            <a:ext cx="310703"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747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3" grpId="0" animBg="1"/>
      <p:bldP spid="24" grpId="0" animBg="1"/>
      <p:bldP spid="25" grpId="0" animBg="1"/>
      <p:bldP spid="2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8E7B81-2082-B2D5-3064-31C216CCFC86}"/>
              </a:ext>
            </a:extLst>
          </p:cNvPr>
          <p:cNvSpPr>
            <a:spLocks noGrp="1"/>
          </p:cNvSpPr>
          <p:nvPr>
            <p:ph type="title"/>
          </p:nvPr>
        </p:nvSpPr>
        <p:spPr>
          <a:xfrm>
            <a:off x="122293" y="-1"/>
            <a:ext cx="6608118" cy="482633"/>
          </a:xfrm>
        </p:spPr>
        <p:txBody>
          <a:bodyPr/>
          <a:lstStyle/>
          <a:p>
            <a:r>
              <a:rPr lang="en-GB" dirty="0"/>
              <a:t>Example</a:t>
            </a:r>
          </a:p>
        </p:txBody>
      </p:sp>
      <p:sp>
        <p:nvSpPr>
          <p:cNvPr id="7" name="Text Placeholder 6">
            <a:extLst>
              <a:ext uri="{FF2B5EF4-FFF2-40B4-BE49-F238E27FC236}">
                <a16:creationId xmlns:a16="http://schemas.microsoft.com/office/drawing/2014/main" id="{74EB4B8F-DA61-81EF-069B-596739805FC7}"/>
              </a:ext>
            </a:extLst>
          </p:cNvPr>
          <p:cNvSpPr>
            <a:spLocks noGrp="1"/>
          </p:cNvSpPr>
          <p:nvPr>
            <p:ph type="body" sz="quarter" idx="10"/>
          </p:nvPr>
        </p:nvSpPr>
        <p:spPr>
          <a:xfrm>
            <a:off x="122238" y="461963"/>
            <a:ext cx="8899525" cy="480131"/>
          </a:xfrm>
        </p:spPr>
        <p:txBody>
          <a:bodyPr/>
          <a:lstStyle/>
          <a:p>
            <a:r>
              <a:rPr lang="en-GB" dirty="0"/>
              <a:t>Draw the gravitational field-lines around the Earth.</a:t>
            </a:r>
            <a:endParaRPr lang="en-IE" dirty="0"/>
          </a:p>
        </p:txBody>
      </p:sp>
      <p:grpSp>
        <p:nvGrpSpPr>
          <p:cNvPr id="2" name="Group 1">
            <a:extLst>
              <a:ext uri="{FF2B5EF4-FFF2-40B4-BE49-F238E27FC236}">
                <a16:creationId xmlns:a16="http://schemas.microsoft.com/office/drawing/2014/main" id="{0AC637F5-8DB1-F70D-D90C-E4B11C52465B}"/>
              </a:ext>
            </a:extLst>
          </p:cNvPr>
          <p:cNvGrpSpPr/>
          <p:nvPr/>
        </p:nvGrpSpPr>
        <p:grpSpPr>
          <a:xfrm>
            <a:off x="4020824" y="2836610"/>
            <a:ext cx="742950" cy="693149"/>
            <a:chOff x="4860032" y="2816932"/>
            <a:chExt cx="1512170" cy="1512170"/>
          </a:xfrm>
        </p:grpSpPr>
        <p:pic>
          <p:nvPicPr>
            <p:cNvPr id="4" name="Picture 2">
              <a:extLst>
                <a:ext uri="{FF2B5EF4-FFF2-40B4-BE49-F238E27FC236}">
                  <a16:creationId xmlns:a16="http://schemas.microsoft.com/office/drawing/2014/main" id="{D7ACEC31-262B-B12E-F8DC-50DDE13C2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3"/>
              <a:extLst>
                <a:ext uri="{FF2B5EF4-FFF2-40B4-BE49-F238E27FC236}">
                  <a16:creationId xmlns:a16="http://schemas.microsoft.com/office/drawing/2014/main" id="{0221C844-FC0E-736E-584E-26D6951A8E50}"/>
                </a:ext>
              </a:extLst>
            </p:cNvPr>
            <p:cNvSpPr txBox="1"/>
            <p:nvPr/>
          </p:nvSpPr>
          <p:spPr>
            <a:xfrm>
              <a:off x="4953245" y="3698933"/>
              <a:ext cx="1062586" cy="604299"/>
            </a:xfrm>
            <a:prstGeom prst="rect">
              <a:avLst/>
            </a:prstGeom>
            <a:noFill/>
          </p:spPr>
          <p:txBody>
            <a:bodyPr wrap="square" rtlCol="0">
              <a:spAutoFit/>
            </a:bodyPr>
            <a:lstStyle/>
            <a:p>
              <a:r>
                <a:rPr lang="en-GB" sz="600" dirty="0">
                  <a:solidFill>
                    <a:schemeClr val="bg1">
                      <a:lumMod val="50000"/>
                    </a:schemeClr>
                  </a:solidFill>
                </a:rPr>
                <a:t>CC0 penubag</a:t>
              </a:r>
            </a:p>
          </p:txBody>
        </p:sp>
      </p:grpSp>
      <p:grpSp>
        <p:nvGrpSpPr>
          <p:cNvPr id="25" name="Group 24">
            <a:extLst>
              <a:ext uri="{FF2B5EF4-FFF2-40B4-BE49-F238E27FC236}">
                <a16:creationId xmlns:a16="http://schemas.microsoft.com/office/drawing/2014/main" id="{9A5B2FA4-AA24-F050-9072-312D29B78883}"/>
              </a:ext>
            </a:extLst>
          </p:cNvPr>
          <p:cNvGrpSpPr/>
          <p:nvPr/>
        </p:nvGrpSpPr>
        <p:grpSpPr>
          <a:xfrm>
            <a:off x="4290239" y="1625600"/>
            <a:ext cx="190497" cy="1257300"/>
            <a:chOff x="4379139" y="2044700"/>
            <a:chExt cx="190497" cy="1257300"/>
          </a:xfrm>
        </p:grpSpPr>
        <p:cxnSp>
          <p:nvCxnSpPr>
            <p:cNvPr id="17" name="Straight Connector 16">
              <a:extLst>
                <a:ext uri="{FF2B5EF4-FFF2-40B4-BE49-F238E27FC236}">
                  <a16:creationId xmlns:a16="http://schemas.microsoft.com/office/drawing/2014/main" id="{0BD6DD75-BEB1-9EFD-D9BE-25A9E81954AB}"/>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4" name="Freeform: Shape 23">
              <a:extLst>
                <a:ext uri="{FF2B5EF4-FFF2-40B4-BE49-F238E27FC236}">
                  <a16:creationId xmlns:a16="http://schemas.microsoft.com/office/drawing/2014/main" id="{C966ADB2-16A2-D80D-E622-1A37D67DBC8F}"/>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ACF0C638-CA65-1921-D21B-EC35F28FB760}"/>
              </a:ext>
            </a:extLst>
          </p:cNvPr>
          <p:cNvGrpSpPr/>
          <p:nvPr/>
        </p:nvGrpSpPr>
        <p:grpSpPr>
          <a:xfrm rot="13850199">
            <a:off x="3584002" y="3183174"/>
            <a:ext cx="190497" cy="1257300"/>
            <a:chOff x="4379139" y="2044700"/>
            <a:chExt cx="190497" cy="1257300"/>
          </a:xfrm>
        </p:grpSpPr>
        <p:cxnSp>
          <p:nvCxnSpPr>
            <p:cNvPr id="27" name="Straight Connector 26">
              <a:extLst>
                <a:ext uri="{FF2B5EF4-FFF2-40B4-BE49-F238E27FC236}">
                  <a16:creationId xmlns:a16="http://schemas.microsoft.com/office/drawing/2014/main" id="{0AF65C51-0F77-14B7-8EE7-D91163CA5ACD}"/>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8" name="Freeform: Shape 27">
              <a:extLst>
                <a:ext uri="{FF2B5EF4-FFF2-40B4-BE49-F238E27FC236}">
                  <a16:creationId xmlns:a16="http://schemas.microsoft.com/office/drawing/2014/main" id="{BFB027B7-6C51-62C1-BBB0-551D220A0699}"/>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E8995CD4-D26B-B914-150F-79D016F5D8FE}"/>
              </a:ext>
            </a:extLst>
          </p:cNvPr>
          <p:cNvGrpSpPr/>
          <p:nvPr/>
        </p:nvGrpSpPr>
        <p:grpSpPr>
          <a:xfrm rot="18831007">
            <a:off x="3599452" y="1880697"/>
            <a:ext cx="190497" cy="1257300"/>
            <a:chOff x="4379139" y="2044700"/>
            <a:chExt cx="190497" cy="1257300"/>
          </a:xfrm>
        </p:grpSpPr>
        <p:cxnSp>
          <p:nvCxnSpPr>
            <p:cNvPr id="30" name="Straight Connector 29">
              <a:extLst>
                <a:ext uri="{FF2B5EF4-FFF2-40B4-BE49-F238E27FC236}">
                  <a16:creationId xmlns:a16="http://schemas.microsoft.com/office/drawing/2014/main" id="{BABCC316-D157-7265-AF4D-7FAD7090D8E0}"/>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1" name="Freeform: Shape 30">
              <a:extLst>
                <a:ext uri="{FF2B5EF4-FFF2-40B4-BE49-F238E27FC236}">
                  <a16:creationId xmlns:a16="http://schemas.microsoft.com/office/drawing/2014/main" id="{2233A63D-C0F1-671D-F44D-4EEC5E72BA04}"/>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2EA0D1A2-45F0-D69B-A029-F8687024C161}"/>
              </a:ext>
            </a:extLst>
          </p:cNvPr>
          <p:cNvGrpSpPr/>
          <p:nvPr/>
        </p:nvGrpSpPr>
        <p:grpSpPr>
          <a:xfrm rot="16200000">
            <a:off x="3328023" y="2561838"/>
            <a:ext cx="190497" cy="1257300"/>
            <a:chOff x="4379139" y="2044700"/>
            <a:chExt cx="190497" cy="1257300"/>
          </a:xfrm>
        </p:grpSpPr>
        <p:cxnSp>
          <p:nvCxnSpPr>
            <p:cNvPr id="33" name="Straight Connector 32">
              <a:extLst>
                <a:ext uri="{FF2B5EF4-FFF2-40B4-BE49-F238E27FC236}">
                  <a16:creationId xmlns:a16="http://schemas.microsoft.com/office/drawing/2014/main" id="{871F587C-3932-3027-FAC9-05C8E83BAB1E}"/>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4" name="Freeform: Shape 33">
              <a:extLst>
                <a:ext uri="{FF2B5EF4-FFF2-40B4-BE49-F238E27FC236}">
                  <a16:creationId xmlns:a16="http://schemas.microsoft.com/office/drawing/2014/main" id="{5D05C1C2-4292-5CDF-CE8F-AD49CED18ED1}"/>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B62CC4AB-7D99-2B7C-AB1A-5AC8958477DD}"/>
              </a:ext>
            </a:extLst>
          </p:cNvPr>
          <p:cNvGrpSpPr/>
          <p:nvPr/>
        </p:nvGrpSpPr>
        <p:grpSpPr>
          <a:xfrm rot="10800000">
            <a:off x="4290239" y="3517901"/>
            <a:ext cx="190497" cy="1257300"/>
            <a:chOff x="4379139" y="2044700"/>
            <a:chExt cx="190497" cy="1257300"/>
          </a:xfrm>
        </p:grpSpPr>
        <p:cxnSp>
          <p:nvCxnSpPr>
            <p:cNvPr id="36" name="Straight Connector 35">
              <a:extLst>
                <a:ext uri="{FF2B5EF4-FFF2-40B4-BE49-F238E27FC236}">
                  <a16:creationId xmlns:a16="http://schemas.microsoft.com/office/drawing/2014/main" id="{BDDA5FDE-26F5-FC27-0B3C-019F7DE85A4D}"/>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7" name="Freeform: Shape 36">
              <a:extLst>
                <a:ext uri="{FF2B5EF4-FFF2-40B4-BE49-F238E27FC236}">
                  <a16:creationId xmlns:a16="http://schemas.microsoft.com/office/drawing/2014/main" id="{ED17EE33-1D0B-450B-3189-87322D05D912}"/>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4D9874F6-6CDD-51A0-1937-8401131932C5}"/>
              </a:ext>
            </a:extLst>
          </p:cNvPr>
          <p:cNvGrpSpPr/>
          <p:nvPr/>
        </p:nvGrpSpPr>
        <p:grpSpPr>
          <a:xfrm rot="8198618">
            <a:off x="4978058" y="3233906"/>
            <a:ext cx="190497" cy="1257300"/>
            <a:chOff x="4379139" y="2044700"/>
            <a:chExt cx="190497" cy="1257300"/>
          </a:xfrm>
        </p:grpSpPr>
        <p:cxnSp>
          <p:nvCxnSpPr>
            <p:cNvPr id="39" name="Straight Connector 38">
              <a:extLst>
                <a:ext uri="{FF2B5EF4-FFF2-40B4-BE49-F238E27FC236}">
                  <a16:creationId xmlns:a16="http://schemas.microsoft.com/office/drawing/2014/main" id="{7F618925-9216-EE7D-A501-4EB14ED19571}"/>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0" name="Freeform: Shape 39">
              <a:extLst>
                <a:ext uri="{FF2B5EF4-FFF2-40B4-BE49-F238E27FC236}">
                  <a16:creationId xmlns:a16="http://schemas.microsoft.com/office/drawing/2014/main" id="{E359E107-9E36-BD81-F217-10DE9B0E03EB}"/>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C37C16CA-F611-CD9E-705A-A82B52650214}"/>
              </a:ext>
            </a:extLst>
          </p:cNvPr>
          <p:cNvGrpSpPr/>
          <p:nvPr/>
        </p:nvGrpSpPr>
        <p:grpSpPr>
          <a:xfrm rot="2889128">
            <a:off x="4978057" y="1875631"/>
            <a:ext cx="190497" cy="1257300"/>
            <a:chOff x="4379139" y="2044700"/>
            <a:chExt cx="190497" cy="1257300"/>
          </a:xfrm>
        </p:grpSpPr>
        <p:cxnSp>
          <p:nvCxnSpPr>
            <p:cNvPr id="42" name="Straight Connector 41">
              <a:extLst>
                <a:ext uri="{FF2B5EF4-FFF2-40B4-BE49-F238E27FC236}">
                  <a16:creationId xmlns:a16="http://schemas.microsoft.com/office/drawing/2014/main" id="{8922B901-1870-2580-B47E-3517FCE297F6}"/>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3" name="Freeform: Shape 42">
              <a:extLst>
                <a:ext uri="{FF2B5EF4-FFF2-40B4-BE49-F238E27FC236}">
                  <a16:creationId xmlns:a16="http://schemas.microsoft.com/office/drawing/2014/main" id="{DE552DE9-DBB9-B045-33D5-B56DE55191A8}"/>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FD90C2D5-157D-AE2E-E582-A1EFCAEFAB3B}"/>
              </a:ext>
            </a:extLst>
          </p:cNvPr>
          <p:cNvGrpSpPr/>
          <p:nvPr/>
        </p:nvGrpSpPr>
        <p:grpSpPr>
          <a:xfrm rot="5400000">
            <a:off x="5204255" y="2561839"/>
            <a:ext cx="190497" cy="1257300"/>
            <a:chOff x="4379139" y="2044700"/>
            <a:chExt cx="190497" cy="1257300"/>
          </a:xfrm>
        </p:grpSpPr>
        <p:cxnSp>
          <p:nvCxnSpPr>
            <p:cNvPr id="45" name="Straight Connector 44">
              <a:extLst>
                <a:ext uri="{FF2B5EF4-FFF2-40B4-BE49-F238E27FC236}">
                  <a16:creationId xmlns:a16="http://schemas.microsoft.com/office/drawing/2014/main" id="{5B81324E-E02C-4E37-32D7-B67C205B0B06}"/>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6" name="Freeform: Shape 45">
              <a:extLst>
                <a:ext uri="{FF2B5EF4-FFF2-40B4-BE49-F238E27FC236}">
                  <a16:creationId xmlns:a16="http://schemas.microsoft.com/office/drawing/2014/main" id="{A954E520-7584-0493-96DF-58E0E50684D8}"/>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Oval 4">
            <a:extLst>
              <a:ext uri="{FF2B5EF4-FFF2-40B4-BE49-F238E27FC236}">
                <a16:creationId xmlns:a16="http://schemas.microsoft.com/office/drawing/2014/main" id="{348E8978-5498-CC7F-05B8-CD2927D18D6D}"/>
              </a:ext>
            </a:extLst>
          </p:cNvPr>
          <p:cNvSpPr/>
          <p:nvPr/>
        </p:nvSpPr>
        <p:spPr>
          <a:xfrm>
            <a:off x="2829736" y="1981651"/>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D2A176-A6BD-8058-3D40-B2B35BC697BF}"/>
              </a:ext>
            </a:extLst>
          </p:cNvPr>
          <p:cNvSpPr/>
          <p:nvPr/>
        </p:nvSpPr>
        <p:spPr>
          <a:xfrm>
            <a:off x="4393142" y="1875759"/>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FAA0C2B-AFED-4754-3983-EBF6C46032F7}"/>
              </a:ext>
            </a:extLst>
          </p:cNvPr>
          <p:cNvSpPr/>
          <p:nvPr/>
        </p:nvSpPr>
        <p:spPr>
          <a:xfrm>
            <a:off x="5158681" y="3869059"/>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F876069-AFD2-E843-1D29-739E1C6BD284}"/>
              </a:ext>
            </a:extLst>
          </p:cNvPr>
          <p:cNvSpPr/>
          <p:nvPr/>
        </p:nvSpPr>
        <p:spPr>
          <a:xfrm>
            <a:off x="6630742" y="1411498"/>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EC08B92-915F-5928-833E-4EA9A558F6A1}"/>
              </a:ext>
            </a:extLst>
          </p:cNvPr>
          <p:cNvSpPr/>
          <p:nvPr/>
        </p:nvSpPr>
        <p:spPr>
          <a:xfrm>
            <a:off x="2935587" y="4556245"/>
            <a:ext cx="88900" cy="1016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A6CB9975-E3CE-E765-5EF0-451170D1C7D5}"/>
              </a:ext>
            </a:extLst>
          </p:cNvPr>
          <p:cNvSpPr/>
          <p:nvPr/>
        </p:nvSpPr>
        <p:spPr>
          <a:xfrm rot="5400000">
            <a:off x="4196804" y="2148500"/>
            <a:ext cx="481576"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CFB4DDC7-A7D9-B674-BA44-CB03932BB1A2}"/>
              </a:ext>
            </a:extLst>
          </p:cNvPr>
          <p:cNvSpPr/>
          <p:nvPr/>
        </p:nvSpPr>
        <p:spPr>
          <a:xfrm rot="8582320">
            <a:off x="6460924" y="1492200"/>
            <a:ext cx="189458"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29279935-3DBF-0F74-AD97-3B89CFBFAEB3}"/>
              </a:ext>
            </a:extLst>
          </p:cNvPr>
          <p:cNvSpPr/>
          <p:nvPr/>
        </p:nvSpPr>
        <p:spPr>
          <a:xfrm rot="2220675">
            <a:off x="2886083" y="2089122"/>
            <a:ext cx="280327"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A1F12D3D-3B68-C28B-1D20-B03869085B7C}"/>
              </a:ext>
            </a:extLst>
          </p:cNvPr>
          <p:cNvSpPr/>
          <p:nvPr/>
        </p:nvSpPr>
        <p:spPr>
          <a:xfrm rot="13297495">
            <a:off x="4643852" y="3608522"/>
            <a:ext cx="586590"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37F01904-91F0-970B-C601-ACF67685F761}"/>
              </a:ext>
            </a:extLst>
          </p:cNvPr>
          <p:cNvSpPr/>
          <p:nvPr/>
        </p:nvSpPr>
        <p:spPr>
          <a:xfrm rot="18900000">
            <a:off x="2981684" y="4383373"/>
            <a:ext cx="310703" cy="133350"/>
          </a:xfrm>
          <a:prstGeom prst="rightArrow">
            <a:avLst>
              <a:gd name="adj1" fmla="val 20403"/>
              <a:gd name="adj2" fmla="val 113181"/>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24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73A12-967A-84B9-7A61-3E0C190A266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BFF2B9-6C41-4912-DAC8-A87FE0698AEE}"/>
              </a:ext>
            </a:extLst>
          </p:cNvPr>
          <p:cNvSpPr>
            <a:spLocks noGrp="1"/>
          </p:cNvSpPr>
          <p:nvPr>
            <p:ph type="title"/>
          </p:nvPr>
        </p:nvSpPr>
        <p:spPr/>
        <p:txBody>
          <a:bodyPr/>
          <a:lstStyle/>
          <a:p>
            <a:r>
              <a:rPr lang="en-GB" dirty="0"/>
              <a:t>Gravitational Field-lines</a:t>
            </a:r>
          </a:p>
        </p:txBody>
      </p:sp>
      <p:grpSp>
        <p:nvGrpSpPr>
          <p:cNvPr id="2" name="Group 1">
            <a:extLst>
              <a:ext uri="{FF2B5EF4-FFF2-40B4-BE49-F238E27FC236}">
                <a16:creationId xmlns:a16="http://schemas.microsoft.com/office/drawing/2014/main" id="{E8858BBB-0E24-E235-78FD-D1B3A7EB98CA}"/>
              </a:ext>
            </a:extLst>
          </p:cNvPr>
          <p:cNvGrpSpPr/>
          <p:nvPr/>
        </p:nvGrpSpPr>
        <p:grpSpPr>
          <a:xfrm>
            <a:off x="4020823" y="3693859"/>
            <a:ext cx="748819" cy="743252"/>
            <a:chOff x="4860032" y="2816932"/>
            <a:chExt cx="1524117" cy="1621475"/>
          </a:xfrm>
        </p:grpSpPr>
        <p:pic>
          <p:nvPicPr>
            <p:cNvPr id="4" name="Picture 2">
              <a:extLst>
                <a:ext uri="{FF2B5EF4-FFF2-40B4-BE49-F238E27FC236}">
                  <a16:creationId xmlns:a16="http://schemas.microsoft.com/office/drawing/2014/main" id="{0DD350B2-6B98-4AF0-891B-9DEA10DBB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3"/>
              <a:extLst>
                <a:ext uri="{FF2B5EF4-FFF2-40B4-BE49-F238E27FC236}">
                  <a16:creationId xmlns:a16="http://schemas.microsoft.com/office/drawing/2014/main" id="{F40131AD-46F5-9EB1-89ED-6D385577CF40}"/>
                </a:ext>
              </a:extLst>
            </p:cNvPr>
            <p:cNvSpPr txBox="1"/>
            <p:nvPr/>
          </p:nvSpPr>
          <p:spPr>
            <a:xfrm>
              <a:off x="4896514" y="3699819"/>
              <a:ext cx="1487635" cy="738588"/>
            </a:xfrm>
            <a:prstGeom prst="rect">
              <a:avLst/>
            </a:prstGeom>
            <a:noFill/>
          </p:spPr>
          <p:txBody>
            <a:bodyPr wrap="square" rtlCol="0">
              <a:spAutoFit/>
            </a:bodyPr>
            <a:lstStyle/>
            <a:p>
              <a:r>
                <a:rPr lang="en-GB" sz="800" dirty="0">
                  <a:solidFill>
                    <a:schemeClr val="bg1">
                      <a:lumMod val="50000"/>
                    </a:schemeClr>
                  </a:solidFill>
                </a:rPr>
                <a:t>CC0 penubag</a:t>
              </a:r>
            </a:p>
          </p:txBody>
        </p:sp>
      </p:grpSp>
      <p:grpSp>
        <p:nvGrpSpPr>
          <p:cNvPr id="25" name="Group 24">
            <a:extLst>
              <a:ext uri="{FF2B5EF4-FFF2-40B4-BE49-F238E27FC236}">
                <a16:creationId xmlns:a16="http://schemas.microsoft.com/office/drawing/2014/main" id="{C0B53A33-9E68-3C25-A16D-53F442F68E1F}"/>
              </a:ext>
            </a:extLst>
          </p:cNvPr>
          <p:cNvGrpSpPr/>
          <p:nvPr/>
        </p:nvGrpSpPr>
        <p:grpSpPr>
          <a:xfrm>
            <a:off x="4290239" y="2482850"/>
            <a:ext cx="190497" cy="1257300"/>
            <a:chOff x="4379139" y="2044700"/>
            <a:chExt cx="190497" cy="1257300"/>
          </a:xfrm>
        </p:grpSpPr>
        <p:cxnSp>
          <p:nvCxnSpPr>
            <p:cNvPr id="17" name="Straight Connector 16">
              <a:extLst>
                <a:ext uri="{FF2B5EF4-FFF2-40B4-BE49-F238E27FC236}">
                  <a16:creationId xmlns:a16="http://schemas.microsoft.com/office/drawing/2014/main" id="{834A8B0C-AF4C-67D6-AE5A-264A15B3ADA3}"/>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4" name="Freeform: Shape 23">
              <a:extLst>
                <a:ext uri="{FF2B5EF4-FFF2-40B4-BE49-F238E27FC236}">
                  <a16:creationId xmlns:a16="http://schemas.microsoft.com/office/drawing/2014/main" id="{E415805E-390A-E51E-A0E8-6972A89C34B4}"/>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DA7BF5D-89B5-9437-095B-57949FD1E968}"/>
              </a:ext>
            </a:extLst>
          </p:cNvPr>
          <p:cNvGrpSpPr/>
          <p:nvPr/>
        </p:nvGrpSpPr>
        <p:grpSpPr>
          <a:xfrm rot="13850199">
            <a:off x="3584002" y="4040424"/>
            <a:ext cx="190497" cy="1257300"/>
            <a:chOff x="4379139" y="2044700"/>
            <a:chExt cx="190497" cy="1257300"/>
          </a:xfrm>
        </p:grpSpPr>
        <p:cxnSp>
          <p:nvCxnSpPr>
            <p:cNvPr id="27" name="Straight Connector 26">
              <a:extLst>
                <a:ext uri="{FF2B5EF4-FFF2-40B4-BE49-F238E27FC236}">
                  <a16:creationId xmlns:a16="http://schemas.microsoft.com/office/drawing/2014/main" id="{5F3C383E-7932-27AA-167D-B9582E88275D}"/>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8" name="Freeform: Shape 27">
              <a:extLst>
                <a:ext uri="{FF2B5EF4-FFF2-40B4-BE49-F238E27FC236}">
                  <a16:creationId xmlns:a16="http://schemas.microsoft.com/office/drawing/2014/main" id="{CB22630D-9B08-17C1-4181-A96DCE1C0E49}"/>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DE579E06-BFA1-423E-4CB6-5331408C83C4}"/>
              </a:ext>
            </a:extLst>
          </p:cNvPr>
          <p:cNvGrpSpPr/>
          <p:nvPr/>
        </p:nvGrpSpPr>
        <p:grpSpPr>
          <a:xfrm rot="18831007">
            <a:off x="3599452" y="2737947"/>
            <a:ext cx="190497" cy="1257300"/>
            <a:chOff x="4379139" y="2044700"/>
            <a:chExt cx="190497" cy="1257300"/>
          </a:xfrm>
        </p:grpSpPr>
        <p:cxnSp>
          <p:nvCxnSpPr>
            <p:cNvPr id="30" name="Straight Connector 29">
              <a:extLst>
                <a:ext uri="{FF2B5EF4-FFF2-40B4-BE49-F238E27FC236}">
                  <a16:creationId xmlns:a16="http://schemas.microsoft.com/office/drawing/2014/main" id="{1EC0BDDA-9533-E284-BBA9-7CB05DED93DC}"/>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1" name="Freeform: Shape 30">
              <a:extLst>
                <a:ext uri="{FF2B5EF4-FFF2-40B4-BE49-F238E27FC236}">
                  <a16:creationId xmlns:a16="http://schemas.microsoft.com/office/drawing/2014/main" id="{74411BCD-8F9E-6D01-2A3D-AFB802E39F00}"/>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7E186795-9F7E-1238-7D2C-D833F2DEE5FD}"/>
              </a:ext>
            </a:extLst>
          </p:cNvPr>
          <p:cNvGrpSpPr/>
          <p:nvPr/>
        </p:nvGrpSpPr>
        <p:grpSpPr>
          <a:xfrm rot="16200000">
            <a:off x="3328023" y="3419088"/>
            <a:ext cx="190497" cy="1257300"/>
            <a:chOff x="4379139" y="2044700"/>
            <a:chExt cx="190497" cy="1257300"/>
          </a:xfrm>
        </p:grpSpPr>
        <p:cxnSp>
          <p:nvCxnSpPr>
            <p:cNvPr id="33" name="Straight Connector 32">
              <a:extLst>
                <a:ext uri="{FF2B5EF4-FFF2-40B4-BE49-F238E27FC236}">
                  <a16:creationId xmlns:a16="http://schemas.microsoft.com/office/drawing/2014/main" id="{46F6CFD9-6DD9-B97F-B27E-08F5DE58F59B}"/>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4" name="Freeform: Shape 33">
              <a:extLst>
                <a:ext uri="{FF2B5EF4-FFF2-40B4-BE49-F238E27FC236}">
                  <a16:creationId xmlns:a16="http://schemas.microsoft.com/office/drawing/2014/main" id="{ECE6A31D-09C8-E0FB-CD66-890B3890A625}"/>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39090345-D191-9E49-2615-654D3B7976FA}"/>
              </a:ext>
            </a:extLst>
          </p:cNvPr>
          <p:cNvGrpSpPr/>
          <p:nvPr/>
        </p:nvGrpSpPr>
        <p:grpSpPr>
          <a:xfrm rot="10800000">
            <a:off x="4290239" y="4375151"/>
            <a:ext cx="190497" cy="1257300"/>
            <a:chOff x="4379139" y="2044700"/>
            <a:chExt cx="190497" cy="1257300"/>
          </a:xfrm>
        </p:grpSpPr>
        <p:cxnSp>
          <p:nvCxnSpPr>
            <p:cNvPr id="36" name="Straight Connector 35">
              <a:extLst>
                <a:ext uri="{FF2B5EF4-FFF2-40B4-BE49-F238E27FC236}">
                  <a16:creationId xmlns:a16="http://schemas.microsoft.com/office/drawing/2014/main" id="{71279398-847D-DB02-B94D-E20CEC50D600}"/>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7" name="Freeform: Shape 36">
              <a:extLst>
                <a:ext uri="{FF2B5EF4-FFF2-40B4-BE49-F238E27FC236}">
                  <a16:creationId xmlns:a16="http://schemas.microsoft.com/office/drawing/2014/main" id="{10805696-E370-A85F-CD53-6AE0AE1EE35B}"/>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FD8D4222-69B0-1077-ADCA-10E473E83FAC}"/>
              </a:ext>
            </a:extLst>
          </p:cNvPr>
          <p:cNvGrpSpPr/>
          <p:nvPr/>
        </p:nvGrpSpPr>
        <p:grpSpPr>
          <a:xfrm rot="8198618">
            <a:off x="4978058" y="4091156"/>
            <a:ext cx="190497" cy="1257300"/>
            <a:chOff x="4379139" y="2044700"/>
            <a:chExt cx="190497" cy="1257300"/>
          </a:xfrm>
        </p:grpSpPr>
        <p:cxnSp>
          <p:nvCxnSpPr>
            <p:cNvPr id="39" name="Straight Connector 38">
              <a:extLst>
                <a:ext uri="{FF2B5EF4-FFF2-40B4-BE49-F238E27FC236}">
                  <a16:creationId xmlns:a16="http://schemas.microsoft.com/office/drawing/2014/main" id="{1F770F0C-46C5-9FEA-4D82-89785E030CA1}"/>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0" name="Freeform: Shape 39">
              <a:extLst>
                <a:ext uri="{FF2B5EF4-FFF2-40B4-BE49-F238E27FC236}">
                  <a16:creationId xmlns:a16="http://schemas.microsoft.com/office/drawing/2014/main" id="{1193F11C-517E-B4F3-C307-7397A25EE07D}"/>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6B4CAACD-C95D-24EC-2727-31B6B288468F}"/>
              </a:ext>
            </a:extLst>
          </p:cNvPr>
          <p:cNvGrpSpPr/>
          <p:nvPr/>
        </p:nvGrpSpPr>
        <p:grpSpPr>
          <a:xfrm rot="2889128">
            <a:off x="4978057" y="2732881"/>
            <a:ext cx="190497" cy="1257300"/>
            <a:chOff x="4379139" y="2044700"/>
            <a:chExt cx="190497" cy="1257300"/>
          </a:xfrm>
        </p:grpSpPr>
        <p:cxnSp>
          <p:nvCxnSpPr>
            <p:cNvPr id="42" name="Straight Connector 41">
              <a:extLst>
                <a:ext uri="{FF2B5EF4-FFF2-40B4-BE49-F238E27FC236}">
                  <a16:creationId xmlns:a16="http://schemas.microsoft.com/office/drawing/2014/main" id="{13A9FF83-E98B-DDB3-EAF0-0420709200FF}"/>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3" name="Freeform: Shape 42">
              <a:extLst>
                <a:ext uri="{FF2B5EF4-FFF2-40B4-BE49-F238E27FC236}">
                  <a16:creationId xmlns:a16="http://schemas.microsoft.com/office/drawing/2014/main" id="{51273233-DB19-4903-7903-3E8031A29AE5}"/>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CA9B771A-51AD-B881-F377-A68C5995A5BA}"/>
              </a:ext>
            </a:extLst>
          </p:cNvPr>
          <p:cNvGrpSpPr/>
          <p:nvPr/>
        </p:nvGrpSpPr>
        <p:grpSpPr>
          <a:xfrm rot="5400000">
            <a:off x="5204255" y="3419089"/>
            <a:ext cx="190497" cy="1257300"/>
            <a:chOff x="4379139" y="2044700"/>
            <a:chExt cx="190497" cy="1257300"/>
          </a:xfrm>
        </p:grpSpPr>
        <p:cxnSp>
          <p:nvCxnSpPr>
            <p:cNvPr id="45" name="Straight Connector 44">
              <a:extLst>
                <a:ext uri="{FF2B5EF4-FFF2-40B4-BE49-F238E27FC236}">
                  <a16:creationId xmlns:a16="http://schemas.microsoft.com/office/drawing/2014/main" id="{23E454E7-88A2-ABAD-6889-41373E0331A7}"/>
                </a:ext>
              </a:extLst>
            </p:cNvPr>
            <p:cNvCxnSpPr/>
            <p:nvPr/>
          </p:nvCxnSpPr>
          <p:spPr>
            <a:xfrm>
              <a:off x="4474388" y="2044700"/>
              <a:ext cx="0" cy="1257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6" name="Freeform: Shape 45">
              <a:extLst>
                <a:ext uri="{FF2B5EF4-FFF2-40B4-BE49-F238E27FC236}">
                  <a16:creationId xmlns:a16="http://schemas.microsoft.com/office/drawing/2014/main" id="{9E0C1F63-2234-D85E-DC1A-0DEAF9FE5890}"/>
                </a:ext>
              </a:extLst>
            </p:cNvPr>
            <p:cNvSpPr/>
            <p:nvPr/>
          </p:nvSpPr>
          <p:spPr>
            <a:xfrm>
              <a:off x="4379139" y="2444750"/>
              <a:ext cx="190497" cy="228600"/>
            </a:xfrm>
            <a:custGeom>
              <a:avLst/>
              <a:gdLst>
                <a:gd name="connsiteX0" fmla="*/ 0 w 508000"/>
                <a:gd name="connsiteY0" fmla="*/ 12700 h 596900"/>
                <a:gd name="connsiteX1" fmla="*/ 228600 w 508000"/>
                <a:gd name="connsiteY1" fmla="*/ 596900 h 596900"/>
                <a:gd name="connsiteX2" fmla="*/ 508000 w 508000"/>
                <a:gd name="connsiteY2" fmla="*/ 0 h 596900"/>
              </a:gdLst>
              <a:ahLst/>
              <a:cxnLst>
                <a:cxn ang="0">
                  <a:pos x="connsiteX0" y="connsiteY0"/>
                </a:cxn>
                <a:cxn ang="0">
                  <a:pos x="connsiteX1" y="connsiteY1"/>
                </a:cxn>
                <a:cxn ang="0">
                  <a:pos x="connsiteX2" y="connsiteY2"/>
                </a:cxn>
              </a:cxnLst>
              <a:rect l="l" t="t" r="r" b="b"/>
              <a:pathLst>
                <a:path w="508000" h="596900">
                  <a:moveTo>
                    <a:pt x="0" y="12700"/>
                  </a:moveTo>
                  <a:lnTo>
                    <a:pt x="228600" y="596900"/>
                  </a:lnTo>
                  <a:lnTo>
                    <a:pt x="5080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8EFA3247-3DD6-503F-7917-286CFE26E59B}"/>
              </a:ext>
            </a:extLst>
          </p:cNvPr>
          <p:cNvSpPr txBox="1"/>
          <p:nvPr/>
        </p:nvSpPr>
        <p:spPr>
          <a:xfrm>
            <a:off x="191976" y="2718147"/>
            <a:ext cx="2717800" cy="240065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Field lines are continuous.</a:t>
            </a:r>
          </a:p>
          <a:p>
            <a:pPr algn="l">
              <a:spcAft>
                <a:spcPts val="1200"/>
              </a:spcAft>
            </a:pPr>
            <a:r>
              <a:rPr lang="en-GB" sz="2800" dirty="0">
                <a:latin typeface="Arial" panose="020B0604020202020204" pitchFamily="34" charset="0"/>
                <a:cs typeface="Arial" panose="020B0604020202020204" pitchFamily="34" charset="0"/>
              </a:rPr>
              <a:t>Same direction as the force vectors.</a:t>
            </a:r>
          </a:p>
        </p:txBody>
      </p:sp>
      <p:sp>
        <p:nvSpPr>
          <p:cNvPr id="5" name="TextBox 4">
            <a:extLst>
              <a:ext uri="{FF2B5EF4-FFF2-40B4-BE49-F238E27FC236}">
                <a16:creationId xmlns:a16="http://schemas.microsoft.com/office/drawing/2014/main" id="{7E478D82-CD71-2C13-1AF4-9F29DFF92E4E}"/>
              </a:ext>
            </a:extLst>
          </p:cNvPr>
          <p:cNvSpPr txBox="1"/>
          <p:nvPr/>
        </p:nvSpPr>
        <p:spPr>
          <a:xfrm>
            <a:off x="6534803" y="2467256"/>
            <a:ext cx="2609195" cy="3693319"/>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Field lines never cross each other. </a:t>
            </a:r>
          </a:p>
          <a:p>
            <a:pPr>
              <a:spcAft>
                <a:spcPts val="1200"/>
              </a:spcAft>
            </a:pPr>
            <a:r>
              <a:rPr lang="en-GB" sz="2800" dirty="0">
                <a:latin typeface="Arial" panose="020B0604020202020204" pitchFamily="34" charset="0"/>
                <a:cs typeface="Arial" panose="020B0604020202020204" pitchFamily="34" charset="0"/>
              </a:rPr>
              <a:t>The field is stronger when the lines are closer together. </a:t>
            </a:r>
          </a:p>
        </p:txBody>
      </p:sp>
      <p:sp>
        <p:nvSpPr>
          <p:cNvPr id="9" name="TextBox 8">
            <a:extLst>
              <a:ext uri="{FF2B5EF4-FFF2-40B4-BE49-F238E27FC236}">
                <a16:creationId xmlns:a16="http://schemas.microsoft.com/office/drawing/2014/main" id="{81D7A7C6-DB68-6C05-C885-3E78B57B5831}"/>
              </a:ext>
            </a:extLst>
          </p:cNvPr>
          <p:cNvSpPr txBox="1"/>
          <p:nvPr/>
        </p:nvSpPr>
        <p:spPr>
          <a:xfrm>
            <a:off x="309022" y="758982"/>
            <a:ext cx="8377778" cy="1569660"/>
          </a:xfrm>
          <a:prstGeom prst="rect">
            <a:avLst/>
          </a:prstGeom>
          <a:solidFill>
            <a:srgbClr val="FFFF99"/>
          </a:solidFill>
        </p:spPr>
        <p:txBody>
          <a:bodyPr wrap="square">
            <a:spAutoFit/>
          </a:bodyPr>
          <a:lstStyle/>
          <a:p>
            <a:r>
              <a:rPr lang="en-GB" sz="3200" dirty="0"/>
              <a:t>Gravitational field-lines show the direction a small mass would move if released from rest at any point in a gravitational field. </a:t>
            </a:r>
          </a:p>
        </p:txBody>
      </p:sp>
    </p:spTree>
    <p:extLst>
      <p:ext uri="{BB962C8B-B14F-4D97-AF65-F5344CB8AC3E}">
        <p14:creationId xmlns:p14="http://schemas.microsoft.com/office/powerpoint/2010/main" val="12275157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DAACB0-6BE1-5134-8416-3B9F8E821495}"/>
              </a:ext>
            </a:extLst>
          </p:cNvPr>
          <p:cNvSpPr txBox="1"/>
          <p:nvPr/>
        </p:nvSpPr>
        <p:spPr>
          <a:xfrm>
            <a:off x="15018" y="496684"/>
            <a:ext cx="9144000" cy="2308324"/>
          </a:xfrm>
          <a:prstGeom prst="rect">
            <a:avLst/>
          </a:prstGeom>
          <a:noFill/>
        </p:spPr>
        <p:txBody>
          <a:bodyPr wrap="square">
            <a:spAutoFit/>
          </a:bodyPr>
          <a:lstStyle/>
          <a:p>
            <a:pPr eaLnBrk="1" hangingPunct="1"/>
            <a:r>
              <a:rPr lang="en-IE" altLang="en-US" sz="2400" b="1" dirty="0"/>
              <a:t>Newton's Law of universal gravitation</a:t>
            </a:r>
            <a:r>
              <a:rPr lang="en-IE" altLang="en-US" sz="2400" dirty="0"/>
              <a:t> </a:t>
            </a:r>
            <a:r>
              <a:rPr lang="en-US" altLang="en-US" sz="2400" dirty="0"/>
              <a:t>states that any two point-masses in the universe attract each other with a force that is:</a:t>
            </a:r>
          </a:p>
          <a:p>
            <a:pPr eaLnBrk="1" hangingPunct="1"/>
            <a:endParaRPr lang="en-US" altLang="en-US" sz="2400" dirty="0"/>
          </a:p>
          <a:p>
            <a:pPr algn="ctr" eaLnBrk="1" hangingPunct="1"/>
            <a:r>
              <a:rPr lang="en-US" altLang="en-US" sz="2400" dirty="0"/>
              <a:t>Directly proportional to the product of the 2 masses</a:t>
            </a:r>
          </a:p>
          <a:p>
            <a:pPr algn="ctr" eaLnBrk="1" hangingPunct="1"/>
            <a:r>
              <a:rPr lang="en-US" altLang="en-US" sz="2400" dirty="0"/>
              <a:t> and                                           </a:t>
            </a:r>
          </a:p>
          <a:p>
            <a:pPr algn="ctr" eaLnBrk="1" hangingPunct="1"/>
            <a:r>
              <a:rPr lang="en-US" altLang="en-US" sz="2400" dirty="0"/>
              <a:t>Inversely proportional to the square of the distance between them. </a:t>
            </a:r>
          </a:p>
        </p:txBody>
      </p:sp>
      <p:sp>
        <p:nvSpPr>
          <p:cNvPr id="4" name="TextBox 3">
            <a:extLst>
              <a:ext uri="{FF2B5EF4-FFF2-40B4-BE49-F238E27FC236}">
                <a16:creationId xmlns:a16="http://schemas.microsoft.com/office/drawing/2014/main" id="{6BA5EF4E-6DE2-BB8A-244B-094D7D1F190C}"/>
              </a:ext>
            </a:extLst>
          </p:cNvPr>
          <p:cNvSpPr txBox="1"/>
          <p:nvPr/>
        </p:nvSpPr>
        <p:spPr>
          <a:xfrm>
            <a:off x="0" y="3087751"/>
            <a:ext cx="9144000" cy="1200329"/>
          </a:xfrm>
          <a:prstGeom prst="rect">
            <a:avLst/>
          </a:prstGeom>
          <a:noFill/>
        </p:spPr>
        <p:txBody>
          <a:bodyPr wrap="square">
            <a:spAutoFit/>
          </a:bodyPr>
          <a:lstStyle/>
          <a:p>
            <a:pPr algn="ctr" eaLnBrk="1" hangingPunct="1"/>
            <a:r>
              <a:rPr lang="en-US" altLang="en-US" sz="2400" dirty="0"/>
              <a:t>Directly proportional to the sum of the 2 masses</a:t>
            </a:r>
          </a:p>
          <a:p>
            <a:pPr algn="ctr" eaLnBrk="1" hangingPunct="1"/>
            <a:r>
              <a:rPr lang="en-US" altLang="en-US" sz="2400" dirty="0"/>
              <a:t> and                                           </a:t>
            </a:r>
          </a:p>
          <a:p>
            <a:pPr algn="ctr" eaLnBrk="1" hangingPunct="1"/>
            <a:r>
              <a:rPr lang="en-US" altLang="en-US" sz="2400" dirty="0"/>
              <a:t>Inversely proportional to the square of the distance between them. </a:t>
            </a:r>
          </a:p>
        </p:txBody>
      </p:sp>
      <p:sp>
        <p:nvSpPr>
          <p:cNvPr id="5" name="TextBox 4">
            <a:extLst>
              <a:ext uri="{FF2B5EF4-FFF2-40B4-BE49-F238E27FC236}">
                <a16:creationId xmlns:a16="http://schemas.microsoft.com/office/drawing/2014/main" id="{2D20F302-349D-B574-B504-520B629F31CF}"/>
              </a:ext>
            </a:extLst>
          </p:cNvPr>
          <p:cNvSpPr txBox="1"/>
          <p:nvPr/>
        </p:nvSpPr>
        <p:spPr>
          <a:xfrm>
            <a:off x="0" y="4605709"/>
            <a:ext cx="9144000" cy="1200329"/>
          </a:xfrm>
          <a:prstGeom prst="rect">
            <a:avLst/>
          </a:prstGeom>
          <a:noFill/>
        </p:spPr>
        <p:txBody>
          <a:bodyPr wrap="square">
            <a:spAutoFit/>
          </a:bodyPr>
          <a:lstStyle/>
          <a:p>
            <a:pPr algn="ctr" eaLnBrk="1" hangingPunct="1"/>
            <a:r>
              <a:rPr lang="en-US" altLang="en-US" sz="2400" dirty="0"/>
              <a:t>Directly proportional to the sum of the 2 masses</a:t>
            </a:r>
          </a:p>
          <a:p>
            <a:pPr algn="ctr" eaLnBrk="1" hangingPunct="1"/>
            <a:r>
              <a:rPr lang="en-US" altLang="en-US" sz="2400" dirty="0"/>
              <a:t> and                                           </a:t>
            </a:r>
          </a:p>
          <a:p>
            <a:pPr algn="ctr" eaLnBrk="1" hangingPunct="1"/>
            <a:r>
              <a:rPr lang="en-US" altLang="en-US" sz="2400" dirty="0"/>
              <a:t>Inversely proportional to the distance between them. </a:t>
            </a:r>
          </a:p>
        </p:txBody>
      </p:sp>
      <p:sp>
        <p:nvSpPr>
          <p:cNvPr id="7" name="TextBox 6">
            <a:extLst>
              <a:ext uri="{FF2B5EF4-FFF2-40B4-BE49-F238E27FC236}">
                <a16:creationId xmlns:a16="http://schemas.microsoft.com/office/drawing/2014/main" id="{59332815-2D29-2800-35A1-4DD575F59083}"/>
              </a:ext>
            </a:extLst>
          </p:cNvPr>
          <p:cNvSpPr txBox="1"/>
          <p:nvPr/>
        </p:nvSpPr>
        <p:spPr>
          <a:xfrm>
            <a:off x="256466" y="1389236"/>
            <a:ext cx="444352" cy="523220"/>
          </a:xfrm>
          <a:prstGeom prst="rect">
            <a:avLst/>
          </a:prstGeom>
          <a:noFill/>
        </p:spPr>
        <p:txBody>
          <a:bodyPr wrap="none" rtlCol="0">
            <a:spAutoFit/>
          </a:bodyPr>
          <a:lstStyle/>
          <a:p>
            <a:pPr algn="l"/>
            <a:r>
              <a:rPr lang="en-GB" sz="2800" b="1" dirty="0"/>
              <a:t>A</a:t>
            </a:r>
          </a:p>
        </p:txBody>
      </p:sp>
      <p:sp>
        <p:nvSpPr>
          <p:cNvPr id="8" name="TextBox 7">
            <a:extLst>
              <a:ext uri="{FF2B5EF4-FFF2-40B4-BE49-F238E27FC236}">
                <a16:creationId xmlns:a16="http://schemas.microsoft.com/office/drawing/2014/main" id="{3C1AD08F-DFEA-A222-B95F-7FFD97C7F9D6}"/>
              </a:ext>
            </a:extLst>
          </p:cNvPr>
          <p:cNvSpPr txBox="1"/>
          <p:nvPr/>
        </p:nvSpPr>
        <p:spPr>
          <a:xfrm>
            <a:off x="331470" y="3071425"/>
            <a:ext cx="444352" cy="523220"/>
          </a:xfrm>
          <a:prstGeom prst="rect">
            <a:avLst/>
          </a:prstGeom>
          <a:noFill/>
        </p:spPr>
        <p:txBody>
          <a:bodyPr wrap="none" rtlCol="0">
            <a:spAutoFit/>
          </a:bodyPr>
          <a:lstStyle/>
          <a:p>
            <a:pPr algn="l"/>
            <a:r>
              <a:rPr lang="en-GB" sz="2800" b="1" dirty="0"/>
              <a:t>B</a:t>
            </a:r>
          </a:p>
        </p:txBody>
      </p:sp>
      <p:sp>
        <p:nvSpPr>
          <p:cNvPr id="9" name="TextBox 8">
            <a:extLst>
              <a:ext uri="{FF2B5EF4-FFF2-40B4-BE49-F238E27FC236}">
                <a16:creationId xmlns:a16="http://schemas.microsoft.com/office/drawing/2014/main" id="{4673D676-8709-A245-DD41-98824FD75041}"/>
              </a:ext>
            </a:extLst>
          </p:cNvPr>
          <p:cNvSpPr txBox="1"/>
          <p:nvPr/>
        </p:nvSpPr>
        <p:spPr>
          <a:xfrm>
            <a:off x="331470" y="4547279"/>
            <a:ext cx="444352" cy="523220"/>
          </a:xfrm>
          <a:prstGeom prst="rect">
            <a:avLst/>
          </a:prstGeom>
          <a:noFill/>
        </p:spPr>
        <p:txBody>
          <a:bodyPr wrap="none" rtlCol="0">
            <a:spAutoFit/>
          </a:bodyPr>
          <a:lstStyle/>
          <a:p>
            <a:pPr algn="l"/>
            <a:r>
              <a:rPr lang="en-GB" sz="2800" b="1" dirty="0"/>
              <a:t>C</a:t>
            </a:r>
          </a:p>
        </p:txBody>
      </p:sp>
      <p:sp>
        <p:nvSpPr>
          <p:cNvPr id="10" name="TextBox 9">
            <a:extLst>
              <a:ext uri="{FF2B5EF4-FFF2-40B4-BE49-F238E27FC236}">
                <a16:creationId xmlns:a16="http://schemas.microsoft.com/office/drawing/2014/main" id="{B14BB38E-46CE-09EA-2B09-AD50274144BD}"/>
              </a:ext>
            </a:extLst>
          </p:cNvPr>
          <p:cNvSpPr txBox="1"/>
          <p:nvPr/>
        </p:nvSpPr>
        <p:spPr>
          <a:xfrm>
            <a:off x="0" y="-23931"/>
            <a:ext cx="2941831" cy="523220"/>
          </a:xfrm>
          <a:prstGeom prst="rect">
            <a:avLst/>
          </a:prstGeom>
          <a:noFill/>
        </p:spPr>
        <p:txBody>
          <a:bodyPr wrap="none" rtlCol="0">
            <a:spAutoFit/>
          </a:bodyPr>
          <a:lstStyle/>
          <a:p>
            <a:pPr algn="l"/>
            <a:r>
              <a:rPr lang="en-GB" sz="2800" dirty="0"/>
              <a:t>Which is correct?</a:t>
            </a:r>
          </a:p>
        </p:txBody>
      </p:sp>
      <p:sp>
        <p:nvSpPr>
          <p:cNvPr id="2" name="TextBox 1">
            <a:extLst>
              <a:ext uri="{FF2B5EF4-FFF2-40B4-BE49-F238E27FC236}">
                <a16:creationId xmlns:a16="http://schemas.microsoft.com/office/drawing/2014/main" id="{5B22B302-675D-9D1D-7AA4-CEF6DEB795A4}"/>
              </a:ext>
            </a:extLst>
          </p:cNvPr>
          <p:cNvSpPr txBox="1"/>
          <p:nvPr/>
        </p:nvSpPr>
        <p:spPr>
          <a:xfrm>
            <a:off x="8286750" y="6231701"/>
            <a:ext cx="356188" cy="400110"/>
          </a:xfrm>
          <a:prstGeom prst="rect">
            <a:avLst/>
          </a:prstGeom>
          <a:noFill/>
        </p:spPr>
        <p:txBody>
          <a:bodyPr wrap="none" rtlCol="0">
            <a:spAutoFit/>
          </a:bodyPr>
          <a:lstStyle/>
          <a:p>
            <a:pPr algn="l">
              <a:spcAft>
                <a:spcPts val="1200"/>
              </a:spcAft>
            </a:pPr>
            <a:r>
              <a:rPr lang="en-GB" sz="2000" dirty="0">
                <a:solidFill>
                  <a:srgbClr val="0000FF"/>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40920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F428FB7-FD4D-0D67-19AD-B46A4DAA1BE7}"/>
                  </a:ext>
                </a:extLst>
              </p:cNvPr>
              <p:cNvSpPr>
                <a:spLocks noGrp="1"/>
              </p:cNvSpPr>
              <p:nvPr>
                <p:ph type="title"/>
              </p:nvPr>
            </p:nvSpPr>
            <p:spPr>
              <a:xfrm>
                <a:off x="266700" y="165879"/>
                <a:ext cx="8674100" cy="830099"/>
              </a:xfrm>
            </p:spPr>
            <p:txBody>
              <a:bodyPr/>
              <a:lstStyle/>
              <a:p>
                <a:r>
                  <a:rPr lang="en-GB" dirty="0"/>
                  <a:t>Verify </a:t>
                </a:r>
                <a14:m>
                  <m:oMath xmlns:m="http://schemas.openxmlformats.org/officeDocument/2006/math">
                    <m:r>
                      <a:rPr lang="en-GB" b="1" i="1" smtClean="0">
                        <a:latin typeface="Cambria Math" panose="02040503050406030204" pitchFamily="18" charset="0"/>
                      </a:rPr>
                      <m:t>𝒈</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𝑮𝑴</m:t>
                        </m:r>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𝑹</m:t>
                            </m:r>
                          </m:e>
                          <m:sup>
                            <m:r>
                              <a:rPr lang="en-GB" b="1" i="1" smtClean="0">
                                <a:latin typeface="Cambria Math" panose="02040503050406030204" pitchFamily="18" charset="0"/>
                              </a:rPr>
                              <m:t>𝟐</m:t>
                            </m:r>
                          </m:sup>
                        </m:sSup>
                      </m:den>
                    </m:f>
                  </m:oMath>
                </a14:m>
                <a:r>
                  <a:rPr lang="en-GB" dirty="0"/>
                  <a:t> using this data</a:t>
                </a:r>
              </a:p>
            </p:txBody>
          </p:sp>
        </mc:Choice>
        <mc:Fallback xmlns="">
          <p:sp>
            <p:nvSpPr>
              <p:cNvPr id="2" name="Title 1">
                <a:extLst>
                  <a:ext uri="{FF2B5EF4-FFF2-40B4-BE49-F238E27FC236}">
                    <a16:creationId xmlns:a16="http://schemas.microsoft.com/office/drawing/2014/main" id="{AF428FB7-FD4D-0D67-19AD-B46A4DAA1BE7}"/>
                  </a:ext>
                </a:extLst>
              </p:cNvPr>
              <p:cNvSpPr>
                <a:spLocks noGrp="1" noRot="1" noChangeAspect="1" noMove="1" noResize="1" noEditPoints="1" noAdjustHandles="1" noChangeArrowheads="1" noChangeShapeType="1" noTextEdit="1"/>
              </p:cNvSpPr>
              <p:nvPr>
                <p:ph type="title"/>
              </p:nvPr>
            </p:nvSpPr>
            <p:spPr>
              <a:xfrm>
                <a:off x="266700" y="165879"/>
                <a:ext cx="8674100" cy="830099"/>
              </a:xfrm>
              <a:blipFill>
                <a:blip r:embed="rId3"/>
                <a:stretch>
                  <a:fillRect l="-2178" t="-4412" b="-11765"/>
                </a:stretch>
              </a:blipFill>
            </p:spPr>
            <p:txBody>
              <a:bodyPr/>
              <a:lstStyle/>
              <a:p>
                <a:r>
                  <a:rPr lang="en-GB">
                    <a:noFill/>
                  </a:rPr>
                  <a:t> </a:t>
                </a:r>
              </a:p>
            </p:txBody>
          </p:sp>
        </mc:Fallback>
      </mc:AlternateContent>
      <p:graphicFrame>
        <p:nvGraphicFramePr>
          <p:cNvPr id="4" name="Table 3">
            <a:extLst>
              <a:ext uri="{FF2B5EF4-FFF2-40B4-BE49-F238E27FC236}">
                <a16:creationId xmlns:a16="http://schemas.microsoft.com/office/drawing/2014/main" id="{01B26CE2-C573-3260-F43E-F4EA093EA7E4}"/>
              </a:ext>
            </a:extLst>
          </p:cNvPr>
          <p:cNvGraphicFramePr>
            <a:graphicFrameLocks noGrp="1"/>
          </p:cNvGraphicFramePr>
          <p:nvPr>
            <p:extLst>
              <p:ext uri="{D42A27DB-BD31-4B8C-83A1-F6EECF244321}">
                <p14:modId xmlns:p14="http://schemas.microsoft.com/office/powerpoint/2010/main" val="2868390221"/>
              </p:ext>
            </p:extLst>
          </p:nvPr>
        </p:nvGraphicFramePr>
        <p:xfrm>
          <a:off x="777240" y="1324483"/>
          <a:ext cx="7668261" cy="4024376"/>
        </p:xfrm>
        <a:graphic>
          <a:graphicData uri="http://schemas.openxmlformats.org/drawingml/2006/table">
            <a:tbl>
              <a:tblPr firstRow="1" bandRow="1">
                <a:tableStyleId>{912C8C85-51F0-491E-9774-3900AFEF0FD7}</a:tableStyleId>
              </a:tblPr>
              <a:tblGrid>
                <a:gridCol w="1412574">
                  <a:extLst>
                    <a:ext uri="{9D8B030D-6E8A-4147-A177-3AD203B41FA5}">
                      <a16:colId xmlns:a16="http://schemas.microsoft.com/office/drawing/2014/main" val="4284749078"/>
                    </a:ext>
                  </a:extLst>
                </a:gridCol>
                <a:gridCol w="1849800">
                  <a:extLst>
                    <a:ext uri="{9D8B030D-6E8A-4147-A177-3AD203B41FA5}">
                      <a16:colId xmlns:a16="http://schemas.microsoft.com/office/drawing/2014/main" val="918706391"/>
                    </a:ext>
                  </a:extLst>
                </a:gridCol>
                <a:gridCol w="2413148">
                  <a:extLst>
                    <a:ext uri="{9D8B030D-6E8A-4147-A177-3AD203B41FA5}">
                      <a16:colId xmlns:a16="http://schemas.microsoft.com/office/drawing/2014/main" val="126486944"/>
                    </a:ext>
                  </a:extLst>
                </a:gridCol>
                <a:gridCol w="1992739">
                  <a:extLst>
                    <a:ext uri="{9D8B030D-6E8A-4147-A177-3AD203B41FA5}">
                      <a16:colId xmlns:a16="http://schemas.microsoft.com/office/drawing/2014/main" val="1698179445"/>
                    </a:ext>
                  </a:extLst>
                </a:gridCol>
              </a:tblGrid>
              <a:tr h="769874">
                <a:tc>
                  <a:txBody>
                    <a:bodyPr/>
                    <a:lstStyle/>
                    <a:p>
                      <a:r>
                        <a:rPr lang="en-GB" sz="2800" dirty="0">
                          <a:solidFill>
                            <a:schemeClr val="tx1"/>
                          </a:solidFill>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2800" b="1" dirty="0">
                          <a:solidFill>
                            <a:schemeClr val="tx1"/>
                          </a:solidFill>
                        </a:rPr>
                        <a:t>g</a:t>
                      </a:r>
                      <a:r>
                        <a:rPr lang="en-GB" sz="2800" b="1" baseline="0" dirty="0">
                          <a:solidFill>
                            <a:schemeClr val="tx1"/>
                          </a:solidFill>
                        </a:rPr>
                        <a:t> (</a:t>
                      </a:r>
                      <a:r>
                        <a:rPr lang="en-GB" sz="2800" b="1" dirty="0">
                          <a:solidFill>
                            <a:schemeClr val="tx1"/>
                          </a:solidFill>
                        </a:rPr>
                        <a:t>m s⁻²</a:t>
                      </a:r>
                      <a:r>
                        <a:rPr lang="en-GB" sz="2800" b="1" baseline="0" dirty="0">
                          <a:solidFill>
                            <a:schemeClr val="tx1"/>
                          </a:solidFill>
                        </a:rPr>
                        <a:t>)</a:t>
                      </a:r>
                      <a:endParaRPr lang="en-GB"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2800" dirty="0">
                          <a:solidFill>
                            <a:schemeClr val="tx1"/>
                          </a:solidFill>
                        </a:rPr>
                        <a:t>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2800" dirty="0">
                          <a:solidFill>
                            <a:schemeClr val="tx1"/>
                          </a:solidFill>
                        </a:rPr>
                        <a:t>R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67027039"/>
                  </a:ext>
                </a:extLst>
              </a:tr>
              <a:tr h="769874">
                <a:tc>
                  <a:txBody>
                    <a:bodyPr/>
                    <a:lstStyle/>
                    <a:p>
                      <a:r>
                        <a:rPr lang="en-GB" sz="2800" dirty="0"/>
                        <a:t>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a:t>9.81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5.972×10</a:t>
                      </a:r>
                      <a:r>
                        <a:rPr lang="en-GB" sz="2800" b="0" i="0" kern="1200" baseline="30000" dirty="0">
                          <a:solidFill>
                            <a:schemeClr val="tx1"/>
                          </a:solidFill>
                          <a:effectLst/>
                          <a:latin typeface="+mn-lt"/>
                          <a:ea typeface="+mn-ea"/>
                          <a:cs typeface="+mn-cs"/>
                        </a:rPr>
                        <a:t>24</a:t>
                      </a:r>
                      <a:r>
                        <a:rPr lang="en-GB" sz="2800" b="0" i="0" kern="1200" dirty="0">
                          <a:solidFill>
                            <a:schemeClr val="tx1"/>
                          </a:solidFill>
                          <a:effectLst/>
                          <a:latin typeface="+mn-lt"/>
                          <a:ea typeface="+mn-ea"/>
                          <a:cs typeface="+mn-cs"/>
                        </a:rPr>
                        <a:t>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6 371.0</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4250407"/>
                  </a:ext>
                </a:extLst>
              </a:tr>
              <a:tr h="769874">
                <a:tc>
                  <a:txBody>
                    <a:bodyPr/>
                    <a:lstStyle/>
                    <a:p>
                      <a:r>
                        <a:rPr lang="en-GB" sz="2800" dirty="0"/>
                        <a:t>Moon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1.627</a:t>
                      </a:r>
                    </a:p>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a:t>7.346×</a:t>
                      </a:r>
                      <a:r>
                        <a:rPr lang="en-GB" sz="2800" b="0" i="0" kern="1200" dirty="0">
                          <a:solidFill>
                            <a:schemeClr val="tx1"/>
                          </a:solidFill>
                          <a:effectLst/>
                          <a:latin typeface="+mn-lt"/>
                          <a:ea typeface="+mn-ea"/>
                          <a:cs typeface="+mn-cs"/>
                        </a:rPr>
                        <a:t>10</a:t>
                      </a:r>
                      <a:r>
                        <a:rPr lang="en-GB" sz="2800" b="0" i="0" kern="1200" baseline="30000" dirty="0">
                          <a:solidFill>
                            <a:schemeClr val="tx1"/>
                          </a:solidFill>
                          <a:effectLst/>
                          <a:latin typeface="+mn-lt"/>
                          <a:ea typeface="+mn-ea"/>
                          <a:cs typeface="+mn-cs"/>
                        </a:rPr>
                        <a:t>22</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1 737</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481306"/>
                  </a:ext>
                </a:extLst>
              </a:tr>
              <a:tr h="769874">
                <a:tc>
                  <a:txBody>
                    <a:bodyPr/>
                    <a:lstStyle/>
                    <a:p>
                      <a:r>
                        <a:rPr lang="en-GB" sz="2800" dirty="0"/>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275</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1.9885×10</a:t>
                      </a:r>
                      <a:r>
                        <a:rPr lang="en-GB" sz="2800" b="0" i="0" kern="1200" baseline="30000" dirty="0">
                          <a:solidFill>
                            <a:schemeClr val="tx1"/>
                          </a:solidFill>
                          <a:effectLst/>
                          <a:latin typeface="+mn-lt"/>
                          <a:ea typeface="+mn-ea"/>
                          <a:cs typeface="+mn-cs"/>
                        </a:rPr>
                        <a:t>30</a:t>
                      </a:r>
                      <a:r>
                        <a:rPr lang="en-GB" sz="2800" b="0" i="0" kern="1200" dirty="0">
                          <a:solidFill>
                            <a:schemeClr val="tx1"/>
                          </a:solidFill>
                          <a:effectLst/>
                          <a:latin typeface="+mn-lt"/>
                          <a:ea typeface="+mn-ea"/>
                          <a:cs typeface="+mn-cs"/>
                        </a:rPr>
                        <a:t> </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695 700</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2767286"/>
                  </a:ext>
                </a:extLst>
              </a:tr>
              <a:tr h="769874">
                <a:tc>
                  <a:txBody>
                    <a:bodyPr/>
                    <a:lstStyle/>
                    <a:p>
                      <a:r>
                        <a:rPr lang="en-GB" sz="2800" dirty="0"/>
                        <a:t>Jupiter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a:t>24.8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1.8982×10</a:t>
                      </a:r>
                      <a:r>
                        <a:rPr lang="en-GB" sz="2800" b="0" i="0" kern="1200" baseline="30000" dirty="0">
                          <a:solidFill>
                            <a:schemeClr val="tx1"/>
                          </a:solidFill>
                          <a:effectLst/>
                          <a:latin typeface="+mn-lt"/>
                          <a:ea typeface="+mn-ea"/>
                          <a:cs typeface="+mn-cs"/>
                        </a:rPr>
                        <a:t>27</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b="0" i="0" kern="1200" dirty="0">
                          <a:solidFill>
                            <a:schemeClr val="tx1"/>
                          </a:solidFill>
                          <a:effectLst/>
                          <a:latin typeface="+mn-lt"/>
                          <a:ea typeface="+mn-ea"/>
                          <a:cs typeface="+mn-cs"/>
                        </a:rPr>
                        <a:t>71 492</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351871"/>
                  </a:ext>
                </a:extLst>
              </a:tr>
            </a:tbl>
          </a:graphicData>
        </a:graphic>
      </p:graphicFrame>
      <p:sp>
        <p:nvSpPr>
          <p:cNvPr id="5" name="TextBox 4">
            <a:extLst>
              <a:ext uri="{FF2B5EF4-FFF2-40B4-BE49-F238E27FC236}">
                <a16:creationId xmlns:a16="http://schemas.microsoft.com/office/drawing/2014/main" id="{697A3350-C8D1-C4E2-3D66-8BA48748C5D3}"/>
              </a:ext>
            </a:extLst>
          </p:cNvPr>
          <p:cNvSpPr txBox="1"/>
          <p:nvPr/>
        </p:nvSpPr>
        <p:spPr>
          <a:xfrm>
            <a:off x="5635087" y="6407090"/>
            <a:ext cx="3305713" cy="400110"/>
          </a:xfrm>
          <a:prstGeom prst="rect">
            <a:avLst/>
          </a:prstGeom>
          <a:no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Data Source: Wikipedia.org</a:t>
            </a:r>
          </a:p>
        </p:txBody>
      </p:sp>
    </p:spTree>
    <p:extLst>
      <p:ext uri="{BB962C8B-B14F-4D97-AF65-F5344CB8AC3E}">
        <p14:creationId xmlns:p14="http://schemas.microsoft.com/office/powerpoint/2010/main" val="27317198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543A6-3134-51AC-C88E-B90DA619CE3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0B6918E-619F-5B3C-37A4-8D86471A9FD8}"/>
                  </a:ext>
                </a:extLst>
              </p:cNvPr>
              <p:cNvSpPr>
                <a:spLocks noGrp="1"/>
              </p:cNvSpPr>
              <p:nvPr>
                <p:ph type="title"/>
              </p:nvPr>
            </p:nvSpPr>
            <p:spPr>
              <a:xfrm>
                <a:off x="266700" y="165879"/>
                <a:ext cx="8674100" cy="830099"/>
              </a:xfrm>
            </p:spPr>
            <p:txBody>
              <a:bodyPr/>
              <a:lstStyle/>
              <a:p>
                <a:r>
                  <a:rPr lang="en-GB" dirty="0"/>
                  <a:t>Verify </a:t>
                </a:r>
                <a14:m>
                  <m:oMath xmlns:m="http://schemas.openxmlformats.org/officeDocument/2006/math">
                    <m:r>
                      <a:rPr lang="en-GB" b="1" i="1" smtClean="0">
                        <a:latin typeface="Cambria Math" panose="02040503050406030204" pitchFamily="18" charset="0"/>
                      </a:rPr>
                      <m:t>𝒈</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𝑮𝑴</m:t>
                        </m:r>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𝑹</m:t>
                            </m:r>
                          </m:e>
                          <m:sup>
                            <m:r>
                              <a:rPr lang="en-GB" b="1" i="1" smtClean="0">
                                <a:latin typeface="Cambria Math" panose="02040503050406030204" pitchFamily="18" charset="0"/>
                              </a:rPr>
                              <m:t>𝟐</m:t>
                            </m:r>
                          </m:sup>
                        </m:sSup>
                      </m:den>
                    </m:f>
                  </m:oMath>
                </a14:m>
                <a:endParaRPr lang="en-GB" dirty="0"/>
              </a:p>
            </p:txBody>
          </p:sp>
        </mc:Choice>
        <mc:Fallback xmlns="">
          <p:sp>
            <p:nvSpPr>
              <p:cNvPr id="2" name="Title 1">
                <a:extLst>
                  <a:ext uri="{FF2B5EF4-FFF2-40B4-BE49-F238E27FC236}">
                    <a16:creationId xmlns:a16="http://schemas.microsoft.com/office/drawing/2014/main" id="{B0B6918E-619F-5B3C-37A4-8D86471A9FD8}"/>
                  </a:ext>
                </a:extLst>
              </p:cNvPr>
              <p:cNvSpPr>
                <a:spLocks noGrp="1" noRot="1" noChangeAspect="1" noMove="1" noResize="1" noEditPoints="1" noAdjustHandles="1" noChangeArrowheads="1" noChangeShapeType="1" noTextEdit="1"/>
              </p:cNvSpPr>
              <p:nvPr>
                <p:ph type="title"/>
              </p:nvPr>
            </p:nvSpPr>
            <p:spPr>
              <a:xfrm>
                <a:off x="266700" y="165879"/>
                <a:ext cx="8674100" cy="830099"/>
              </a:xfrm>
              <a:blipFill>
                <a:blip r:embed="rId3"/>
                <a:stretch>
                  <a:fillRect l="-2178" t="-4412" b="-11765"/>
                </a:stretch>
              </a:blipFill>
            </p:spPr>
            <p:txBody>
              <a:bodyPr/>
              <a:lstStyle/>
              <a:p>
                <a:r>
                  <a:rPr lang="en-GB">
                    <a:noFill/>
                  </a:rPr>
                  <a:t> </a:t>
                </a:r>
              </a:p>
            </p:txBody>
          </p:sp>
        </mc:Fallback>
      </mc:AlternateContent>
      <p:graphicFrame>
        <p:nvGraphicFramePr>
          <p:cNvPr id="4" name="Table 3">
            <a:extLst>
              <a:ext uri="{FF2B5EF4-FFF2-40B4-BE49-F238E27FC236}">
                <a16:creationId xmlns:a16="http://schemas.microsoft.com/office/drawing/2014/main" id="{7B1E8F53-A593-3338-3877-B9FED4328F12}"/>
              </a:ext>
            </a:extLst>
          </p:cNvPr>
          <p:cNvGraphicFramePr>
            <a:graphicFrameLocks noGrp="1"/>
          </p:cNvGraphicFramePr>
          <p:nvPr>
            <p:extLst>
              <p:ext uri="{D42A27DB-BD31-4B8C-83A1-F6EECF244321}">
                <p14:modId xmlns:p14="http://schemas.microsoft.com/office/powerpoint/2010/main" val="4029015429"/>
              </p:ext>
            </p:extLst>
          </p:nvPr>
        </p:nvGraphicFramePr>
        <p:xfrm>
          <a:off x="1743710" y="1288673"/>
          <a:ext cx="4899659" cy="2749040"/>
        </p:xfrm>
        <a:graphic>
          <a:graphicData uri="http://schemas.openxmlformats.org/drawingml/2006/table">
            <a:tbl>
              <a:tblPr firstRow="1" bandRow="1">
                <a:tableStyleId>{912C8C85-51F0-491E-9774-3900AFEF0FD7}</a:tableStyleId>
              </a:tblPr>
              <a:tblGrid>
                <a:gridCol w="902569">
                  <a:extLst>
                    <a:ext uri="{9D8B030D-6E8A-4147-A177-3AD203B41FA5}">
                      <a16:colId xmlns:a16="http://schemas.microsoft.com/office/drawing/2014/main" val="4284749078"/>
                    </a:ext>
                  </a:extLst>
                </a:gridCol>
                <a:gridCol w="1181935">
                  <a:extLst>
                    <a:ext uri="{9D8B030D-6E8A-4147-A177-3AD203B41FA5}">
                      <a16:colId xmlns:a16="http://schemas.microsoft.com/office/drawing/2014/main" val="918706391"/>
                    </a:ext>
                  </a:extLst>
                </a:gridCol>
                <a:gridCol w="1541888">
                  <a:extLst>
                    <a:ext uri="{9D8B030D-6E8A-4147-A177-3AD203B41FA5}">
                      <a16:colId xmlns:a16="http://schemas.microsoft.com/office/drawing/2014/main" val="126486944"/>
                    </a:ext>
                  </a:extLst>
                </a:gridCol>
                <a:gridCol w="1273267">
                  <a:extLst>
                    <a:ext uri="{9D8B030D-6E8A-4147-A177-3AD203B41FA5}">
                      <a16:colId xmlns:a16="http://schemas.microsoft.com/office/drawing/2014/main" val="1698179445"/>
                    </a:ext>
                  </a:extLst>
                </a:gridCol>
              </a:tblGrid>
              <a:tr h="527240">
                <a:tc>
                  <a:txBody>
                    <a:bodyPr/>
                    <a:lstStyle/>
                    <a:p>
                      <a:r>
                        <a:rPr lang="en-GB" sz="1800" dirty="0">
                          <a:solidFill>
                            <a:schemeClr val="tx1"/>
                          </a:solidFill>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b="1" dirty="0">
                          <a:solidFill>
                            <a:schemeClr val="tx1"/>
                          </a:solidFill>
                        </a:rPr>
                        <a:t>g</a:t>
                      </a:r>
                      <a:r>
                        <a:rPr lang="en-GB" sz="1800" b="1" baseline="0" dirty="0">
                          <a:solidFill>
                            <a:schemeClr val="tx1"/>
                          </a:solidFill>
                        </a:rPr>
                        <a:t> (</a:t>
                      </a:r>
                      <a:r>
                        <a:rPr lang="en-GB" sz="1800" b="1" dirty="0">
                          <a:solidFill>
                            <a:schemeClr val="tx1"/>
                          </a:solidFill>
                        </a:rPr>
                        <a:t>m s⁻²</a:t>
                      </a:r>
                      <a:r>
                        <a:rPr lang="en-GB" sz="1800" b="1" baseline="0" dirty="0">
                          <a:solidFill>
                            <a:schemeClr val="tx1"/>
                          </a:solidFill>
                        </a:rPr>
                        <a:t>)</a:t>
                      </a:r>
                      <a:endParaRPr lang="en-GB"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tx1"/>
                          </a:solidFill>
                        </a:rPr>
                        <a:t>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tx1"/>
                          </a:solidFill>
                        </a:rPr>
                        <a:t>R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67027039"/>
                  </a:ext>
                </a:extLst>
              </a:tr>
              <a:tr h="527240">
                <a:tc>
                  <a:txBody>
                    <a:bodyPr/>
                    <a:lstStyle/>
                    <a:p>
                      <a:r>
                        <a:rPr lang="en-GB" sz="1800" dirty="0"/>
                        <a:t>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9.81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5.972×10</a:t>
                      </a:r>
                      <a:r>
                        <a:rPr lang="en-GB" sz="1800" b="0" i="0" kern="1200" baseline="30000" dirty="0">
                          <a:solidFill>
                            <a:schemeClr val="tx1"/>
                          </a:solidFill>
                          <a:effectLst/>
                          <a:latin typeface="+mn-lt"/>
                          <a:ea typeface="+mn-ea"/>
                          <a:cs typeface="+mn-cs"/>
                        </a:rPr>
                        <a:t>24</a:t>
                      </a:r>
                      <a:r>
                        <a:rPr lang="en-GB" sz="1800" b="0" i="0" kern="1200" dirty="0">
                          <a:solidFill>
                            <a:schemeClr val="tx1"/>
                          </a:solidFill>
                          <a:effectLst/>
                          <a:latin typeface="+mn-lt"/>
                          <a:ea typeface="+mn-ea"/>
                          <a:cs typeface="+mn-cs"/>
                        </a:rPr>
                        <a:t>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6 371.0</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4250407"/>
                  </a:ext>
                </a:extLst>
              </a:tr>
              <a:tr h="630557">
                <a:tc>
                  <a:txBody>
                    <a:bodyPr/>
                    <a:lstStyle/>
                    <a:p>
                      <a:r>
                        <a:rPr lang="en-GB" sz="1800" dirty="0"/>
                        <a:t>Moon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1.627</a:t>
                      </a:r>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7.346×</a:t>
                      </a:r>
                      <a:r>
                        <a:rPr lang="en-GB" sz="1800" b="0" i="0" kern="1200" dirty="0">
                          <a:solidFill>
                            <a:schemeClr val="tx1"/>
                          </a:solidFill>
                          <a:effectLst/>
                          <a:latin typeface="+mn-lt"/>
                          <a:ea typeface="+mn-ea"/>
                          <a:cs typeface="+mn-cs"/>
                        </a:rPr>
                        <a:t>10</a:t>
                      </a:r>
                      <a:r>
                        <a:rPr lang="en-GB" sz="1800" b="0" i="0" kern="1200" baseline="30000" dirty="0">
                          <a:solidFill>
                            <a:schemeClr val="tx1"/>
                          </a:solidFill>
                          <a:effectLst/>
                          <a:latin typeface="+mn-lt"/>
                          <a:ea typeface="+mn-ea"/>
                          <a:cs typeface="+mn-cs"/>
                        </a:rPr>
                        <a:t>22</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1 737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481306"/>
                  </a:ext>
                </a:extLst>
              </a:tr>
              <a:tr h="527240">
                <a:tc>
                  <a:txBody>
                    <a:bodyPr/>
                    <a:lstStyle/>
                    <a:p>
                      <a:r>
                        <a:rPr lang="en-GB" sz="1800" dirty="0"/>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275</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1.9885×10</a:t>
                      </a:r>
                      <a:r>
                        <a:rPr lang="en-GB" sz="1800" b="0" i="0" kern="1200" baseline="30000" dirty="0">
                          <a:solidFill>
                            <a:schemeClr val="tx1"/>
                          </a:solidFill>
                          <a:effectLst/>
                          <a:latin typeface="+mn-lt"/>
                          <a:ea typeface="+mn-ea"/>
                          <a:cs typeface="+mn-cs"/>
                        </a:rPr>
                        <a:t>30</a:t>
                      </a:r>
                      <a:r>
                        <a:rPr lang="en-GB" sz="1800" b="0" i="0" kern="1200" dirty="0">
                          <a:solidFill>
                            <a:schemeClr val="tx1"/>
                          </a:solidFill>
                          <a:effectLst/>
                          <a:latin typeface="+mn-lt"/>
                          <a:ea typeface="+mn-ea"/>
                          <a:cs typeface="+mn-cs"/>
                        </a:rPr>
                        <a:t>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695 700</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2767286"/>
                  </a:ext>
                </a:extLst>
              </a:tr>
              <a:tr h="527240">
                <a:tc>
                  <a:txBody>
                    <a:bodyPr/>
                    <a:lstStyle/>
                    <a:p>
                      <a:r>
                        <a:rPr lang="en-GB" sz="1800" dirty="0"/>
                        <a:t>Jupiter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24.8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1.8982×10</a:t>
                      </a:r>
                      <a:r>
                        <a:rPr lang="en-GB" sz="1800" b="0" i="0" kern="1200" baseline="30000" dirty="0">
                          <a:solidFill>
                            <a:schemeClr val="tx1"/>
                          </a:solidFill>
                          <a:effectLst/>
                          <a:latin typeface="+mn-lt"/>
                          <a:ea typeface="+mn-ea"/>
                          <a:cs typeface="+mn-cs"/>
                        </a:rPr>
                        <a:t>27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71 492</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351871"/>
                  </a:ext>
                </a:extLst>
              </a:tr>
            </a:tbl>
          </a:graphicData>
        </a:graphic>
      </p:graphicFrame>
      <p:sp>
        <p:nvSpPr>
          <p:cNvPr id="5" name="TextBox 4">
            <a:extLst>
              <a:ext uri="{FF2B5EF4-FFF2-40B4-BE49-F238E27FC236}">
                <a16:creationId xmlns:a16="http://schemas.microsoft.com/office/drawing/2014/main" id="{2293C510-F314-8A6F-A9DF-4B2AD60F3CA8}"/>
              </a:ext>
            </a:extLst>
          </p:cNvPr>
          <p:cNvSpPr txBox="1"/>
          <p:nvPr/>
        </p:nvSpPr>
        <p:spPr>
          <a:xfrm>
            <a:off x="5824524" y="6457890"/>
            <a:ext cx="3305713" cy="400110"/>
          </a:xfrm>
          <a:prstGeom prst="rect">
            <a:avLst/>
          </a:prstGeom>
          <a:no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Data Source: Wikipedia.org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F1C481-9C0C-9108-CEA6-CA8EF7E8FC8F}"/>
                  </a:ext>
                </a:extLst>
              </p:cNvPr>
              <p:cNvSpPr txBox="1"/>
              <p:nvPr/>
            </p:nvSpPr>
            <p:spPr>
              <a:xfrm>
                <a:off x="410210" y="4366576"/>
                <a:ext cx="8289290" cy="2329484"/>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Method 1: evaluate </a:t>
                </a:r>
                <a14:m>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𝐺𝑀</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𝑅</m:t>
                            </m:r>
                          </m:e>
                          <m:sup>
                            <m:r>
                              <a:rPr lang="en-GB" sz="2800" b="0" i="1" smtClean="0">
                                <a:latin typeface="Cambria Math" panose="02040503050406030204" pitchFamily="18" charset="0"/>
                                <a:cs typeface="Arial" panose="020B0604020202020204" pitchFamily="34" charset="0"/>
                              </a:rPr>
                              <m:t>2</m:t>
                            </m:r>
                          </m:sup>
                        </m:sSup>
                      </m:den>
                    </m:f>
                  </m:oMath>
                </a14:m>
                <a:r>
                  <a:rPr lang="en-GB" sz="2800" dirty="0">
                    <a:latin typeface="Arial" panose="020B0604020202020204" pitchFamily="34" charset="0"/>
                    <a:cs typeface="Arial" panose="020B0604020202020204" pitchFamily="34" charset="0"/>
                  </a:rPr>
                  <a:t> and show it is approximately = g in each case</a:t>
                </a:r>
              </a:p>
              <a:p>
                <a:pPr>
                  <a:spcAft>
                    <a:spcPts val="1200"/>
                  </a:spcAft>
                </a:pPr>
                <a:r>
                  <a:rPr lang="en-GB" sz="2800" dirty="0">
                    <a:latin typeface="Arial" panose="020B0604020202020204" pitchFamily="34" charset="0"/>
                    <a:cs typeface="Arial" panose="020B0604020202020204" pitchFamily="34" charset="0"/>
                  </a:rPr>
                  <a:t>Method 2: Draw a graph of </a:t>
                </a:r>
                <a14:m>
                  <m:oMath xmlns:m="http://schemas.openxmlformats.org/officeDocument/2006/math">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𝑣𝑠</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𝑀</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𝑅</m:t>
                            </m:r>
                          </m:e>
                          <m:sup>
                            <m:r>
                              <a:rPr lang="en-GB" sz="2800" b="0" i="1" smtClean="0">
                                <a:latin typeface="Cambria Math" panose="02040503050406030204" pitchFamily="18" charset="0"/>
                                <a:cs typeface="Arial" panose="020B0604020202020204" pitchFamily="34" charset="0"/>
                              </a:rPr>
                              <m:t>2</m:t>
                            </m:r>
                          </m:sup>
                        </m:sSup>
                      </m:den>
                    </m:f>
                  </m:oMath>
                </a14:m>
                <a:r>
                  <a:rPr lang="en-GB" sz="2800" dirty="0">
                    <a:latin typeface="Arial" panose="020B0604020202020204" pitchFamily="34" charset="0"/>
                    <a:cs typeface="Arial" panose="020B0604020202020204" pitchFamily="34" charset="0"/>
                  </a:rPr>
                  <a:t>, verify that it is a straight line with slope = G</a:t>
                </a:r>
              </a:p>
            </p:txBody>
          </p:sp>
        </mc:Choice>
        <mc:Fallback xmlns="">
          <p:sp>
            <p:nvSpPr>
              <p:cNvPr id="3" name="TextBox 2">
                <a:extLst>
                  <a:ext uri="{FF2B5EF4-FFF2-40B4-BE49-F238E27FC236}">
                    <a16:creationId xmlns:a16="http://schemas.microsoft.com/office/drawing/2014/main" id="{50F1C481-9C0C-9108-CEA6-CA8EF7E8FC8F}"/>
                  </a:ext>
                </a:extLst>
              </p:cNvPr>
              <p:cNvSpPr txBox="1">
                <a:spLocks noRot="1" noChangeAspect="1" noMove="1" noResize="1" noEditPoints="1" noAdjustHandles="1" noChangeArrowheads="1" noChangeShapeType="1" noTextEdit="1"/>
              </p:cNvSpPr>
              <p:nvPr/>
            </p:nvSpPr>
            <p:spPr>
              <a:xfrm>
                <a:off x="410210" y="4366576"/>
                <a:ext cx="8289290" cy="2329484"/>
              </a:xfrm>
              <a:prstGeom prst="rect">
                <a:avLst/>
              </a:prstGeom>
              <a:blipFill>
                <a:blip r:embed="rId4"/>
                <a:stretch>
                  <a:fillRect l="-1471" r="-1765" b="-6283"/>
                </a:stretch>
              </a:blipFill>
            </p:spPr>
            <p:txBody>
              <a:bodyPr/>
              <a:lstStyle/>
              <a:p>
                <a:r>
                  <a:rPr lang="en-GB">
                    <a:noFill/>
                  </a:rPr>
                  <a:t> </a:t>
                </a:r>
              </a:p>
            </p:txBody>
          </p:sp>
        </mc:Fallback>
      </mc:AlternateContent>
    </p:spTree>
    <p:extLst>
      <p:ext uri="{BB962C8B-B14F-4D97-AF65-F5344CB8AC3E}">
        <p14:creationId xmlns:p14="http://schemas.microsoft.com/office/powerpoint/2010/main" val="33740319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0D43-C504-342F-88E5-7FCEE582548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9E2423-7E53-8592-8724-10C50897DEC3}"/>
                  </a:ext>
                </a:extLst>
              </p:cNvPr>
              <p:cNvSpPr>
                <a:spLocks noGrp="1"/>
              </p:cNvSpPr>
              <p:nvPr>
                <p:ph type="title"/>
              </p:nvPr>
            </p:nvSpPr>
            <p:spPr>
              <a:xfrm>
                <a:off x="266700" y="165879"/>
                <a:ext cx="8674100" cy="830099"/>
              </a:xfrm>
            </p:spPr>
            <p:txBody>
              <a:bodyPr/>
              <a:lstStyle/>
              <a:p>
                <a:r>
                  <a:rPr lang="en-GB" dirty="0"/>
                  <a:t>Method 1: Evaluate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𝑮𝑴</m:t>
                        </m:r>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𝑹</m:t>
                            </m:r>
                          </m:e>
                          <m:sup>
                            <m:r>
                              <a:rPr lang="en-GB" b="1" i="1" smtClean="0">
                                <a:latin typeface="Cambria Math" panose="02040503050406030204" pitchFamily="18" charset="0"/>
                              </a:rPr>
                              <m:t>𝟐</m:t>
                            </m:r>
                          </m:sup>
                        </m:sSup>
                      </m:den>
                    </m:f>
                  </m:oMath>
                </a14:m>
                <a:endParaRPr lang="en-GB" dirty="0"/>
              </a:p>
            </p:txBody>
          </p:sp>
        </mc:Choice>
        <mc:Fallback xmlns="">
          <p:sp>
            <p:nvSpPr>
              <p:cNvPr id="2" name="Title 1">
                <a:extLst>
                  <a:ext uri="{FF2B5EF4-FFF2-40B4-BE49-F238E27FC236}">
                    <a16:creationId xmlns:a16="http://schemas.microsoft.com/office/drawing/2014/main" id="{EF9E2423-7E53-8592-8724-10C50897DEC3}"/>
                  </a:ext>
                </a:extLst>
              </p:cNvPr>
              <p:cNvSpPr>
                <a:spLocks noGrp="1" noRot="1" noChangeAspect="1" noMove="1" noResize="1" noEditPoints="1" noAdjustHandles="1" noChangeArrowheads="1" noChangeShapeType="1" noTextEdit="1"/>
              </p:cNvSpPr>
              <p:nvPr>
                <p:ph type="title"/>
              </p:nvPr>
            </p:nvSpPr>
            <p:spPr>
              <a:xfrm>
                <a:off x="266700" y="165879"/>
                <a:ext cx="8674100" cy="830099"/>
              </a:xfrm>
              <a:blipFill>
                <a:blip r:embed="rId3"/>
                <a:stretch>
                  <a:fillRect l="-2178" t="-4412" b="-11765"/>
                </a:stretch>
              </a:blipFill>
            </p:spPr>
            <p:txBody>
              <a:bodyPr/>
              <a:lstStyle/>
              <a:p>
                <a:r>
                  <a:rPr lang="en-GB">
                    <a:noFill/>
                  </a:rPr>
                  <a:t> </a:t>
                </a:r>
              </a:p>
            </p:txBody>
          </p:sp>
        </mc:Fallback>
      </mc:AlternateContent>
      <p:graphicFrame>
        <p:nvGraphicFramePr>
          <p:cNvPr id="4" name="Table 3">
            <a:extLst>
              <a:ext uri="{FF2B5EF4-FFF2-40B4-BE49-F238E27FC236}">
                <a16:creationId xmlns:a16="http://schemas.microsoft.com/office/drawing/2014/main" id="{5F92173D-6A92-7B22-D251-B61A8D83DC24}"/>
              </a:ext>
            </a:extLst>
          </p:cNvPr>
          <p:cNvGraphicFramePr>
            <a:graphicFrameLocks noGrp="1"/>
          </p:cNvGraphicFramePr>
          <p:nvPr>
            <p:extLst>
              <p:ext uri="{D42A27DB-BD31-4B8C-83A1-F6EECF244321}">
                <p14:modId xmlns:p14="http://schemas.microsoft.com/office/powerpoint/2010/main" val="597941820"/>
              </p:ext>
            </p:extLst>
          </p:nvPr>
        </p:nvGraphicFramePr>
        <p:xfrm>
          <a:off x="562610" y="1406780"/>
          <a:ext cx="4899659" cy="2861880"/>
        </p:xfrm>
        <a:graphic>
          <a:graphicData uri="http://schemas.openxmlformats.org/drawingml/2006/table">
            <a:tbl>
              <a:tblPr firstRow="1" bandRow="1">
                <a:tableStyleId>{912C8C85-51F0-491E-9774-3900AFEF0FD7}</a:tableStyleId>
              </a:tblPr>
              <a:tblGrid>
                <a:gridCol w="902569">
                  <a:extLst>
                    <a:ext uri="{9D8B030D-6E8A-4147-A177-3AD203B41FA5}">
                      <a16:colId xmlns:a16="http://schemas.microsoft.com/office/drawing/2014/main" val="4284749078"/>
                    </a:ext>
                  </a:extLst>
                </a:gridCol>
                <a:gridCol w="1181935">
                  <a:extLst>
                    <a:ext uri="{9D8B030D-6E8A-4147-A177-3AD203B41FA5}">
                      <a16:colId xmlns:a16="http://schemas.microsoft.com/office/drawing/2014/main" val="918706391"/>
                    </a:ext>
                  </a:extLst>
                </a:gridCol>
                <a:gridCol w="1541888">
                  <a:extLst>
                    <a:ext uri="{9D8B030D-6E8A-4147-A177-3AD203B41FA5}">
                      <a16:colId xmlns:a16="http://schemas.microsoft.com/office/drawing/2014/main" val="126486944"/>
                    </a:ext>
                  </a:extLst>
                </a:gridCol>
                <a:gridCol w="1273267">
                  <a:extLst>
                    <a:ext uri="{9D8B030D-6E8A-4147-A177-3AD203B41FA5}">
                      <a16:colId xmlns:a16="http://schemas.microsoft.com/office/drawing/2014/main" val="1698179445"/>
                    </a:ext>
                  </a:extLst>
                </a:gridCol>
              </a:tblGrid>
              <a:tr h="527240">
                <a:tc>
                  <a:txBody>
                    <a:bodyPr/>
                    <a:lstStyle/>
                    <a:p>
                      <a:r>
                        <a:rPr lang="en-GB" sz="1800" dirty="0">
                          <a:solidFill>
                            <a:schemeClr val="tx1"/>
                          </a:solidFill>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b="1" dirty="0">
                          <a:solidFill>
                            <a:schemeClr val="tx1"/>
                          </a:solidFill>
                        </a:rPr>
                        <a:t>g</a:t>
                      </a:r>
                      <a:r>
                        <a:rPr lang="en-GB" sz="1800" b="1" baseline="0" dirty="0">
                          <a:solidFill>
                            <a:schemeClr val="tx1"/>
                          </a:solidFill>
                        </a:rPr>
                        <a:t> (</a:t>
                      </a:r>
                      <a:r>
                        <a:rPr lang="en-GB" sz="1800" b="1" dirty="0">
                          <a:solidFill>
                            <a:schemeClr val="tx1"/>
                          </a:solidFill>
                        </a:rPr>
                        <a:t>m s⁻²</a:t>
                      </a:r>
                      <a:r>
                        <a:rPr lang="en-GB" sz="1800" b="1" baseline="0" dirty="0">
                          <a:solidFill>
                            <a:schemeClr val="tx1"/>
                          </a:solidFill>
                        </a:rPr>
                        <a:t>)</a:t>
                      </a:r>
                      <a:endParaRPr lang="en-GB"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tx1"/>
                          </a:solidFill>
                        </a:rPr>
                        <a:t>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tx1"/>
                          </a:solidFill>
                        </a:rPr>
                        <a:t>R (km)</a:t>
                      </a:r>
                    </a:p>
                    <a:p>
                      <a:endParaRPr lang="en-GB"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67027039"/>
                  </a:ext>
                </a:extLst>
              </a:tr>
              <a:tr h="527240">
                <a:tc>
                  <a:txBody>
                    <a:bodyPr/>
                    <a:lstStyle/>
                    <a:p>
                      <a:r>
                        <a:rPr lang="en-GB" sz="1800" dirty="0"/>
                        <a:t>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9.81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5.972×10</a:t>
                      </a:r>
                      <a:r>
                        <a:rPr lang="en-GB" sz="1800" b="0" i="0" kern="1200" baseline="30000" dirty="0">
                          <a:solidFill>
                            <a:schemeClr val="tx1"/>
                          </a:solidFill>
                          <a:effectLst/>
                          <a:latin typeface="+mn-lt"/>
                          <a:ea typeface="+mn-ea"/>
                          <a:cs typeface="+mn-cs"/>
                        </a:rPr>
                        <a:t>24</a:t>
                      </a:r>
                      <a:r>
                        <a:rPr lang="en-GB" sz="1800" b="0" i="0" kern="1200" dirty="0">
                          <a:solidFill>
                            <a:schemeClr val="tx1"/>
                          </a:solidFill>
                          <a:effectLst/>
                          <a:latin typeface="+mn-lt"/>
                          <a:ea typeface="+mn-ea"/>
                          <a:cs typeface="+mn-cs"/>
                        </a:rPr>
                        <a:t>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6 371.0</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4250407"/>
                  </a:ext>
                </a:extLst>
              </a:tr>
              <a:tr h="630557">
                <a:tc>
                  <a:txBody>
                    <a:bodyPr/>
                    <a:lstStyle/>
                    <a:p>
                      <a:r>
                        <a:rPr lang="en-GB" sz="1800" dirty="0"/>
                        <a:t>Moon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1.627</a:t>
                      </a:r>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7.346×</a:t>
                      </a:r>
                      <a:r>
                        <a:rPr lang="en-GB" sz="1800" b="0" i="0" kern="1200" dirty="0">
                          <a:solidFill>
                            <a:schemeClr val="tx1"/>
                          </a:solidFill>
                          <a:effectLst/>
                          <a:latin typeface="+mn-lt"/>
                          <a:ea typeface="+mn-ea"/>
                          <a:cs typeface="+mn-cs"/>
                        </a:rPr>
                        <a:t>10</a:t>
                      </a:r>
                      <a:r>
                        <a:rPr lang="en-GB" sz="1800" b="0" i="0" kern="1200" baseline="30000" dirty="0">
                          <a:solidFill>
                            <a:schemeClr val="tx1"/>
                          </a:solidFill>
                          <a:effectLst/>
                          <a:latin typeface="+mn-lt"/>
                          <a:ea typeface="+mn-ea"/>
                          <a:cs typeface="+mn-cs"/>
                        </a:rPr>
                        <a:t>22</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1 737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481306"/>
                  </a:ext>
                </a:extLst>
              </a:tr>
              <a:tr h="527240">
                <a:tc>
                  <a:txBody>
                    <a:bodyPr/>
                    <a:lstStyle/>
                    <a:p>
                      <a:r>
                        <a:rPr lang="en-GB" sz="1800" dirty="0"/>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275</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1.9885×10</a:t>
                      </a:r>
                      <a:r>
                        <a:rPr lang="en-GB" sz="1800" b="0" i="0" kern="1200" baseline="30000" dirty="0">
                          <a:solidFill>
                            <a:schemeClr val="tx1"/>
                          </a:solidFill>
                          <a:effectLst/>
                          <a:latin typeface="+mn-lt"/>
                          <a:ea typeface="+mn-ea"/>
                          <a:cs typeface="+mn-cs"/>
                        </a:rPr>
                        <a:t>30</a:t>
                      </a:r>
                      <a:r>
                        <a:rPr lang="en-GB" sz="1800" b="0" i="0" kern="1200" dirty="0">
                          <a:solidFill>
                            <a:schemeClr val="tx1"/>
                          </a:solidFill>
                          <a:effectLst/>
                          <a:latin typeface="+mn-lt"/>
                          <a:ea typeface="+mn-ea"/>
                          <a:cs typeface="+mn-cs"/>
                        </a:rPr>
                        <a:t>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695 700</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2767286"/>
                  </a:ext>
                </a:extLst>
              </a:tr>
              <a:tr h="527240">
                <a:tc>
                  <a:txBody>
                    <a:bodyPr/>
                    <a:lstStyle/>
                    <a:p>
                      <a:r>
                        <a:rPr lang="en-GB" sz="1800" dirty="0"/>
                        <a:t>Jupiter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24.8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1.8982×10</a:t>
                      </a:r>
                      <a:r>
                        <a:rPr lang="en-GB" sz="1800" b="0" i="0" kern="1200" baseline="30000" dirty="0">
                          <a:solidFill>
                            <a:schemeClr val="tx1"/>
                          </a:solidFill>
                          <a:effectLst/>
                          <a:latin typeface="+mn-lt"/>
                          <a:ea typeface="+mn-ea"/>
                          <a:cs typeface="+mn-cs"/>
                        </a:rPr>
                        <a:t>27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0" kern="1200" dirty="0">
                          <a:solidFill>
                            <a:schemeClr val="tx1"/>
                          </a:solidFill>
                          <a:effectLst/>
                          <a:latin typeface="+mn-lt"/>
                          <a:ea typeface="+mn-ea"/>
                          <a:cs typeface="+mn-cs"/>
                        </a:rPr>
                        <a:t>71 492</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351871"/>
                  </a:ext>
                </a:extLst>
              </a:tr>
            </a:tbl>
          </a:graphicData>
        </a:graphic>
      </p:graphicFrame>
      <p:graphicFrame>
        <p:nvGraphicFramePr>
          <p:cNvPr id="6" name="Table 5">
            <a:extLst>
              <a:ext uri="{FF2B5EF4-FFF2-40B4-BE49-F238E27FC236}">
                <a16:creationId xmlns:a16="http://schemas.microsoft.com/office/drawing/2014/main" id="{FF2C0D06-1480-FDC4-692C-88CA2EEA1F14}"/>
              </a:ext>
            </a:extLst>
          </p:cNvPr>
          <p:cNvGraphicFramePr>
            <a:graphicFrameLocks noGrp="1"/>
          </p:cNvGraphicFramePr>
          <p:nvPr>
            <p:extLst>
              <p:ext uri="{D42A27DB-BD31-4B8C-83A1-F6EECF244321}">
                <p14:modId xmlns:p14="http://schemas.microsoft.com/office/powerpoint/2010/main" val="3395617144"/>
              </p:ext>
            </p:extLst>
          </p:nvPr>
        </p:nvGraphicFramePr>
        <p:xfrm>
          <a:off x="5718810" y="1406780"/>
          <a:ext cx="2862580" cy="2852357"/>
        </p:xfrm>
        <a:graphic>
          <a:graphicData uri="http://schemas.openxmlformats.org/drawingml/2006/table">
            <a:tbl>
              <a:tblPr firstRow="1" bandRow="1">
                <a:tableStyleId>{912C8C85-51F0-491E-9774-3900AFEF0FD7}</a:tableStyleId>
              </a:tblPr>
              <a:tblGrid>
                <a:gridCol w="1459769">
                  <a:extLst>
                    <a:ext uri="{9D8B030D-6E8A-4147-A177-3AD203B41FA5}">
                      <a16:colId xmlns:a16="http://schemas.microsoft.com/office/drawing/2014/main" val="4284749078"/>
                    </a:ext>
                  </a:extLst>
                </a:gridCol>
                <a:gridCol w="1402811">
                  <a:extLst>
                    <a:ext uri="{9D8B030D-6E8A-4147-A177-3AD203B41FA5}">
                      <a16:colId xmlns:a16="http://schemas.microsoft.com/office/drawing/2014/main" val="918706391"/>
                    </a:ext>
                  </a:extLst>
                </a:gridCol>
              </a:tblGrid>
              <a:tr h="527240">
                <a:tc>
                  <a:txBody>
                    <a:bodyPr/>
                    <a:lstStyle/>
                    <a:p>
                      <a:endParaRPr lang="en-GB" sz="18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b="1" dirty="0">
                          <a:solidFill>
                            <a:srgbClr val="0000CC"/>
                          </a:solidFill>
                        </a:rPr>
                        <a:t>% error</a:t>
                      </a:r>
                    </a:p>
                    <a:p>
                      <a:endParaRPr lang="en-GB" sz="1800" b="1"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67027039"/>
                  </a:ext>
                </a:extLst>
              </a:tr>
              <a:tr h="527240">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9.82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4250407"/>
                  </a:ext>
                </a:extLst>
              </a:tr>
              <a:tr h="630557">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1.625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481306"/>
                  </a:ext>
                </a:extLst>
              </a:tr>
              <a:tr h="527240">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274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2767286"/>
                  </a:ext>
                </a:extLst>
              </a:tr>
              <a:tr h="527240">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24.8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GB" sz="2400" b="0" i="0" u="none" strike="noStrike" dirty="0">
                          <a:solidFill>
                            <a:srgbClr val="0000CC"/>
                          </a:solidFill>
                          <a:effectLst/>
                          <a:latin typeface="Arial" panose="020B0604020202020204" pitchFamily="34" charset="0"/>
                          <a:cs typeface="Arial" panose="020B0604020202020204" pitchFamily="34" charset="0"/>
                        </a:rPr>
                        <a:t>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351871"/>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FF6CA9-BBFF-7D5C-A35D-CC5201042633}"/>
                  </a:ext>
                </a:extLst>
              </p:cNvPr>
              <p:cNvSpPr txBox="1"/>
              <p:nvPr/>
            </p:nvSpPr>
            <p:spPr>
              <a:xfrm>
                <a:off x="6032500" y="1406780"/>
                <a:ext cx="85090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1" i="1" smtClean="0">
                              <a:solidFill>
                                <a:srgbClr val="0000CC"/>
                              </a:solidFill>
                              <a:latin typeface="Cambria Math" panose="02040503050406030204" pitchFamily="18" charset="0"/>
                            </a:rPr>
                          </m:ctrlPr>
                        </m:fPr>
                        <m:num>
                          <m:r>
                            <a:rPr lang="en-GB" b="1" i="1" smtClean="0">
                              <a:solidFill>
                                <a:srgbClr val="0000CC"/>
                              </a:solidFill>
                              <a:latin typeface="Cambria Math" panose="02040503050406030204" pitchFamily="18" charset="0"/>
                            </a:rPr>
                            <m:t>𝑮𝑴</m:t>
                          </m:r>
                        </m:num>
                        <m:den>
                          <m:sSup>
                            <m:sSupPr>
                              <m:ctrlPr>
                                <a:rPr lang="en-GB" b="1" i="1" smtClean="0">
                                  <a:solidFill>
                                    <a:srgbClr val="0000CC"/>
                                  </a:solidFill>
                                  <a:latin typeface="Cambria Math" panose="02040503050406030204" pitchFamily="18" charset="0"/>
                                </a:rPr>
                              </m:ctrlPr>
                            </m:sSupPr>
                            <m:e>
                              <m:r>
                                <a:rPr lang="en-GB" b="1" i="1" smtClean="0">
                                  <a:solidFill>
                                    <a:srgbClr val="0000CC"/>
                                  </a:solidFill>
                                  <a:latin typeface="Cambria Math" panose="02040503050406030204" pitchFamily="18" charset="0"/>
                                </a:rPr>
                                <m:t>𝑹</m:t>
                              </m:r>
                            </m:e>
                            <m:sup>
                              <m:r>
                                <a:rPr lang="en-GB" b="1" i="1" smtClean="0">
                                  <a:solidFill>
                                    <a:srgbClr val="0000CC"/>
                                  </a:solidFill>
                                  <a:latin typeface="Cambria Math" panose="02040503050406030204" pitchFamily="18" charset="0"/>
                                </a:rPr>
                                <m:t>𝟐</m:t>
                              </m:r>
                            </m:sup>
                          </m:sSup>
                        </m:den>
                      </m:f>
                    </m:oMath>
                  </m:oMathPara>
                </a14:m>
                <a:endParaRPr lang="en-GB" dirty="0">
                  <a:solidFill>
                    <a:srgbClr val="0000CC"/>
                  </a:solidFill>
                </a:endParaRPr>
              </a:p>
            </p:txBody>
          </p:sp>
        </mc:Choice>
        <mc:Fallback xmlns="">
          <p:sp>
            <p:nvSpPr>
              <p:cNvPr id="8" name="TextBox 7">
                <a:extLst>
                  <a:ext uri="{FF2B5EF4-FFF2-40B4-BE49-F238E27FC236}">
                    <a16:creationId xmlns:a16="http://schemas.microsoft.com/office/drawing/2014/main" id="{2AFF6CA9-BBFF-7D5C-A35D-CC5201042633}"/>
                  </a:ext>
                </a:extLst>
              </p:cNvPr>
              <p:cNvSpPr txBox="1">
                <a:spLocks noRot="1" noChangeAspect="1" noMove="1" noResize="1" noEditPoints="1" noAdjustHandles="1" noChangeArrowheads="1" noChangeShapeType="1" noTextEdit="1"/>
              </p:cNvSpPr>
              <p:nvPr/>
            </p:nvSpPr>
            <p:spPr>
              <a:xfrm>
                <a:off x="6032500" y="1406780"/>
                <a:ext cx="850900" cy="610936"/>
              </a:xfrm>
              <a:prstGeom prst="rect">
                <a:avLst/>
              </a:prstGeom>
              <a:blipFill>
                <a:blip r:embed="rId4"/>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A2EB4F67-C07F-22C8-116A-72AC8C5DE95D}"/>
              </a:ext>
            </a:extLst>
          </p:cNvPr>
          <p:cNvSpPr txBox="1"/>
          <p:nvPr/>
        </p:nvSpPr>
        <p:spPr>
          <a:xfrm>
            <a:off x="6032500" y="677412"/>
            <a:ext cx="2145139" cy="523220"/>
          </a:xfrm>
          <a:prstGeom prst="rect">
            <a:avLst/>
          </a:prstGeom>
          <a:noFill/>
        </p:spPr>
        <p:txBody>
          <a:bodyPr wrap="none" rtlCol="0">
            <a:spAutoFit/>
          </a:bodyPr>
          <a:lstStyle/>
          <a:p>
            <a:pPr algn="l">
              <a:spcAft>
                <a:spcPts val="1200"/>
              </a:spcAft>
            </a:pPr>
            <a:r>
              <a:rPr lang="en-GB" sz="2800" dirty="0">
                <a:solidFill>
                  <a:srgbClr val="0000CC"/>
                </a:solidFill>
                <a:latin typeface="Arial" panose="020B0604020202020204" pitchFamily="34" charset="0"/>
                <a:cs typeface="Arial" panose="020B0604020202020204" pitchFamily="34" charset="0"/>
              </a:rPr>
              <a:t>Calculations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E3F0D4-3738-6E2A-2121-B89DE555DEDA}"/>
                  </a:ext>
                </a:extLst>
              </p:cNvPr>
              <p:cNvSpPr txBox="1"/>
              <p:nvPr/>
            </p:nvSpPr>
            <p:spPr>
              <a:xfrm>
                <a:off x="562610" y="4572000"/>
                <a:ext cx="8018780" cy="1763816"/>
              </a:xfrm>
              <a:prstGeom prst="rect">
                <a:avLst/>
              </a:prstGeom>
              <a:noFill/>
            </p:spPr>
            <p:txBody>
              <a:bodyPr wrap="square" rtlCol="0">
                <a:spAutoFit/>
              </a:bodyPr>
              <a:lstStyle/>
              <a:p>
                <a:pPr>
                  <a:spcAft>
                    <a:spcPts val="1200"/>
                  </a:spcAft>
                </a:pPr>
                <a:r>
                  <a:rPr lang="en-GB" sz="2800" dirty="0">
                    <a:solidFill>
                      <a:srgbClr val="0000CC"/>
                    </a:solidFill>
                    <a:latin typeface="Arial" panose="020B0604020202020204" pitchFamily="34" charset="0"/>
                    <a:cs typeface="Arial" panose="020B0604020202020204" pitchFamily="34" charset="0"/>
                  </a:rPr>
                  <a:t>Conclusion: The calculated values for </a:t>
                </a:r>
                <a14:m>
                  <m:oMath xmlns:m="http://schemas.openxmlformats.org/officeDocument/2006/math">
                    <m:f>
                      <m:fPr>
                        <m:ctrlPr>
                          <a:rPr lang="en-GB" sz="2800" i="1">
                            <a:solidFill>
                              <a:srgbClr val="0000CC"/>
                            </a:solidFill>
                            <a:latin typeface="Cambria Math" panose="02040503050406030204" pitchFamily="18" charset="0"/>
                          </a:rPr>
                        </m:ctrlPr>
                      </m:fPr>
                      <m:num>
                        <m:r>
                          <a:rPr lang="en-GB" sz="2800" b="0" i="1">
                            <a:solidFill>
                              <a:srgbClr val="0000CC"/>
                            </a:solidFill>
                            <a:latin typeface="Cambria Math" panose="02040503050406030204" pitchFamily="18" charset="0"/>
                          </a:rPr>
                          <m:t>𝐺𝑀</m:t>
                        </m:r>
                      </m:num>
                      <m:den>
                        <m:sSup>
                          <m:sSupPr>
                            <m:ctrlPr>
                              <a:rPr lang="en-GB" sz="2800" i="1">
                                <a:solidFill>
                                  <a:srgbClr val="0000CC"/>
                                </a:solidFill>
                                <a:latin typeface="Cambria Math" panose="02040503050406030204" pitchFamily="18" charset="0"/>
                              </a:rPr>
                            </m:ctrlPr>
                          </m:sSupPr>
                          <m:e>
                            <m:r>
                              <a:rPr lang="en-GB" sz="2800" b="0" i="1">
                                <a:solidFill>
                                  <a:srgbClr val="0000CC"/>
                                </a:solidFill>
                                <a:latin typeface="Cambria Math" panose="02040503050406030204" pitchFamily="18" charset="0"/>
                              </a:rPr>
                              <m:t>𝑅</m:t>
                            </m:r>
                          </m:e>
                          <m:sup>
                            <m:r>
                              <a:rPr lang="en-GB" sz="2800" b="0" i="1">
                                <a:solidFill>
                                  <a:srgbClr val="0000CC"/>
                                </a:solidFill>
                                <a:latin typeface="Cambria Math" panose="02040503050406030204" pitchFamily="18" charset="0"/>
                              </a:rPr>
                              <m:t>2</m:t>
                            </m:r>
                          </m:sup>
                        </m:sSup>
                      </m:den>
                    </m:f>
                  </m:oMath>
                </a14:m>
                <a:r>
                  <a:rPr lang="en-GB" sz="2800" dirty="0">
                    <a:solidFill>
                      <a:srgbClr val="0000CC"/>
                    </a:solidFill>
                    <a:latin typeface="Arial" panose="020B0604020202020204" pitchFamily="34" charset="0"/>
                    <a:cs typeface="Arial" panose="020B0604020202020204" pitchFamily="34" charset="0"/>
                  </a:rPr>
                  <a:t> agree closely with the accepted values for g, thus the model </a:t>
                </a:r>
                <a14:m>
                  <m:oMath xmlns:m="http://schemas.openxmlformats.org/officeDocument/2006/math">
                    <m:r>
                      <a:rPr lang="en-GB" sz="2800" b="0" i="1">
                        <a:solidFill>
                          <a:srgbClr val="0000CC"/>
                        </a:solidFill>
                        <a:latin typeface="Cambria Math" panose="02040503050406030204" pitchFamily="18" charset="0"/>
                      </a:rPr>
                      <m:t>𝑔</m:t>
                    </m:r>
                    <m:r>
                      <a:rPr lang="en-GB" sz="2800" b="0" i="1">
                        <a:solidFill>
                          <a:srgbClr val="0000CC"/>
                        </a:solidFill>
                        <a:latin typeface="Cambria Math" panose="02040503050406030204" pitchFamily="18" charset="0"/>
                      </a:rPr>
                      <m:t>=</m:t>
                    </m:r>
                    <m:f>
                      <m:fPr>
                        <m:ctrlPr>
                          <a:rPr lang="en-GB" sz="2800" i="1">
                            <a:solidFill>
                              <a:srgbClr val="0000CC"/>
                            </a:solidFill>
                            <a:latin typeface="Cambria Math" panose="02040503050406030204" pitchFamily="18" charset="0"/>
                          </a:rPr>
                        </m:ctrlPr>
                      </m:fPr>
                      <m:num>
                        <m:r>
                          <a:rPr lang="en-GB" sz="2800" b="0" i="1">
                            <a:solidFill>
                              <a:srgbClr val="0000CC"/>
                            </a:solidFill>
                            <a:latin typeface="Cambria Math" panose="02040503050406030204" pitchFamily="18" charset="0"/>
                          </a:rPr>
                          <m:t>𝐺𝑀</m:t>
                        </m:r>
                      </m:num>
                      <m:den>
                        <m:sSup>
                          <m:sSupPr>
                            <m:ctrlPr>
                              <a:rPr lang="en-GB" sz="2800" i="1">
                                <a:solidFill>
                                  <a:srgbClr val="0000CC"/>
                                </a:solidFill>
                                <a:latin typeface="Cambria Math" panose="02040503050406030204" pitchFamily="18" charset="0"/>
                              </a:rPr>
                            </m:ctrlPr>
                          </m:sSupPr>
                          <m:e>
                            <m:r>
                              <a:rPr lang="en-GB" sz="2800" b="0" i="1">
                                <a:solidFill>
                                  <a:srgbClr val="0000CC"/>
                                </a:solidFill>
                                <a:latin typeface="Cambria Math" panose="02040503050406030204" pitchFamily="18" charset="0"/>
                              </a:rPr>
                              <m:t>𝑅</m:t>
                            </m:r>
                          </m:e>
                          <m:sup>
                            <m:r>
                              <a:rPr lang="en-GB" sz="2800" b="0" i="1">
                                <a:solidFill>
                                  <a:srgbClr val="0000CC"/>
                                </a:solidFill>
                                <a:latin typeface="Cambria Math" panose="02040503050406030204" pitchFamily="18" charset="0"/>
                              </a:rPr>
                              <m:t>2</m:t>
                            </m:r>
                          </m:sup>
                        </m:sSup>
                      </m:den>
                    </m:f>
                    <m:r>
                      <a:rPr lang="en-GB" sz="2800" b="1" i="1">
                        <a:solidFill>
                          <a:srgbClr val="0000CC"/>
                        </a:solidFill>
                        <a:latin typeface="Cambria Math" panose="02040503050406030204" pitchFamily="18" charset="0"/>
                      </a:rPr>
                      <m:t> </m:t>
                    </m:r>
                  </m:oMath>
                </a14:m>
                <a:r>
                  <a:rPr lang="en-GB" sz="2800" dirty="0">
                    <a:solidFill>
                      <a:srgbClr val="0000CC"/>
                    </a:solidFill>
                    <a:latin typeface="Arial" panose="020B0604020202020204" pitchFamily="34" charset="0"/>
                    <a:cs typeface="Arial" panose="020B0604020202020204" pitchFamily="34" charset="0"/>
                  </a:rPr>
                  <a:t> is verified.</a:t>
                </a:r>
              </a:p>
            </p:txBody>
          </p:sp>
        </mc:Choice>
        <mc:Fallback xmlns="">
          <p:sp>
            <p:nvSpPr>
              <p:cNvPr id="10" name="TextBox 9">
                <a:extLst>
                  <a:ext uri="{FF2B5EF4-FFF2-40B4-BE49-F238E27FC236}">
                    <a16:creationId xmlns:a16="http://schemas.microsoft.com/office/drawing/2014/main" id="{FCE3F0D4-3738-6E2A-2121-B89DE555DEDA}"/>
                  </a:ext>
                </a:extLst>
              </p:cNvPr>
              <p:cNvSpPr txBox="1">
                <a:spLocks noRot="1" noChangeAspect="1" noMove="1" noResize="1" noEditPoints="1" noAdjustHandles="1" noChangeArrowheads="1" noChangeShapeType="1" noTextEdit="1"/>
              </p:cNvSpPr>
              <p:nvPr/>
            </p:nvSpPr>
            <p:spPr>
              <a:xfrm>
                <a:off x="562610" y="4572000"/>
                <a:ext cx="8018780" cy="1763816"/>
              </a:xfrm>
              <a:prstGeom prst="rect">
                <a:avLst/>
              </a:prstGeom>
              <a:blipFill>
                <a:blip r:embed="rId5"/>
                <a:stretch>
                  <a:fillRect l="-1520" b="-2422"/>
                </a:stretch>
              </a:blipFill>
            </p:spPr>
            <p:txBody>
              <a:bodyPr/>
              <a:lstStyle/>
              <a:p>
                <a:r>
                  <a:rPr lang="en-GB">
                    <a:noFill/>
                  </a:rPr>
                  <a:t> </a:t>
                </a:r>
              </a:p>
            </p:txBody>
          </p:sp>
        </mc:Fallback>
      </mc:AlternateContent>
    </p:spTree>
    <p:extLst>
      <p:ext uri="{BB962C8B-B14F-4D97-AF65-F5344CB8AC3E}">
        <p14:creationId xmlns:p14="http://schemas.microsoft.com/office/powerpoint/2010/main" val="2610341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tailEnd type="none" w="med"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Aft>
            <a:spcPts val="1200"/>
          </a:spcAft>
          <a:defRPr sz="28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53390</TotalTime>
  <Words>6501</Words>
  <Application>Microsoft Office PowerPoint</Application>
  <PresentationFormat>On-screen Show (4:3)</PresentationFormat>
  <Paragraphs>1191</Paragraphs>
  <Slides>134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134</vt:i4>
      </vt:variant>
    </vt:vector>
  </HeadingPairs>
  <TitlesOfParts>
    <vt:vector size="141" baseType="lpstr">
      <vt:lpstr>Aptos</vt:lpstr>
      <vt:lpstr>Arial</vt:lpstr>
      <vt:lpstr>Calibri</vt:lpstr>
      <vt:lpstr>Cambria Math</vt:lpstr>
      <vt:lpstr>Symbol</vt:lpstr>
      <vt:lpstr>Times New Roman</vt:lpstr>
      <vt:lpstr>Office Theme</vt:lpstr>
      <vt:lpstr>Gravity </vt:lpstr>
      <vt:lpstr>Physics specification 1.5 Forces acting in a gravitational field   (slide 1 of 3)</vt:lpstr>
      <vt:lpstr>continued</vt:lpstr>
      <vt:lpstr>continued</vt:lpstr>
      <vt:lpstr>Physics specification 1.5</vt:lpstr>
      <vt:lpstr>Revision Summary</vt:lpstr>
      <vt:lpstr>What is gravity?</vt:lpstr>
      <vt:lpstr>Recap: What is g?</vt:lpstr>
      <vt:lpstr>Recap: What does F = ma refer to</vt:lpstr>
      <vt:lpstr>Write g in terms of F and m</vt:lpstr>
      <vt:lpstr>What is meant by gravitational field strength?</vt:lpstr>
      <vt:lpstr>Show that N kg^(-1) is the same as m s^(-2)</vt:lpstr>
      <vt:lpstr>Why does acceleration due to gravity not depend on mass?</vt:lpstr>
      <vt:lpstr>Why does acceleration due to gravity not depend on mass?</vt:lpstr>
      <vt:lpstr>What are the two units used for g?</vt:lpstr>
      <vt:lpstr>Hammer and Feather</vt:lpstr>
      <vt:lpstr>Example</vt:lpstr>
      <vt:lpstr>Exercise</vt:lpstr>
      <vt:lpstr>Example</vt:lpstr>
      <vt:lpstr>Example</vt:lpstr>
      <vt:lpstr>Example</vt:lpstr>
      <vt:lpstr>Example</vt:lpstr>
      <vt:lpstr>PowerPoint Presentation</vt:lpstr>
      <vt:lpstr>Verify g=2s/t^2    by the Free Fall method </vt:lpstr>
      <vt:lpstr>Recap: Write a formula for percentage error</vt:lpstr>
      <vt:lpstr>Data and analysis</vt:lpstr>
      <vt:lpstr>Drawing a suitable graph</vt:lpstr>
      <vt:lpstr>What is meant by a Suitable Graph?</vt:lpstr>
      <vt:lpstr>What do you get if you graph s vs t for freefall? </vt:lpstr>
      <vt:lpstr>How do you get a linear graph? </vt:lpstr>
      <vt:lpstr>How do you get g from slope?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the graph verify the model</vt:lpstr>
      <vt:lpstr>Summary of a good graph</vt:lpstr>
      <vt:lpstr>conclusion</vt:lpstr>
      <vt:lpstr>Verify g=P/ρh</vt:lpstr>
      <vt:lpstr>Method</vt:lpstr>
      <vt:lpstr>Method</vt:lpstr>
      <vt:lpstr>Data and calculations</vt:lpstr>
      <vt:lpstr>Graph</vt:lpstr>
      <vt:lpstr>Sources of error</vt:lpstr>
      <vt:lpstr>Handling of variables</vt:lpstr>
      <vt:lpstr>Air density (ρ)</vt:lpstr>
      <vt:lpstr>conclusion</vt:lpstr>
      <vt:lpstr>Measure Altitude using the air pressure sensor on your phone</vt:lpstr>
      <vt:lpstr>The Simple Pendulum</vt:lpstr>
      <vt:lpstr>Write the Pendulum equation</vt:lpstr>
      <vt:lpstr>Why a small angle?</vt:lpstr>
      <vt:lpstr>Why a small angle?</vt:lpstr>
      <vt:lpstr>Rearrange to get g</vt:lpstr>
      <vt:lpstr>Verify g=4π^2  l/T^2  for a simple pendulum</vt:lpstr>
      <vt:lpstr>Results and calculations</vt:lpstr>
      <vt:lpstr>Graph</vt:lpstr>
      <vt:lpstr>Questions</vt:lpstr>
      <vt:lpstr>Acceleration due to Gravity  “g” Typical exam questions</vt:lpstr>
      <vt:lpstr>Acceleration due to Gravity  “g” Typical exam questions</vt:lpstr>
      <vt:lpstr>Newton’s law of universal gravitation</vt:lpstr>
      <vt:lpstr>State Newton's Law of Universal Gravitation </vt:lpstr>
      <vt:lpstr>PowerPoint Presentation</vt:lpstr>
      <vt:lpstr>PowerPoint Presentation</vt:lpstr>
      <vt:lpstr>State Newton’s law of Gravitation as a formula</vt:lpstr>
      <vt:lpstr>Relate Newtons 3rd law to Gravitation</vt:lpstr>
      <vt:lpstr>PowerPoint Presentation</vt:lpstr>
      <vt:lpstr>PowerPoint Presentation</vt:lpstr>
      <vt:lpstr>Consequence of G being so small</vt:lpstr>
      <vt:lpstr>What is meant by an Inverse Square Law? </vt:lpstr>
      <vt:lpstr>Work out the units for G.</vt:lpstr>
      <vt:lpstr>PowerPoint Presentation</vt:lpstr>
      <vt:lpstr>Recap </vt:lpstr>
      <vt:lpstr>Example</vt:lpstr>
      <vt:lpstr>Example</vt:lpstr>
      <vt:lpstr>Exercise</vt:lpstr>
      <vt:lpstr>Exercise</vt:lpstr>
      <vt:lpstr>Exercise</vt:lpstr>
      <vt:lpstr>Derive an expression for g</vt:lpstr>
      <vt:lpstr>Is g a constant?</vt:lpstr>
      <vt:lpstr>g in other places</vt:lpstr>
      <vt:lpstr>Differences in “g” at earth’s surface</vt:lpstr>
      <vt:lpstr>g_0</vt:lpstr>
      <vt:lpstr>Example</vt:lpstr>
      <vt:lpstr>Example</vt:lpstr>
      <vt:lpstr>Example</vt:lpstr>
      <vt:lpstr>Example</vt:lpstr>
      <vt:lpstr>Exercise</vt:lpstr>
      <vt:lpstr>Example</vt:lpstr>
      <vt:lpstr>Exercise</vt:lpstr>
      <vt:lpstr>Example</vt:lpstr>
      <vt:lpstr>Example</vt:lpstr>
      <vt:lpstr>Gravitational Field-lines</vt:lpstr>
      <vt:lpstr>PowerPoint Presentation</vt:lpstr>
      <vt:lpstr>Verify g=GM/R^2  using this data</vt:lpstr>
      <vt:lpstr>Verify g=GM/R^2 </vt:lpstr>
      <vt:lpstr>Method 1: Evaluate GM/R^2 </vt:lpstr>
      <vt:lpstr>Method 2: graph of g vs M/R^2 ,</vt:lpstr>
      <vt:lpstr>Comment</vt:lpstr>
      <vt:lpstr>Ballistic motion</vt:lpstr>
      <vt:lpstr>What are the forces on a ball in the air? </vt:lpstr>
      <vt:lpstr>When can we ignore air resistance? </vt:lpstr>
      <vt:lpstr>How does the weight impact the movement? </vt:lpstr>
      <vt:lpstr>Recap:</vt:lpstr>
      <vt:lpstr>Answer:</vt:lpstr>
      <vt:lpstr>For a body in freefall… The vertical velocity component keeps changing The horizontal velocity component stays constant</vt:lpstr>
      <vt:lpstr>Example</vt:lpstr>
      <vt:lpstr>Example</vt:lpstr>
      <vt:lpstr>Example</vt:lpstr>
      <vt:lpstr>Example</vt:lpstr>
      <vt:lpstr>Example</vt:lpstr>
      <vt:lpstr>Example</vt:lpstr>
      <vt:lpstr>Exercise</vt:lpstr>
      <vt:lpstr>Example</vt:lpstr>
      <vt:lpstr>Example</vt:lpstr>
      <vt:lpstr>Escape velocity</vt:lpstr>
      <vt:lpstr>Thought experiment:</vt:lpstr>
      <vt:lpstr>What is escape velocity?</vt:lpstr>
      <vt:lpstr>From Earth to the Moon (1865)</vt:lpstr>
      <vt:lpstr>Example</vt:lpstr>
      <vt:lpstr>Example</vt:lpstr>
      <vt:lpstr>escape velocity is not…</vt:lpstr>
      <vt:lpstr>Write escape velocity in terms of g.</vt:lpstr>
      <vt:lpstr>An interesting co-incidence…</vt:lpstr>
      <vt:lpstr>Example</vt:lpstr>
      <vt:lpstr>Exercise</vt:lpstr>
      <vt:lpstr>Exercise</vt:lpstr>
      <vt:lpstr>Exercise</vt:lpstr>
      <vt:lpstr>Exercise</vt:lpstr>
      <vt:lpstr>Example</vt:lpstr>
      <vt:lpstr>Revision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in a gravitational field</dc:title>
  <dc:creator>Richard Downey</dc:creator>
  <cp:lastModifiedBy>Tom  Tierney</cp:lastModifiedBy>
  <cp:revision>44</cp:revision>
  <dcterms:created xsi:type="dcterms:W3CDTF">2025-07-04T08:11:55Z</dcterms:created>
  <dcterms:modified xsi:type="dcterms:W3CDTF">2025-12-03T14:35:11Z</dcterms:modified>
</cp:coreProperties>
</file>