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7" r:id="rId7"/>
    <p:sldId id="268" r:id="rId8"/>
    <p:sldId id="269" r:id="rId9"/>
    <p:sldId id="276" r:id="rId10"/>
    <p:sldId id="270" r:id="rId11"/>
    <p:sldId id="277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0D00-222D-46AC-94EE-91E09431A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4E298-A286-477B-9147-A192ACF81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0428C-A6CD-42B9-B4E8-1706A8D9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71B74-FFEA-4C0A-83DF-147A1414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B6A98-AD6D-49EA-8DCE-8DFBC5C7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837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FC86-BFF5-4429-8B4C-603C67FE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00A04-83EA-4BCF-B344-B881A2945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AD409-1A6F-4293-BA22-A6943455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AAB41-0655-44C2-8EC6-08F647FF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1909C-2924-4903-9A01-14D6663F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480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11D82-280D-43D1-822B-84736D5E6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9DF40-4F71-4F97-8F2F-683C3D300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FEF97-ECEF-446F-8DC2-7EE5FDB5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B0D5F-A511-4356-9276-FFA403CB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05ED0-BAF8-4AB1-A9F7-9B2610A6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049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4882-6BBC-45CF-BC38-D9998DF4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4F01-FD34-45C6-8A25-38E54E338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92FFA-47E3-4349-80C2-14F7EE3C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87313-8903-4627-96A8-BE7C4293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2140-F158-48B3-9AE1-06EC6CCE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968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9BC0-7FCF-4AB6-BA4C-6683BE57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8CC35-C6CE-4188-A83D-FE50801D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C79E3-4EE8-445A-B397-32BD1079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50DB5-0965-4428-BF01-C18923A8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A3A1A-B567-4ECA-A927-5CD7CAA4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775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FE7A-407B-4CD2-A9AA-54511306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64350-1309-4342-8E1F-46AF79757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239B2-14A8-42AA-A59B-6DEB8AD8D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C285-9224-47E7-8CAD-74EC9695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ECC4-8B48-4727-963A-DAD4E288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CB20E-D271-4E9D-B3EC-77523411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675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25B7-8703-45B2-9C36-B78CED6F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E9B18-D648-4765-BD7E-9B060A1FD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F0BEE-8423-4A80-A486-EB9151AE4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78EC8-5329-4308-8354-DBFF97AFC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4FDF7-280E-4AE7-8D71-DC45DB646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08EF2-FD6B-4D47-B886-03B2424F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0BB20-B900-4EB2-8C97-B0A975EE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C8E76-C01D-40D9-A7D6-3DD2FE0E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776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000B-7FAE-4EDA-A04E-B468E43E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822E2-9CF4-46E2-814B-F86EC26B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BD4DB-C82A-45AA-BAC9-B60BF257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30EC4-140C-4949-A55C-A2D5764C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621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04848-9812-4E20-A0D6-B847889F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23A88-A33A-4F28-A8E1-722985AC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9DF5A-3928-4416-BA44-C7D51C11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81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3035-CD2A-47E3-919D-1B198751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9F5D-6975-472F-8443-BFBCF0D5D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FF333-348C-4C3B-A974-A7990BE69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A4392-F702-4EC7-A71C-EB1DA80C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8A4F3-4103-4519-AADE-B2A42684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0CE98-0226-4F36-8CA7-A14729AD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868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80F5-A23C-4862-B122-280D8E33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993D5-C566-4DF2-AC25-FBDAD62D7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5656A-8D2D-4B02-862A-A9D291167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A369B-37B6-4309-9124-537B8136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69F56-BE81-4069-BE40-6FEC2C28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B6A58-9705-4756-8556-DF7F2B83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508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6293-2E0D-4ADC-AC00-FFC588B4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3D9C1-8BD2-49E8-8792-52BA984C9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31549-833A-4CFC-BACB-0B70CEA77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4A70-78E0-4149-A6B6-58D6D302A7F2}" type="datetimeFigureOut">
              <a:rPr lang="en-IE" smtClean="0"/>
              <a:t>15/10/2019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21A7D-2B1B-4908-B1F6-96073ED67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F4FF6-2283-4D9F-B17D-FD68A23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922F1-C15D-4DE8-A39B-3274C25B1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033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B202-062C-40B1-BF03-31DD4BE49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8EA20-AAFE-4BCF-B2E4-4479E2C196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498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050926"/>
            <a:ext cx="41243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847851" y="639763"/>
            <a:ext cx="86407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I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Draw a ray diagram to illustrate how Rembrandt used a concave mirror in this way. (10)</a:t>
            </a:r>
            <a:endParaRPr lang="en-IE" alt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47851" y="2492376"/>
            <a:ext cx="8208963" cy="104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I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endParaRPr lang="en-IE" alt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E" altLang="en-US" sz="1800" b="1" i="1">
                <a:latin typeface="Calibri,Italic"/>
                <a:cs typeface="Calibri" panose="020F0502020204030204" pitchFamily="34" charset="0"/>
              </a:rPr>
              <a:t>i</a:t>
            </a:r>
            <a:r>
              <a:rPr lang="en-I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) the distance from the sheet to the mirror and</a:t>
            </a:r>
            <a:endParaRPr lang="en-IE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I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E" altLang="en-US" sz="1800" b="1" i="1">
                <a:latin typeface="Calibri,Italic"/>
                <a:cs typeface="Calibri" panose="020F0502020204030204" pitchFamily="34" charset="0"/>
              </a:rPr>
              <a:t>ii</a:t>
            </a:r>
            <a:r>
              <a:rPr lang="en-I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) the distance from the object to the mirror.</a:t>
            </a:r>
            <a:endParaRPr lang="en-IE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3654425"/>
            <a:ext cx="30432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4432300"/>
            <a:ext cx="20478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5880101" y="3149601"/>
            <a:ext cx="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IE" alt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284288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72113" y="5229225"/>
            <a:ext cx="4572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IE" altLang="en-US" sz="1600">
                <a:latin typeface="Calibri" panose="020F0502020204030204" pitchFamily="34" charset="0"/>
                <a:cs typeface="Calibri" panose="020F0502020204030204" pitchFamily="34" charset="0"/>
              </a:rPr>
              <a:t>The sheet would have been 90cm from the mirror</a:t>
            </a:r>
            <a:endParaRPr lang="en-IE" altLang="en-US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E" altLang="en-US" sz="1600">
                <a:latin typeface="Calibri" panose="020F0502020204030204" pitchFamily="34" charset="0"/>
                <a:cs typeface="Calibri" panose="020F0502020204030204" pitchFamily="34" charset="0"/>
              </a:rPr>
              <a:t>The distance from the object to the mirror would have been 180cm</a:t>
            </a:r>
          </a:p>
        </p:txBody>
      </p:sp>
    </p:spTree>
    <p:extLst>
      <p:ext uri="{BB962C8B-B14F-4D97-AF65-F5344CB8AC3E}">
        <p14:creationId xmlns:p14="http://schemas.microsoft.com/office/powerpoint/2010/main" val="21235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992313" y="549276"/>
            <a:ext cx="67675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I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A concave mirror can also be used to produce an upright image.</a:t>
            </a:r>
            <a:endParaRPr lang="en-IE" alt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Explain why this image was not of use to Rembrandt.</a:t>
            </a:r>
            <a:endParaRPr lang="en-IE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5550" y="2133600"/>
            <a:ext cx="7632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IE" altLang="en-US" sz="1800">
                <a:latin typeface="Calibri" panose="020F0502020204030204" pitchFamily="34" charset="0"/>
                <a:cs typeface="Calibri" panose="020F0502020204030204" pitchFamily="34" charset="0"/>
              </a:rPr>
              <a:t>A concave mirror will only produce an upright image when the object is inside the focal length, and this image is always a virtual image. Virtual images cannot be formed on a screen, and therefore would have been no use to an artist. </a:t>
            </a:r>
            <a:endParaRPr lang="en-IE" alt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631950" y="260351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IE" altLang="en-US" sz="2800"/>
              <a:t>Marking Scheme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981075"/>
            <a:ext cx="91440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7" y="2997200"/>
            <a:ext cx="91440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578485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37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2017 q12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Use of Mirrors and Lenses by Renaissance Artists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360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2017 q 12 (c)</a:t>
            </a:r>
          </a:p>
        </p:txBody>
      </p:sp>
      <p:pic>
        <p:nvPicPr>
          <p:cNvPr id="614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4889" y="1981200"/>
            <a:ext cx="7642225" cy="4114800"/>
          </a:xfrm>
        </p:spPr>
      </p:pic>
    </p:spTree>
    <p:extLst>
      <p:ext uri="{BB962C8B-B14F-4D97-AF65-F5344CB8AC3E}">
        <p14:creationId xmlns:p14="http://schemas.microsoft.com/office/powerpoint/2010/main" val="340720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1" y="453390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14" y="4557712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581525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69215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680325" y="2368550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IE" altLang="en-US" sz="2000"/>
              <a:t>David Hockney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8F7BC-5A2A-4E73-B155-490BFF0560C6}"/>
              </a:ext>
            </a:extLst>
          </p:cNvPr>
          <p:cNvSpPr txBox="1"/>
          <p:nvPr/>
        </p:nvSpPr>
        <p:spPr>
          <a:xfrm>
            <a:off x="603631" y="570586"/>
            <a:ext cx="5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background…..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30F8-7BDA-4791-B0F5-BDF3D9DF7A1E}"/>
              </a:ext>
            </a:extLst>
          </p:cNvPr>
          <p:cNvSpPr txBox="1"/>
          <p:nvPr/>
        </p:nvSpPr>
        <p:spPr>
          <a:xfrm>
            <a:off x="1060703" y="1199693"/>
            <a:ext cx="61878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David Hockney is a British Artist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Some of his work is shown here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He often wondered how Renaissance artists could paint with almost photographic realism.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He began to examine old artworks…..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981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69215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7680325" y="2368550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IE" altLang="en-US" sz="2000"/>
              <a:t>David Hockney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1" y="178438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8" y="4955782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4955782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185" y="4972660"/>
            <a:ext cx="2262415" cy="172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72" y="4955782"/>
            <a:ext cx="1759178" cy="17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E0E938-DFA5-403F-85BE-EF0B8389F7F6}"/>
              </a:ext>
            </a:extLst>
          </p:cNvPr>
          <p:cNvSpPr txBox="1"/>
          <p:nvPr/>
        </p:nvSpPr>
        <p:spPr>
          <a:xfrm>
            <a:off x="849538" y="775607"/>
            <a:ext cx="227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1300s, before realism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E06CB-CD4B-40C4-AE37-DACA2E1418E1}"/>
              </a:ext>
            </a:extLst>
          </p:cNvPr>
          <p:cNvSpPr txBox="1"/>
          <p:nvPr/>
        </p:nvSpPr>
        <p:spPr>
          <a:xfrm>
            <a:off x="4365624" y="775607"/>
            <a:ext cx="227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1900s, after realism</a:t>
            </a:r>
            <a:endParaRPr lang="en-IE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A68AF71-5A9B-47F1-94F7-8CEAC70A1A5A}"/>
              </a:ext>
            </a:extLst>
          </p:cNvPr>
          <p:cNvSpPr/>
          <p:nvPr/>
        </p:nvSpPr>
        <p:spPr>
          <a:xfrm>
            <a:off x="1582393" y="1128944"/>
            <a:ext cx="548486" cy="1148892"/>
          </a:xfrm>
          <a:custGeom>
            <a:avLst/>
            <a:gdLst>
              <a:gd name="connsiteX0" fmla="*/ 58628 w 548486"/>
              <a:gd name="connsiteY0" fmla="*/ 22220 h 1148892"/>
              <a:gd name="connsiteX1" fmla="*/ 17807 w 548486"/>
              <a:gd name="connsiteY1" fmla="*/ 103863 h 1148892"/>
              <a:gd name="connsiteX2" fmla="*/ 50464 w 548486"/>
              <a:gd name="connsiteY2" fmla="*/ 838649 h 1148892"/>
              <a:gd name="connsiteX3" fmla="*/ 548486 w 548486"/>
              <a:gd name="connsiteY3" fmla="*/ 1148892 h 114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486" h="1148892">
                <a:moveTo>
                  <a:pt x="58628" y="22220"/>
                </a:moveTo>
                <a:cubicBezTo>
                  <a:pt x="38898" y="-4995"/>
                  <a:pt x="19168" y="-32209"/>
                  <a:pt x="17807" y="103863"/>
                </a:cubicBezTo>
                <a:cubicBezTo>
                  <a:pt x="16446" y="239935"/>
                  <a:pt x="-37983" y="664477"/>
                  <a:pt x="50464" y="838649"/>
                </a:cubicBezTo>
                <a:cubicBezTo>
                  <a:pt x="138911" y="1012821"/>
                  <a:pt x="343698" y="1080856"/>
                  <a:pt x="548486" y="1148892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AEA8BE-9683-4421-91D4-A6E3596182C2}"/>
              </a:ext>
            </a:extLst>
          </p:cNvPr>
          <p:cNvSpPr/>
          <p:nvPr/>
        </p:nvSpPr>
        <p:spPr>
          <a:xfrm flipH="1">
            <a:off x="5233151" y="1219658"/>
            <a:ext cx="646950" cy="1148892"/>
          </a:xfrm>
          <a:custGeom>
            <a:avLst/>
            <a:gdLst>
              <a:gd name="connsiteX0" fmla="*/ 58628 w 548486"/>
              <a:gd name="connsiteY0" fmla="*/ 22220 h 1148892"/>
              <a:gd name="connsiteX1" fmla="*/ 17807 w 548486"/>
              <a:gd name="connsiteY1" fmla="*/ 103863 h 1148892"/>
              <a:gd name="connsiteX2" fmla="*/ 50464 w 548486"/>
              <a:gd name="connsiteY2" fmla="*/ 838649 h 1148892"/>
              <a:gd name="connsiteX3" fmla="*/ 548486 w 548486"/>
              <a:gd name="connsiteY3" fmla="*/ 1148892 h 114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486" h="1148892">
                <a:moveTo>
                  <a:pt x="58628" y="22220"/>
                </a:moveTo>
                <a:cubicBezTo>
                  <a:pt x="38898" y="-4995"/>
                  <a:pt x="19168" y="-32209"/>
                  <a:pt x="17807" y="103863"/>
                </a:cubicBezTo>
                <a:cubicBezTo>
                  <a:pt x="16446" y="239935"/>
                  <a:pt x="-37983" y="664477"/>
                  <a:pt x="50464" y="838649"/>
                </a:cubicBezTo>
                <a:cubicBezTo>
                  <a:pt x="138911" y="1012821"/>
                  <a:pt x="343698" y="1080856"/>
                  <a:pt x="548486" y="1148892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878AC-6900-4EE4-A221-2D930AD175E1}"/>
              </a:ext>
            </a:extLst>
          </p:cNvPr>
          <p:cNvSpPr txBox="1"/>
          <p:nvPr/>
        </p:nvSpPr>
        <p:spPr>
          <a:xfrm>
            <a:off x="372140" y="3976577"/>
            <a:ext cx="828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between, beginning in the 1400s, extraordinary realism was achieved….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037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  <p:bldP spid="14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6932AB-80B2-4B0D-897E-FF4EE662D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347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F333C-A82A-4950-8443-05C5FD66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98" y="1431347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4E8369-2CF0-4F53-991A-584BF919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907" y="1448225"/>
            <a:ext cx="2262415" cy="172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DAAAE-6171-4216-82C4-ED96F5DA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94" y="1431347"/>
            <a:ext cx="1759178" cy="17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17FE54-B75F-45E5-9340-7964A933EDFC}"/>
              </a:ext>
            </a:extLst>
          </p:cNvPr>
          <p:cNvSpPr txBox="1"/>
          <p:nvPr/>
        </p:nvSpPr>
        <p:spPr>
          <a:xfrm>
            <a:off x="283373" y="398876"/>
            <a:ext cx="828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between, beginning in the 1400s, extraordinary realism was achieved….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27FC5-8CE9-4D96-B4C0-2811BB0B0A74}"/>
              </a:ext>
            </a:extLst>
          </p:cNvPr>
          <p:cNvSpPr txBox="1"/>
          <p:nvPr/>
        </p:nvSpPr>
        <p:spPr>
          <a:xfrm>
            <a:off x="1136342" y="3790765"/>
            <a:ext cx="928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arrival or realistic painting corresponded to the discover of curved mirrors and lenses</a:t>
            </a:r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C675C0-AC1A-4408-8620-C375D22C6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544" y="4160097"/>
            <a:ext cx="2828925" cy="1619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73E06D-0CB7-442F-BC3F-05E961C97ACF}"/>
              </a:ext>
            </a:extLst>
          </p:cNvPr>
          <p:cNvSpPr txBox="1"/>
          <p:nvPr/>
        </p:nvSpPr>
        <p:spPr>
          <a:xfrm>
            <a:off x="1333500" y="6081204"/>
            <a:ext cx="827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 believes the artists were using these to help their painting…..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49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1" y="1254649"/>
            <a:ext cx="6353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97" y="3402012"/>
            <a:ext cx="47990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E6539E-EE39-4D8C-85BA-7453D8BA18DB}"/>
              </a:ext>
            </a:extLst>
          </p:cNvPr>
          <p:cNvSpPr txBox="1"/>
          <p:nvPr/>
        </p:nvSpPr>
        <p:spPr>
          <a:xfrm>
            <a:off x="133165" y="372862"/>
            <a:ext cx="904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how it could have been done…..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00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B83121-FAA2-48D3-ADC4-D9C74BA1F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3" y="1306543"/>
            <a:ext cx="3521383" cy="4433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87AAA5-1780-47C3-82FD-BCBFD4DE085B}"/>
              </a:ext>
            </a:extLst>
          </p:cNvPr>
          <p:cNvSpPr txBox="1"/>
          <p:nvPr/>
        </p:nvSpPr>
        <p:spPr>
          <a:xfrm>
            <a:off x="381740" y="523783"/>
            <a:ext cx="103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His theory is outlined in his book, Secret Knowledge….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1577E-DBE6-4C3D-8483-C8DDABAC0B74}"/>
              </a:ext>
            </a:extLst>
          </p:cNvPr>
          <p:cNvSpPr txBox="1"/>
          <p:nvPr/>
        </p:nvSpPr>
        <p:spPr>
          <a:xfrm>
            <a:off x="5681709" y="5763503"/>
            <a:ext cx="624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question from 2017 examines the physics of this theory….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961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2017 q 12</a:t>
            </a:r>
          </a:p>
        </p:txBody>
      </p:sp>
      <p:pic>
        <p:nvPicPr>
          <p:cNvPr id="1126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4889" y="1981200"/>
            <a:ext cx="7642225" cy="4114800"/>
          </a:xfrm>
        </p:spPr>
      </p:pic>
      <p:sp>
        <p:nvSpPr>
          <p:cNvPr id="5" name="Freeform: Shape 4"/>
          <p:cNvSpPr>
            <a:spLocks/>
          </p:cNvSpPr>
          <p:nvPr/>
        </p:nvSpPr>
        <p:spPr bwMode="auto">
          <a:xfrm>
            <a:off x="1909764" y="3101976"/>
            <a:ext cx="5049837" cy="728663"/>
          </a:xfrm>
          <a:custGeom>
            <a:avLst/>
            <a:gdLst>
              <a:gd name="T0" fmla="*/ 4686014 w 5048869"/>
              <a:gd name="T1" fmla="*/ 73556 h 728726"/>
              <a:gd name="T2" fmla="*/ 2829918 w 5048869"/>
              <a:gd name="T3" fmla="*/ 768 h 728726"/>
              <a:gd name="T4" fmla="*/ 364223 w 5048869"/>
              <a:gd name="T5" fmla="*/ 114499 h 728726"/>
              <a:gd name="T6" fmla="*/ 218647 w 5048869"/>
              <a:gd name="T7" fmla="*/ 478440 h 728726"/>
              <a:gd name="T8" fmla="*/ 2347697 w 5048869"/>
              <a:gd name="T9" fmla="*/ 728649 h 728726"/>
              <a:gd name="T10" fmla="*/ 4149202 w 5048869"/>
              <a:gd name="T11" fmla="*/ 501186 h 728726"/>
              <a:gd name="T12" fmla="*/ 5040856 w 5048869"/>
              <a:gd name="T13" fmla="*/ 159992 h 728726"/>
              <a:gd name="T14" fmla="*/ 4513142 w 5048869"/>
              <a:gd name="T15" fmla="*/ 9867 h 7287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048869" h="728726">
                <a:moveTo>
                  <a:pt x="4686014" y="73556"/>
                </a:moveTo>
                <a:cubicBezTo>
                  <a:pt x="4118115" y="33750"/>
                  <a:pt x="3550216" y="-6056"/>
                  <a:pt x="2829918" y="768"/>
                </a:cubicBezTo>
                <a:cubicBezTo>
                  <a:pt x="2109620" y="7592"/>
                  <a:pt x="799435" y="34887"/>
                  <a:pt x="364223" y="114499"/>
                </a:cubicBezTo>
                <a:cubicBezTo>
                  <a:pt x="-70989" y="194111"/>
                  <a:pt x="-111932" y="376082"/>
                  <a:pt x="218647" y="478440"/>
                </a:cubicBezTo>
                <a:cubicBezTo>
                  <a:pt x="549226" y="580798"/>
                  <a:pt x="1692604" y="724858"/>
                  <a:pt x="2347697" y="728649"/>
                </a:cubicBezTo>
                <a:cubicBezTo>
                  <a:pt x="3002789" y="732440"/>
                  <a:pt x="3700342" y="595962"/>
                  <a:pt x="4149202" y="501186"/>
                </a:cubicBezTo>
                <a:cubicBezTo>
                  <a:pt x="4598062" y="406410"/>
                  <a:pt x="4980199" y="241879"/>
                  <a:pt x="5040856" y="159992"/>
                </a:cubicBezTo>
                <a:cubicBezTo>
                  <a:pt x="5101513" y="78105"/>
                  <a:pt x="4807327" y="43986"/>
                  <a:pt x="4513142" y="9867"/>
                </a:cubicBezTo>
              </a:path>
            </a:pathLst>
          </a:cu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55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EFFAC40E5954F9A9E01A5E873C56A" ma:contentTypeVersion="11" ma:contentTypeDescription="Create a new document." ma:contentTypeScope="" ma:versionID="561b400a35ba5755e483676f5475c233">
  <xsd:schema xmlns:xsd="http://www.w3.org/2001/XMLSchema" xmlns:xs="http://www.w3.org/2001/XMLSchema" xmlns:p="http://schemas.microsoft.com/office/2006/metadata/properties" xmlns:ns3="11802992-a67b-4895-bf87-1ec05fd96432" xmlns:ns4="bbb143a9-e604-4eea-bcde-aa80cf463ef4" targetNamespace="http://schemas.microsoft.com/office/2006/metadata/properties" ma:root="true" ma:fieldsID="18200ced6fdab139ba837f95e6ce31fd" ns3:_="" ns4:_="">
    <xsd:import namespace="11802992-a67b-4895-bf87-1ec05fd96432"/>
    <xsd:import namespace="bbb143a9-e604-4eea-bcde-aa80cf463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02992-a67b-4895-bf87-1ec05fd96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143a9-e604-4eea-bcde-aa80cf463e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F489FC-C5C7-4D78-B2BB-8F272A87E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02992-a67b-4895-bf87-1ec05fd96432"/>
    <ds:schemaRef ds:uri="bbb143a9-e604-4eea-bcde-aa80cf463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423C5-BCA4-49B2-8FFA-3403DA5561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796F0A-3997-4397-B428-9AB8217C7718}">
  <ds:schemaRefs>
    <ds:schemaRef ds:uri="http://purl.org/dc/dcmitype/"/>
    <ds:schemaRef ds:uri="http://schemas.microsoft.com/office/infopath/2007/PartnerControls"/>
    <ds:schemaRef ds:uri="11802992-a67b-4895-bf87-1ec05fd96432"/>
    <ds:schemaRef ds:uri="http://purl.org/dc/elements/1.1/"/>
    <ds:schemaRef ds:uri="http://schemas.microsoft.com/office/2006/documentManagement/types"/>
    <ds:schemaRef ds:uri="http://purl.org/dc/terms/"/>
    <ds:schemaRef ds:uri="bbb143a9-e604-4eea-bcde-aa80cf463ef4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Calibri,Italic</vt:lpstr>
      <vt:lpstr>Times New Roman</vt:lpstr>
      <vt:lpstr>Office Theme</vt:lpstr>
      <vt:lpstr>PowerPoint Presentation</vt:lpstr>
      <vt:lpstr>2017 q12</vt:lpstr>
      <vt:lpstr>2017 q 12 (c)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 q 12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Tierney</dc:creator>
  <cp:lastModifiedBy>Tom Tierney</cp:lastModifiedBy>
  <cp:revision>3</cp:revision>
  <dcterms:created xsi:type="dcterms:W3CDTF">2019-10-15T11:17:34Z</dcterms:created>
  <dcterms:modified xsi:type="dcterms:W3CDTF">2019-10-15T11:31:41Z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0x0101007BCEFFAC40E5954F9A9E01A5E873C56A</vt:lpwstr>
  </property>
</Properties>
</file>