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C25AE-FD54-45FD-B31C-27741240CCCA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BBC4-B0D7-4DD6-B401-BCB74DB0662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07425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C25AE-FD54-45FD-B31C-27741240CCCA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BBC4-B0D7-4DD6-B401-BCB74DB0662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19403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C25AE-FD54-45FD-B31C-27741240CCCA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BBC4-B0D7-4DD6-B401-BCB74DB0662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761072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9812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914400" y="41148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41148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18738F8-98FE-463A-A424-70074B65D0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29E8C3F-11DE-4C42-A833-AF70106FF1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F6CF1FA-E37D-4064-AD11-3B724CDB9B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FA95C-7D4D-4110-8286-97E0388006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19268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1148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18738F8-98FE-463A-A424-70074B65D0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29E8C3F-11DE-4C42-A833-AF70106FF1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F6CF1FA-E37D-4064-AD11-3B724CDB9B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64B9F-776C-4D64-A926-84E41DBBB6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0530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914400" y="609600"/>
            <a:ext cx="103632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18738F8-98FE-463A-A424-70074B65D0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29E8C3F-11DE-4C42-A833-AF70106FF1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F6CF1FA-E37D-4064-AD11-3B724CDB9B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1B9F9-4D0F-4AF2-BD4B-ABB790ABF9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8924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C25AE-FD54-45FD-B31C-27741240CCCA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BBC4-B0D7-4DD6-B401-BCB74DB0662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2465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C25AE-FD54-45FD-B31C-27741240CCCA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BBC4-B0D7-4DD6-B401-BCB74DB0662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69658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C25AE-FD54-45FD-B31C-27741240CCCA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BBC4-B0D7-4DD6-B401-BCB74DB0662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41826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C25AE-FD54-45FD-B31C-27741240CCCA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BBC4-B0D7-4DD6-B401-BCB74DB0662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71941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C25AE-FD54-45FD-B31C-27741240CCCA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BBC4-B0D7-4DD6-B401-BCB74DB0662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1644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C25AE-FD54-45FD-B31C-27741240CCCA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BBC4-B0D7-4DD6-B401-BCB74DB0662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08359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C25AE-FD54-45FD-B31C-27741240CCCA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BBC4-B0D7-4DD6-B401-BCB74DB0662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96397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C25AE-FD54-45FD-B31C-27741240CCCA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BBC4-B0D7-4DD6-B401-BCB74DB0662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02418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C25AE-FD54-45FD-B31C-27741240CCCA}" type="datetimeFigureOut">
              <a:rPr lang="en-IE" smtClean="0"/>
              <a:t>21/01/2019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7BBC4-B0D7-4DD6-B401-BCB74DB0662C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43954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7.png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8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2006 q6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36183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1882776" y="1"/>
            <a:ext cx="8785225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71475" indent="-3714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Arial" panose="020B0604020202020204" pitchFamily="34" charset="0"/>
              </a:rPr>
              <a:t>the maximum height, above the ground, the ball will reach; 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36867" name="Oval 3"/>
          <p:cNvSpPr>
            <a:spLocks noChangeArrowheads="1"/>
          </p:cNvSpPr>
          <p:nvPr/>
        </p:nvSpPr>
        <p:spPr bwMode="auto">
          <a:xfrm>
            <a:off x="3719514" y="3213100"/>
            <a:ext cx="1944687" cy="230505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1400">
              <a:solidFill>
                <a:srgbClr val="000066"/>
              </a:solidFill>
            </a:endParaRPr>
          </a:p>
        </p:txBody>
      </p:sp>
      <p:sp>
        <p:nvSpPr>
          <p:cNvPr id="36868" name="Oval 4"/>
          <p:cNvSpPr>
            <a:spLocks noChangeArrowheads="1"/>
          </p:cNvSpPr>
          <p:nvPr/>
        </p:nvSpPr>
        <p:spPr bwMode="auto">
          <a:xfrm>
            <a:off x="5591176" y="4221163"/>
            <a:ext cx="144463" cy="144462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1400">
              <a:solidFill>
                <a:srgbClr val="000066"/>
              </a:solidFill>
            </a:endParaRPr>
          </a:p>
        </p:txBody>
      </p:sp>
      <p:sp>
        <p:nvSpPr>
          <p:cNvPr id="36869" name="Line 5"/>
          <p:cNvSpPr>
            <a:spLocks noChangeShapeType="1"/>
          </p:cNvSpPr>
          <p:nvPr/>
        </p:nvSpPr>
        <p:spPr bwMode="auto">
          <a:xfrm>
            <a:off x="3143251" y="6381750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36870" name="Freeform 6"/>
          <p:cNvSpPr>
            <a:spLocks/>
          </p:cNvSpPr>
          <p:nvPr/>
        </p:nvSpPr>
        <p:spPr bwMode="auto">
          <a:xfrm>
            <a:off x="5591175" y="2060576"/>
            <a:ext cx="431800" cy="3876675"/>
          </a:xfrm>
          <a:custGeom>
            <a:avLst/>
            <a:gdLst>
              <a:gd name="T0" fmla="*/ 2147483646 w 340"/>
              <a:gd name="T1" fmla="*/ 2147483646 h 2442"/>
              <a:gd name="T2" fmla="*/ 2147483646 w 340"/>
              <a:gd name="T3" fmla="*/ 2147483646 h 2442"/>
              <a:gd name="T4" fmla="*/ 2147483646 w 340"/>
              <a:gd name="T5" fmla="*/ 2147483646 h 2442"/>
              <a:gd name="T6" fmla="*/ 2147483646 w 340"/>
              <a:gd name="T7" fmla="*/ 2147483646 h 2442"/>
              <a:gd name="T8" fmla="*/ 2147483646 w 340"/>
              <a:gd name="T9" fmla="*/ 2147483646 h 24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0" h="2442">
                <a:moveTo>
                  <a:pt x="23" y="1353"/>
                </a:moveTo>
                <a:cubicBezTo>
                  <a:pt x="11" y="963"/>
                  <a:pt x="0" y="574"/>
                  <a:pt x="23" y="355"/>
                </a:cubicBezTo>
                <a:cubicBezTo>
                  <a:pt x="46" y="136"/>
                  <a:pt x="114" y="0"/>
                  <a:pt x="159" y="38"/>
                </a:cubicBezTo>
                <a:cubicBezTo>
                  <a:pt x="204" y="76"/>
                  <a:pt x="265" y="181"/>
                  <a:pt x="295" y="582"/>
                </a:cubicBezTo>
                <a:cubicBezTo>
                  <a:pt x="325" y="983"/>
                  <a:pt x="332" y="1712"/>
                  <a:pt x="340" y="244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36871" name="Line 7"/>
          <p:cNvSpPr>
            <a:spLocks noChangeShapeType="1"/>
          </p:cNvSpPr>
          <p:nvPr/>
        </p:nvSpPr>
        <p:spPr bwMode="auto">
          <a:xfrm>
            <a:off x="3216275" y="4365625"/>
            <a:ext cx="49672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5087938" y="4365626"/>
            <a:ext cx="0" cy="2016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4440238" y="5157788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1800">
                <a:latin typeface="Arial" panose="020B0604020202020204" pitchFamily="34" charset="0"/>
              </a:rPr>
              <a:t>1.3m</a:t>
            </a: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202762" name="Text Box 10"/>
          <p:cNvSpPr txBox="1">
            <a:spLocks noChangeArrowheads="1"/>
          </p:cNvSpPr>
          <p:nvPr/>
        </p:nvSpPr>
        <p:spPr bwMode="auto">
          <a:xfrm>
            <a:off x="1847850" y="1196976"/>
            <a:ext cx="11430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2000" i="1">
                <a:solidFill>
                  <a:schemeClr val="tx2"/>
                </a:solidFill>
              </a:rPr>
              <a:t>u = 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2000" i="1">
                <a:solidFill>
                  <a:schemeClr val="tx2"/>
                </a:solidFill>
              </a:rPr>
              <a:t>v =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2000" i="1">
                <a:solidFill>
                  <a:schemeClr val="tx2"/>
                </a:solidFill>
              </a:rPr>
              <a:t>a =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2000" i="1">
                <a:solidFill>
                  <a:schemeClr val="tx2"/>
                </a:solidFill>
              </a:rPr>
              <a:t>s =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2000" i="1">
                <a:solidFill>
                  <a:schemeClr val="tx2"/>
                </a:solidFill>
              </a:rPr>
              <a:t>t =</a:t>
            </a:r>
            <a:endParaRPr lang="en-GB" altLang="en-US" sz="2000" i="1">
              <a:solidFill>
                <a:schemeClr val="tx2"/>
              </a:solidFill>
            </a:endParaRPr>
          </a:p>
        </p:txBody>
      </p:sp>
      <p:sp>
        <p:nvSpPr>
          <p:cNvPr id="202763" name="Text Box 11"/>
          <p:cNvSpPr txBox="1">
            <a:spLocks noChangeArrowheads="1"/>
          </p:cNvSpPr>
          <p:nvPr/>
        </p:nvSpPr>
        <p:spPr bwMode="auto">
          <a:xfrm>
            <a:off x="2782889" y="1196976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1800">
                <a:latin typeface="Arial" panose="020B0604020202020204" pitchFamily="34" charset="0"/>
              </a:rPr>
              <a:t>7</a:t>
            </a: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202764" name="Text Box 12"/>
          <p:cNvSpPr txBox="1">
            <a:spLocks noChangeArrowheads="1"/>
          </p:cNvSpPr>
          <p:nvPr/>
        </p:nvSpPr>
        <p:spPr bwMode="auto">
          <a:xfrm>
            <a:off x="2782889" y="1700213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1800">
                <a:latin typeface="Arial" panose="020B0604020202020204" pitchFamily="34" charset="0"/>
              </a:rPr>
              <a:t>0</a:t>
            </a: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202765" name="Text Box 13"/>
          <p:cNvSpPr txBox="1">
            <a:spLocks noChangeArrowheads="1"/>
          </p:cNvSpPr>
          <p:nvPr/>
        </p:nvSpPr>
        <p:spPr bwMode="auto">
          <a:xfrm>
            <a:off x="2782889" y="2133601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1800">
                <a:latin typeface="Arial" panose="020B0604020202020204" pitchFamily="34" charset="0"/>
              </a:rPr>
              <a:t>-9.8</a:t>
            </a: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202766" name="Text Box 14"/>
          <p:cNvSpPr txBox="1">
            <a:spLocks noChangeArrowheads="1"/>
          </p:cNvSpPr>
          <p:nvPr/>
        </p:nvSpPr>
        <p:spPr bwMode="auto">
          <a:xfrm>
            <a:off x="2782889" y="2636838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1800">
                <a:latin typeface="Arial" panose="020B0604020202020204" pitchFamily="34" charset="0"/>
              </a:rPr>
              <a:t>s</a:t>
            </a: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202767" name="Text Box 15"/>
          <p:cNvSpPr txBox="1">
            <a:spLocks noChangeArrowheads="1"/>
          </p:cNvSpPr>
          <p:nvPr/>
        </p:nvSpPr>
        <p:spPr bwMode="auto">
          <a:xfrm>
            <a:off x="2782889" y="3068638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1800">
                <a:latin typeface="Arial" panose="020B0604020202020204" pitchFamily="34" charset="0"/>
              </a:rPr>
              <a:t>t</a:t>
            </a:r>
            <a:endParaRPr lang="en-GB" altLang="en-US" sz="1800">
              <a:latin typeface="Arial" panose="020B0604020202020204" pitchFamily="34" charset="0"/>
            </a:endParaRPr>
          </a:p>
        </p:txBody>
      </p:sp>
      <p:graphicFrame>
        <p:nvGraphicFramePr>
          <p:cNvPr id="202768" name="Object 16"/>
          <p:cNvGraphicFramePr>
            <a:graphicFrameLocks noChangeAspect="1"/>
          </p:cNvGraphicFramePr>
          <p:nvPr>
            <p:ph/>
          </p:nvPr>
        </p:nvGraphicFramePr>
        <p:xfrm>
          <a:off x="7185025" y="1408114"/>
          <a:ext cx="1506538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r:id="rId3" imgW="876300" imgH="203200" progId="Equation.3">
                  <p:embed/>
                </p:oleObj>
              </mc:Choice>
              <mc:Fallback>
                <p:oleObj r:id="rId3" imgW="876300" imgH="203200" progId="Equation.3">
                  <p:embed/>
                  <p:pic>
                    <p:nvPicPr>
                      <p:cNvPr id="20276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5025" y="1408114"/>
                        <a:ext cx="1506538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2769" name="Rectangle 17"/>
          <p:cNvSpPr>
            <a:spLocks noChangeArrowheads="1"/>
          </p:cNvSpPr>
          <p:nvPr/>
        </p:nvSpPr>
        <p:spPr bwMode="auto">
          <a:xfrm>
            <a:off x="7535863" y="1484313"/>
            <a:ext cx="2305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</a:rPr>
              <a:t>= (7)</a:t>
            </a:r>
            <a:r>
              <a:rPr lang="en-GB" altLang="en-US" sz="1800" baseline="46000">
                <a:latin typeface="Arial" panose="020B0604020202020204" pitchFamily="34" charset="0"/>
              </a:rPr>
              <a:t>2 </a:t>
            </a:r>
            <a:r>
              <a:rPr lang="en-GB" altLang="en-US" sz="1800">
                <a:latin typeface="Arial" panose="020B0604020202020204" pitchFamily="34" charset="0"/>
              </a:rPr>
              <a:t>+ 2(-9.8) </a:t>
            </a:r>
            <a:r>
              <a:rPr lang="en-GB" altLang="en-US" sz="1800" i="1">
                <a:latin typeface="Arial" panose="020B0604020202020204" pitchFamily="34" charset="0"/>
              </a:rPr>
              <a:t>s</a:t>
            </a: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202770" name="Rectangle 18"/>
          <p:cNvSpPr>
            <a:spLocks noChangeArrowheads="1"/>
          </p:cNvSpPr>
          <p:nvPr/>
        </p:nvSpPr>
        <p:spPr bwMode="auto">
          <a:xfrm>
            <a:off x="7319963" y="2060575"/>
            <a:ext cx="2305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i="1">
                <a:latin typeface="Arial" panose="020B0604020202020204" pitchFamily="34" charset="0"/>
              </a:rPr>
              <a:t>S</a:t>
            </a:r>
            <a:r>
              <a:rPr lang="en-GB" altLang="en-US" sz="1800">
                <a:latin typeface="Arial" panose="020B0604020202020204" pitchFamily="34" charset="0"/>
              </a:rPr>
              <a:t> = 2.5</a:t>
            </a:r>
            <a:r>
              <a:rPr lang="en-GB" altLang="en-US" sz="1800" i="1"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202771" name="Rectangle 19"/>
          <p:cNvSpPr>
            <a:spLocks noChangeArrowheads="1"/>
          </p:cNvSpPr>
          <p:nvPr/>
        </p:nvSpPr>
        <p:spPr bwMode="auto">
          <a:xfrm>
            <a:off x="7319963" y="2781300"/>
            <a:ext cx="2305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i="1">
                <a:latin typeface="Arial" panose="020B0604020202020204" pitchFamily="34" charset="0"/>
              </a:rPr>
              <a:t>Max ht.</a:t>
            </a:r>
            <a:r>
              <a:rPr lang="en-GB" altLang="en-US" sz="1800">
                <a:latin typeface="Arial" panose="020B0604020202020204" pitchFamily="34" charset="0"/>
              </a:rPr>
              <a:t> = 2.5 +1.3 </a:t>
            </a:r>
            <a:endParaRPr lang="en-GB" altLang="en-US" sz="1800" i="1">
              <a:latin typeface="Arial" panose="020B0604020202020204" pitchFamily="34" charset="0"/>
            </a:endParaRPr>
          </a:p>
        </p:txBody>
      </p:sp>
      <p:sp>
        <p:nvSpPr>
          <p:cNvPr id="202772" name="Rectangle 20"/>
          <p:cNvSpPr>
            <a:spLocks noChangeArrowheads="1"/>
          </p:cNvSpPr>
          <p:nvPr/>
        </p:nvSpPr>
        <p:spPr bwMode="auto">
          <a:xfrm>
            <a:off x="8112125" y="3284538"/>
            <a:ext cx="2305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</a:rPr>
              <a:t>= 3.8 m</a:t>
            </a:r>
            <a:endParaRPr lang="en-GB" altLang="en-US" sz="1800" i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107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2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02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02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0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0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0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62" grpId="0"/>
      <p:bldP spid="202763" grpId="0"/>
      <p:bldP spid="202764" grpId="0"/>
      <p:bldP spid="202765" grpId="0"/>
      <p:bldP spid="202766" grpId="0"/>
      <p:bldP spid="202767" grpId="0"/>
      <p:bldP spid="202769" grpId="0"/>
      <p:bldP spid="202770" grpId="0"/>
      <p:bldP spid="202771" grpId="0"/>
      <p:bldP spid="2027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1774825" y="260351"/>
            <a:ext cx="7435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Arial" panose="020B0604020202020204" pitchFamily="34" charset="0"/>
              </a:rPr>
              <a:t>the time taken for the ball to hit the ground after its release from A.</a:t>
            </a:r>
          </a:p>
        </p:txBody>
      </p:sp>
      <p:sp>
        <p:nvSpPr>
          <p:cNvPr id="37891" name="Oval 3"/>
          <p:cNvSpPr>
            <a:spLocks noChangeArrowheads="1"/>
          </p:cNvSpPr>
          <p:nvPr/>
        </p:nvSpPr>
        <p:spPr bwMode="auto">
          <a:xfrm>
            <a:off x="3719514" y="3213100"/>
            <a:ext cx="1944687" cy="230505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1400">
              <a:solidFill>
                <a:srgbClr val="000066"/>
              </a:solidFill>
            </a:endParaRPr>
          </a:p>
        </p:txBody>
      </p:sp>
      <p:sp>
        <p:nvSpPr>
          <p:cNvPr id="37892" name="Oval 4"/>
          <p:cNvSpPr>
            <a:spLocks noChangeArrowheads="1"/>
          </p:cNvSpPr>
          <p:nvPr/>
        </p:nvSpPr>
        <p:spPr bwMode="auto">
          <a:xfrm>
            <a:off x="5591176" y="4292601"/>
            <a:ext cx="144463" cy="144463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1400">
              <a:solidFill>
                <a:srgbClr val="000066"/>
              </a:solidFill>
            </a:endParaRPr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>
            <a:off x="3143251" y="6381750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37894" name="Freeform 6"/>
          <p:cNvSpPr>
            <a:spLocks/>
          </p:cNvSpPr>
          <p:nvPr/>
        </p:nvSpPr>
        <p:spPr bwMode="auto">
          <a:xfrm>
            <a:off x="5591175" y="2060576"/>
            <a:ext cx="431800" cy="3876675"/>
          </a:xfrm>
          <a:custGeom>
            <a:avLst/>
            <a:gdLst>
              <a:gd name="T0" fmla="*/ 2147483646 w 340"/>
              <a:gd name="T1" fmla="*/ 2147483646 h 2442"/>
              <a:gd name="T2" fmla="*/ 2147483646 w 340"/>
              <a:gd name="T3" fmla="*/ 2147483646 h 2442"/>
              <a:gd name="T4" fmla="*/ 2147483646 w 340"/>
              <a:gd name="T5" fmla="*/ 2147483646 h 2442"/>
              <a:gd name="T6" fmla="*/ 2147483646 w 340"/>
              <a:gd name="T7" fmla="*/ 2147483646 h 2442"/>
              <a:gd name="T8" fmla="*/ 2147483646 w 340"/>
              <a:gd name="T9" fmla="*/ 2147483646 h 24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0" h="2442">
                <a:moveTo>
                  <a:pt x="23" y="1353"/>
                </a:moveTo>
                <a:cubicBezTo>
                  <a:pt x="11" y="963"/>
                  <a:pt x="0" y="574"/>
                  <a:pt x="23" y="355"/>
                </a:cubicBezTo>
                <a:cubicBezTo>
                  <a:pt x="46" y="136"/>
                  <a:pt x="114" y="0"/>
                  <a:pt x="159" y="38"/>
                </a:cubicBezTo>
                <a:cubicBezTo>
                  <a:pt x="204" y="76"/>
                  <a:pt x="265" y="181"/>
                  <a:pt x="295" y="582"/>
                </a:cubicBezTo>
                <a:cubicBezTo>
                  <a:pt x="325" y="983"/>
                  <a:pt x="332" y="1712"/>
                  <a:pt x="340" y="244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37895" name="Line 7"/>
          <p:cNvSpPr>
            <a:spLocks noChangeShapeType="1"/>
          </p:cNvSpPr>
          <p:nvPr/>
        </p:nvSpPr>
        <p:spPr bwMode="auto">
          <a:xfrm>
            <a:off x="3216275" y="4365625"/>
            <a:ext cx="49672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37896" name="Line 8"/>
          <p:cNvSpPr>
            <a:spLocks noChangeShapeType="1"/>
          </p:cNvSpPr>
          <p:nvPr/>
        </p:nvSpPr>
        <p:spPr bwMode="auto">
          <a:xfrm>
            <a:off x="5087938" y="4365626"/>
            <a:ext cx="0" cy="2016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graphicFrame>
        <p:nvGraphicFramePr>
          <p:cNvPr id="203785" name="Object 9"/>
          <p:cNvGraphicFramePr>
            <a:graphicFrameLocks noChangeAspect="1"/>
          </p:cNvGraphicFramePr>
          <p:nvPr/>
        </p:nvGraphicFramePr>
        <p:xfrm>
          <a:off x="7215188" y="1033464"/>
          <a:ext cx="1663700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3" imgW="914400" imgH="304800" progId="Equation.3">
                  <p:embed/>
                </p:oleObj>
              </mc:Choice>
              <mc:Fallback>
                <p:oleObj name="Equation" r:id="rId3" imgW="914400" imgH="304800" progId="Equation.3">
                  <p:embed/>
                  <p:pic>
                    <p:nvPicPr>
                      <p:cNvPr id="20378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5188" y="1033464"/>
                        <a:ext cx="1663700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1847850" y="1196976"/>
            <a:ext cx="11430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2000" i="1">
                <a:solidFill>
                  <a:schemeClr val="tx2"/>
                </a:solidFill>
              </a:rPr>
              <a:t>u = 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2000" i="1">
                <a:solidFill>
                  <a:schemeClr val="tx2"/>
                </a:solidFill>
              </a:rPr>
              <a:t>v =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2000" i="1">
                <a:solidFill>
                  <a:schemeClr val="tx2"/>
                </a:solidFill>
              </a:rPr>
              <a:t>a =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2000" i="1">
                <a:solidFill>
                  <a:schemeClr val="tx2"/>
                </a:solidFill>
              </a:rPr>
              <a:t>s =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2000" i="1">
                <a:solidFill>
                  <a:schemeClr val="tx2"/>
                </a:solidFill>
              </a:rPr>
              <a:t>t =</a:t>
            </a:r>
            <a:endParaRPr lang="en-GB" altLang="en-US" sz="2000" i="1">
              <a:solidFill>
                <a:schemeClr val="tx2"/>
              </a:solidFill>
            </a:endParaRPr>
          </a:p>
        </p:txBody>
      </p:sp>
      <p:sp>
        <p:nvSpPr>
          <p:cNvPr id="203787" name="Text Box 11"/>
          <p:cNvSpPr txBox="1">
            <a:spLocks noChangeArrowheads="1"/>
          </p:cNvSpPr>
          <p:nvPr/>
        </p:nvSpPr>
        <p:spPr bwMode="auto">
          <a:xfrm>
            <a:off x="2782889" y="1196976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1800">
                <a:latin typeface="Arial" panose="020B0604020202020204" pitchFamily="34" charset="0"/>
              </a:rPr>
              <a:t>7</a:t>
            </a: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203788" name="Text Box 12"/>
          <p:cNvSpPr txBox="1">
            <a:spLocks noChangeArrowheads="1"/>
          </p:cNvSpPr>
          <p:nvPr/>
        </p:nvSpPr>
        <p:spPr bwMode="auto">
          <a:xfrm>
            <a:off x="2711451" y="2636838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1800">
                <a:latin typeface="Arial" panose="020B0604020202020204" pitchFamily="34" charset="0"/>
              </a:rPr>
              <a:t>-1.3</a:t>
            </a: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203789" name="Text Box 13"/>
          <p:cNvSpPr txBox="1">
            <a:spLocks noChangeArrowheads="1"/>
          </p:cNvSpPr>
          <p:nvPr/>
        </p:nvSpPr>
        <p:spPr bwMode="auto">
          <a:xfrm>
            <a:off x="2782889" y="3068638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1800">
                <a:latin typeface="Arial" panose="020B0604020202020204" pitchFamily="34" charset="0"/>
              </a:rPr>
              <a:t>t</a:t>
            </a: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203790" name="Text Box 14"/>
          <p:cNvSpPr txBox="1">
            <a:spLocks noChangeArrowheads="1"/>
          </p:cNvSpPr>
          <p:nvPr/>
        </p:nvSpPr>
        <p:spPr bwMode="auto">
          <a:xfrm>
            <a:off x="2782889" y="1700213"/>
            <a:ext cx="720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1800">
                <a:latin typeface="Arial" panose="020B0604020202020204" pitchFamily="34" charset="0"/>
              </a:rPr>
              <a:t>v</a:t>
            </a: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203791" name="Text Box 15"/>
          <p:cNvSpPr txBox="1">
            <a:spLocks noChangeArrowheads="1"/>
          </p:cNvSpPr>
          <p:nvPr/>
        </p:nvSpPr>
        <p:spPr bwMode="auto">
          <a:xfrm>
            <a:off x="2711451" y="2133601"/>
            <a:ext cx="72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1800">
                <a:latin typeface="Arial" panose="020B0604020202020204" pitchFamily="34" charset="0"/>
              </a:rPr>
              <a:t>-9.8</a:t>
            </a: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203792" name="Text Box 16"/>
          <p:cNvSpPr txBox="1">
            <a:spLocks noChangeArrowheads="1"/>
          </p:cNvSpPr>
          <p:nvPr/>
        </p:nvSpPr>
        <p:spPr bwMode="auto">
          <a:xfrm>
            <a:off x="3216276" y="3860800"/>
            <a:ext cx="36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2400">
                <a:latin typeface="Arial" panose="020B0604020202020204" pitchFamily="34" charset="0"/>
              </a:rPr>
              <a:t>+</a:t>
            </a:r>
            <a:endParaRPr lang="en-GB" altLang="en-US" sz="2400">
              <a:latin typeface="Arial" panose="020B0604020202020204" pitchFamily="34" charset="0"/>
            </a:endParaRPr>
          </a:p>
        </p:txBody>
      </p:sp>
      <p:sp>
        <p:nvSpPr>
          <p:cNvPr id="203793" name="Line 17"/>
          <p:cNvSpPr>
            <a:spLocks noChangeShapeType="1"/>
          </p:cNvSpPr>
          <p:nvPr/>
        </p:nvSpPr>
        <p:spPr bwMode="auto">
          <a:xfrm flipV="1">
            <a:off x="3432175" y="3068639"/>
            <a:ext cx="0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203794" name="Text Box 18"/>
          <p:cNvSpPr txBox="1">
            <a:spLocks noChangeArrowheads="1"/>
          </p:cNvSpPr>
          <p:nvPr/>
        </p:nvSpPr>
        <p:spPr bwMode="auto">
          <a:xfrm>
            <a:off x="3289301" y="4437063"/>
            <a:ext cx="36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2400">
                <a:latin typeface="Arial" panose="020B0604020202020204" pitchFamily="34" charset="0"/>
              </a:rPr>
              <a:t>-</a:t>
            </a:r>
            <a:endParaRPr lang="en-GB" altLang="en-US" sz="2400">
              <a:latin typeface="Arial" panose="020B0604020202020204" pitchFamily="34" charset="0"/>
            </a:endParaRPr>
          </a:p>
        </p:txBody>
      </p:sp>
      <p:sp>
        <p:nvSpPr>
          <p:cNvPr id="203795" name="Line 19"/>
          <p:cNvSpPr>
            <a:spLocks noChangeShapeType="1"/>
          </p:cNvSpPr>
          <p:nvPr/>
        </p:nvSpPr>
        <p:spPr bwMode="auto">
          <a:xfrm>
            <a:off x="3432175" y="4868864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203796" name="Rectangle 20"/>
          <p:cNvSpPr>
            <a:spLocks noChangeArrowheads="1"/>
          </p:cNvSpPr>
          <p:nvPr/>
        </p:nvSpPr>
        <p:spPr bwMode="auto">
          <a:xfrm>
            <a:off x="6743700" y="1844676"/>
            <a:ext cx="2293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</a:rPr>
              <a:t>-1.30 = 7</a:t>
            </a:r>
            <a:r>
              <a:rPr lang="en-GB" altLang="en-US" sz="1800" i="1">
                <a:latin typeface="Arial" panose="020B0604020202020204" pitchFamily="34" charset="0"/>
              </a:rPr>
              <a:t>t </a:t>
            </a:r>
            <a:r>
              <a:rPr lang="en-GB" altLang="en-US" sz="1800">
                <a:latin typeface="Arial" panose="020B0604020202020204" pitchFamily="34" charset="0"/>
              </a:rPr>
              <a:t>- </a:t>
            </a:r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½</a:t>
            </a:r>
            <a:r>
              <a:rPr lang="en-GB" altLang="en-US" sz="1800">
                <a:latin typeface="Arial" panose="020B0604020202020204" pitchFamily="34" charset="0"/>
              </a:rPr>
              <a:t>(9.8)</a:t>
            </a:r>
            <a:r>
              <a:rPr lang="en-GB" altLang="en-US" sz="1800" i="1">
                <a:latin typeface="Arial" panose="020B0604020202020204" pitchFamily="34" charset="0"/>
              </a:rPr>
              <a:t>t </a:t>
            </a:r>
            <a:r>
              <a:rPr lang="en-GB" altLang="en-US" sz="1800" baseline="30000">
                <a:latin typeface="Arial" panose="020B0604020202020204" pitchFamily="34" charset="0"/>
              </a:rPr>
              <a:t>2</a:t>
            </a:r>
            <a:r>
              <a:rPr lang="en-GB" altLang="en-US" sz="18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03797" name="Rectangle 21"/>
          <p:cNvSpPr>
            <a:spLocks noChangeArrowheads="1"/>
          </p:cNvSpPr>
          <p:nvPr/>
        </p:nvSpPr>
        <p:spPr bwMode="auto">
          <a:xfrm>
            <a:off x="7175500" y="2492376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1800" i="1">
                <a:latin typeface="Arial" panose="020B0604020202020204" pitchFamily="34" charset="0"/>
              </a:rPr>
              <a:t>t</a:t>
            </a:r>
            <a:r>
              <a:rPr lang="en-IE" altLang="en-US" sz="1800">
                <a:latin typeface="Arial" panose="020B0604020202020204" pitchFamily="34" charset="0"/>
              </a:rPr>
              <a:t> = 1.59s</a:t>
            </a: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203798" name="Text Box 22"/>
          <p:cNvSpPr txBox="1">
            <a:spLocks noChangeArrowheads="1"/>
          </p:cNvSpPr>
          <p:nvPr/>
        </p:nvSpPr>
        <p:spPr bwMode="auto">
          <a:xfrm>
            <a:off x="4440238" y="5157788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1800">
                <a:latin typeface="Arial" panose="020B0604020202020204" pitchFamily="34" charset="0"/>
              </a:rPr>
              <a:t>1.3m</a:t>
            </a:r>
            <a:endParaRPr lang="en-GB" altLang="en-US" sz="1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073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3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3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3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3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3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0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0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03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03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03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0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0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87" grpId="0"/>
      <p:bldP spid="203788" grpId="0"/>
      <p:bldP spid="203789" grpId="0"/>
      <p:bldP spid="203790" grpId="0"/>
      <p:bldP spid="203791" grpId="0"/>
      <p:bldP spid="203792" grpId="0"/>
      <p:bldP spid="203794" grpId="0"/>
      <p:bldP spid="203796" grpId="0"/>
      <p:bldP spid="203797" grpId="0"/>
      <p:bldP spid="20379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IE" altLang="en-US" smtClean="0"/>
              <a:t>2006 q.6</a:t>
            </a:r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28439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ChangeArrowheads="1"/>
          </p:cNvSpPr>
          <p:nvPr/>
        </p:nvSpPr>
        <p:spPr bwMode="auto">
          <a:xfrm>
            <a:off x="1847850" y="333376"/>
            <a:ext cx="4883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Arial" panose="020B0604020202020204" pitchFamily="34" charset="0"/>
              </a:rPr>
              <a:t>Define (i) velocity, (ii) angular velocity. (12)</a:t>
            </a:r>
            <a:r>
              <a:rPr lang="en-GB" altLang="en-US" sz="18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95587" name="Rectangle 3"/>
          <p:cNvSpPr>
            <a:spLocks noChangeArrowheads="1"/>
          </p:cNvSpPr>
          <p:nvPr/>
        </p:nvSpPr>
        <p:spPr bwMode="auto">
          <a:xfrm>
            <a:off x="1847850" y="2852738"/>
            <a:ext cx="5149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Arial" panose="020B0604020202020204" pitchFamily="34" charset="0"/>
              </a:rPr>
              <a:t>Velocity is the rate of change of displacement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 b="1">
              <a:latin typeface="Arial" panose="020B0604020202020204" pitchFamily="34" charset="0"/>
            </a:endParaRPr>
          </a:p>
        </p:txBody>
      </p:sp>
      <p:sp>
        <p:nvSpPr>
          <p:cNvPr id="195588" name="Rectangle 4"/>
          <p:cNvSpPr>
            <a:spLocks noChangeArrowheads="1"/>
          </p:cNvSpPr>
          <p:nvPr/>
        </p:nvSpPr>
        <p:spPr bwMode="auto">
          <a:xfrm>
            <a:off x="1847850" y="3573463"/>
            <a:ext cx="449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Arial" panose="020B0604020202020204" pitchFamily="34" charset="0"/>
              </a:rPr>
              <a:t>Angular velocity, </a:t>
            </a:r>
            <a:r>
              <a:rPr lang="en-GB" altLang="en-US" sz="1800" b="1" i="1">
                <a:latin typeface="Arial" panose="020B0604020202020204" pitchFamily="34" charset="0"/>
              </a:rPr>
              <a:t>ω,</a:t>
            </a:r>
            <a:r>
              <a:rPr lang="en-GB" altLang="en-US" sz="1800" b="1">
                <a:latin typeface="Arial" panose="020B0604020202020204" pitchFamily="34" charset="0"/>
              </a:rPr>
              <a:t> is given by </a:t>
            </a:r>
            <a:r>
              <a:rPr lang="en-GB" altLang="en-US" sz="1800" b="1" i="1">
                <a:latin typeface="Arial" panose="020B0604020202020204" pitchFamily="34" charset="0"/>
              </a:rPr>
              <a:t>ω</a:t>
            </a:r>
            <a:r>
              <a:rPr lang="en-GB" altLang="en-US" sz="1800" b="1">
                <a:latin typeface="Arial" panose="020B0604020202020204" pitchFamily="34" charset="0"/>
              </a:rPr>
              <a:t> = </a:t>
            </a:r>
            <a:r>
              <a:rPr lang="en-GB" altLang="en-US" sz="1800" b="1" i="1">
                <a:latin typeface="Arial" panose="020B0604020202020204" pitchFamily="34" charset="0"/>
              </a:rPr>
              <a:t>θ </a:t>
            </a:r>
            <a:r>
              <a:rPr lang="en-GB" altLang="en-US" sz="1800" b="1">
                <a:latin typeface="Arial" panose="020B0604020202020204" pitchFamily="34" charset="0"/>
              </a:rPr>
              <a:t>/ </a:t>
            </a:r>
            <a:r>
              <a:rPr lang="en-GB" altLang="en-US" sz="1800" b="1" i="1">
                <a:latin typeface="Arial" panose="020B0604020202020204" pitchFamily="34" charset="0"/>
              </a:rPr>
              <a:t>t</a:t>
            </a:r>
          </a:p>
        </p:txBody>
      </p:sp>
      <p:sp>
        <p:nvSpPr>
          <p:cNvPr id="195589" name="Rectangle 5"/>
          <p:cNvSpPr>
            <a:spLocks noChangeArrowheads="1"/>
          </p:cNvSpPr>
          <p:nvPr/>
        </p:nvSpPr>
        <p:spPr bwMode="auto">
          <a:xfrm>
            <a:off x="1992313" y="4005263"/>
            <a:ext cx="8362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IE" altLang="en-US" sz="1800" b="1" i="1">
                <a:latin typeface="Arial" panose="020B0604020202020204" pitchFamily="34" charset="0"/>
              </a:rPr>
              <a:t>(Where </a:t>
            </a:r>
            <a:r>
              <a:rPr lang="en-GB" altLang="en-US" sz="1800" b="1" i="1">
                <a:latin typeface="Arial" panose="020B0604020202020204" pitchFamily="34" charset="0"/>
              </a:rPr>
              <a:t>θ is the angle through which an object has moved in a given time t</a:t>
            </a:r>
            <a:r>
              <a:rPr lang="en-IE" altLang="en-US" sz="1800" b="1" i="1">
                <a:latin typeface="Arial" panose="020B0604020202020204" pitchFamily="34" charset="0"/>
              </a:rPr>
              <a:t> )</a:t>
            </a:r>
            <a:endParaRPr lang="en-GB" altLang="en-US" sz="1800" b="1" i="1">
              <a:latin typeface="Arial" panose="020B0604020202020204" pitchFamily="34" charset="0"/>
            </a:endParaRPr>
          </a:p>
        </p:txBody>
      </p:sp>
      <p:sp>
        <p:nvSpPr>
          <p:cNvPr id="195590" name="Rectangle 6"/>
          <p:cNvSpPr>
            <a:spLocks noChangeArrowheads="1"/>
          </p:cNvSpPr>
          <p:nvPr/>
        </p:nvSpPr>
        <p:spPr bwMode="auto">
          <a:xfrm>
            <a:off x="1847850" y="1341438"/>
            <a:ext cx="5149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Arial" panose="020B0604020202020204" pitchFamily="34" charset="0"/>
              </a:rPr>
              <a:t>Velocity is speed in a given direction?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 b="1">
              <a:latin typeface="Arial" panose="020B0604020202020204" pitchFamily="34" charset="0"/>
            </a:endParaRPr>
          </a:p>
        </p:txBody>
      </p:sp>
      <p:sp>
        <p:nvSpPr>
          <p:cNvPr id="195591" name="Line 7"/>
          <p:cNvSpPr>
            <a:spLocks noChangeShapeType="1"/>
          </p:cNvSpPr>
          <p:nvPr/>
        </p:nvSpPr>
        <p:spPr bwMode="auto">
          <a:xfrm flipV="1">
            <a:off x="2135188" y="1125538"/>
            <a:ext cx="3313112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95592" name="Line 8"/>
          <p:cNvSpPr>
            <a:spLocks noChangeShapeType="1"/>
          </p:cNvSpPr>
          <p:nvPr/>
        </p:nvSpPr>
        <p:spPr bwMode="auto">
          <a:xfrm>
            <a:off x="2424113" y="981076"/>
            <a:ext cx="2735262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10816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95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5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5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95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95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95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6" grpId="0"/>
      <p:bldP spid="195587" grpId="0"/>
      <p:bldP spid="195588" grpId="0"/>
      <p:bldP spid="195589" grpId="0"/>
      <p:bldP spid="19559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703388" y="260350"/>
            <a:ext cx="74358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Arial" panose="020B0604020202020204" pitchFamily="34" charset="0"/>
              </a:rPr>
              <a:t>Derive the relationship between the velocity of a particle travelling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 b="1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Arial" panose="020B0604020202020204" pitchFamily="34" charset="0"/>
              </a:rPr>
              <a:t>in uniform circular motion and its angular velocity. (12)</a:t>
            </a:r>
            <a:r>
              <a:rPr lang="en-GB" altLang="en-US" sz="1800"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0675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Oval 2"/>
          <p:cNvSpPr>
            <a:spLocks noChangeArrowheads="1"/>
          </p:cNvSpPr>
          <p:nvPr/>
        </p:nvSpPr>
        <p:spPr bwMode="auto">
          <a:xfrm>
            <a:off x="2495550" y="1773239"/>
            <a:ext cx="3671888" cy="3671887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1400">
              <a:solidFill>
                <a:srgbClr val="000066"/>
              </a:solidFill>
            </a:endParaRPr>
          </a:p>
        </p:txBody>
      </p:sp>
      <p:sp>
        <p:nvSpPr>
          <p:cNvPr id="197635" name="Oval 3"/>
          <p:cNvSpPr>
            <a:spLocks noChangeArrowheads="1"/>
          </p:cNvSpPr>
          <p:nvPr/>
        </p:nvSpPr>
        <p:spPr bwMode="auto">
          <a:xfrm>
            <a:off x="6022975" y="3286125"/>
            <a:ext cx="215900" cy="215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1400">
              <a:solidFill>
                <a:srgbClr val="000066"/>
              </a:solidFill>
            </a:endParaRPr>
          </a:p>
        </p:txBody>
      </p:sp>
      <p:sp>
        <p:nvSpPr>
          <p:cNvPr id="197636" name="Line 4"/>
          <p:cNvSpPr>
            <a:spLocks noChangeShapeType="1"/>
          </p:cNvSpPr>
          <p:nvPr/>
        </p:nvSpPr>
        <p:spPr bwMode="auto">
          <a:xfrm flipV="1">
            <a:off x="6167438" y="1628775"/>
            <a:ext cx="0" cy="165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E"/>
          </a:p>
        </p:txBody>
      </p:sp>
      <p:sp>
        <p:nvSpPr>
          <p:cNvPr id="197637" name="Oval 5"/>
          <p:cNvSpPr>
            <a:spLocks noChangeArrowheads="1"/>
          </p:cNvSpPr>
          <p:nvPr/>
        </p:nvSpPr>
        <p:spPr bwMode="auto">
          <a:xfrm>
            <a:off x="5662613" y="2349500"/>
            <a:ext cx="215900" cy="215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1400">
              <a:solidFill>
                <a:srgbClr val="000066"/>
              </a:solidFill>
            </a:endParaRPr>
          </a:p>
        </p:txBody>
      </p:sp>
      <p:sp>
        <p:nvSpPr>
          <p:cNvPr id="197638" name="Line 6"/>
          <p:cNvSpPr>
            <a:spLocks noChangeShapeType="1"/>
          </p:cNvSpPr>
          <p:nvPr/>
        </p:nvSpPr>
        <p:spPr bwMode="auto">
          <a:xfrm flipH="1" flipV="1">
            <a:off x="4799014" y="1125539"/>
            <a:ext cx="935037" cy="12525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E"/>
          </a:p>
        </p:txBody>
      </p:sp>
      <p:sp>
        <p:nvSpPr>
          <p:cNvPr id="197639" name="Freeform 7"/>
          <p:cNvSpPr>
            <a:spLocks/>
          </p:cNvSpPr>
          <p:nvPr/>
        </p:nvSpPr>
        <p:spPr bwMode="auto">
          <a:xfrm>
            <a:off x="5808664" y="2492375"/>
            <a:ext cx="358775" cy="865188"/>
          </a:xfrm>
          <a:custGeom>
            <a:avLst/>
            <a:gdLst>
              <a:gd name="T0" fmla="*/ 2147483646 w 226"/>
              <a:gd name="T1" fmla="*/ 2147483646 h 545"/>
              <a:gd name="T2" fmla="*/ 2147483646 w 226"/>
              <a:gd name="T3" fmla="*/ 2147483646 h 545"/>
              <a:gd name="T4" fmla="*/ 2147483646 w 226"/>
              <a:gd name="T5" fmla="*/ 2147483646 h 545"/>
              <a:gd name="T6" fmla="*/ 0 w 226"/>
              <a:gd name="T7" fmla="*/ 0 h 54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26" h="545">
                <a:moveTo>
                  <a:pt x="226" y="545"/>
                </a:moveTo>
                <a:lnTo>
                  <a:pt x="136" y="272"/>
                </a:lnTo>
                <a:lnTo>
                  <a:pt x="90" y="136"/>
                </a:ln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97640" name="Text Box 8"/>
          <p:cNvSpPr txBox="1">
            <a:spLocks noChangeArrowheads="1"/>
          </p:cNvSpPr>
          <p:nvPr/>
        </p:nvSpPr>
        <p:spPr bwMode="auto">
          <a:xfrm>
            <a:off x="5375275" y="2781300"/>
            <a:ext cx="86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1600" b="1" i="1">
                <a:solidFill>
                  <a:srgbClr val="292929"/>
                </a:solidFill>
              </a:rPr>
              <a:t>l</a:t>
            </a:r>
            <a:endParaRPr lang="en-GB" altLang="en-US" sz="1600" b="1" i="1">
              <a:solidFill>
                <a:srgbClr val="292929"/>
              </a:solidFill>
            </a:endParaRPr>
          </a:p>
        </p:txBody>
      </p:sp>
      <p:sp>
        <p:nvSpPr>
          <p:cNvPr id="197641" name="Line 9"/>
          <p:cNvSpPr>
            <a:spLocks noChangeShapeType="1"/>
          </p:cNvSpPr>
          <p:nvPr/>
        </p:nvSpPr>
        <p:spPr bwMode="auto">
          <a:xfrm>
            <a:off x="4440238" y="3429000"/>
            <a:ext cx="1727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97642" name="Line 10"/>
          <p:cNvSpPr>
            <a:spLocks noChangeShapeType="1"/>
          </p:cNvSpPr>
          <p:nvPr/>
        </p:nvSpPr>
        <p:spPr bwMode="auto">
          <a:xfrm flipV="1">
            <a:off x="4440238" y="2420938"/>
            <a:ext cx="1295400" cy="100806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97643" name="Text Box 11"/>
          <p:cNvSpPr txBox="1">
            <a:spLocks noChangeArrowheads="1"/>
          </p:cNvSpPr>
          <p:nvPr/>
        </p:nvSpPr>
        <p:spPr bwMode="auto">
          <a:xfrm>
            <a:off x="4511676" y="3141663"/>
            <a:ext cx="5762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n-US" sz="1400">
                <a:solidFill>
                  <a:srgbClr val="000066"/>
                </a:solidFill>
                <a:cs typeface="Times New Roman" panose="02020603050405020304" pitchFamily="18" charset="0"/>
              </a:rPr>
              <a:t>θ</a:t>
            </a:r>
          </a:p>
        </p:txBody>
      </p:sp>
      <p:sp>
        <p:nvSpPr>
          <p:cNvPr id="197644" name="Freeform 12"/>
          <p:cNvSpPr>
            <a:spLocks/>
          </p:cNvSpPr>
          <p:nvPr/>
        </p:nvSpPr>
        <p:spPr bwMode="auto">
          <a:xfrm>
            <a:off x="5016500" y="3068638"/>
            <a:ext cx="82550" cy="360362"/>
          </a:xfrm>
          <a:custGeom>
            <a:avLst/>
            <a:gdLst>
              <a:gd name="T0" fmla="*/ 2147483646 w 52"/>
              <a:gd name="T1" fmla="*/ 2147483646 h 227"/>
              <a:gd name="T2" fmla="*/ 2147483646 w 52"/>
              <a:gd name="T3" fmla="*/ 2147483646 h 227"/>
              <a:gd name="T4" fmla="*/ 0 w 52"/>
              <a:gd name="T5" fmla="*/ 0 h 22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" h="227">
                <a:moveTo>
                  <a:pt x="45" y="227"/>
                </a:moveTo>
                <a:cubicBezTo>
                  <a:pt x="48" y="178"/>
                  <a:pt x="52" y="129"/>
                  <a:pt x="45" y="91"/>
                </a:cubicBezTo>
                <a:cubicBezTo>
                  <a:pt x="38" y="53"/>
                  <a:pt x="19" y="26"/>
                  <a:pt x="0" y="0"/>
                </a:cubicBezTo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graphicFrame>
        <p:nvGraphicFramePr>
          <p:cNvPr id="197645" name="Object 13"/>
          <p:cNvGraphicFramePr>
            <a:graphicFrameLocks noChangeAspect="1"/>
          </p:cNvGraphicFramePr>
          <p:nvPr>
            <p:ph sz="quarter" idx="1"/>
          </p:nvPr>
        </p:nvGraphicFramePr>
        <p:xfrm>
          <a:off x="7680325" y="5157789"/>
          <a:ext cx="71120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495085" imgH="431613" progId="Equation.3">
                  <p:embed/>
                </p:oleObj>
              </mc:Choice>
              <mc:Fallback>
                <p:oleObj name="Equation" r:id="rId3" imgW="495085" imgH="431613" progId="Equation.3">
                  <p:embed/>
                  <p:pic>
                    <p:nvPicPr>
                      <p:cNvPr id="19764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0325" y="5157789"/>
                        <a:ext cx="711200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46" name="Object 14"/>
          <p:cNvGraphicFramePr>
            <a:graphicFrameLocks noChangeAspect="1"/>
          </p:cNvGraphicFramePr>
          <p:nvPr>
            <p:ph sz="quarter" idx="2"/>
          </p:nvPr>
        </p:nvGraphicFramePr>
        <p:xfrm>
          <a:off x="7535863" y="3644900"/>
          <a:ext cx="56356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5" imgW="342751" imgH="393529" progId="Equation.3">
                  <p:embed/>
                </p:oleObj>
              </mc:Choice>
              <mc:Fallback>
                <p:oleObj name="Equation" r:id="rId5" imgW="342751" imgH="393529" progId="Equation.3">
                  <p:embed/>
                  <p:pic>
                    <p:nvPicPr>
                      <p:cNvPr id="19764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5863" y="3644900"/>
                        <a:ext cx="563562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47" name="Object 15"/>
          <p:cNvGraphicFramePr>
            <a:graphicFrameLocks noChangeAspect="1"/>
          </p:cNvGraphicFramePr>
          <p:nvPr>
            <p:ph sz="quarter" idx="3"/>
          </p:nvPr>
        </p:nvGraphicFramePr>
        <p:xfrm>
          <a:off x="7680325" y="4437063"/>
          <a:ext cx="5207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7" imgW="355292" imgH="393359" progId="Equation.3">
                  <p:embed/>
                </p:oleObj>
              </mc:Choice>
              <mc:Fallback>
                <p:oleObj name="Equation" r:id="rId7" imgW="355292" imgH="393359" progId="Equation.3">
                  <p:embed/>
                  <p:pic>
                    <p:nvPicPr>
                      <p:cNvPr id="19764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0325" y="4437063"/>
                        <a:ext cx="520700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48" name="Object 16"/>
          <p:cNvGraphicFramePr>
            <a:graphicFrameLocks noChangeAspect="1"/>
          </p:cNvGraphicFramePr>
          <p:nvPr>
            <p:ph sz="quarter" idx="4"/>
          </p:nvPr>
        </p:nvGraphicFramePr>
        <p:xfrm>
          <a:off x="7464426" y="6092825"/>
          <a:ext cx="855663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9" imgW="444307" imgH="139639" progId="Equation.3">
                  <p:embed/>
                </p:oleObj>
              </mc:Choice>
              <mc:Fallback>
                <p:oleObj name="Equation" r:id="rId9" imgW="444307" imgH="139639" progId="Equation.3">
                  <p:embed/>
                  <p:pic>
                    <p:nvPicPr>
                      <p:cNvPr id="19764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4426" y="6092825"/>
                        <a:ext cx="855663" cy="268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1703388" y="260350"/>
            <a:ext cx="74358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Arial" panose="020B0604020202020204" pitchFamily="34" charset="0"/>
              </a:rPr>
              <a:t>Derive the relationship between the velocity of a particle travelling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 b="1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Arial" panose="020B0604020202020204" pitchFamily="34" charset="0"/>
              </a:rPr>
              <a:t>in uniform circular motion and its angular velocity. (12)</a:t>
            </a:r>
            <a:r>
              <a:rPr lang="en-GB" altLang="en-US" sz="1800"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46479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7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97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97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97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97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7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97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97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97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97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97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97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97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97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97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97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4" grpId="0" animBg="1"/>
      <p:bldP spid="197635" grpId="0" animBg="1"/>
      <p:bldP spid="197637" grpId="0" animBg="1"/>
      <p:bldP spid="197640" grpId="0"/>
      <p:bldP spid="1976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66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3" y="1916114"/>
            <a:ext cx="8189913" cy="561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2771" name="Rectangle 2"/>
          <p:cNvSpPr>
            <a:spLocks noChangeArrowheads="1"/>
          </p:cNvSpPr>
          <p:nvPr/>
        </p:nvSpPr>
        <p:spPr bwMode="auto">
          <a:xfrm>
            <a:off x="1774825" y="333375"/>
            <a:ext cx="8713788" cy="1163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Arial" panose="020B0604020202020204" pitchFamily="34" charset="0"/>
              </a:rPr>
              <a:t>A student swings a ball in a circle of radius 70 cm in the vertical plane as shown. The angular velocity of the ball is 10 rad s</a:t>
            </a:r>
            <a:r>
              <a:rPr lang="en-GB" altLang="en-US" sz="1800" b="1" baseline="30000">
                <a:latin typeface="Arial" panose="020B0604020202020204" pitchFamily="34" charset="0"/>
              </a:rPr>
              <a:t>–1</a:t>
            </a:r>
            <a:r>
              <a:rPr lang="en-GB" altLang="en-US" sz="1800" b="1">
                <a:latin typeface="Arial" panose="020B0604020202020204" pitchFamily="34" charset="0"/>
              </a:rPr>
              <a:t>. </a:t>
            </a:r>
            <a:r>
              <a:rPr lang="en-GB" altLang="en-US" sz="1800">
                <a:latin typeface="Arial" panose="020B0604020202020204" pitchFamily="34" charset="0"/>
              </a:rPr>
              <a:t>   </a:t>
            </a:r>
            <a:r>
              <a:rPr lang="en-GB" altLang="en-US" sz="1800" b="1">
                <a:latin typeface="Arial" panose="020B0604020202020204" pitchFamily="34" charset="0"/>
              </a:rPr>
              <a:t>What is the velocity of the ball? How long does the ball take to complete one revolution? (9) </a:t>
            </a: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198659" name="Oval 3"/>
          <p:cNvSpPr>
            <a:spLocks noChangeArrowheads="1"/>
          </p:cNvSpPr>
          <p:nvPr/>
        </p:nvSpPr>
        <p:spPr bwMode="auto">
          <a:xfrm>
            <a:off x="2495550" y="1773239"/>
            <a:ext cx="3671888" cy="3671887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1400">
              <a:solidFill>
                <a:srgbClr val="000066"/>
              </a:solidFill>
            </a:endParaRPr>
          </a:p>
        </p:txBody>
      </p:sp>
      <p:sp>
        <p:nvSpPr>
          <p:cNvPr id="198660" name="Oval 4"/>
          <p:cNvSpPr>
            <a:spLocks noChangeArrowheads="1"/>
          </p:cNvSpPr>
          <p:nvPr/>
        </p:nvSpPr>
        <p:spPr bwMode="auto">
          <a:xfrm>
            <a:off x="6022975" y="3286125"/>
            <a:ext cx="215900" cy="215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1400">
              <a:solidFill>
                <a:srgbClr val="000066"/>
              </a:solidFill>
            </a:endParaRPr>
          </a:p>
        </p:txBody>
      </p:sp>
      <p:sp>
        <p:nvSpPr>
          <p:cNvPr id="47110" name="Freeform 5"/>
          <p:cNvSpPr>
            <a:spLocks/>
          </p:cNvSpPr>
          <p:nvPr/>
        </p:nvSpPr>
        <p:spPr bwMode="auto">
          <a:xfrm>
            <a:off x="5664200" y="2349501"/>
            <a:ext cx="503238" cy="1008063"/>
          </a:xfrm>
          <a:custGeom>
            <a:avLst/>
            <a:gdLst>
              <a:gd name="T0" fmla="*/ 2147483646 w 317"/>
              <a:gd name="T1" fmla="*/ 2147483646 h 635"/>
              <a:gd name="T2" fmla="*/ 2147483646 w 317"/>
              <a:gd name="T3" fmla="*/ 2147483646 h 635"/>
              <a:gd name="T4" fmla="*/ 0 w 317"/>
              <a:gd name="T5" fmla="*/ 0 h 63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17" h="635">
                <a:moveTo>
                  <a:pt x="317" y="635"/>
                </a:moveTo>
                <a:cubicBezTo>
                  <a:pt x="275" y="506"/>
                  <a:pt x="234" y="378"/>
                  <a:pt x="181" y="272"/>
                </a:cubicBezTo>
                <a:cubicBezTo>
                  <a:pt x="128" y="166"/>
                  <a:pt x="64" y="83"/>
                  <a:pt x="0" y="0"/>
                </a:cubicBezTo>
              </a:path>
            </a:pathLst>
          </a:custGeom>
          <a:noFill/>
          <a:ln w="19050" cmpd="sng">
            <a:solidFill>
              <a:schemeClr val="tx1"/>
            </a:solidFill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graphicFrame>
        <p:nvGraphicFramePr>
          <p:cNvPr id="198662" name="Object 6"/>
          <p:cNvGraphicFramePr>
            <a:graphicFrameLocks noChangeAspect="1"/>
          </p:cNvGraphicFramePr>
          <p:nvPr>
            <p:ph sz="half" idx="1"/>
          </p:nvPr>
        </p:nvGraphicFramePr>
        <p:xfrm>
          <a:off x="6843713" y="2335213"/>
          <a:ext cx="965200" cy="29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444307" imgH="139639" progId="Equation.3">
                  <p:embed/>
                </p:oleObj>
              </mc:Choice>
              <mc:Fallback>
                <p:oleObj name="Equation" r:id="rId4" imgW="444307" imgH="139639" progId="Equation.3">
                  <p:embed/>
                  <p:pic>
                    <p:nvPicPr>
                      <p:cNvPr id="19866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3713" y="2335213"/>
                        <a:ext cx="965200" cy="290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8663" name="Object 7"/>
          <p:cNvGraphicFramePr>
            <a:graphicFrameLocks noChangeAspect="1"/>
          </p:cNvGraphicFramePr>
          <p:nvPr>
            <p:ph sz="quarter" idx="2"/>
          </p:nvPr>
        </p:nvGraphicFramePr>
        <p:xfrm>
          <a:off x="7115176" y="2924176"/>
          <a:ext cx="103187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698197" imgH="203112" progId="Equation.3">
                  <p:embed/>
                </p:oleObj>
              </mc:Choice>
              <mc:Fallback>
                <p:oleObj name="Equation" r:id="rId6" imgW="698197" imgH="203112" progId="Equation.3">
                  <p:embed/>
                  <p:pic>
                    <p:nvPicPr>
                      <p:cNvPr id="19866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5176" y="2924176"/>
                        <a:ext cx="103187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8664" name="Object 8"/>
          <p:cNvGraphicFramePr>
            <a:graphicFrameLocks noChangeAspect="1"/>
          </p:cNvGraphicFramePr>
          <p:nvPr>
            <p:ph sz="quarter" idx="3"/>
          </p:nvPr>
        </p:nvGraphicFramePr>
        <p:xfrm>
          <a:off x="7115175" y="3513138"/>
          <a:ext cx="95250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507780" imgH="203112" progId="Equation.3">
                  <p:embed/>
                </p:oleObj>
              </mc:Choice>
              <mc:Fallback>
                <p:oleObj name="Equation" r:id="rId8" imgW="507780" imgH="203112" progId="Equation.3">
                  <p:embed/>
                  <p:pic>
                    <p:nvPicPr>
                      <p:cNvPr id="19866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5175" y="3513138"/>
                        <a:ext cx="952500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6564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8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98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98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98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98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98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9" grpId="0" animBg="1"/>
      <p:bldP spid="19866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1774825" y="333375"/>
            <a:ext cx="8713788" cy="1163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Arial" panose="020B0604020202020204" pitchFamily="34" charset="0"/>
              </a:rPr>
              <a:t>A student swings a ball in a circle of radius 70 cm in the vertical plane as shown. The angular velocity of the ball is 10 rad s</a:t>
            </a:r>
            <a:r>
              <a:rPr lang="en-GB" altLang="en-US" sz="1800" b="1" baseline="30000">
                <a:latin typeface="Arial" panose="020B0604020202020204" pitchFamily="34" charset="0"/>
              </a:rPr>
              <a:t>–1</a:t>
            </a:r>
            <a:r>
              <a:rPr lang="en-GB" altLang="en-US" sz="1800" b="1">
                <a:latin typeface="Arial" panose="020B0604020202020204" pitchFamily="34" charset="0"/>
              </a:rPr>
              <a:t>. </a:t>
            </a:r>
            <a:r>
              <a:rPr lang="en-GB" altLang="en-US" sz="1800">
                <a:latin typeface="Arial" panose="020B0604020202020204" pitchFamily="34" charset="0"/>
              </a:rPr>
              <a:t>   </a:t>
            </a:r>
            <a:r>
              <a:rPr lang="en-GB" altLang="en-US" sz="1800" b="1">
                <a:latin typeface="Arial" panose="020B0604020202020204" pitchFamily="34" charset="0"/>
              </a:rPr>
              <a:t>What is the velocity of the ball? How long does the ball take to complete one revolution? (9) </a:t>
            </a: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33795" name="Oval 3"/>
          <p:cNvSpPr>
            <a:spLocks noChangeArrowheads="1"/>
          </p:cNvSpPr>
          <p:nvPr/>
        </p:nvSpPr>
        <p:spPr bwMode="auto">
          <a:xfrm>
            <a:off x="2495550" y="1773239"/>
            <a:ext cx="3671888" cy="3671887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1400">
              <a:solidFill>
                <a:srgbClr val="000066"/>
              </a:solidFill>
            </a:endParaRPr>
          </a:p>
        </p:txBody>
      </p:sp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6022975" y="3286125"/>
            <a:ext cx="215900" cy="215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1400">
              <a:solidFill>
                <a:srgbClr val="000066"/>
              </a:solidFill>
            </a:endParaRPr>
          </a:p>
        </p:txBody>
      </p:sp>
      <p:sp>
        <p:nvSpPr>
          <p:cNvPr id="33797" name="Freeform 5"/>
          <p:cNvSpPr>
            <a:spLocks/>
          </p:cNvSpPr>
          <p:nvPr/>
        </p:nvSpPr>
        <p:spPr bwMode="auto">
          <a:xfrm>
            <a:off x="5664200" y="2349501"/>
            <a:ext cx="503238" cy="1008063"/>
          </a:xfrm>
          <a:custGeom>
            <a:avLst/>
            <a:gdLst>
              <a:gd name="T0" fmla="*/ 2147483646 w 317"/>
              <a:gd name="T1" fmla="*/ 2147483646 h 635"/>
              <a:gd name="T2" fmla="*/ 2147483646 w 317"/>
              <a:gd name="T3" fmla="*/ 2147483646 h 635"/>
              <a:gd name="T4" fmla="*/ 0 w 317"/>
              <a:gd name="T5" fmla="*/ 0 h 63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17" h="635">
                <a:moveTo>
                  <a:pt x="317" y="635"/>
                </a:moveTo>
                <a:cubicBezTo>
                  <a:pt x="275" y="506"/>
                  <a:pt x="234" y="378"/>
                  <a:pt x="181" y="272"/>
                </a:cubicBezTo>
                <a:cubicBezTo>
                  <a:pt x="128" y="166"/>
                  <a:pt x="64" y="83"/>
                  <a:pt x="0" y="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graphicFrame>
        <p:nvGraphicFramePr>
          <p:cNvPr id="33798" name="Object 6"/>
          <p:cNvGraphicFramePr>
            <a:graphicFrameLocks noChangeAspect="1"/>
          </p:cNvGraphicFramePr>
          <p:nvPr/>
        </p:nvGraphicFramePr>
        <p:xfrm>
          <a:off x="6888163" y="1989139"/>
          <a:ext cx="102076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444307" imgH="139639" progId="Equation.3">
                  <p:embed/>
                </p:oleObj>
              </mc:Choice>
              <mc:Fallback>
                <p:oleObj name="Equation" r:id="rId3" imgW="444307" imgH="139639" progId="Equation.3">
                  <p:embed/>
                  <p:pic>
                    <p:nvPicPr>
                      <p:cNvPr id="337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8163" y="1989139"/>
                        <a:ext cx="1020762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9" name="Object 7"/>
          <p:cNvGraphicFramePr>
            <a:graphicFrameLocks noChangeAspect="1"/>
          </p:cNvGraphicFramePr>
          <p:nvPr/>
        </p:nvGraphicFramePr>
        <p:xfrm>
          <a:off x="7175500" y="2636838"/>
          <a:ext cx="1092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5" imgW="698197" imgH="203112" progId="Equation.3">
                  <p:embed/>
                </p:oleObj>
              </mc:Choice>
              <mc:Fallback>
                <p:oleObj name="Equation" r:id="rId5" imgW="698197" imgH="203112" progId="Equation.3">
                  <p:embed/>
                  <p:pic>
                    <p:nvPicPr>
                      <p:cNvPr id="3379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0" y="2636838"/>
                        <a:ext cx="1092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0" name="Object 8"/>
          <p:cNvGraphicFramePr>
            <a:graphicFrameLocks noChangeAspect="1"/>
          </p:cNvGraphicFramePr>
          <p:nvPr/>
        </p:nvGraphicFramePr>
        <p:xfrm>
          <a:off x="7175501" y="3284539"/>
          <a:ext cx="1008063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7" imgW="507780" imgH="203112" progId="Equation.3">
                  <p:embed/>
                </p:oleObj>
              </mc:Choice>
              <mc:Fallback>
                <p:oleObj name="Equation" r:id="rId7" imgW="507780" imgH="203112" progId="Equation.3">
                  <p:embed/>
                  <p:pic>
                    <p:nvPicPr>
                      <p:cNvPr id="3380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1" y="3284539"/>
                        <a:ext cx="1008063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</p:txBody>
      </p:sp>
      <p:graphicFrame>
        <p:nvGraphicFramePr>
          <p:cNvPr id="199690" name="Object 10"/>
          <p:cNvGraphicFramePr>
            <a:graphicFrameLocks noChangeAspect="1"/>
          </p:cNvGraphicFramePr>
          <p:nvPr>
            <p:ph sz="half" idx="1"/>
          </p:nvPr>
        </p:nvGraphicFramePr>
        <p:xfrm>
          <a:off x="6911975" y="4429126"/>
          <a:ext cx="952500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9" imgW="495085" imgH="393529" progId="Equation.3">
                  <p:embed/>
                </p:oleObj>
              </mc:Choice>
              <mc:Fallback>
                <p:oleObj name="Equation" r:id="rId9" imgW="495085" imgH="393529" progId="Equation.3">
                  <p:embed/>
                  <p:pic>
                    <p:nvPicPr>
                      <p:cNvPr id="19969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1975" y="4429126"/>
                        <a:ext cx="952500" cy="72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9691" name="Object 11"/>
          <p:cNvGraphicFramePr>
            <a:graphicFrameLocks noChangeAspect="1"/>
          </p:cNvGraphicFramePr>
          <p:nvPr>
            <p:ph sz="half" idx="2"/>
          </p:nvPr>
        </p:nvGraphicFramePr>
        <p:xfrm>
          <a:off x="7185025" y="5280025"/>
          <a:ext cx="1614488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1" imgW="850531" imgH="393529" progId="Equation.3">
                  <p:embed/>
                </p:oleObj>
              </mc:Choice>
              <mc:Fallback>
                <p:oleObj name="Equation" r:id="rId11" imgW="850531" imgH="393529" progId="Equation.3">
                  <p:embed/>
                  <p:pic>
                    <p:nvPicPr>
                      <p:cNvPr id="19969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5025" y="5280025"/>
                        <a:ext cx="1614488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1402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9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9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5" y="796926"/>
            <a:ext cx="5056188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4819" name="Rectangle 5"/>
          <p:cNvSpPr>
            <a:spLocks noChangeArrowheads="1"/>
          </p:cNvSpPr>
          <p:nvPr/>
        </p:nvSpPr>
        <p:spPr bwMode="auto">
          <a:xfrm>
            <a:off x="1558925" y="260351"/>
            <a:ext cx="8934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Arial" panose="020B0604020202020204" pitchFamily="34" charset="0"/>
              </a:rPr>
              <a:t>Draw a diagram to show the forces acting on the ball when it is at position A. (6)</a:t>
            </a:r>
            <a:r>
              <a:rPr lang="en-GB" altLang="en-US" sz="18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00711" name="AutoShape 7"/>
          <p:cNvSpPr>
            <a:spLocks noChangeArrowheads="1"/>
          </p:cNvSpPr>
          <p:nvPr/>
        </p:nvSpPr>
        <p:spPr bwMode="auto">
          <a:xfrm>
            <a:off x="6024564" y="3644901"/>
            <a:ext cx="287337" cy="1223963"/>
          </a:xfrm>
          <a:prstGeom prst="downArrow">
            <a:avLst>
              <a:gd name="adj1" fmla="val 50000"/>
              <a:gd name="adj2" fmla="val 10649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1400">
              <a:solidFill>
                <a:srgbClr val="000066"/>
              </a:solidFill>
            </a:endParaRPr>
          </a:p>
        </p:txBody>
      </p:sp>
      <p:sp>
        <p:nvSpPr>
          <p:cNvPr id="200712" name="Text Box 8"/>
          <p:cNvSpPr txBox="1">
            <a:spLocks noChangeArrowheads="1"/>
          </p:cNvSpPr>
          <p:nvPr/>
        </p:nvSpPr>
        <p:spPr bwMode="auto">
          <a:xfrm>
            <a:off x="6505575" y="3860801"/>
            <a:ext cx="9350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1800">
                <a:latin typeface="Arial" panose="020B0604020202020204" pitchFamily="34" charset="0"/>
              </a:rPr>
              <a:t>Weight</a:t>
            </a: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200713" name="AutoShape 9"/>
          <p:cNvSpPr>
            <a:spLocks noChangeArrowheads="1"/>
          </p:cNvSpPr>
          <p:nvPr/>
        </p:nvSpPr>
        <p:spPr bwMode="auto">
          <a:xfrm flipV="1">
            <a:off x="6024564" y="1989139"/>
            <a:ext cx="287337" cy="1152525"/>
          </a:xfrm>
          <a:prstGeom prst="downArrow">
            <a:avLst>
              <a:gd name="adj1" fmla="val 50000"/>
              <a:gd name="adj2" fmla="val 10027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1400">
              <a:solidFill>
                <a:srgbClr val="000066"/>
              </a:solidFill>
            </a:endParaRPr>
          </a:p>
        </p:txBody>
      </p:sp>
      <p:sp>
        <p:nvSpPr>
          <p:cNvPr id="200714" name="Text Box 10"/>
          <p:cNvSpPr txBox="1">
            <a:spLocks noChangeArrowheads="1"/>
          </p:cNvSpPr>
          <p:nvPr/>
        </p:nvSpPr>
        <p:spPr bwMode="auto">
          <a:xfrm>
            <a:off x="6456363" y="2492376"/>
            <a:ext cx="23034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1800">
                <a:latin typeface="Arial" panose="020B0604020202020204" pitchFamily="34" charset="0"/>
              </a:rPr>
              <a:t>Normal reaction</a:t>
            </a: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200715" name="AutoShape 11"/>
          <p:cNvSpPr>
            <a:spLocks noChangeArrowheads="1"/>
          </p:cNvSpPr>
          <p:nvPr/>
        </p:nvSpPr>
        <p:spPr bwMode="auto">
          <a:xfrm>
            <a:off x="4872038" y="3213101"/>
            <a:ext cx="1008062" cy="288925"/>
          </a:xfrm>
          <a:prstGeom prst="leftArrow">
            <a:avLst>
              <a:gd name="adj1" fmla="val 50000"/>
              <a:gd name="adj2" fmla="val 872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1400">
              <a:solidFill>
                <a:srgbClr val="000066"/>
              </a:solidFill>
            </a:endParaRPr>
          </a:p>
        </p:txBody>
      </p:sp>
      <p:sp>
        <p:nvSpPr>
          <p:cNvPr id="200716" name="Text Box 12"/>
          <p:cNvSpPr txBox="1">
            <a:spLocks noChangeArrowheads="1"/>
          </p:cNvSpPr>
          <p:nvPr/>
        </p:nvSpPr>
        <p:spPr bwMode="auto">
          <a:xfrm>
            <a:off x="4511675" y="2636838"/>
            <a:ext cx="1728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1800">
                <a:latin typeface="Arial" panose="020B0604020202020204" pitchFamily="34" charset="0"/>
              </a:rPr>
              <a:t>Centripetal force</a:t>
            </a: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34826" name="Rectangle 1"/>
          <p:cNvSpPr>
            <a:spLocks noChangeArrowheads="1"/>
          </p:cNvSpPr>
          <p:nvPr/>
        </p:nvSpPr>
        <p:spPr bwMode="auto">
          <a:xfrm>
            <a:off x="2566988" y="765176"/>
            <a:ext cx="5905500" cy="5762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140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60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00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00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200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00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00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00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11" grpId="0" animBg="1"/>
      <p:bldP spid="200712" grpId="0"/>
      <p:bldP spid="200713" grpId="0" animBg="1"/>
      <p:bldP spid="200714" grpId="0"/>
      <p:bldP spid="200715" grpId="0" animBg="1"/>
      <p:bldP spid="2007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1882776" y="1"/>
            <a:ext cx="8785225" cy="208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71475" indent="-3714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Arial" panose="020B0604020202020204" pitchFamily="34" charset="0"/>
              </a:rPr>
              <a:t>The student releases the ball when it is at A, which is 130 cm above the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Arial" panose="020B0604020202020204" pitchFamily="34" charset="0"/>
              </a:rPr>
              <a:t>ground, and the ball travels vertically upwards. 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Arial" panose="020B0604020202020204" pitchFamily="34" charset="0"/>
              </a:rPr>
              <a:t>Calculate </a:t>
            </a:r>
            <a:endParaRPr lang="en-GB" altLang="en-US" sz="1800">
              <a:latin typeface="Arial" panose="020B0604020202020204" pitchFamily="34" charset="0"/>
            </a:endParaRP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AutoNum type="romanLcParenBoth"/>
            </a:pPr>
            <a:r>
              <a:rPr lang="en-GB" altLang="en-US" sz="1800" b="1">
                <a:latin typeface="Arial" panose="020B0604020202020204" pitchFamily="34" charset="0"/>
              </a:rPr>
              <a:t>the maximum height, above the ground, the ball will reach; </a:t>
            </a:r>
          </a:p>
          <a:p>
            <a:pPr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en-GB" altLang="en-US" sz="1800" b="1">
                <a:latin typeface="Arial" panose="020B0604020202020204" pitchFamily="34" charset="0"/>
              </a:rPr>
              <a:t>(ii) the time taken for the ball to hit the ground after its release from A. (17)</a:t>
            </a:r>
            <a:r>
              <a:rPr lang="en-GB" altLang="en-US" sz="18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5843" name="Oval 3"/>
          <p:cNvSpPr>
            <a:spLocks noChangeArrowheads="1"/>
          </p:cNvSpPr>
          <p:nvPr/>
        </p:nvSpPr>
        <p:spPr bwMode="auto">
          <a:xfrm>
            <a:off x="3719514" y="3213100"/>
            <a:ext cx="1944687" cy="230505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1400">
              <a:solidFill>
                <a:srgbClr val="000066"/>
              </a:solidFill>
            </a:endParaRPr>
          </a:p>
        </p:txBody>
      </p:sp>
      <p:sp>
        <p:nvSpPr>
          <p:cNvPr id="35844" name="Oval 4"/>
          <p:cNvSpPr>
            <a:spLocks noChangeArrowheads="1"/>
          </p:cNvSpPr>
          <p:nvPr/>
        </p:nvSpPr>
        <p:spPr bwMode="auto">
          <a:xfrm>
            <a:off x="5591176" y="4221163"/>
            <a:ext cx="144463" cy="144462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1400">
              <a:solidFill>
                <a:srgbClr val="000066"/>
              </a:solidFill>
            </a:endParaRPr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>
            <a:off x="3143251" y="6381750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201734" name="Freeform 6"/>
          <p:cNvSpPr>
            <a:spLocks/>
          </p:cNvSpPr>
          <p:nvPr/>
        </p:nvSpPr>
        <p:spPr bwMode="auto">
          <a:xfrm>
            <a:off x="5591175" y="2060576"/>
            <a:ext cx="431800" cy="3876675"/>
          </a:xfrm>
          <a:custGeom>
            <a:avLst/>
            <a:gdLst>
              <a:gd name="T0" fmla="*/ 2147483646 w 340"/>
              <a:gd name="T1" fmla="*/ 2147483646 h 2442"/>
              <a:gd name="T2" fmla="*/ 2147483646 w 340"/>
              <a:gd name="T3" fmla="*/ 2147483646 h 2442"/>
              <a:gd name="T4" fmla="*/ 2147483646 w 340"/>
              <a:gd name="T5" fmla="*/ 2147483646 h 2442"/>
              <a:gd name="T6" fmla="*/ 2147483646 w 340"/>
              <a:gd name="T7" fmla="*/ 2147483646 h 2442"/>
              <a:gd name="T8" fmla="*/ 2147483646 w 340"/>
              <a:gd name="T9" fmla="*/ 2147483646 h 24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0" h="2442">
                <a:moveTo>
                  <a:pt x="23" y="1353"/>
                </a:moveTo>
                <a:cubicBezTo>
                  <a:pt x="11" y="963"/>
                  <a:pt x="0" y="574"/>
                  <a:pt x="23" y="355"/>
                </a:cubicBezTo>
                <a:cubicBezTo>
                  <a:pt x="46" y="136"/>
                  <a:pt x="114" y="0"/>
                  <a:pt x="159" y="38"/>
                </a:cubicBezTo>
                <a:cubicBezTo>
                  <a:pt x="204" y="76"/>
                  <a:pt x="265" y="181"/>
                  <a:pt x="295" y="582"/>
                </a:cubicBezTo>
                <a:cubicBezTo>
                  <a:pt x="325" y="983"/>
                  <a:pt x="332" y="1712"/>
                  <a:pt x="340" y="244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201735" name="Line 7"/>
          <p:cNvSpPr>
            <a:spLocks noChangeShapeType="1"/>
          </p:cNvSpPr>
          <p:nvPr/>
        </p:nvSpPr>
        <p:spPr bwMode="auto">
          <a:xfrm>
            <a:off x="3216275" y="4365625"/>
            <a:ext cx="49672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201736" name="Line 8"/>
          <p:cNvSpPr>
            <a:spLocks noChangeShapeType="1"/>
          </p:cNvSpPr>
          <p:nvPr/>
        </p:nvSpPr>
        <p:spPr bwMode="auto">
          <a:xfrm>
            <a:off x="5087938" y="4365626"/>
            <a:ext cx="0" cy="2016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201737" name="Text Box 9"/>
          <p:cNvSpPr txBox="1">
            <a:spLocks noChangeArrowheads="1"/>
          </p:cNvSpPr>
          <p:nvPr/>
        </p:nvSpPr>
        <p:spPr bwMode="auto">
          <a:xfrm>
            <a:off x="4440238" y="5157788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IE" altLang="en-US" sz="1800">
                <a:latin typeface="Arial" panose="020B0604020202020204" pitchFamily="34" charset="0"/>
              </a:rPr>
              <a:t>1.3m</a:t>
            </a:r>
            <a:endParaRPr lang="en-GB" altLang="en-US" sz="1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032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01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1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1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01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405</Words>
  <Application>Microsoft Office PowerPoint</Application>
  <PresentationFormat>Widescreen</PresentationFormat>
  <Paragraphs>65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Microsoft Equation 3.0</vt:lpstr>
      <vt:lpstr>2006 q6</vt:lpstr>
      <vt:lpstr>2006 q.6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2006 q6</dc:title>
  <dc:creator>Tom Tierney</dc:creator>
  <cp:lastModifiedBy>Tom Tierney</cp:lastModifiedBy>
  <cp:revision>1</cp:revision>
  <dcterms:created xsi:type="dcterms:W3CDTF">2019-01-21T15:52:07Z</dcterms:created>
  <dcterms:modified xsi:type="dcterms:W3CDTF">2019-01-21T15:52:59Z</dcterms:modified>
</cp:coreProperties>
</file>