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87" r:id="rId5"/>
    <p:sldId id="289" r:id="rId6"/>
    <p:sldId id="291" r:id="rId7"/>
    <p:sldId id="288" r:id="rId8"/>
    <p:sldId id="294" r:id="rId9"/>
    <p:sldId id="269" r:id="rId10"/>
    <p:sldId id="302" r:id="rId11"/>
    <p:sldId id="290" r:id="rId12"/>
    <p:sldId id="292" r:id="rId13"/>
    <p:sldId id="301" r:id="rId14"/>
    <p:sldId id="295" r:id="rId15"/>
    <p:sldId id="296" r:id="rId16"/>
    <p:sldId id="297" r:id="rId17"/>
    <p:sldId id="298" r:id="rId18"/>
    <p:sldId id="299" r:id="rId19"/>
    <p:sldId id="273" r:id="rId20"/>
    <p:sldId id="300" r:id="rId21"/>
    <p:sldId id="303" r:id="rId22"/>
    <p:sldId id="304" r:id="rId23"/>
    <p:sldId id="305" r:id="rId24"/>
    <p:sldId id="306" r:id="rId25"/>
    <p:sldId id="307" r:id="rId26"/>
    <p:sldId id="308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85963" autoAdjust="0"/>
  </p:normalViewPr>
  <p:slideViewPr>
    <p:cSldViewPr>
      <p:cViewPr varScale="1">
        <p:scale>
          <a:sx n="93" d="100"/>
          <a:sy n="93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C6F1-8C49-4FB9-92B8-9F4971817D31}" type="datetimeFigureOut">
              <a:rPr lang="en-IE" smtClean="0"/>
              <a:pPr/>
              <a:t>31/01/2019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EB855-B689-4E81-9E81-7DEA622C65FC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facilitators </a:t>
            </a:r>
            <a:r>
              <a:rPr lang="en-IE" dirty="0" smtClean="0"/>
              <a:t>remember</a:t>
            </a:r>
            <a:r>
              <a:rPr lang="en-IE" baseline="0" dirty="0" smtClean="0"/>
              <a:t> to show teachers that </a:t>
            </a:r>
            <a:r>
              <a:rPr lang="en-IE" dirty="0" smtClean="0"/>
              <a:t>they need to click GCSE Physics to set the filters to show the questions in the GCSE book.</a:t>
            </a:r>
          </a:p>
          <a:p>
            <a:pPr marL="228600" indent="-228600">
              <a:buAutoNum type="arabicPeriod"/>
            </a:pPr>
            <a:r>
              <a:rPr lang="en-IE" dirty="0" smtClean="0"/>
              <a:t>Click “GCSE Physics”</a:t>
            </a:r>
          </a:p>
          <a:p>
            <a:pPr marL="228600" indent="-228600">
              <a:buAutoNum type="arabicPeriod"/>
            </a:pPr>
            <a:r>
              <a:rPr lang="en-IE" dirty="0" smtClean="0"/>
              <a:t>This</a:t>
            </a:r>
            <a:r>
              <a:rPr lang="en-IE" baseline="0" dirty="0" smtClean="0"/>
              <a:t> populates the filters so that the GCSE book questions all appear in the “Choose your questions” pane.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799430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17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specific</a:t>
            </a:r>
            <a:r>
              <a:rPr lang="en-GB" baseline="0" dirty="0" smtClean="0"/>
              <a:t> </a:t>
            </a:r>
            <a:r>
              <a:rPr lang="en-GB" baseline="0" dirty="0" smtClean="0"/>
              <a:t>feedback for thousands of common wrong answers – often addressing misconceptions and common errors in physics.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453950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27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This is</a:t>
            </a:r>
            <a:r>
              <a:rPr lang="en-IE" baseline="0" dirty="0" smtClean="0"/>
              <a:t> a note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Teachers </a:t>
            </a:r>
            <a:r>
              <a:rPr lang="en-GB" baseline="0" dirty="0" smtClean="0"/>
              <a:t>should be told to make sure that they meet the conditions for a teacher account, especially: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They enter their name and surname, not Mr or Ms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 for their first name.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They use school issued email address (and they verify it) by clicking the link in the automatic verification email.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They enter the name of their school in their my account page</a:t>
            </a:r>
          </a:p>
          <a:p>
            <a:r>
              <a:rPr lang="en-GB" dirty="0" smtClean="0"/>
              <a:t>If they don’t do</a:t>
            </a:r>
            <a:r>
              <a:rPr lang="en-GB" baseline="0" dirty="0" smtClean="0"/>
              <a:t> these things, then we have to ask them to do them before they get upgraded and that adds delay.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868854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868854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EB855-B689-4E81-9E81-7DEA622C65FC}" type="slidenum">
              <a:rPr lang="en-IE" smtClean="0"/>
              <a:pPr/>
              <a:t>12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23000">
              <a:schemeClr val="bg2">
                <a:tint val="80000"/>
                <a:satMod val="400000"/>
                <a:alpha val="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9EA9-EA93-4B82-BFD5-B57314072366}" type="datetimeFigureOut">
              <a:rPr lang="en-IE" smtClean="0"/>
              <a:pPr/>
              <a:t>31/01/2019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A153-3B80-45D2-99C3-D859863AED27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1" descr="IOP_Ireland(CMYK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309320"/>
            <a:ext cx="22764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aptionless Image"/>
          <p:cNvPicPr>
            <a:picLocks noChangeAspect="1" noChangeArrowheads="1"/>
          </p:cNvPicPr>
          <p:nvPr userDrawn="1"/>
        </p:nvPicPr>
        <p:blipFill>
          <a:blip r:embed="rId3" cstate="print"/>
          <a:srcRect b="12526"/>
          <a:stretch>
            <a:fillRect/>
          </a:stretch>
        </p:blipFill>
        <p:spPr bwMode="auto">
          <a:xfrm>
            <a:off x="7092280" y="6086475"/>
            <a:ext cx="16113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30406"/>
            <a:ext cx="1552774" cy="627594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DE7B478-3269-4100-97DF-01B2E2E88E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-80000" contrast="2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6165295"/>
            <a:ext cx="1713706" cy="692705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7AA42916-B890-4E1B-A2C3-EDE1511A777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324544" y="188640"/>
            <a:ext cx="9793088" cy="5904656"/>
          </a:xfrm>
          <a:custGeom>
            <a:avLst/>
            <a:gdLst>
              <a:gd name="T0" fmla="*/ 2505 w 3654"/>
              <a:gd name="T1" fmla="*/ 639 h 2558"/>
              <a:gd name="T2" fmla="*/ 2707 w 3654"/>
              <a:gd name="T3" fmla="*/ 207 h 2558"/>
              <a:gd name="T4" fmla="*/ 3050 w 3654"/>
              <a:gd name="T5" fmla="*/ 540 h 2558"/>
              <a:gd name="T6" fmla="*/ 2847 w 3654"/>
              <a:gd name="T7" fmla="*/ 972 h 2558"/>
              <a:gd name="T8" fmla="*/ 2505 w 3654"/>
              <a:gd name="T9" fmla="*/ 639 h 2558"/>
              <a:gd name="T10" fmla="*/ 2323 w 3654"/>
              <a:gd name="T11" fmla="*/ 2448 h 2558"/>
              <a:gd name="T12" fmla="*/ 3499 w 3654"/>
              <a:gd name="T13" fmla="*/ 2335 h 2558"/>
              <a:gd name="T14" fmla="*/ 2857 w 3654"/>
              <a:gd name="T15" fmla="*/ 2204 h 2558"/>
              <a:gd name="T16" fmla="*/ 2887 w 3654"/>
              <a:gd name="T17" fmla="*/ 2190 h 2558"/>
              <a:gd name="T18" fmla="*/ 3085 w 3654"/>
              <a:gd name="T19" fmla="*/ 1034 h 2558"/>
              <a:gd name="T20" fmla="*/ 2872 w 3654"/>
              <a:gd name="T21" fmla="*/ 1002 h 2558"/>
              <a:gd name="T22" fmla="*/ 3112 w 3654"/>
              <a:gd name="T23" fmla="*/ 458 h 2558"/>
              <a:gd name="T24" fmla="*/ 2677 w 3654"/>
              <a:gd name="T25" fmla="*/ 35 h 2558"/>
              <a:gd name="T26" fmla="*/ 2420 w 3654"/>
              <a:gd name="T27" fmla="*/ 584 h 2558"/>
              <a:gd name="T28" fmla="*/ 2731 w 3654"/>
              <a:gd name="T29" fmla="*/ 999 h 2558"/>
              <a:gd name="T30" fmla="*/ 1720 w 3654"/>
              <a:gd name="T31" fmla="*/ 1495 h 2558"/>
              <a:gd name="T32" fmla="*/ 757 w 3654"/>
              <a:gd name="T33" fmla="*/ 1549 h 2558"/>
              <a:gd name="T34" fmla="*/ 0 w 3654"/>
              <a:gd name="T35" fmla="*/ 1311 h 2558"/>
              <a:gd name="T36" fmla="*/ 818 w 3654"/>
              <a:gd name="T37" fmla="*/ 1877 h 2558"/>
              <a:gd name="T38" fmla="*/ 2354 w 3654"/>
              <a:gd name="T39" fmla="*/ 1344 h 2558"/>
              <a:gd name="T40" fmla="*/ 2965 w 3654"/>
              <a:gd name="T41" fmla="*/ 1953 h 2558"/>
              <a:gd name="T42" fmla="*/ 2513 w 3654"/>
              <a:gd name="T43" fmla="*/ 2319 h 2558"/>
              <a:gd name="T44" fmla="*/ 2373 w 3654"/>
              <a:gd name="T45" fmla="*/ 2406 h 2558"/>
              <a:gd name="T46" fmla="*/ 2368 w 3654"/>
              <a:gd name="T47" fmla="*/ 2410 h 2558"/>
              <a:gd name="T48" fmla="*/ 2331 w 3654"/>
              <a:gd name="T49" fmla="*/ 2431 h 2558"/>
              <a:gd name="T50" fmla="*/ 2345 w 3654"/>
              <a:gd name="T51" fmla="*/ 2426 h 2558"/>
              <a:gd name="T52" fmla="*/ 2309 w 3654"/>
              <a:gd name="T53" fmla="*/ 2452 h 2558"/>
              <a:gd name="T54" fmla="*/ 2306 w 3654"/>
              <a:gd name="T55" fmla="*/ 2453 h 2558"/>
              <a:gd name="T56" fmla="*/ 2296 w 3654"/>
              <a:gd name="T57" fmla="*/ 2449 h 2558"/>
              <a:gd name="T58" fmla="*/ 1129 w 3654"/>
              <a:gd name="T59" fmla="*/ 2223 h 2558"/>
              <a:gd name="T60" fmla="*/ 2290 w 3654"/>
              <a:gd name="T61" fmla="*/ 2447 h 2558"/>
              <a:gd name="T62" fmla="*/ 1057 w 3654"/>
              <a:gd name="T63" fmla="*/ 2436 h 2558"/>
              <a:gd name="T64" fmla="*/ 2301 w 3654"/>
              <a:gd name="T65" fmla="*/ 2558 h 2558"/>
              <a:gd name="T66" fmla="*/ 2301 w 3654"/>
              <a:gd name="T67" fmla="*/ 2558 h 2558"/>
              <a:gd name="T68" fmla="*/ 2301 w 3654"/>
              <a:gd name="T69" fmla="*/ 2558 h 2558"/>
              <a:gd name="T70" fmla="*/ 2301 w 3654"/>
              <a:gd name="T71" fmla="*/ 2558 h 2558"/>
              <a:gd name="T72" fmla="*/ 2301 w 3654"/>
              <a:gd name="T73" fmla="*/ 2558 h 2558"/>
              <a:gd name="T74" fmla="*/ 3551 w 3654"/>
              <a:gd name="T75" fmla="*/ 2554 h 2558"/>
              <a:gd name="T76" fmla="*/ 2323 w 3654"/>
              <a:gd name="T77" fmla="*/ 2448 h 2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54" h="2558">
                <a:moveTo>
                  <a:pt x="2505" y="639"/>
                </a:moveTo>
                <a:cubicBezTo>
                  <a:pt x="2466" y="428"/>
                  <a:pt x="2557" y="234"/>
                  <a:pt x="2707" y="207"/>
                </a:cubicBezTo>
                <a:cubicBezTo>
                  <a:pt x="2858" y="180"/>
                  <a:pt x="3011" y="329"/>
                  <a:pt x="3050" y="540"/>
                </a:cubicBezTo>
                <a:cubicBezTo>
                  <a:pt x="3089" y="751"/>
                  <a:pt x="2998" y="944"/>
                  <a:pt x="2847" y="972"/>
                </a:cubicBezTo>
                <a:cubicBezTo>
                  <a:pt x="2697" y="999"/>
                  <a:pt x="2544" y="850"/>
                  <a:pt x="2505" y="639"/>
                </a:cubicBezTo>
                <a:close/>
                <a:moveTo>
                  <a:pt x="2323" y="2448"/>
                </a:moveTo>
                <a:cubicBezTo>
                  <a:pt x="2417" y="2394"/>
                  <a:pt x="2890" y="2151"/>
                  <a:pt x="3499" y="2335"/>
                </a:cubicBezTo>
                <a:cubicBezTo>
                  <a:pt x="3499" y="2335"/>
                  <a:pt x="3231" y="2150"/>
                  <a:pt x="2857" y="2204"/>
                </a:cubicBezTo>
                <a:cubicBezTo>
                  <a:pt x="2867" y="2200"/>
                  <a:pt x="2877" y="2195"/>
                  <a:pt x="2887" y="2190"/>
                </a:cubicBezTo>
                <a:cubicBezTo>
                  <a:pt x="3654" y="1837"/>
                  <a:pt x="3620" y="1150"/>
                  <a:pt x="3085" y="1034"/>
                </a:cubicBezTo>
                <a:cubicBezTo>
                  <a:pt x="3010" y="1018"/>
                  <a:pt x="2939" y="1008"/>
                  <a:pt x="2872" y="1002"/>
                </a:cubicBezTo>
                <a:cubicBezTo>
                  <a:pt x="3053" y="956"/>
                  <a:pt x="3159" y="718"/>
                  <a:pt x="3112" y="458"/>
                </a:cubicBezTo>
                <a:cubicBezTo>
                  <a:pt x="3062" y="190"/>
                  <a:pt x="2868" y="0"/>
                  <a:pt x="2677" y="35"/>
                </a:cubicBezTo>
                <a:cubicBezTo>
                  <a:pt x="2486" y="70"/>
                  <a:pt x="2371" y="315"/>
                  <a:pt x="2420" y="584"/>
                </a:cubicBezTo>
                <a:cubicBezTo>
                  <a:pt x="2458" y="794"/>
                  <a:pt x="2586" y="955"/>
                  <a:pt x="2731" y="999"/>
                </a:cubicBezTo>
                <a:cubicBezTo>
                  <a:pt x="2283" y="1012"/>
                  <a:pt x="2006" y="1267"/>
                  <a:pt x="1720" y="1495"/>
                </a:cubicBezTo>
                <a:cubicBezTo>
                  <a:pt x="1277" y="1849"/>
                  <a:pt x="1050" y="1845"/>
                  <a:pt x="757" y="1549"/>
                </a:cubicBezTo>
                <a:cubicBezTo>
                  <a:pt x="461" y="1251"/>
                  <a:pt x="0" y="1311"/>
                  <a:pt x="0" y="1311"/>
                </a:cubicBezTo>
                <a:cubicBezTo>
                  <a:pt x="419" y="1311"/>
                  <a:pt x="412" y="1543"/>
                  <a:pt x="818" y="1877"/>
                </a:cubicBezTo>
                <a:cubicBezTo>
                  <a:pt x="1206" y="2196"/>
                  <a:pt x="1957" y="1650"/>
                  <a:pt x="2354" y="1344"/>
                </a:cubicBezTo>
                <a:cubicBezTo>
                  <a:pt x="2941" y="892"/>
                  <a:pt x="3436" y="1466"/>
                  <a:pt x="2965" y="1953"/>
                </a:cubicBezTo>
                <a:cubicBezTo>
                  <a:pt x="2817" y="2106"/>
                  <a:pt x="2642" y="2234"/>
                  <a:pt x="2513" y="2319"/>
                </a:cubicBezTo>
                <a:cubicBezTo>
                  <a:pt x="2467" y="2344"/>
                  <a:pt x="2420" y="2373"/>
                  <a:pt x="2373" y="2406"/>
                </a:cubicBezTo>
                <a:lnTo>
                  <a:pt x="2368" y="2410"/>
                </a:lnTo>
                <a:cubicBezTo>
                  <a:pt x="2344" y="2424"/>
                  <a:pt x="2331" y="2431"/>
                  <a:pt x="2331" y="2431"/>
                </a:cubicBezTo>
                <a:cubicBezTo>
                  <a:pt x="2331" y="2431"/>
                  <a:pt x="2335" y="2430"/>
                  <a:pt x="2345" y="2426"/>
                </a:cubicBezTo>
                <a:lnTo>
                  <a:pt x="2309" y="2452"/>
                </a:lnTo>
                <a:cubicBezTo>
                  <a:pt x="2308" y="2452"/>
                  <a:pt x="2307" y="2452"/>
                  <a:pt x="2306" y="2453"/>
                </a:cubicBezTo>
                <a:cubicBezTo>
                  <a:pt x="2303" y="2451"/>
                  <a:pt x="2299" y="2450"/>
                  <a:pt x="2296" y="2449"/>
                </a:cubicBezTo>
                <a:cubicBezTo>
                  <a:pt x="1712" y="1880"/>
                  <a:pt x="1129" y="2223"/>
                  <a:pt x="1129" y="2223"/>
                </a:cubicBezTo>
                <a:cubicBezTo>
                  <a:pt x="1754" y="2097"/>
                  <a:pt x="2202" y="2384"/>
                  <a:pt x="2290" y="2447"/>
                </a:cubicBezTo>
                <a:cubicBezTo>
                  <a:pt x="1687" y="2222"/>
                  <a:pt x="1072" y="2437"/>
                  <a:pt x="1057" y="2436"/>
                </a:cubicBezTo>
                <a:cubicBezTo>
                  <a:pt x="1842" y="2336"/>
                  <a:pt x="2296" y="2556"/>
                  <a:pt x="2301" y="2558"/>
                </a:cubicBezTo>
                <a:lnTo>
                  <a:pt x="2301" y="2558"/>
                </a:lnTo>
                <a:lnTo>
                  <a:pt x="2301" y="2558"/>
                </a:lnTo>
                <a:cubicBezTo>
                  <a:pt x="2301" y="2558"/>
                  <a:pt x="2301" y="2558"/>
                  <a:pt x="2301" y="2558"/>
                </a:cubicBezTo>
                <a:lnTo>
                  <a:pt x="2301" y="2558"/>
                </a:lnTo>
                <a:cubicBezTo>
                  <a:pt x="2307" y="2556"/>
                  <a:pt x="2779" y="2381"/>
                  <a:pt x="3551" y="2554"/>
                </a:cubicBezTo>
                <a:cubicBezTo>
                  <a:pt x="3535" y="2553"/>
                  <a:pt x="2945" y="2282"/>
                  <a:pt x="2323" y="2448"/>
                </a:cubicBezTo>
                <a:close/>
              </a:path>
            </a:pathLst>
          </a:custGeom>
          <a:solidFill>
            <a:schemeClr val="bg2">
              <a:lumMod val="7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9EA9-EA93-4B82-BFD5-B57314072366}" type="datetimeFigureOut">
              <a:rPr lang="en-IE" smtClean="0"/>
              <a:pPr/>
              <a:t>31/01/2019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A153-3B80-45D2-99C3-D859863AED2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9EA9-EA93-4B82-BFD5-B57314072366}" type="datetimeFigureOut">
              <a:rPr lang="en-IE" smtClean="0"/>
              <a:pPr/>
              <a:t>31/01/2019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A153-3B80-45D2-99C3-D859863AED2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0C40-997D-4D53-936C-7007F0C7BE62}" type="datetimeFigureOut">
              <a:rPr lang="en-IE" smtClean="0"/>
              <a:pPr/>
              <a:t>31/01/2019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CB1B-654B-43FA-AC15-916D19A7AC6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72570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10952"/>
          </a:xfrm>
        </p:spPr>
        <p:txBody>
          <a:bodyPr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95707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9EA9-EA93-4B82-BFD5-B57314072366}" type="datetimeFigureOut">
              <a:rPr lang="en-IE" smtClean="0"/>
              <a:pPr/>
              <a:t>31/01/2019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A153-3B80-45D2-99C3-D859863AED27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026" name="Picture 1" descr="IOP_Ireland(CMYK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309320"/>
            <a:ext cx="22764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" descr="Captionless Image"/>
          <p:cNvPicPr>
            <a:picLocks noChangeAspect="1" noChangeArrowheads="1"/>
          </p:cNvPicPr>
          <p:nvPr userDrawn="1"/>
        </p:nvPicPr>
        <p:blipFill>
          <a:blip r:embed="rId3" cstate="print"/>
          <a:srcRect b="12526"/>
          <a:stretch>
            <a:fillRect/>
          </a:stretch>
        </p:blipFill>
        <p:spPr bwMode="auto">
          <a:xfrm>
            <a:off x="7092280" y="6086475"/>
            <a:ext cx="16113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30406"/>
            <a:ext cx="1552774" cy="62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E7B478-3269-4100-97DF-01B2E2E88E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581128"/>
            <a:ext cx="1713706" cy="692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DE7B478-3269-4100-97DF-01B2E2E88E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-80000" contrast="2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6165295"/>
            <a:ext cx="1713706" cy="692705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7AA42916-B890-4E1B-A2C3-EDE1511A777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5536" y="1628800"/>
            <a:ext cx="7920880" cy="4248472"/>
          </a:xfrm>
          <a:custGeom>
            <a:avLst/>
            <a:gdLst>
              <a:gd name="T0" fmla="*/ 2505 w 3654"/>
              <a:gd name="T1" fmla="*/ 639 h 2558"/>
              <a:gd name="T2" fmla="*/ 2707 w 3654"/>
              <a:gd name="T3" fmla="*/ 207 h 2558"/>
              <a:gd name="T4" fmla="*/ 3050 w 3654"/>
              <a:gd name="T5" fmla="*/ 540 h 2558"/>
              <a:gd name="T6" fmla="*/ 2847 w 3654"/>
              <a:gd name="T7" fmla="*/ 972 h 2558"/>
              <a:gd name="T8" fmla="*/ 2505 w 3654"/>
              <a:gd name="T9" fmla="*/ 639 h 2558"/>
              <a:gd name="T10" fmla="*/ 2323 w 3654"/>
              <a:gd name="T11" fmla="*/ 2448 h 2558"/>
              <a:gd name="T12" fmla="*/ 3499 w 3654"/>
              <a:gd name="T13" fmla="*/ 2335 h 2558"/>
              <a:gd name="T14" fmla="*/ 2857 w 3654"/>
              <a:gd name="T15" fmla="*/ 2204 h 2558"/>
              <a:gd name="T16" fmla="*/ 2887 w 3654"/>
              <a:gd name="T17" fmla="*/ 2190 h 2558"/>
              <a:gd name="T18" fmla="*/ 3085 w 3654"/>
              <a:gd name="T19" fmla="*/ 1034 h 2558"/>
              <a:gd name="T20" fmla="*/ 2872 w 3654"/>
              <a:gd name="T21" fmla="*/ 1002 h 2558"/>
              <a:gd name="T22" fmla="*/ 3112 w 3654"/>
              <a:gd name="T23" fmla="*/ 458 h 2558"/>
              <a:gd name="T24" fmla="*/ 2677 w 3654"/>
              <a:gd name="T25" fmla="*/ 35 h 2558"/>
              <a:gd name="T26" fmla="*/ 2420 w 3654"/>
              <a:gd name="T27" fmla="*/ 584 h 2558"/>
              <a:gd name="T28" fmla="*/ 2731 w 3654"/>
              <a:gd name="T29" fmla="*/ 999 h 2558"/>
              <a:gd name="T30" fmla="*/ 1720 w 3654"/>
              <a:gd name="T31" fmla="*/ 1495 h 2558"/>
              <a:gd name="T32" fmla="*/ 757 w 3654"/>
              <a:gd name="T33" fmla="*/ 1549 h 2558"/>
              <a:gd name="T34" fmla="*/ 0 w 3654"/>
              <a:gd name="T35" fmla="*/ 1311 h 2558"/>
              <a:gd name="T36" fmla="*/ 818 w 3654"/>
              <a:gd name="T37" fmla="*/ 1877 h 2558"/>
              <a:gd name="T38" fmla="*/ 2354 w 3654"/>
              <a:gd name="T39" fmla="*/ 1344 h 2558"/>
              <a:gd name="T40" fmla="*/ 2965 w 3654"/>
              <a:gd name="T41" fmla="*/ 1953 h 2558"/>
              <a:gd name="T42" fmla="*/ 2513 w 3654"/>
              <a:gd name="T43" fmla="*/ 2319 h 2558"/>
              <a:gd name="T44" fmla="*/ 2373 w 3654"/>
              <a:gd name="T45" fmla="*/ 2406 h 2558"/>
              <a:gd name="T46" fmla="*/ 2368 w 3654"/>
              <a:gd name="T47" fmla="*/ 2410 h 2558"/>
              <a:gd name="T48" fmla="*/ 2331 w 3654"/>
              <a:gd name="T49" fmla="*/ 2431 h 2558"/>
              <a:gd name="T50" fmla="*/ 2345 w 3654"/>
              <a:gd name="T51" fmla="*/ 2426 h 2558"/>
              <a:gd name="T52" fmla="*/ 2309 w 3654"/>
              <a:gd name="T53" fmla="*/ 2452 h 2558"/>
              <a:gd name="T54" fmla="*/ 2306 w 3654"/>
              <a:gd name="T55" fmla="*/ 2453 h 2558"/>
              <a:gd name="T56" fmla="*/ 2296 w 3654"/>
              <a:gd name="T57" fmla="*/ 2449 h 2558"/>
              <a:gd name="T58" fmla="*/ 1129 w 3654"/>
              <a:gd name="T59" fmla="*/ 2223 h 2558"/>
              <a:gd name="T60" fmla="*/ 2290 w 3654"/>
              <a:gd name="T61" fmla="*/ 2447 h 2558"/>
              <a:gd name="T62" fmla="*/ 1057 w 3654"/>
              <a:gd name="T63" fmla="*/ 2436 h 2558"/>
              <a:gd name="T64" fmla="*/ 2301 w 3654"/>
              <a:gd name="T65" fmla="*/ 2558 h 2558"/>
              <a:gd name="T66" fmla="*/ 2301 w 3654"/>
              <a:gd name="T67" fmla="*/ 2558 h 2558"/>
              <a:gd name="T68" fmla="*/ 2301 w 3654"/>
              <a:gd name="T69" fmla="*/ 2558 h 2558"/>
              <a:gd name="T70" fmla="*/ 2301 w 3654"/>
              <a:gd name="T71" fmla="*/ 2558 h 2558"/>
              <a:gd name="T72" fmla="*/ 2301 w 3654"/>
              <a:gd name="T73" fmla="*/ 2558 h 2558"/>
              <a:gd name="T74" fmla="*/ 3551 w 3654"/>
              <a:gd name="T75" fmla="*/ 2554 h 2558"/>
              <a:gd name="T76" fmla="*/ 2323 w 3654"/>
              <a:gd name="T77" fmla="*/ 2448 h 2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54" h="2558">
                <a:moveTo>
                  <a:pt x="2505" y="639"/>
                </a:moveTo>
                <a:cubicBezTo>
                  <a:pt x="2466" y="428"/>
                  <a:pt x="2557" y="234"/>
                  <a:pt x="2707" y="207"/>
                </a:cubicBezTo>
                <a:cubicBezTo>
                  <a:pt x="2858" y="180"/>
                  <a:pt x="3011" y="329"/>
                  <a:pt x="3050" y="540"/>
                </a:cubicBezTo>
                <a:cubicBezTo>
                  <a:pt x="3089" y="751"/>
                  <a:pt x="2998" y="944"/>
                  <a:pt x="2847" y="972"/>
                </a:cubicBezTo>
                <a:cubicBezTo>
                  <a:pt x="2697" y="999"/>
                  <a:pt x="2544" y="850"/>
                  <a:pt x="2505" y="639"/>
                </a:cubicBezTo>
                <a:close/>
                <a:moveTo>
                  <a:pt x="2323" y="2448"/>
                </a:moveTo>
                <a:cubicBezTo>
                  <a:pt x="2417" y="2394"/>
                  <a:pt x="2890" y="2151"/>
                  <a:pt x="3499" y="2335"/>
                </a:cubicBezTo>
                <a:cubicBezTo>
                  <a:pt x="3499" y="2335"/>
                  <a:pt x="3231" y="2150"/>
                  <a:pt x="2857" y="2204"/>
                </a:cubicBezTo>
                <a:cubicBezTo>
                  <a:pt x="2867" y="2200"/>
                  <a:pt x="2877" y="2195"/>
                  <a:pt x="2887" y="2190"/>
                </a:cubicBezTo>
                <a:cubicBezTo>
                  <a:pt x="3654" y="1837"/>
                  <a:pt x="3620" y="1150"/>
                  <a:pt x="3085" y="1034"/>
                </a:cubicBezTo>
                <a:cubicBezTo>
                  <a:pt x="3010" y="1018"/>
                  <a:pt x="2939" y="1008"/>
                  <a:pt x="2872" y="1002"/>
                </a:cubicBezTo>
                <a:cubicBezTo>
                  <a:pt x="3053" y="956"/>
                  <a:pt x="3159" y="718"/>
                  <a:pt x="3112" y="458"/>
                </a:cubicBezTo>
                <a:cubicBezTo>
                  <a:pt x="3062" y="190"/>
                  <a:pt x="2868" y="0"/>
                  <a:pt x="2677" y="35"/>
                </a:cubicBezTo>
                <a:cubicBezTo>
                  <a:pt x="2486" y="70"/>
                  <a:pt x="2371" y="315"/>
                  <a:pt x="2420" y="584"/>
                </a:cubicBezTo>
                <a:cubicBezTo>
                  <a:pt x="2458" y="794"/>
                  <a:pt x="2586" y="955"/>
                  <a:pt x="2731" y="999"/>
                </a:cubicBezTo>
                <a:cubicBezTo>
                  <a:pt x="2283" y="1012"/>
                  <a:pt x="2006" y="1267"/>
                  <a:pt x="1720" y="1495"/>
                </a:cubicBezTo>
                <a:cubicBezTo>
                  <a:pt x="1277" y="1849"/>
                  <a:pt x="1050" y="1845"/>
                  <a:pt x="757" y="1549"/>
                </a:cubicBezTo>
                <a:cubicBezTo>
                  <a:pt x="461" y="1251"/>
                  <a:pt x="0" y="1311"/>
                  <a:pt x="0" y="1311"/>
                </a:cubicBezTo>
                <a:cubicBezTo>
                  <a:pt x="419" y="1311"/>
                  <a:pt x="412" y="1543"/>
                  <a:pt x="818" y="1877"/>
                </a:cubicBezTo>
                <a:cubicBezTo>
                  <a:pt x="1206" y="2196"/>
                  <a:pt x="1957" y="1650"/>
                  <a:pt x="2354" y="1344"/>
                </a:cubicBezTo>
                <a:cubicBezTo>
                  <a:pt x="2941" y="892"/>
                  <a:pt x="3436" y="1466"/>
                  <a:pt x="2965" y="1953"/>
                </a:cubicBezTo>
                <a:cubicBezTo>
                  <a:pt x="2817" y="2106"/>
                  <a:pt x="2642" y="2234"/>
                  <a:pt x="2513" y="2319"/>
                </a:cubicBezTo>
                <a:cubicBezTo>
                  <a:pt x="2467" y="2344"/>
                  <a:pt x="2420" y="2373"/>
                  <a:pt x="2373" y="2406"/>
                </a:cubicBezTo>
                <a:lnTo>
                  <a:pt x="2368" y="2410"/>
                </a:lnTo>
                <a:cubicBezTo>
                  <a:pt x="2344" y="2424"/>
                  <a:pt x="2331" y="2431"/>
                  <a:pt x="2331" y="2431"/>
                </a:cubicBezTo>
                <a:cubicBezTo>
                  <a:pt x="2331" y="2431"/>
                  <a:pt x="2335" y="2430"/>
                  <a:pt x="2345" y="2426"/>
                </a:cubicBezTo>
                <a:lnTo>
                  <a:pt x="2309" y="2452"/>
                </a:lnTo>
                <a:cubicBezTo>
                  <a:pt x="2308" y="2452"/>
                  <a:pt x="2307" y="2452"/>
                  <a:pt x="2306" y="2453"/>
                </a:cubicBezTo>
                <a:cubicBezTo>
                  <a:pt x="2303" y="2451"/>
                  <a:pt x="2299" y="2450"/>
                  <a:pt x="2296" y="2449"/>
                </a:cubicBezTo>
                <a:cubicBezTo>
                  <a:pt x="1712" y="1880"/>
                  <a:pt x="1129" y="2223"/>
                  <a:pt x="1129" y="2223"/>
                </a:cubicBezTo>
                <a:cubicBezTo>
                  <a:pt x="1754" y="2097"/>
                  <a:pt x="2202" y="2384"/>
                  <a:pt x="2290" y="2447"/>
                </a:cubicBezTo>
                <a:cubicBezTo>
                  <a:pt x="1687" y="2222"/>
                  <a:pt x="1072" y="2437"/>
                  <a:pt x="1057" y="2436"/>
                </a:cubicBezTo>
                <a:cubicBezTo>
                  <a:pt x="1842" y="2336"/>
                  <a:pt x="2296" y="2556"/>
                  <a:pt x="2301" y="2558"/>
                </a:cubicBezTo>
                <a:lnTo>
                  <a:pt x="2301" y="2558"/>
                </a:lnTo>
                <a:lnTo>
                  <a:pt x="2301" y="2558"/>
                </a:lnTo>
                <a:cubicBezTo>
                  <a:pt x="2301" y="2558"/>
                  <a:pt x="2301" y="2558"/>
                  <a:pt x="2301" y="2558"/>
                </a:cubicBezTo>
                <a:lnTo>
                  <a:pt x="2301" y="2558"/>
                </a:lnTo>
                <a:cubicBezTo>
                  <a:pt x="2307" y="2556"/>
                  <a:pt x="2779" y="2381"/>
                  <a:pt x="3551" y="2554"/>
                </a:cubicBezTo>
                <a:cubicBezTo>
                  <a:pt x="3535" y="2553"/>
                  <a:pt x="2945" y="2282"/>
                  <a:pt x="2323" y="2448"/>
                </a:cubicBezTo>
                <a:close/>
              </a:path>
            </a:pathLst>
          </a:custGeom>
          <a:solidFill>
            <a:schemeClr val="bg2">
              <a:lumMod val="7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67544" y="1268760"/>
            <a:ext cx="8229600" cy="49567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9EA9-EA93-4B82-BFD5-B57314072366}" type="datetimeFigureOut">
              <a:rPr lang="en-IE" smtClean="0"/>
              <a:pPr/>
              <a:t>31/01/2019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A153-3B80-45D2-99C3-D859863AED2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9EA9-EA93-4B82-BFD5-B57314072366}" type="datetimeFigureOut">
              <a:rPr lang="en-IE" smtClean="0"/>
              <a:pPr/>
              <a:t>31/01/2019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A153-3B80-45D2-99C3-D859863AED2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9EA9-EA93-4B82-BFD5-B57314072366}" type="datetimeFigureOut">
              <a:rPr lang="en-IE" smtClean="0"/>
              <a:pPr/>
              <a:t>31/01/2019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A153-3B80-45D2-99C3-D859863AED2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9EA9-EA93-4B82-BFD5-B57314072366}" type="datetimeFigureOut">
              <a:rPr lang="en-IE" smtClean="0"/>
              <a:pPr/>
              <a:t>31/01/2019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A153-3B80-45D2-99C3-D859863AED2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9EA9-EA93-4B82-BFD5-B57314072366}" type="datetimeFigureOut">
              <a:rPr lang="en-IE" smtClean="0"/>
              <a:pPr/>
              <a:t>31/01/2019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A153-3B80-45D2-99C3-D859863AED2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9EA9-EA93-4B82-BFD5-B57314072366}" type="datetimeFigureOut">
              <a:rPr lang="en-IE" smtClean="0"/>
              <a:pPr/>
              <a:t>31/01/2019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A153-3B80-45D2-99C3-D859863AED2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9EA9-EA93-4B82-BFD5-B57314072366}" type="datetimeFigureOut">
              <a:rPr lang="en-IE" smtClean="0"/>
              <a:pPr/>
              <a:t>31/01/2019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77A153-3B80-45D2-99C3-D859863AED2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749EA9-EA93-4B82-BFD5-B57314072366}" type="datetimeFigureOut">
              <a:rPr lang="en-IE" smtClean="0"/>
              <a:pPr/>
              <a:t>31/01/2019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77A153-3B80-45D2-99C3-D859863AED27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" descr="IOP_Ireland(CMYK)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3768" y="6309320"/>
            <a:ext cx="22764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Captionless Image"/>
          <p:cNvPicPr>
            <a:picLocks noChangeAspect="1" noChangeArrowheads="1"/>
          </p:cNvPicPr>
          <p:nvPr userDrawn="1"/>
        </p:nvPicPr>
        <p:blipFill>
          <a:blip r:embed="rId15" cstate="print"/>
          <a:srcRect b="12526"/>
          <a:stretch>
            <a:fillRect/>
          </a:stretch>
        </p:blipFill>
        <p:spPr bwMode="auto">
          <a:xfrm>
            <a:off x="7092280" y="6086475"/>
            <a:ext cx="16113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536" y="6230406"/>
            <a:ext cx="1552774" cy="62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E7B478-3269-4100-97DF-01B2E2E88E2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lum bright="-80000" contrast="2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6165295"/>
            <a:ext cx="1713706" cy="6927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ally@isaacphysics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saacphysics.org/solving_problem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aacphysics.org/support/student" TargetMode="External"/><Relationship Id="rId4" Type="http://schemas.openxmlformats.org/officeDocument/2006/relationships/hyperlink" Target="https://isaacphysics.org/support/teacher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hero.com/c/8ad3a15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Isaac Physics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sz="3200" dirty="0" smtClean="0"/>
              <a:t>Mastering Physics by Problem </a:t>
            </a:r>
            <a:r>
              <a:rPr lang="en-IE" sz="3200" dirty="0" smtClean="0"/>
              <a:t>Solving</a:t>
            </a:r>
            <a:endParaRPr lang="en-IE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Creating a Teacher Account - Notes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752528"/>
          </a:xfrm>
        </p:spPr>
        <p:txBody>
          <a:bodyPr>
            <a:normAutofit/>
          </a:bodyPr>
          <a:lstStyle/>
          <a:p>
            <a:r>
              <a:rPr lang="en-GB" dirty="0" smtClean="0"/>
              <a:t>Teachers should make sure that they meet the conditions for a teacher account, especially:</a:t>
            </a:r>
          </a:p>
          <a:p>
            <a:pPr marL="594360" lvl="1" indent="-228600"/>
            <a:r>
              <a:rPr lang="en-GB" dirty="0" smtClean="0"/>
              <a:t>They enter their name and surname, not Mr or Ms, etc., for their first name</a:t>
            </a:r>
          </a:p>
          <a:p>
            <a:pPr marL="594360" lvl="1" indent="-228600"/>
            <a:r>
              <a:rPr lang="en-GB" dirty="0" smtClean="0"/>
              <a:t>They use a school issued email address, and they verify it by clicking the link in the automatic verification email</a:t>
            </a:r>
          </a:p>
          <a:p>
            <a:pPr marL="594360" lvl="1" indent="-228600"/>
            <a:r>
              <a:rPr lang="en-GB" dirty="0" smtClean="0"/>
              <a:t>They enter the name of their school in their ‘My Account’ page</a:t>
            </a:r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2" y="2060575"/>
            <a:ext cx="7035801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Creating a Group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7544" y="1052736"/>
            <a:ext cx="8229600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E" sz="1600" b="1" dirty="0" smtClean="0"/>
              <a:t>Menu → Manage Groups → Enter Name of Group </a:t>
            </a:r>
            <a:r>
              <a:rPr lang="en-IE" sz="1600" b="1" dirty="0"/>
              <a:t>→ Create → </a:t>
            </a:r>
            <a:r>
              <a:rPr lang="en-IE" sz="1600" b="1" dirty="0" smtClean="0"/>
              <a:t>Take Note  of Token → Edit Group Managers→ Add </a:t>
            </a:r>
            <a:r>
              <a:rPr lang="en-IE" sz="1600" b="1" dirty="0" smtClean="0">
                <a:hlinkClick r:id="rId4"/>
              </a:rPr>
              <a:t>ally@isaacphysics.org</a:t>
            </a:r>
            <a:r>
              <a:rPr lang="en-IE" sz="1600" b="1" dirty="0" smtClean="0"/>
              <a:t> as a second manager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00808"/>
            <a:ext cx="7896200" cy="44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707904" y="3861048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5373216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Creating a Board (From GCSE Book)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7544" y="1052736"/>
            <a:ext cx="8229600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E" sz="1600" b="1" dirty="0" smtClean="0"/>
              <a:t>Menu → Set Assignments → Add a Board→ From GCSE &amp; A-Level Books → </a:t>
            </a:r>
          </a:p>
          <a:p>
            <a:pPr>
              <a:buNone/>
            </a:pPr>
            <a:r>
              <a:rPr lang="en-IE" sz="1600" b="1" dirty="0" smtClean="0"/>
              <a:t>GCSE Physics → Chapters → Nuclear → 57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07904" y="3861048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5373216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2" y="2060575"/>
            <a:ext cx="7035801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Creating a Board (By Topic)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7544" y="1052736"/>
            <a:ext cx="8229600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E" sz="1600" b="1" dirty="0" smtClean="0"/>
              <a:t>Menu → Set Assignments → Create a Board→ Name Your Board → Subject → Topic</a:t>
            </a:r>
          </a:p>
          <a:p>
            <a:pPr>
              <a:buNone/>
            </a:pPr>
            <a:r>
              <a:rPr lang="en-IE" sz="1600" b="1" dirty="0" smtClean="0"/>
              <a:t>→ Choose Your Questions → Save This Board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07904" y="3861048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5373216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20560"/>
          <a:stretch/>
        </p:blipFill>
        <p:spPr>
          <a:xfrm>
            <a:off x="1115616" y="1916832"/>
            <a:ext cx="6803538" cy="41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5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Cloning/Editing a Board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7544" y="1052736"/>
            <a:ext cx="8229600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E" sz="1600" b="1" dirty="0" smtClean="0"/>
              <a:t>Menu → My Boards → Click Share Icon of Board → Clone &amp; Edit → Subject → Topic</a:t>
            </a:r>
          </a:p>
          <a:p>
            <a:pPr>
              <a:buNone/>
            </a:pPr>
            <a:r>
              <a:rPr lang="en-IE" sz="1600" b="1" dirty="0" smtClean="0"/>
              <a:t>→ Choose Your Questions  (select/deselect) → Save This Board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07904" y="3861048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5373216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580" y="1772816"/>
            <a:ext cx="7547857" cy="424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7308304" y="4293096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Assigning a Board to a Group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7544" y="1052736"/>
            <a:ext cx="8229600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E" sz="1600" b="1" dirty="0" smtClean="0"/>
              <a:t>Menu → Set Assignments → Choose Board → Assign → Choose Group → Due Date Reminder  → Assign to Group → Close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07904" y="3861048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5373216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64891"/>
            <a:ext cx="7704856" cy="433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Assignment Progress of Group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7544" y="1052736"/>
            <a:ext cx="8229600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E" sz="1600" b="1" dirty="0" smtClean="0"/>
              <a:t>Menu → Assignment Progress  → Choose Group → Download Group CSV of Group→ </a:t>
            </a:r>
            <a:r>
              <a:rPr lang="en-IE" sz="1600" b="1" dirty="0" err="1" smtClean="0"/>
              <a:t>group_progress.csv</a:t>
            </a:r>
            <a:r>
              <a:rPr lang="en-IE" sz="1600" b="1" dirty="0" smtClean="0"/>
              <a:t>  appears at bottom of screen → Click to Open (Excel File)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07904" y="3861048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5373216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7547373" cy="424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88032" y="5805264"/>
            <a:ext cx="4675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Exploring Online Help</a:t>
            </a:r>
            <a:endParaRPr lang="en-IE" dirty="0"/>
          </a:p>
        </p:txBody>
      </p:sp>
      <p:sp>
        <p:nvSpPr>
          <p:cNvPr id="13" name="Content Placeholder 9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3957072"/>
          </a:xfrm>
        </p:spPr>
        <p:txBody>
          <a:bodyPr/>
          <a:lstStyle/>
          <a:p>
            <a:r>
              <a:rPr lang="en-IE" dirty="0" smtClean="0"/>
              <a:t>There is excellent online help available on the Isaac Physics website</a:t>
            </a:r>
          </a:p>
          <a:p>
            <a:r>
              <a:rPr lang="en-IE" dirty="0" smtClean="0"/>
              <a:t>On the homepage, from Menu, you can choose from</a:t>
            </a:r>
          </a:p>
          <a:p>
            <a:pPr lvl="1"/>
            <a:r>
              <a:rPr lang="en-IE" dirty="0" smtClean="0">
                <a:hlinkClick r:id="rId3"/>
              </a:rPr>
              <a:t>Problem Solving Guide</a:t>
            </a:r>
            <a:endParaRPr lang="en-IE" dirty="0" smtClean="0"/>
          </a:p>
          <a:p>
            <a:pPr lvl="1"/>
            <a:r>
              <a:rPr lang="en-IE" dirty="0" smtClean="0">
                <a:hlinkClick r:id="rId4"/>
              </a:rPr>
              <a:t>Teacher Support</a:t>
            </a:r>
            <a:endParaRPr lang="en-IE" dirty="0" smtClean="0"/>
          </a:p>
          <a:p>
            <a:pPr lvl="1"/>
            <a:r>
              <a:rPr lang="en-IE" dirty="0" smtClean="0">
                <a:hlinkClick r:id="rId5"/>
              </a:rPr>
              <a:t>Student Support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/>
            </a:r>
            <a:br>
              <a:rPr lang="en-IE" dirty="0" smtClean="0"/>
            </a:br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Online Help Through Social Media</a:t>
            </a:r>
            <a:endParaRPr lang="en-IE" dirty="0"/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957072"/>
          </a:xfrm>
        </p:spPr>
        <p:txBody>
          <a:bodyPr/>
          <a:lstStyle/>
          <a:p>
            <a:r>
              <a:rPr lang="en-IE" dirty="0" smtClean="0"/>
              <a:t>Get help, and keep in touch with the Isaac Physics online community, through Twitter and Talkphysics.org</a:t>
            </a:r>
          </a:p>
          <a:p>
            <a:r>
              <a:rPr lang="en-IE" dirty="0" smtClean="0"/>
              <a:t>Twitter, link at the end of each Isaac Physics web page</a:t>
            </a:r>
          </a:p>
          <a:p>
            <a:r>
              <a:rPr lang="en-IE" dirty="0" err="1" smtClean="0"/>
              <a:t>Talkphysics</a:t>
            </a:r>
            <a:r>
              <a:rPr lang="en-IE" dirty="0" smtClean="0"/>
              <a:t>, linked from </a:t>
            </a:r>
            <a:r>
              <a:rPr lang="en-IE" dirty="0"/>
              <a:t>the teacher support </a:t>
            </a:r>
            <a:r>
              <a:rPr lang="en-IE" dirty="0" smtClean="0"/>
              <a:t>pages (teacher support): https</a:t>
            </a:r>
            <a:r>
              <a:rPr lang="en-IE" dirty="0"/>
              <a:t>://www.talkphysics.org/groups/isaac-physics</a:t>
            </a:r>
            <a:r>
              <a:rPr lang="en-IE" dirty="0" smtClean="0"/>
              <a:t>/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Benefits of Online Assessment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08512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/>
              <a:t>A student can complete assignments and have them assessed at home</a:t>
            </a:r>
          </a:p>
          <a:p>
            <a:r>
              <a:rPr lang="en-IE" dirty="0" smtClean="0"/>
              <a:t>There can be a more relaxed environment</a:t>
            </a:r>
          </a:p>
          <a:p>
            <a:r>
              <a:rPr lang="en-IE" dirty="0" smtClean="0"/>
              <a:t>It rewards perseverance – the system does not record the number of times a student submitted a wrong answer to a question</a:t>
            </a:r>
          </a:p>
          <a:p>
            <a:r>
              <a:rPr lang="en-IE" dirty="0" smtClean="0"/>
              <a:t>A teacher can quickly see where there may be difficulties</a:t>
            </a:r>
          </a:p>
          <a:p>
            <a:r>
              <a:rPr lang="en-IE" dirty="0" smtClean="0"/>
              <a:t>The emphasis is on Assessment for Learning (</a:t>
            </a:r>
            <a:r>
              <a:rPr lang="en-IE" dirty="0" err="1" smtClean="0"/>
              <a:t>AfL</a:t>
            </a:r>
            <a:r>
              <a:rPr lang="en-IE" dirty="0" smtClean="0"/>
              <a:t>)</a:t>
            </a:r>
          </a:p>
          <a:p>
            <a:r>
              <a:rPr lang="en-IE" dirty="0" smtClean="0"/>
              <a:t>It may encourage </a:t>
            </a:r>
            <a:r>
              <a:rPr lang="en-IE" b="1" dirty="0" smtClean="0"/>
              <a:t>useful</a:t>
            </a:r>
            <a:r>
              <a:rPr lang="en-IE" dirty="0" smtClean="0"/>
              <a:t> collaboration with fellow students</a:t>
            </a:r>
          </a:p>
          <a:p>
            <a:r>
              <a:rPr lang="en-IE" dirty="0" smtClean="0"/>
              <a:t>Specific feedback messages for thousands of common wrong answers</a:t>
            </a:r>
          </a:p>
          <a:p>
            <a:r>
              <a:rPr lang="en-GB" b="1" dirty="0" smtClean="0"/>
              <a:t>Note: </a:t>
            </a:r>
            <a:r>
              <a:rPr lang="en-GB" dirty="0" smtClean="0"/>
              <a:t>It is still highly recommended that </a:t>
            </a:r>
            <a:r>
              <a:rPr lang="en-IE" dirty="0" smtClean="0"/>
              <a:t>students show their workings on paper</a:t>
            </a:r>
            <a:endParaRPr lang="en-GB" dirty="0" smtClean="0"/>
          </a:p>
          <a:p>
            <a:pPr lvl="1"/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What is Isaac Physics?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957072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Isaac Physics is a teaching/learning resource designed to help students improve their Physics problem solving skills</a:t>
            </a:r>
          </a:p>
          <a:p>
            <a:r>
              <a:rPr lang="en-IE" dirty="0" smtClean="0"/>
              <a:t>It is designed specifically with </a:t>
            </a:r>
            <a:r>
              <a:rPr lang="en-IE" dirty="0" err="1" smtClean="0"/>
              <a:t>AfL</a:t>
            </a:r>
            <a:r>
              <a:rPr lang="en-IE" dirty="0" smtClean="0"/>
              <a:t> (Assessment for Learning) in mind</a:t>
            </a:r>
          </a:p>
          <a:p>
            <a:r>
              <a:rPr lang="en-IE" dirty="0" smtClean="0"/>
              <a:t>It supports students from all backgrounds</a:t>
            </a:r>
          </a:p>
          <a:p>
            <a:r>
              <a:rPr lang="en-IE" dirty="0" smtClean="0"/>
              <a:t>The resource consists mainly of questions, which involve calculations</a:t>
            </a:r>
          </a:p>
          <a:p>
            <a:r>
              <a:rPr lang="en-IE" dirty="0" smtClean="0"/>
              <a:t>GCSE Physics translates well to the LC Physics syllabus</a:t>
            </a:r>
          </a:p>
          <a:p>
            <a:r>
              <a:rPr lang="en-IE" dirty="0" smtClean="0"/>
              <a:t>It is funded by the </a:t>
            </a:r>
            <a:r>
              <a:rPr lang="en-IE" dirty="0" err="1" smtClean="0"/>
              <a:t>DfE</a:t>
            </a:r>
            <a:r>
              <a:rPr lang="en-IE" dirty="0" smtClean="0"/>
              <a:t> (England), with local IOPI support for teachers in Ireland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Isaac Physics in your Physics Planning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/>
              <a:t>It is desirable that you integrate Isaac Physics into your overall Physics planning</a:t>
            </a:r>
          </a:p>
          <a:p>
            <a:r>
              <a:rPr lang="en-IE" dirty="0" smtClean="0"/>
              <a:t>Wherever you see this share symbol,     , clicking it will display the link to the place in the Isaac Physics website where you are now at</a:t>
            </a:r>
          </a:p>
          <a:p>
            <a:r>
              <a:rPr lang="en-IE" dirty="0" smtClean="0"/>
              <a:t>You can copy the link and paste it to your planning documents</a:t>
            </a:r>
          </a:p>
          <a:p>
            <a:r>
              <a:rPr lang="en-IE" dirty="0" smtClean="0"/>
              <a:t>Clicking on the link will send you back to where you were, be it a board, an assignment, a page in online help</a:t>
            </a:r>
          </a:p>
          <a:p>
            <a:r>
              <a:rPr lang="en-IE" dirty="0" smtClean="0"/>
              <a:t>Examples:</a:t>
            </a:r>
          </a:p>
          <a:p>
            <a:pPr lvl="1"/>
            <a:r>
              <a:rPr lang="en-IE" dirty="0" smtClean="0"/>
              <a:t>Nuclear Fusion Question 57.6</a:t>
            </a:r>
          </a:p>
          <a:p>
            <a:pPr lvl="2"/>
            <a:r>
              <a:rPr lang="en-IE" i="1" dirty="0" smtClean="0"/>
              <a:t>https://isaacphysics.org/questions/gcse_ch6_57_q6 </a:t>
            </a:r>
            <a:endParaRPr lang="en-IE" dirty="0" smtClean="0"/>
          </a:p>
          <a:p>
            <a:pPr lvl="1"/>
            <a:r>
              <a:rPr lang="en-IE" dirty="0" smtClean="0"/>
              <a:t>How to join a class group</a:t>
            </a:r>
          </a:p>
          <a:p>
            <a:pPr lvl="2"/>
            <a:r>
              <a:rPr lang="en-IE" i="1" dirty="0" smtClean="0"/>
              <a:t>https://isaacphysics.org/pages/support_walkthrough_join_class_group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75962" t="17094" r="18269" b="70940"/>
          <a:stretch>
            <a:fillRect/>
          </a:stretch>
        </p:blipFill>
        <p:spPr bwMode="auto">
          <a:xfrm>
            <a:off x="5508104" y="1700808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2555" y="948170"/>
            <a:ext cx="5830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9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www.physicsresourcebank.com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0219" y="1604327"/>
            <a:ext cx="7182326" cy="45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7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 join…..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0219" y="1604327"/>
            <a:ext cx="7182326" cy="4510564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7252807" y="3200401"/>
            <a:ext cx="928178" cy="717515"/>
          </a:xfrm>
          <a:custGeom>
            <a:avLst/>
            <a:gdLst>
              <a:gd name="connsiteX0" fmla="*/ 875671 w 1237570"/>
              <a:gd name="connsiteY0" fmla="*/ 162560 h 717515"/>
              <a:gd name="connsiteX1" fmla="*/ 459111 w 1237570"/>
              <a:gd name="connsiteY1" fmla="*/ 111760 h 717515"/>
              <a:gd name="connsiteX2" fmla="*/ 1911 w 1237570"/>
              <a:gd name="connsiteY2" fmla="*/ 314960 h 717515"/>
              <a:gd name="connsiteX3" fmla="*/ 641991 w 1237570"/>
              <a:gd name="connsiteY3" fmla="*/ 711200 h 717515"/>
              <a:gd name="connsiteX4" fmla="*/ 1180471 w 1237570"/>
              <a:gd name="connsiteY4" fmla="*/ 528320 h 717515"/>
              <a:gd name="connsiteX5" fmla="*/ 1170311 w 1237570"/>
              <a:gd name="connsiteY5" fmla="*/ 132080 h 717515"/>
              <a:gd name="connsiteX6" fmla="*/ 723271 w 1237570"/>
              <a:gd name="connsiteY6" fmla="*/ 0 h 71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7570" h="717515">
                <a:moveTo>
                  <a:pt x="875671" y="162560"/>
                </a:moveTo>
                <a:cubicBezTo>
                  <a:pt x="740204" y="124460"/>
                  <a:pt x="604738" y="86360"/>
                  <a:pt x="459111" y="111760"/>
                </a:cubicBezTo>
                <a:cubicBezTo>
                  <a:pt x="313484" y="137160"/>
                  <a:pt x="-28569" y="215053"/>
                  <a:pt x="1911" y="314960"/>
                </a:cubicBezTo>
                <a:cubicBezTo>
                  <a:pt x="32391" y="414867"/>
                  <a:pt x="445564" y="675640"/>
                  <a:pt x="641991" y="711200"/>
                </a:cubicBezTo>
                <a:cubicBezTo>
                  <a:pt x="838418" y="746760"/>
                  <a:pt x="1092418" y="624840"/>
                  <a:pt x="1180471" y="528320"/>
                </a:cubicBezTo>
                <a:cubicBezTo>
                  <a:pt x="1268524" y="431800"/>
                  <a:pt x="1246511" y="220133"/>
                  <a:pt x="1170311" y="132080"/>
                </a:cubicBezTo>
                <a:cubicBezTo>
                  <a:pt x="1094111" y="44027"/>
                  <a:pt x="908691" y="22013"/>
                  <a:pt x="723271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5859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</a:t>
            </a:r>
            <a:r>
              <a:rPr lang="en-IE" dirty="0" smtClean="0"/>
              <a:t>o join….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4615" y="1825625"/>
            <a:ext cx="5394771" cy="435133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234441" y="5296218"/>
            <a:ext cx="4515764" cy="1015683"/>
          </a:xfrm>
          <a:custGeom>
            <a:avLst/>
            <a:gdLst>
              <a:gd name="connsiteX0" fmla="*/ 875671 w 1237570"/>
              <a:gd name="connsiteY0" fmla="*/ 162560 h 717515"/>
              <a:gd name="connsiteX1" fmla="*/ 459111 w 1237570"/>
              <a:gd name="connsiteY1" fmla="*/ 111760 h 717515"/>
              <a:gd name="connsiteX2" fmla="*/ 1911 w 1237570"/>
              <a:gd name="connsiteY2" fmla="*/ 314960 h 717515"/>
              <a:gd name="connsiteX3" fmla="*/ 641991 w 1237570"/>
              <a:gd name="connsiteY3" fmla="*/ 711200 h 717515"/>
              <a:gd name="connsiteX4" fmla="*/ 1180471 w 1237570"/>
              <a:gd name="connsiteY4" fmla="*/ 528320 h 717515"/>
              <a:gd name="connsiteX5" fmla="*/ 1170311 w 1237570"/>
              <a:gd name="connsiteY5" fmla="*/ 132080 h 717515"/>
              <a:gd name="connsiteX6" fmla="*/ 723271 w 1237570"/>
              <a:gd name="connsiteY6" fmla="*/ 0 h 71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7570" h="717515">
                <a:moveTo>
                  <a:pt x="875671" y="162560"/>
                </a:moveTo>
                <a:cubicBezTo>
                  <a:pt x="740204" y="124460"/>
                  <a:pt x="604738" y="86360"/>
                  <a:pt x="459111" y="111760"/>
                </a:cubicBezTo>
                <a:cubicBezTo>
                  <a:pt x="313484" y="137160"/>
                  <a:pt x="-28569" y="215053"/>
                  <a:pt x="1911" y="314960"/>
                </a:cubicBezTo>
                <a:cubicBezTo>
                  <a:pt x="32391" y="414867"/>
                  <a:pt x="445564" y="675640"/>
                  <a:pt x="641991" y="711200"/>
                </a:cubicBezTo>
                <a:cubicBezTo>
                  <a:pt x="838418" y="746760"/>
                  <a:pt x="1092418" y="624840"/>
                  <a:pt x="1180471" y="528320"/>
                </a:cubicBezTo>
                <a:cubicBezTo>
                  <a:pt x="1268524" y="431800"/>
                  <a:pt x="1246511" y="220133"/>
                  <a:pt x="1170311" y="132080"/>
                </a:cubicBezTo>
                <a:cubicBezTo>
                  <a:pt x="1094111" y="44027"/>
                  <a:pt x="908691" y="22013"/>
                  <a:pt x="723271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6096000" y="4610895"/>
            <a:ext cx="2849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</a:t>
            </a:r>
            <a:r>
              <a:rPr lang="en-IE" dirty="0" smtClean="0"/>
              <a:t>ick, or untick. as you decide</a:t>
            </a:r>
          </a:p>
          <a:p>
            <a:r>
              <a:rPr lang="en-IE" dirty="0" smtClean="0"/>
              <a:t>all shared data is respected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0450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As a member, you have access to…..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921" y="1507808"/>
            <a:ext cx="4746308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3569" y="3363685"/>
            <a:ext cx="3703320" cy="1996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4298" y="5656218"/>
            <a:ext cx="463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+  more to be added….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xmlns="" val="12757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If you would like to share resources….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265" y="1917066"/>
            <a:ext cx="5543550" cy="891449"/>
          </a:xfrm>
        </p:spPr>
        <p:txBody>
          <a:bodyPr/>
          <a:lstStyle/>
          <a:p>
            <a:r>
              <a:rPr lang="en-IE" dirty="0" smtClean="0"/>
              <a:t>email:    tom.tierney@castleknockcollege.ie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431074" y="4336869"/>
            <a:ext cx="8004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smtClean="0"/>
              <a:t>We will email you sparingly, to let you know of upcoming events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xmlns="" val="42054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Evaluation &amp; What Next?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957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b="1" dirty="0" smtClean="0"/>
              <a:t>PDST Isaac Physics Spring 2019 Evaluation link</a:t>
            </a:r>
            <a:endParaRPr lang="en-IE" dirty="0" smtClean="0"/>
          </a:p>
          <a:p>
            <a:r>
              <a:rPr lang="en-IE" b="1" dirty="0" smtClean="0">
                <a:solidFill>
                  <a:schemeClr val="tx2"/>
                </a:solidFill>
              </a:rPr>
              <a:t> </a:t>
            </a:r>
            <a:r>
              <a:rPr lang="en-IE" sz="3200" u="sng" dirty="0" smtClean="0">
                <a:solidFill>
                  <a:schemeClr val="tx2"/>
                </a:solidFill>
                <a:hlinkClick r:id="rId3"/>
              </a:rPr>
              <a:t>https</a:t>
            </a:r>
            <a:r>
              <a:rPr lang="en-IE" sz="3200" u="sng" smtClean="0">
                <a:solidFill>
                  <a:schemeClr val="tx2"/>
                </a:solidFill>
                <a:hlinkClick r:id="rId3"/>
              </a:rPr>
              <a:t>://surveyhero.com/c/8ad3a155</a:t>
            </a:r>
            <a:r>
              <a:rPr lang="en-IE" sz="3200" u="sng" smtClean="0">
                <a:solidFill>
                  <a:schemeClr val="tx2"/>
                </a:solidFill>
              </a:rPr>
              <a:t>  </a:t>
            </a:r>
            <a:endParaRPr lang="en-IE" sz="32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IE" dirty="0" smtClean="0"/>
              <a:t> </a:t>
            </a:r>
          </a:p>
          <a:p>
            <a:r>
              <a:rPr lang="en-IE" dirty="0" smtClean="0"/>
              <a:t>It is very important that you indicate the areas of Physics you would like support in at future workshops</a:t>
            </a:r>
          </a:p>
          <a:p>
            <a:endParaRPr lang="en-IE" dirty="0"/>
          </a:p>
        </p:txBody>
      </p:sp>
      <p:pic>
        <p:nvPicPr>
          <p:cNvPr id="4" name="Picture 3" descr="C:\Users\Default.Default-PC\AppData\Local\Temp\fram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628800"/>
            <a:ext cx="1282625" cy="12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In Tonight’s Workshop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3957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IE" sz="2400" dirty="0" smtClean="0"/>
              <a:t>We review the benefits of Isaac Physics</a:t>
            </a:r>
          </a:p>
          <a:p>
            <a:pPr>
              <a:spcBef>
                <a:spcPts val="0"/>
              </a:spcBef>
            </a:pPr>
            <a:r>
              <a:rPr lang="en-IE" sz="2400" dirty="0" smtClean="0"/>
              <a:t>We show you how to</a:t>
            </a:r>
          </a:p>
          <a:p>
            <a:pPr lvl="1">
              <a:spcBef>
                <a:spcPts val="0"/>
              </a:spcBef>
            </a:pPr>
            <a:r>
              <a:rPr lang="en-IE" dirty="0" smtClean="0"/>
              <a:t>Login/register as a student</a:t>
            </a:r>
          </a:p>
          <a:p>
            <a:pPr lvl="1">
              <a:spcBef>
                <a:spcPts val="0"/>
              </a:spcBef>
            </a:pPr>
            <a:r>
              <a:rPr lang="en-IE" dirty="0" smtClean="0"/>
              <a:t>Complete an assignment (as a student)</a:t>
            </a:r>
          </a:p>
          <a:p>
            <a:pPr lvl="1">
              <a:spcBef>
                <a:spcPts val="0"/>
              </a:spcBef>
            </a:pPr>
            <a:r>
              <a:rPr lang="en-IE" dirty="0" smtClean="0"/>
              <a:t>Login/register as a teacher</a:t>
            </a:r>
          </a:p>
          <a:p>
            <a:pPr lvl="1">
              <a:spcBef>
                <a:spcPts val="0"/>
              </a:spcBef>
            </a:pPr>
            <a:r>
              <a:rPr lang="en-IE" dirty="0" smtClean="0"/>
              <a:t>Create a class group</a:t>
            </a:r>
          </a:p>
          <a:p>
            <a:pPr lvl="1">
              <a:spcBef>
                <a:spcPts val="0"/>
              </a:spcBef>
            </a:pPr>
            <a:r>
              <a:rPr lang="en-IE" dirty="0" smtClean="0"/>
              <a:t>Set homework/</a:t>
            </a:r>
            <a:r>
              <a:rPr lang="en-IE" dirty="0" err="1" smtClean="0"/>
              <a:t>classwork</a:t>
            </a:r>
            <a:endParaRPr lang="en-IE" dirty="0" smtClean="0"/>
          </a:p>
          <a:p>
            <a:pPr lvl="1">
              <a:spcBef>
                <a:spcPts val="0"/>
              </a:spcBef>
            </a:pPr>
            <a:r>
              <a:rPr lang="en-IE" dirty="0" smtClean="0"/>
              <a:t>Track the progress of your group</a:t>
            </a:r>
          </a:p>
          <a:p>
            <a:pPr lvl="1">
              <a:spcBef>
                <a:spcPts val="0"/>
              </a:spcBef>
            </a:pPr>
            <a:r>
              <a:rPr lang="en-IE" dirty="0" smtClean="0"/>
              <a:t>Access online help</a:t>
            </a:r>
          </a:p>
          <a:p>
            <a:pPr lvl="1">
              <a:spcBef>
                <a:spcPts val="0"/>
              </a:spcBef>
            </a:pPr>
            <a:r>
              <a:rPr lang="en-IE" dirty="0" smtClean="0"/>
              <a:t>Integrate Isaac Physics into your Physics planning</a:t>
            </a:r>
          </a:p>
          <a:p>
            <a:pPr>
              <a:spcBef>
                <a:spcPts val="0"/>
              </a:spcBef>
            </a:pPr>
            <a:r>
              <a:rPr lang="en-IE" sz="2400" dirty="0" smtClean="0"/>
              <a:t>We facilitate the sharing of views on our experience of Isaac Physics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Creating a Student Account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7544" y="1268760"/>
            <a:ext cx="8229600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E" sz="1600" b="1" dirty="0" smtClean="0"/>
              <a:t>Menu → Login→ Enter email address + password → Signup → Enter personal details → Register Now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2" y="2060575"/>
            <a:ext cx="7035801" cy="3957638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Entering/Modifying Account Details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7544" y="1268760"/>
            <a:ext cx="8229600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E" sz="1600" b="1" dirty="0" smtClean="0"/>
              <a:t>Menu → My account→ Enter /Modify account details→ Save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3" y="2060575"/>
            <a:ext cx="7035800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Joining a Group (From Student A/c)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7544" y="1052736"/>
            <a:ext cx="8229600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E" sz="1600" b="1" dirty="0" smtClean="0"/>
              <a:t>Menu → My Account→ Teacher Connection→ Enter Token → Connect → Confirm → Save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07904" y="3861048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5373216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2" y="2060575"/>
            <a:ext cx="7035801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12" y="2060575"/>
            <a:ext cx="7035801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Answering An Assignment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7544" y="1268760"/>
            <a:ext cx="8229600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E" sz="1600" b="1" dirty="0" smtClean="0"/>
              <a:t>Menu → My Assignments → View Assignment → Choose Hexagon → Answer Question(s)→ Check My Answer (Use Hints if Necessary)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Practising Questions from the Book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7544" y="1268760"/>
            <a:ext cx="8229600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E" sz="1600" b="1" dirty="0" smtClean="0"/>
              <a:t>GCSE → Click Search Icon→ Enter Question Number in Text Box → Search→ Click on Question → Answer Question → Check My Answer (Use Hints if Necessary)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12" y="2060575"/>
            <a:ext cx="7035801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444208" y="3789040"/>
            <a:ext cx="57606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Creating a Teacher Account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752528"/>
          </a:xfrm>
        </p:spPr>
        <p:txBody>
          <a:bodyPr>
            <a:normAutofit fontScale="92500"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IE" sz="2600" dirty="0" smtClean="0"/>
              <a:t>You can upgrade from a student account to a teacher account.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IE" sz="2600" dirty="0" smtClean="0"/>
              <a:t>You must have a teacher account to enable you to form groups, set assignments and monitor students’ progress</a:t>
            </a:r>
          </a:p>
          <a:p>
            <a:r>
              <a:rPr lang="en-IE" dirty="0" smtClean="0"/>
              <a:t>To upgrade to a teacher account, you must request teacher status from Isaac Physics</a:t>
            </a:r>
          </a:p>
          <a:p>
            <a:r>
              <a:rPr lang="en-IE" dirty="0" smtClean="0"/>
              <a:t>You can request an upgrade from Student Status to Teacher Status this evening by attempting the assignment given to you earlier by the facilitator</a:t>
            </a:r>
          </a:p>
          <a:p>
            <a:r>
              <a:rPr lang="en-IE" dirty="0" smtClean="0"/>
              <a:t>The name of Ally Davies (ally@isaacphysics.org) has been added as a second group manager of this group, so Ally will receive your details when you attempt the assignment</a:t>
            </a:r>
          </a:p>
          <a:p>
            <a:r>
              <a:rPr lang="en-IE" dirty="0" smtClean="0"/>
              <a:t>Allow a few days for your account to be updated  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4916</TotalTime>
  <Words>1174</Words>
  <Application>Microsoft Office PowerPoint</Application>
  <PresentationFormat>On-screen Show (4:3)</PresentationFormat>
  <Paragraphs>131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Isaac Physics</vt:lpstr>
      <vt:lpstr>What is Isaac Physics?</vt:lpstr>
      <vt:lpstr>In Tonight’s Workshop</vt:lpstr>
      <vt:lpstr>Creating a Student Account</vt:lpstr>
      <vt:lpstr>Entering/Modifying Account Details</vt:lpstr>
      <vt:lpstr>Joining a Group (From Student A/c)</vt:lpstr>
      <vt:lpstr>Answering An Assignment</vt:lpstr>
      <vt:lpstr>Practising Questions from the Book</vt:lpstr>
      <vt:lpstr>Creating a Teacher Account</vt:lpstr>
      <vt:lpstr>Creating a Teacher Account - Notes</vt:lpstr>
      <vt:lpstr>Creating a Group</vt:lpstr>
      <vt:lpstr>Creating a Board (From GCSE Book)</vt:lpstr>
      <vt:lpstr>Creating a Board (By Topic)</vt:lpstr>
      <vt:lpstr>Cloning/Editing a Board</vt:lpstr>
      <vt:lpstr>Assigning a Board to a Group</vt:lpstr>
      <vt:lpstr>Assignment Progress of Group</vt:lpstr>
      <vt:lpstr>Exploring Online Help</vt:lpstr>
      <vt:lpstr>Online Help Through Social Media</vt:lpstr>
      <vt:lpstr>Benefits of Online Assessment</vt:lpstr>
      <vt:lpstr>Isaac Physics in your Physics Planning</vt:lpstr>
      <vt:lpstr>Slide 21</vt:lpstr>
      <vt:lpstr>www.physicsresourcebank.com</vt:lpstr>
      <vt:lpstr>to join…..</vt:lpstr>
      <vt:lpstr>to join….</vt:lpstr>
      <vt:lpstr>As a member, you have access to…..</vt:lpstr>
      <vt:lpstr>If you would like to share resources….</vt:lpstr>
      <vt:lpstr>Evaluation &amp; What Next?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Isaac Physics</dc:title>
  <dc:creator>Jimmy</dc:creator>
  <cp:lastModifiedBy>Default</cp:lastModifiedBy>
  <cp:revision>77</cp:revision>
  <dcterms:created xsi:type="dcterms:W3CDTF">2017-02-09T11:38:37Z</dcterms:created>
  <dcterms:modified xsi:type="dcterms:W3CDTF">2019-01-31T17:55:28Z</dcterms:modified>
</cp:coreProperties>
</file>