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3" r:id="rId6"/>
    <p:sldId id="304" r:id="rId7"/>
    <p:sldId id="307" r:id="rId8"/>
    <p:sldId id="306" r:id="rId9"/>
    <p:sldId id="301" r:id="rId10"/>
    <p:sldId id="299" r:id="rId11"/>
    <p:sldId id="30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 Tierney" initials="TT" lastIdx="1" clrIdx="0">
    <p:extLst>
      <p:ext uri="{19B8F6BF-5375-455C-9EA6-DF929625EA0E}">
        <p15:presenceInfo xmlns:p15="http://schemas.microsoft.com/office/powerpoint/2012/main" userId="S-1-5-21-710292702-2030779134-1039276024-103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3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Tierney" userId="98ae919e-0f69-4050-89a6-75b9e3bee043" providerId="ADAL" clId="{5133E0D8-28DE-4126-984B-52312173DF2B}"/>
    <pc:docChg chg="delSld modSld">
      <pc:chgData name="Tom Tierney" userId="98ae919e-0f69-4050-89a6-75b9e3bee043" providerId="ADAL" clId="{5133E0D8-28DE-4126-984B-52312173DF2B}" dt="2021-01-15T14:26:34.777" v="28" actId="20577"/>
      <pc:docMkLst>
        <pc:docMk/>
      </pc:docMkLst>
      <pc:sldChg chg="modSp modAnim">
        <pc:chgData name="Tom Tierney" userId="98ae919e-0f69-4050-89a6-75b9e3bee043" providerId="ADAL" clId="{5133E0D8-28DE-4126-984B-52312173DF2B}" dt="2021-01-15T14:26:34.777" v="28" actId="20577"/>
        <pc:sldMkLst>
          <pc:docMk/>
          <pc:sldMk cId="0" sldId="299"/>
        </pc:sldMkLst>
        <pc:spChg chg="mod">
          <ac:chgData name="Tom Tierney" userId="98ae919e-0f69-4050-89a6-75b9e3bee043" providerId="ADAL" clId="{5133E0D8-28DE-4126-984B-52312173DF2B}" dt="2021-01-15T14:26:34.777" v="28" actId="20577"/>
          <ac:spMkLst>
            <pc:docMk/>
            <pc:sldMk cId="0" sldId="299"/>
            <ac:spMk id="21" creationId="{B8AB4610-37AE-4CF3-8747-230EB6231D35}"/>
          </ac:spMkLst>
        </pc:spChg>
      </pc:sldChg>
      <pc:sldChg chg="modAnim">
        <pc:chgData name="Tom Tierney" userId="98ae919e-0f69-4050-89a6-75b9e3bee043" providerId="ADAL" clId="{5133E0D8-28DE-4126-984B-52312173DF2B}" dt="2021-01-12T14:06:02.403" v="6"/>
        <pc:sldMkLst>
          <pc:docMk/>
          <pc:sldMk cId="210109908" sldId="303"/>
        </pc:sldMkLst>
      </pc:sldChg>
      <pc:sldChg chg="modAnim">
        <pc:chgData name="Tom Tierney" userId="98ae919e-0f69-4050-89a6-75b9e3bee043" providerId="ADAL" clId="{5133E0D8-28DE-4126-984B-52312173DF2B}" dt="2021-01-12T14:08:42.751" v="23"/>
        <pc:sldMkLst>
          <pc:docMk/>
          <pc:sldMk cId="2484114542" sldId="306"/>
        </pc:sldMkLst>
      </pc:sldChg>
      <pc:sldChg chg="modAnim">
        <pc:chgData name="Tom Tierney" userId="98ae919e-0f69-4050-89a6-75b9e3bee043" providerId="ADAL" clId="{5133E0D8-28DE-4126-984B-52312173DF2B}" dt="2021-01-15T14:24:10.069" v="26"/>
        <pc:sldMkLst>
          <pc:docMk/>
          <pc:sldMk cId="2188194936" sldId="307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E48EF-638E-47CE-AB36-DA7E23069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251301-23F7-4296-AABC-2BDF932B5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66179-FEA0-4EAB-949A-EF851964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F23CF-FCB1-4671-9D23-C681F5E5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79601-4EC0-42C4-9774-C29C5EAA8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416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6828-E787-45FB-997F-5E91A21E0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3A422-7643-4955-BF40-1772344BE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1CB3F-B30B-4C18-9762-C1686AF4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1ECDB-07AC-422C-BEC8-89C6A1C93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398D0-3E79-43E9-A7B7-A3806304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716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CE4BAA-0BEA-4286-9A4A-C68E531091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75C9A8-8C13-4642-AB62-2372C37D6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B340B-352C-4BD9-A10A-98BE3FB7C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4486E-2FF1-4E6E-80A2-84EB441C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B5EB2-C0D4-48C3-A6DB-787BBC7E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301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0C40B-5A01-484F-A898-74F79A00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D2F5-581C-4612-B9D4-3DFB0C62D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17148-938F-4A7F-9D95-BA1E61FE4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8502-84D4-41C7-BA05-078EC4BA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EB000-9104-4429-9356-BFAE84E41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967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F8B12-CEE1-4C5F-A942-6823F5F6E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CC310-5267-4115-AB3B-83B541A44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72840-F2B3-4B7A-A988-40F4D2247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FF118-0E87-4DDD-9B74-26DE071B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47403-9BEB-4185-9F29-9DE588DA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371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F97E7-4B88-4CBD-8DC5-CC117E20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CB3E3-3E85-48A4-BCCD-225C2CFB9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9BA99-03DB-4B41-B833-A1A62A62A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1D85BC-FBD0-4616-AF08-B79FF0181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3226D3-69B4-4485-B3C8-F1616BDF9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78292-517A-4371-ACA3-793AB281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1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2A0C1-9607-478B-B61E-B8ECA000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B87BC-854D-4385-B089-88AE72350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E8BC9-E772-417F-9BEA-754CAAD4C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6A1B7-60D2-4BB3-8AF5-278B94546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7D2D16-6733-47D1-9823-C96E2ACEC0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F7D41B-83B2-4ADE-B989-49DC5281B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FA5E59-3ECB-4D8F-BE61-9D91DF36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2CD6FD-96EA-4561-B73A-40479624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89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92B9-3388-4641-AEFF-5344710C0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BA7A22-CC57-497B-9D47-A4A4ADDB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CA725-4480-4D3D-8FF6-1857FBA7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331A8-22AF-4A17-803B-EF25098BB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184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FB4C10-30C0-49FE-BC20-7B3718063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18A53-57A2-478D-900D-C2746C8D8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850CE-4BBE-4714-98AE-910CE441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512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C26A9-EEBB-4C64-AA4E-F1031CD70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A7763-776D-4E1B-9F2D-4A3AE9E9B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7A1D4-1FDA-4B3E-9B67-CFE9E5AFC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F5C35-AD72-422F-ACEB-62C0CC597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C9FD0D-22FF-4F49-A10F-7671DD28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1152-424E-4392-9544-FD51F08C8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23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2B810-4A84-4DF5-A7E0-0595CDD2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D9763-57D7-40BA-BBE6-DB5033B02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57EA5-8740-47BC-96E8-1E924AC9E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5718F-E4A1-46EA-9A64-20CAC2437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C4D8C-9F3B-405A-9AD3-9D3D86734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6C7B-0300-4573-AD9F-424B93B9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737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350CB-900D-4C42-850D-1789393E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884A5-30F1-4EAF-8414-7296232DB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83CE1-E02D-454A-B66A-5C986B197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FDC02-2A40-40A1-92F3-24DBDDF13E83}" type="datetimeFigureOut">
              <a:rPr lang="en-IE" smtClean="0"/>
              <a:t>15/01/2021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356BE-718E-4E78-9498-5D5127A96D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37806-D545-444F-900E-2EC3A1E84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6E447-817E-4889-80CB-30DB0B045C6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720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6D0D7-2702-4F01-A1FD-ED71C3FE83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Electric Fields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0E8994-669F-41E7-A1A2-646993823C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730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D0C1524-A6E6-4216-A30D-333D79180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559" y="122239"/>
            <a:ext cx="7772400" cy="731838"/>
          </a:xfrm>
          <a:noFill/>
        </p:spPr>
        <p:txBody>
          <a:bodyPr/>
          <a:lstStyle/>
          <a:p>
            <a:pPr eaLnBrk="1" hangingPunct="1"/>
            <a:r>
              <a:rPr lang="en-GB" altLang="en-US" sz="3200" b="1" dirty="0">
                <a:solidFill>
                  <a:srgbClr val="000066"/>
                </a:solidFill>
              </a:rPr>
              <a:t>Electric Fields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7E94A-8929-4268-9908-F894813E5A54}"/>
              </a:ext>
            </a:extLst>
          </p:cNvPr>
          <p:cNvSpPr txBox="1"/>
          <p:nvPr/>
        </p:nvSpPr>
        <p:spPr>
          <a:xfrm>
            <a:off x="923677" y="1106015"/>
            <a:ext cx="1029561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At Jnr Cert you learned about </a:t>
            </a:r>
            <a:r>
              <a:rPr lang="en-GB" i="1" dirty="0">
                <a:solidFill>
                  <a:schemeClr val="tx2"/>
                </a:solidFill>
              </a:rPr>
              <a:t>magnetic </a:t>
            </a:r>
            <a:r>
              <a:rPr lang="en-GB" dirty="0">
                <a:solidFill>
                  <a:schemeClr val="tx2"/>
                </a:solidFill>
              </a:rPr>
              <a:t>fields…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…where the arrows point from north to south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…which can be demonstrated using iron filings…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…or plotting compasses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The magnetic field is the area around a magnet where the magnet has an effect </a:t>
            </a:r>
            <a:endParaRPr lang="en-IE" dirty="0">
              <a:solidFill>
                <a:schemeClr val="tx2"/>
              </a:solidFill>
            </a:endParaRPr>
          </a:p>
        </p:txBody>
      </p:sp>
      <p:pic>
        <p:nvPicPr>
          <p:cNvPr id="1026" name="Picture 2" descr="Remember which way magnetic field lines on a magnet travel">
            <a:extLst>
              <a:ext uri="{FF2B5EF4-FFF2-40B4-BE49-F238E27FC236}">
                <a16:creationId xmlns:a16="http://schemas.microsoft.com/office/drawing/2014/main" id="{444A3BA6-144D-400C-B4B7-C014CC217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278" y="125014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ne Iron Filings (Fillings) and Bar Magnet Combo for magnetism experiments  200g | eBay">
            <a:extLst>
              <a:ext uri="{FF2B5EF4-FFF2-40B4-BE49-F238E27FC236}">
                <a16:creationId xmlns:a16="http://schemas.microsoft.com/office/drawing/2014/main" id="{512508B5-CE66-4A5F-AEB6-FFD52DB54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56" y="3429000"/>
            <a:ext cx="24955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ile:Openstax college-physics 22.15 magnet-field-lines alternative.jpg -  Wikimedia Commons">
            <a:extLst>
              <a:ext uri="{FF2B5EF4-FFF2-40B4-BE49-F238E27FC236}">
                <a16:creationId xmlns:a16="http://schemas.microsoft.com/office/drawing/2014/main" id="{78AF326B-401C-4223-A3EF-55B48D873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477" y="3137340"/>
            <a:ext cx="1704975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0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D0C1524-A6E6-4216-A30D-333D79180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559" y="122239"/>
            <a:ext cx="7772400" cy="731838"/>
          </a:xfrm>
          <a:noFill/>
        </p:spPr>
        <p:txBody>
          <a:bodyPr/>
          <a:lstStyle/>
          <a:p>
            <a:pPr eaLnBrk="1" hangingPunct="1"/>
            <a:r>
              <a:rPr lang="en-GB" altLang="en-US" sz="3200" b="1" dirty="0">
                <a:solidFill>
                  <a:srgbClr val="000066"/>
                </a:solidFill>
              </a:rPr>
              <a:t>Electric Fields: demonstration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7E94A-8929-4268-9908-F894813E5A54}"/>
              </a:ext>
            </a:extLst>
          </p:cNvPr>
          <p:cNvSpPr txBox="1"/>
          <p:nvPr/>
        </p:nvSpPr>
        <p:spPr>
          <a:xfrm>
            <a:off x="923677" y="1106015"/>
            <a:ext cx="10295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At L Cert we learn about Electric Fields….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…..the area around an electric charge where the charge has an effect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…..It can be demonstrated in the lab…  </a:t>
            </a:r>
            <a:endParaRPr lang="en-IE" dirty="0">
              <a:solidFill>
                <a:schemeClr val="tx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71C4F3-7DC7-43E4-91FC-572226E80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495" y="2916482"/>
            <a:ext cx="7059010" cy="341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97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D0C1524-A6E6-4216-A30D-333D79180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559" y="122239"/>
            <a:ext cx="7772400" cy="731838"/>
          </a:xfrm>
          <a:noFill/>
        </p:spPr>
        <p:txBody>
          <a:bodyPr/>
          <a:lstStyle/>
          <a:p>
            <a:pPr eaLnBrk="1" hangingPunct="1"/>
            <a:r>
              <a:rPr lang="en-GB" altLang="en-US" sz="3200" b="1" dirty="0">
                <a:solidFill>
                  <a:srgbClr val="000066"/>
                </a:solidFill>
              </a:rPr>
              <a:t>Electric Fields: diagrams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7E94A-8929-4268-9908-F894813E5A54}"/>
              </a:ext>
            </a:extLst>
          </p:cNvPr>
          <p:cNvSpPr txBox="1"/>
          <p:nvPr/>
        </p:nvSpPr>
        <p:spPr>
          <a:xfrm>
            <a:off x="923677" y="1106015"/>
            <a:ext cx="102956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At L Cert we learn about Electric Fields….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…..the area around an electric charge where the charge has an effect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…..when we draw them, the arrows show the direction a small positive charge would move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…..imagine a single positive charge, fixed in place, as shown here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….which way would a small positive charge move? 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…..overall the magnetic field looks like this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1E740E-4B19-4AA0-B4F5-716A2D8AA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4091" y="3070017"/>
            <a:ext cx="2095792" cy="249589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02F0B0E-4A20-4638-B96C-54B5EEAE0B77}"/>
              </a:ext>
            </a:extLst>
          </p:cNvPr>
          <p:cNvSpPr/>
          <p:nvPr/>
        </p:nvSpPr>
        <p:spPr>
          <a:xfrm>
            <a:off x="4122489" y="4905956"/>
            <a:ext cx="508884" cy="4770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2"/>
                </a:solidFill>
              </a:rPr>
              <a:t>+</a:t>
            </a:r>
            <a:endParaRPr lang="en-IE" sz="4000" b="1" dirty="0">
              <a:solidFill>
                <a:schemeClr val="tx2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6EAFEE-B4C6-48C6-86B7-FD1C4DA41B67}"/>
              </a:ext>
            </a:extLst>
          </p:cNvPr>
          <p:cNvSpPr/>
          <p:nvPr/>
        </p:nvSpPr>
        <p:spPr>
          <a:xfrm>
            <a:off x="5231958" y="5053054"/>
            <a:ext cx="243578" cy="18288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+</a:t>
            </a:r>
            <a:endParaRPr lang="en-IE" b="1" dirty="0">
              <a:solidFill>
                <a:schemeClr val="tx2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3C09C60-FB26-4C80-9950-124731E2B865}"/>
              </a:ext>
            </a:extLst>
          </p:cNvPr>
          <p:cNvCxnSpPr>
            <a:cxnSpLocks/>
          </p:cNvCxnSpPr>
          <p:nvPr/>
        </p:nvCxnSpPr>
        <p:spPr>
          <a:xfrm>
            <a:off x="5693134" y="5144495"/>
            <a:ext cx="1580969" cy="0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A5BA7684-CBCF-4DAB-858F-9C44A779DD60}"/>
              </a:ext>
            </a:extLst>
          </p:cNvPr>
          <p:cNvSpPr/>
          <p:nvPr/>
        </p:nvSpPr>
        <p:spPr>
          <a:xfrm>
            <a:off x="3661313" y="5383034"/>
            <a:ext cx="243578" cy="18288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+</a:t>
            </a:r>
            <a:endParaRPr lang="en-IE" b="1" dirty="0">
              <a:solidFill>
                <a:schemeClr val="tx2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81AEE1E-1117-4BCC-B8D0-C6724EC389E6}"/>
              </a:ext>
            </a:extLst>
          </p:cNvPr>
          <p:cNvCxnSpPr>
            <a:cxnSpLocks/>
          </p:cNvCxnSpPr>
          <p:nvPr/>
        </p:nvCxnSpPr>
        <p:spPr>
          <a:xfrm flipH="1">
            <a:off x="1880171" y="5650787"/>
            <a:ext cx="1563544" cy="986319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9B707CDC-110B-47BF-A0FC-7E0228C0BEF5}"/>
              </a:ext>
            </a:extLst>
          </p:cNvPr>
          <p:cNvSpPr/>
          <p:nvPr/>
        </p:nvSpPr>
        <p:spPr>
          <a:xfrm>
            <a:off x="3262407" y="5018346"/>
            <a:ext cx="243578" cy="18288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2"/>
                </a:solidFill>
              </a:rPr>
              <a:t>+</a:t>
            </a:r>
            <a:endParaRPr lang="en-IE" b="1" dirty="0">
              <a:solidFill>
                <a:schemeClr val="tx2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9CC4B2D-6EF8-4467-800E-4105FE974631}"/>
              </a:ext>
            </a:extLst>
          </p:cNvPr>
          <p:cNvCxnSpPr>
            <a:cxnSpLocks/>
          </p:cNvCxnSpPr>
          <p:nvPr/>
        </p:nvCxnSpPr>
        <p:spPr>
          <a:xfrm flipH="1">
            <a:off x="1732117" y="5118228"/>
            <a:ext cx="1421491" cy="1"/>
          </a:xfrm>
          <a:prstGeom prst="straightConnector1">
            <a:avLst/>
          </a:prstGeom>
          <a:ln w="127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19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2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D0C1524-A6E6-4216-A30D-333D79180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559" y="122239"/>
            <a:ext cx="7772400" cy="731838"/>
          </a:xfrm>
          <a:noFill/>
        </p:spPr>
        <p:txBody>
          <a:bodyPr/>
          <a:lstStyle/>
          <a:p>
            <a:pPr eaLnBrk="1" hangingPunct="1"/>
            <a:r>
              <a:rPr lang="en-GB" altLang="en-US" sz="3200" b="1" dirty="0">
                <a:solidFill>
                  <a:srgbClr val="000066"/>
                </a:solidFill>
              </a:rPr>
              <a:t>Electric Fields: diagrams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7E94A-8929-4268-9908-F894813E5A54}"/>
              </a:ext>
            </a:extLst>
          </p:cNvPr>
          <p:cNvSpPr txBox="1"/>
          <p:nvPr/>
        </p:nvSpPr>
        <p:spPr>
          <a:xfrm>
            <a:off x="923677" y="1106015"/>
            <a:ext cx="102956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At L Cert we learn about Electric Fields….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…..the area around an electric charge where the charge has an effect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…..when we draw them, the arrows show the direction a small positive charge would move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    …..that means the arrows go away from positive and/or towards negatives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1E740E-4B19-4AA0-B4F5-716A2D8AA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906" y="3850825"/>
            <a:ext cx="2095792" cy="24958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C6711AA-3805-4B7E-9D0B-3E773E6859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418" y="3822246"/>
            <a:ext cx="2095792" cy="25244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A083BC-878F-40E5-9F81-C765750272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495" y="3869877"/>
            <a:ext cx="2124371" cy="24768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BA35DB-84FB-479D-9B76-CA4F68E948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8136" y="3822246"/>
            <a:ext cx="2057687" cy="254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11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Rectangle 5">
            <a:extLst>
              <a:ext uri="{FF2B5EF4-FFF2-40B4-BE49-F238E27FC236}">
                <a16:creationId xmlns:a16="http://schemas.microsoft.com/office/drawing/2014/main" id="{93B0829E-9F00-468D-BEAB-AEEC90C6A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157" y="1744128"/>
            <a:ext cx="7632700" cy="506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(…shows us what force a charge of +1C would experience)</a:t>
            </a:r>
          </a:p>
        </p:txBody>
      </p:sp>
      <p:graphicFrame>
        <p:nvGraphicFramePr>
          <p:cNvPr id="61447" name="Object 7">
            <a:extLst>
              <a:ext uri="{FF2B5EF4-FFF2-40B4-BE49-F238E27FC236}">
                <a16:creationId xmlns:a16="http://schemas.microsoft.com/office/drawing/2014/main" id="{CBD23724-E318-4450-9ADE-1A95367B73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35232"/>
              </p:ext>
            </p:extLst>
          </p:nvPr>
        </p:nvGraphicFramePr>
        <p:xfrm>
          <a:off x="1809750" y="2730500"/>
          <a:ext cx="7445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457200" imgH="431800" progId="Equation.3">
                  <p:embed/>
                </p:oleObj>
              </mc:Choice>
              <mc:Fallback>
                <p:oleObj name="Equation" r:id="rId3" imgW="457200" imgH="431800" progId="Equation.3">
                  <p:embed/>
                  <p:pic>
                    <p:nvPicPr>
                      <p:cNvPr id="61447" name="Object 7">
                        <a:extLst>
                          <a:ext uri="{FF2B5EF4-FFF2-40B4-BE49-F238E27FC236}">
                            <a16:creationId xmlns:a16="http://schemas.microsoft.com/office/drawing/2014/main" id="{CBD23724-E318-4450-9ADE-1A95367B73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2730500"/>
                        <a:ext cx="7445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1" name="Rectangle 11">
            <a:extLst>
              <a:ext uri="{FF2B5EF4-FFF2-40B4-BE49-F238E27FC236}">
                <a16:creationId xmlns:a16="http://schemas.microsoft.com/office/drawing/2014/main" id="{5BBCE398-DC7D-4A70-A10E-40ECEDF86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784" y="1065473"/>
            <a:ext cx="8625856" cy="506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The electric field strength is the force per unit charge at a point in the field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9B7BC285-62F2-4C70-94C9-BA1BE5187AFC}"/>
              </a:ext>
            </a:extLst>
          </p:cNvPr>
          <p:cNvSpPr txBox="1">
            <a:spLocks noChangeArrowheads="1"/>
          </p:cNvSpPr>
          <p:nvPr/>
        </p:nvSpPr>
        <p:spPr>
          <a:xfrm>
            <a:off x="355559" y="122239"/>
            <a:ext cx="7772400" cy="7318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b="1" dirty="0">
                <a:solidFill>
                  <a:srgbClr val="000066"/>
                </a:solidFill>
              </a:rPr>
              <a:t>Electric Fields: the maths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96F4B8-8474-426E-BF42-AA336CF31F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2716" y="2422783"/>
            <a:ext cx="8479284" cy="16128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691F8C4-7869-4537-BA0B-53A887D8A6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2716" y="4274863"/>
            <a:ext cx="8062372" cy="246089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27B2EE5-5326-4D4E-A17F-A04CFB309A6D}"/>
              </a:ext>
            </a:extLst>
          </p:cNvPr>
          <p:cNvSpPr/>
          <p:nvPr/>
        </p:nvSpPr>
        <p:spPr>
          <a:xfrm>
            <a:off x="3712716" y="4148488"/>
            <a:ext cx="8203360" cy="149191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4AC2AB-370B-4EE5-A18C-545661FFDFCC}"/>
              </a:ext>
            </a:extLst>
          </p:cNvPr>
          <p:cNvSpPr/>
          <p:nvPr/>
        </p:nvSpPr>
        <p:spPr>
          <a:xfrm>
            <a:off x="3865116" y="5640404"/>
            <a:ext cx="8203360" cy="61086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3A3EE93-9874-41CB-AC92-131482A21BB4}"/>
              </a:ext>
            </a:extLst>
          </p:cNvPr>
          <p:cNvSpPr/>
          <p:nvPr/>
        </p:nvSpPr>
        <p:spPr>
          <a:xfrm>
            <a:off x="3788916" y="6247134"/>
            <a:ext cx="8203360" cy="61086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451" grpId="0"/>
      <p:bldP spid="10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>
            <a:extLst>
              <a:ext uri="{FF2B5EF4-FFF2-40B4-BE49-F238E27FC236}">
                <a16:creationId xmlns:a16="http://schemas.microsoft.com/office/drawing/2014/main" id="{07A89429-440A-4690-ACD7-7C45CA8F7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690" y="1020353"/>
            <a:ext cx="11124280" cy="142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Remember Coulomb’s Law…..</a:t>
            </a:r>
          </a:p>
          <a:p>
            <a:pPr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     …states that the force between two point charges is directly proportional to the product of the   </a:t>
            </a:r>
          </a:p>
          <a:p>
            <a:pPr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     charges, and inversely proportional the square of the distance between them.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D8D467-BBF4-42A8-958A-2EC3E8F1A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65" y="1440325"/>
            <a:ext cx="13049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3B0CB7D1-65C0-417D-B459-5B901BA4B8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652906"/>
              </p:ext>
            </p:extLst>
          </p:nvPr>
        </p:nvGraphicFramePr>
        <p:xfrm>
          <a:off x="5192713" y="2671763"/>
          <a:ext cx="13747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926698" imgH="393529" progId="Equation.3">
                  <p:embed/>
                </p:oleObj>
              </mc:Choice>
              <mc:Fallback>
                <p:oleObj name="Equation" r:id="rId4" imgW="926698" imgH="393529" progId="Equation.3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3B0CB7D1-65C0-417D-B459-5B901BA4B8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2671763"/>
                        <a:ext cx="13747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>
            <a:extLst>
              <a:ext uri="{FF2B5EF4-FFF2-40B4-BE49-F238E27FC236}">
                <a16:creationId xmlns:a16="http://schemas.microsoft.com/office/drawing/2014/main" id="{BFB448CC-5908-4403-BC15-6D11268DA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590" y="3429000"/>
            <a:ext cx="10589410" cy="967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The electric field strength is the force per </a:t>
            </a:r>
            <a:r>
              <a:rPr lang="en-GB" sz="2000" b="1" i="1" dirty="0">
                <a:solidFill>
                  <a:srgbClr val="000066"/>
                </a:solidFill>
              </a:rPr>
              <a:t>unit </a:t>
            </a:r>
            <a:r>
              <a:rPr lang="en-GB" sz="2000" b="1" dirty="0">
                <a:solidFill>
                  <a:srgbClr val="000066"/>
                </a:solidFill>
              </a:rPr>
              <a:t>charge at a point in the field</a:t>
            </a:r>
          </a:p>
          <a:p>
            <a:pPr>
              <a:lnSpc>
                <a:spcPct val="150000"/>
              </a:lnSpc>
              <a:defRPr/>
            </a:pPr>
            <a:r>
              <a:rPr lang="en-GB" sz="2000" b="1" dirty="0">
                <a:solidFill>
                  <a:srgbClr val="000066"/>
                </a:solidFill>
              </a:rPr>
              <a:t>(i.e.   the force that would be felt by a charge of +1 C in the Electric Field created by a charge,  Q)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274F16-A510-434F-BAF6-F8AC2621396D}"/>
                  </a:ext>
                </a:extLst>
              </p:cNvPr>
              <p:cNvSpPr txBox="1"/>
              <p:nvPr/>
            </p:nvSpPr>
            <p:spPr>
              <a:xfrm>
                <a:off x="3955047" y="4746386"/>
                <a:ext cx="3850105" cy="629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πε</m:t>
                          </m:r>
                        </m:den>
                      </m:f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(1)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274F16-A510-434F-BAF6-F8AC262139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047" y="4746386"/>
                <a:ext cx="3850105" cy="6295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8AB4610-37AE-4CF3-8747-230EB6231D35}"/>
                  </a:ext>
                </a:extLst>
              </p:cNvPr>
              <p:cNvSpPr txBox="1"/>
              <p:nvPr/>
            </p:nvSpPr>
            <p:spPr>
              <a:xfrm>
                <a:off x="3955046" y="5967190"/>
                <a:ext cx="3850105" cy="629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πε</m:t>
                          </m:r>
                        </m:den>
                      </m:f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/>
                          </m:sSub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8AB4610-37AE-4CF3-8747-230EB6231D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046" y="5967190"/>
                <a:ext cx="3850105" cy="6295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B202FEC-2EE4-40A6-9D13-693576F41DD7}"/>
              </a:ext>
            </a:extLst>
          </p:cNvPr>
          <p:cNvSpPr txBox="1"/>
          <p:nvPr/>
        </p:nvSpPr>
        <p:spPr>
          <a:xfrm>
            <a:off x="7661709" y="4937760"/>
            <a:ext cx="3118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(Force calculation: in Newtons)</a:t>
            </a:r>
            <a:endParaRPr lang="en-IE" i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F0F367-3FAD-4B92-B0BF-F89D7E2DE407}"/>
              </a:ext>
            </a:extLst>
          </p:cNvPr>
          <p:cNvSpPr txBox="1"/>
          <p:nvPr/>
        </p:nvSpPr>
        <p:spPr>
          <a:xfrm>
            <a:off x="7661709" y="6050700"/>
            <a:ext cx="4244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(Electric Field: in Newtons per Coulomb)</a:t>
            </a:r>
            <a:endParaRPr lang="en-IE" i="1" dirty="0"/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F462AE82-8A11-43E8-A40C-CFDDFC2E8ADB}"/>
              </a:ext>
            </a:extLst>
          </p:cNvPr>
          <p:cNvSpPr txBox="1">
            <a:spLocks noChangeArrowheads="1"/>
          </p:cNvSpPr>
          <p:nvPr/>
        </p:nvSpPr>
        <p:spPr>
          <a:xfrm>
            <a:off x="355559" y="122239"/>
            <a:ext cx="7772400" cy="7318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b="1" dirty="0">
                <a:solidFill>
                  <a:srgbClr val="000066"/>
                </a:solidFill>
              </a:rPr>
              <a:t>Electric Fields: the maths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16" grpId="0"/>
      <p:bldP spid="11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0E11CD-25AD-4CD2-BB70-D1CFC233D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166" y="779647"/>
            <a:ext cx="7188095" cy="2186801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702D5F4E-97DE-4737-B21C-84ECE7C2980B}"/>
              </a:ext>
            </a:extLst>
          </p:cNvPr>
          <p:cNvSpPr txBox="1">
            <a:spLocks noChangeArrowheads="1"/>
          </p:cNvSpPr>
          <p:nvPr/>
        </p:nvSpPr>
        <p:spPr>
          <a:xfrm>
            <a:off x="355559" y="122239"/>
            <a:ext cx="7772400" cy="7318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b="1" dirty="0">
                <a:solidFill>
                  <a:srgbClr val="000066"/>
                </a:solidFill>
              </a:rPr>
              <a:t>Electric Fields: the maths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5FE93-DD07-4E99-9085-C4D219D63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166" y="3118605"/>
            <a:ext cx="7270206" cy="19827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ED687E-EA21-4458-B8A8-E13A2C77C6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4806" y="5306483"/>
            <a:ext cx="7242388" cy="113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4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EFFAC40E5954F9A9E01A5E873C56A" ma:contentTypeVersion="13" ma:contentTypeDescription="Create a new document." ma:contentTypeScope="" ma:versionID="50c5f6b7951161d570e5c6ebc9d0076d">
  <xsd:schema xmlns:xsd="http://www.w3.org/2001/XMLSchema" xmlns:xs="http://www.w3.org/2001/XMLSchema" xmlns:p="http://schemas.microsoft.com/office/2006/metadata/properties" xmlns:ns3="11802992-a67b-4895-bf87-1ec05fd96432" xmlns:ns4="bbb143a9-e604-4eea-bcde-aa80cf463ef4" targetNamespace="http://schemas.microsoft.com/office/2006/metadata/properties" ma:root="true" ma:fieldsID="4b7a1870d44b548b27fb2d8ce2112a3e" ns3:_="" ns4:_="">
    <xsd:import namespace="11802992-a67b-4895-bf87-1ec05fd96432"/>
    <xsd:import namespace="bbb143a9-e604-4eea-bcde-aa80cf463e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02992-a67b-4895-bf87-1ec05fd96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143a9-e604-4eea-bcde-aa80cf463ef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C33F7E-6EEB-4EA6-AE0E-9517BB9D7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802992-a67b-4895-bf87-1ec05fd96432"/>
    <ds:schemaRef ds:uri="bbb143a9-e604-4eea-bcde-aa80cf463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0B9F92-6A58-4BEB-A100-45DFC428B7CF}">
  <ds:schemaRefs>
    <ds:schemaRef ds:uri="http://purl.org/dc/terms/"/>
    <ds:schemaRef ds:uri="bbb143a9-e604-4eea-bcde-aa80cf463ef4"/>
    <ds:schemaRef ds:uri="http://purl.org/dc/dcmitype/"/>
    <ds:schemaRef ds:uri="http://schemas.microsoft.com/office/infopath/2007/PartnerControls"/>
    <ds:schemaRef ds:uri="11802992-a67b-4895-bf87-1ec05fd96432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04C79C-40FF-4FFE-89B0-7B7771B029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Equation</vt:lpstr>
      <vt:lpstr>Electric Fields</vt:lpstr>
      <vt:lpstr>Electric Fields</vt:lpstr>
      <vt:lpstr>Electric Fields: demonstration</vt:lpstr>
      <vt:lpstr>Electric Fields: diagrams</vt:lpstr>
      <vt:lpstr>Electric Fields: diagrams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Fields</dc:title>
  <dc:creator>Tom Tierney</dc:creator>
  <cp:lastModifiedBy>Tom Tierney</cp:lastModifiedBy>
  <cp:revision>6</cp:revision>
  <dcterms:created xsi:type="dcterms:W3CDTF">2021-01-12T12:50:17Z</dcterms:created>
  <dcterms:modified xsi:type="dcterms:W3CDTF">2021-01-15T14:26:37Z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0x0101007BCEFFAC40E5954F9A9E01A5E873C56A</vt:lpwstr>
  </property>
</Properties>
</file>