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77" r:id="rId6"/>
    <p:sldId id="278" r:id="rId7"/>
    <p:sldId id="284" r:id="rId8"/>
    <p:sldId id="281" r:id="rId9"/>
    <p:sldId id="283" r:id="rId10"/>
    <p:sldId id="266" r:id="rId11"/>
    <p:sldId id="267" r:id="rId12"/>
    <p:sldId id="268" r:id="rId13"/>
    <p:sldId id="269" r:id="rId14"/>
    <p:sldId id="288" r:id="rId15"/>
    <p:sldId id="290" r:id="rId16"/>
    <p:sldId id="289" r:id="rId17"/>
    <p:sldId id="291" r:id="rId18"/>
    <p:sldId id="292" r:id="rId19"/>
    <p:sldId id="294" r:id="rId20"/>
    <p:sldId id="293" r:id="rId21"/>
    <p:sldId id="295" r:id="rId22"/>
    <p:sldId id="299" r:id="rId23"/>
    <p:sldId id="300" r:id="rId24"/>
    <p:sldId id="371" r:id="rId25"/>
    <p:sldId id="373" r:id="rId26"/>
    <p:sldId id="376" r:id="rId27"/>
    <p:sldId id="377" r:id="rId28"/>
    <p:sldId id="366" r:id="rId29"/>
    <p:sldId id="367" r:id="rId30"/>
    <p:sldId id="368" r:id="rId31"/>
    <p:sldId id="359" r:id="rId3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om Tierney" initials="TT" lastIdx="1" clrIdx="0">
    <p:extLst>
      <p:ext uri="{19B8F6BF-5375-455C-9EA6-DF929625EA0E}">
        <p15:presenceInfo xmlns:p15="http://schemas.microsoft.com/office/powerpoint/2012/main" userId="Tom Tierney"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0" autoAdjust="0"/>
    <p:restoredTop sz="94660"/>
  </p:normalViewPr>
  <p:slideViewPr>
    <p:cSldViewPr snapToGrid="0">
      <p:cViewPr varScale="1">
        <p:scale>
          <a:sx n="64" d="100"/>
          <a:sy n="64" d="100"/>
        </p:scale>
        <p:origin x="52" y="4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commentAuthors" Target="commentAuthors.xml"/><Relationship Id="rId38"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om Tierney" userId="98ae919e-0f69-4050-89a6-75b9e3bee043" providerId="ADAL" clId="{578F9C7F-4596-4EF7-9837-5DD83744EE75}"/>
    <pc:docChg chg="custSel delSld modSld sldOrd">
      <pc:chgData name="Tom Tierney" userId="98ae919e-0f69-4050-89a6-75b9e3bee043" providerId="ADAL" clId="{578F9C7F-4596-4EF7-9837-5DD83744EE75}" dt="2021-01-15T14:55:32.107" v="289" actId="2696"/>
      <pc:docMkLst>
        <pc:docMk/>
      </pc:docMkLst>
      <pc:sldChg chg="addSp modSp ord modAnim">
        <pc:chgData name="Tom Tierney" userId="98ae919e-0f69-4050-89a6-75b9e3bee043" providerId="ADAL" clId="{578F9C7F-4596-4EF7-9837-5DD83744EE75}" dt="2021-01-15T14:53:04.292" v="285"/>
        <pc:sldMkLst>
          <pc:docMk/>
          <pc:sldMk cId="2220318970" sldId="284"/>
        </pc:sldMkLst>
        <pc:spChg chg="mod">
          <ac:chgData name="Tom Tierney" userId="98ae919e-0f69-4050-89a6-75b9e3bee043" providerId="ADAL" clId="{578F9C7F-4596-4EF7-9837-5DD83744EE75}" dt="2021-01-15T14:51:05.662" v="8" actId="20577"/>
          <ac:spMkLst>
            <pc:docMk/>
            <pc:sldMk cId="2220318970" sldId="284"/>
            <ac:spMk id="2" creationId="{24176288-924A-48C1-86DB-47EF83938092}"/>
          </ac:spMkLst>
        </pc:spChg>
        <pc:spChg chg="add mod">
          <ac:chgData name="Tom Tierney" userId="98ae919e-0f69-4050-89a6-75b9e3bee043" providerId="ADAL" clId="{578F9C7F-4596-4EF7-9837-5DD83744EE75}" dt="2021-01-15T14:52:49.943" v="282" actId="1076"/>
          <ac:spMkLst>
            <pc:docMk/>
            <pc:sldMk cId="2220318970" sldId="284"/>
            <ac:spMk id="3" creationId="{BC4EEC6C-E112-4E92-9199-5B98DB5FB998}"/>
          </ac:spMkLst>
        </pc:spChg>
      </pc:sldChg>
      <pc:sldChg chg="del">
        <pc:chgData name="Tom Tierney" userId="98ae919e-0f69-4050-89a6-75b9e3bee043" providerId="ADAL" clId="{578F9C7F-4596-4EF7-9837-5DD83744EE75}" dt="2021-01-15T14:54:24.905" v="286" actId="2696"/>
        <pc:sldMkLst>
          <pc:docMk/>
          <pc:sldMk cId="2100893480" sldId="296"/>
        </pc:sldMkLst>
      </pc:sldChg>
      <pc:sldChg chg="modSp">
        <pc:chgData name="Tom Tierney" userId="98ae919e-0f69-4050-89a6-75b9e3bee043" providerId="ADAL" clId="{578F9C7F-4596-4EF7-9837-5DD83744EE75}" dt="2021-01-15T14:55:04.914" v="288" actId="20577"/>
        <pc:sldMkLst>
          <pc:docMk/>
          <pc:sldMk cId="250118924" sldId="376"/>
        </pc:sldMkLst>
        <pc:spChg chg="mod">
          <ac:chgData name="Tom Tierney" userId="98ae919e-0f69-4050-89a6-75b9e3bee043" providerId="ADAL" clId="{578F9C7F-4596-4EF7-9837-5DD83744EE75}" dt="2021-01-15T14:55:04.914" v="288" actId="20577"/>
          <ac:spMkLst>
            <pc:docMk/>
            <pc:sldMk cId="250118924" sldId="376"/>
            <ac:spMk id="3" creationId="{BD6B7318-C135-4604-B6BB-02B45FE40C6E}"/>
          </ac:spMkLst>
        </pc:spChg>
      </pc:sldChg>
      <pc:sldChg chg="del">
        <pc:chgData name="Tom Tierney" userId="98ae919e-0f69-4050-89a6-75b9e3bee043" providerId="ADAL" clId="{578F9C7F-4596-4EF7-9837-5DD83744EE75}" dt="2021-01-15T14:55:32.107" v="289" actId="2696"/>
        <pc:sldMkLst>
          <pc:docMk/>
          <pc:sldMk cId="2591627278" sldId="379"/>
        </pc:sldMkLst>
      </pc:sldChg>
    </pc:docChg>
  </pc:docChgLst>
</pc:chgInfo>
</file>

<file path=ppt/drawings/_rels/vmlDrawing1.vml.rels><?xml version="1.0" encoding="UTF-8" standalone="yes"?>
<Relationships xmlns="http://schemas.openxmlformats.org/package/2006/relationships"><Relationship Id="rId2" Type="http://schemas.openxmlformats.org/officeDocument/2006/relationships/image" Target="../media/image13.wmf"/><Relationship Id="rId1" Type="http://schemas.openxmlformats.org/officeDocument/2006/relationships/image" Target="../media/image12.wmf"/></Relationships>
</file>

<file path=ppt/drawings/_rels/vmlDrawing2.vml.rels><?xml version="1.0" encoding="UTF-8" standalone="yes"?>
<Relationships xmlns="http://schemas.openxmlformats.org/package/2006/relationships"><Relationship Id="rId8" Type="http://schemas.openxmlformats.org/officeDocument/2006/relationships/image" Target="../media/image21.wmf"/><Relationship Id="rId3" Type="http://schemas.openxmlformats.org/officeDocument/2006/relationships/image" Target="../media/image16.wmf"/><Relationship Id="rId7" Type="http://schemas.openxmlformats.org/officeDocument/2006/relationships/image" Target="../media/image20.wmf"/><Relationship Id="rId2" Type="http://schemas.openxmlformats.org/officeDocument/2006/relationships/image" Target="../media/image15.wmf"/><Relationship Id="rId1" Type="http://schemas.openxmlformats.org/officeDocument/2006/relationships/image" Target="../media/image13.wmf"/><Relationship Id="rId6" Type="http://schemas.openxmlformats.org/officeDocument/2006/relationships/image" Target="../media/image19.wmf"/><Relationship Id="rId5" Type="http://schemas.openxmlformats.org/officeDocument/2006/relationships/image" Target="../media/image18.wmf"/><Relationship Id="rId4" Type="http://schemas.openxmlformats.org/officeDocument/2006/relationships/image" Target="../media/image17.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29.wmf"/><Relationship Id="rId1" Type="http://schemas.openxmlformats.org/officeDocument/2006/relationships/image" Target="../media/image28.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EC840C-8315-48D6-88C4-0C021B361EC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E"/>
          </a:p>
        </p:txBody>
      </p:sp>
      <p:sp>
        <p:nvSpPr>
          <p:cNvPr id="3" name="Subtitle 2">
            <a:extLst>
              <a:ext uri="{FF2B5EF4-FFF2-40B4-BE49-F238E27FC236}">
                <a16:creationId xmlns:a16="http://schemas.microsoft.com/office/drawing/2014/main" id="{EB25908E-56DC-4597-A3E6-70AEFC16D71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E"/>
          </a:p>
        </p:txBody>
      </p:sp>
      <p:sp>
        <p:nvSpPr>
          <p:cNvPr id="4" name="Date Placeholder 3">
            <a:extLst>
              <a:ext uri="{FF2B5EF4-FFF2-40B4-BE49-F238E27FC236}">
                <a16:creationId xmlns:a16="http://schemas.microsoft.com/office/drawing/2014/main" id="{3889FA4F-69B9-409B-9C77-FC9E5D7614D0}"/>
              </a:ext>
            </a:extLst>
          </p:cNvPr>
          <p:cNvSpPr>
            <a:spLocks noGrp="1"/>
          </p:cNvSpPr>
          <p:nvPr>
            <p:ph type="dt" sz="half" idx="10"/>
          </p:nvPr>
        </p:nvSpPr>
        <p:spPr/>
        <p:txBody>
          <a:bodyPr/>
          <a:lstStyle/>
          <a:p>
            <a:fld id="{2DF5C8E6-9EE0-48E3-93DA-0D927AE24502}" type="datetimeFigureOut">
              <a:rPr lang="en-IE" smtClean="0"/>
              <a:t>15/01/2021</a:t>
            </a:fld>
            <a:endParaRPr lang="en-IE"/>
          </a:p>
        </p:txBody>
      </p:sp>
      <p:sp>
        <p:nvSpPr>
          <p:cNvPr id="5" name="Footer Placeholder 4">
            <a:extLst>
              <a:ext uri="{FF2B5EF4-FFF2-40B4-BE49-F238E27FC236}">
                <a16:creationId xmlns:a16="http://schemas.microsoft.com/office/drawing/2014/main" id="{E83499D7-0A03-465B-AA2E-4BD6E5B34E40}"/>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30F71174-ADF1-4479-90F8-71FBCE6920A3}"/>
              </a:ext>
            </a:extLst>
          </p:cNvPr>
          <p:cNvSpPr>
            <a:spLocks noGrp="1"/>
          </p:cNvSpPr>
          <p:nvPr>
            <p:ph type="sldNum" sz="quarter" idx="12"/>
          </p:nvPr>
        </p:nvSpPr>
        <p:spPr/>
        <p:txBody>
          <a:bodyPr/>
          <a:lstStyle/>
          <a:p>
            <a:fld id="{EBFB7FA6-8E7C-46B4-B8E4-85C8FCC2C21D}" type="slidenum">
              <a:rPr lang="en-IE" smtClean="0"/>
              <a:t>‹#›</a:t>
            </a:fld>
            <a:endParaRPr lang="en-IE"/>
          </a:p>
        </p:txBody>
      </p:sp>
    </p:spTree>
    <p:extLst>
      <p:ext uri="{BB962C8B-B14F-4D97-AF65-F5344CB8AC3E}">
        <p14:creationId xmlns:p14="http://schemas.microsoft.com/office/powerpoint/2010/main" val="22914383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B7C119-BA65-489F-A8AC-E4CE6ED8DFBC}"/>
              </a:ext>
            </a:extLst>
          </p:cNvPr>
          <p:cNvSpPr>
            <a:spLocks noGrp="1"/>
          </p:cNvSpPr>
          <p:nvPr>
            <p:ph type="title"/>
          </p:nvPr>
        </p:nvSpPr>
        <p:spPr/>
        <p:txBody>
          <a:bodyPr/>
          <a:lstStyle/>
          <a:p>
            <a:r>
              <a:rPr lang="en-US"/>
              <a:t>Click to edit Master title style</a:t>
            </a:r>
            <a:endParaRPr lang="en-IE"/>
          </a:p>
        </p:txBody>
      </p:sp>
      <p:sp>
        <p:nvSpPr>
          <p:cNvPr id="3" name="Vertical Text Placeholder 2">
            <a:extLst>
              <a:ext uri="{FF2B5EF4-FFF2-40B4-BE49-F238E27FC236}">
                <a16:creationId xmlns:a16="http://schemas.microsoft.com/office/drawing/2014/main" id="{53C2F061-1BA3-4008-96BB-B2F6822D3863}"/>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549F05CF-A517-494A-84CB-8C41E3AADE33}"/>
              </a:ext>
            </a:extLst>
          </p:cNvPr>
          <p:cNvSpPr>
            <a:spLocks noGrp="1"/>
          </p:cNvSpPr>
          <p:nvPr>
            <p:ph type="dt" sz="half" idx="10"/>
          </p:nvPr>
        </p:nvSpPr>
        <p:spPr/>
        <p:txBody>
          <a:bodyPr/>
          <a:lstStyle/>
          <a:p>
            <a:fld id="{2DF5C8E6-9EE0-48E3-93DA-0D927AE24502}" type="datetimeFigureOut">
              <a:rPr lang="en-IE" smtClean="0"/>
              <a:t>15/01/2021</a:t>
            </a:fld>
            <a:endParaRPr lang="en-IE"/>
          </a:p>
        </p:txBody>
      </p:sp>
      <p:sp>
        <p:nvSpPr>
          <p:cNvPr id="5" name="Footer Placeholder 4">
            <a:extLst>
              <a:ext uri="{FF2B5EF4-FFF2-40B4-BE49-F238E27FC236}">
                <a16:creationId xmlns:a16="http://schemas.microsoft.com/office/drawing/2014/main" id="{15AAED6A-FABF-4DB6-8B73-EEB3067C279E}"/>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92700B57-4CF1-49C1-B715-C818879FAE60}"/>
              </a:ext>
            </a:extLst>
          </p:cNvPr>
          <p:cNvSpPr>
            <a:spLocks noGrp="1"/>
          </p:cNvSpPr>
          <p:nvPr>
            <p:ph type="sldNum" sz="quarter" idx="12"/>
          </p:nvPr>
        </p:nvSpPr>
        <p:spPr/>
        <p:txBody>
          <a:bodyPr/>
          <a:lstStyle/>
          <a:p>
            <a:fld id="{EBFB7FA6-8E7C-46B4-B8E4-85C8FCC2C21D}" type="slidenum">
              <a:rPr lang="en-IE" smtClean="0"/>
              <a:t>‹#›</a:t>
            </a:fld>
            <a:endParaRPr lang="en-IE"/>
          </a:p>
        </p:txBody>
      </p:sp>
    </p:spTree>
    <p:extLst>
      <p:ext uri="{BB962C8B-B14F-4D97-AF65-F5344CB8AC3E}">
        <p14:creationId xmlns:p14="http://schemas.microsoft.com/office/powerpoint/2010/main" val="23920827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E0D65BC-0039-4D01-8E2D-94C9876C82EB}"/>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E"/>
          </a:p>
        </p:txBody>
      </p:sp>
      <p:sp>
        <p:nvSpPr>
          <p:cNvPr id="3" name="Vertical Text Placeholder 2">
            <a:extLst>
              <a:ext uri="{FF2B5EF4-FFF2-40B4-BE49-F238E27FC236}">
                <a16:creationId xmlns:a16="http://schemas.microsoft.com/office/drawing/2014/main" id="{C72FD37E-0F68-4195-B013-0E243C66A42C}"/>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EB3FC2E4-6DB7-4495-A976-FB9844F3A2D2}"/>
              </a:ext>
            </a:extLst>
          </p:cNvPr>
          <p:cNvSpPr>
            <a:spLocks noGrp="1"/>
          </p:cNvSpPr>
          <p:nvPr>
            <p:ph type="dt" sz="half" idx="10"/>
          </p:nvPr>
        </p:nvSpPr>
        <p:spPr/>
        <p:txBody>
          <a:bodyPr/>
          <a:lstStyle/>
          <a:p>
            <a:fld id="{2DF5C8E6-9EE0-48E3-93DA-0D927AE24502}" type="datetimeFigureOut">
              <a:rPr lang="en-IE" smtClean="0"/>
              <a:t>15/01/2021</a:t>
            </a:fld>
            <a:endParaRPr lang="en-IE"/>
          </a:p>
        </p:txBody>
      </p:sp>
      <p:sp>
        <p:nvSpPr>
          <p:cNvPr id="5" name="Footer Placeholder 4">
            <a:extLst>
              <a:ext uri="{FF2B5EF4-FFF2-40B4-BE49-F238E27FC236}">
                <a16:creationId xmlns:a16="http://schemas.microsoft.com/office/drawing/2014/main" id="{A9777282-E570-4087-A827-17756C712F9E}"/>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CCFF041E-2E2B-4FA1-AFC4-1D0196ED82B9}"/>
              </a:ext>
            </a:extLst>
          </p:cNvPr>
          <p:cNvSpPr>
            <a:spLocks noGrp="1"/>
          </p:cNvSpPr>
          <p:nvPr>
            <p:ph type="sldNum" sz="quarter" idx="12"/>
          </p:nvPr>
        </p:nvSpPr>
        <p:spPr/>
        <p:txBody>
          <a:bodyPr/>
          <a:lstStyle/>
          <a:p>
            <a:fld id="{EBFB7FA6-8E7C-46B4-B8E4-85C8FCC2C21D}" type="slidenum">
              <a:rPr lang="en-IE" smtClean="0"/>
              <a:t>‹#›</a:t>
            </a:fld>
            <a:endParaRPr lang="en-IE"/>
          </a:p>
        </p:txBody>
      </p:sp>
    </p:spTree>
    <p:extLst>
      <p:ext uri="{BB962C8B-B14F-4D97-AF65-F5344CB8AC3E}">
        <p14:creationId xmlns:p14="http://schemas.microsoft.com/office/powerpoint/2010/main" val="28854734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914400" y="609600"/>
            <a:ext cx="10363200" cy="1143000"/>
          </a:xfrm>
        </p:spPr>
        <p:txBody>
          <a:bodyPr/>
          <a:lstStyle/>
          <a:p>
            <a:r>
              <a:rPr lang="en-US"/>
              <a:t>Click to edit Master title style</a:t>
            </a:r>
            <a:endParaRPr lang="en-IE"/>
          </a:p>
        </p:txBody>
      </p:sp>
      <p:sp>
        <p:nvSpPr>
          <p:cNvPr id="3" name="Content Placeholder 2"/>
          <p:cNvSpPr>
            <a:spLocks noGrp="1"/>
          </p:cNvSpPr>
          <p:nvPr>
            <p:ph sz="quarter" idx="1"/>
          </p:nvPr>
        </p:nvSpPr>
        <p:spPr>
          <a:xfrm>
            <a:off x="914400" y="1981200"/>
            <a:ext cx="5080000" cy="1981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Content Placeholder 3"/>
          <p:cNvSpPr>
            <a:spLocks noGrp="1"/>
          </p:cNvSpPr>
          <p:nvPr>
            <p:ph sz="quarter" idx="2"/>
          </p:nvPr>
        </p:nvSpPr>
        <p:spPr>
          <a:xfrm>
            <a:off x="6197600" y="1981200"/>
            <a:ext cx="5080000" cy="1981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Content Placeholder 4"/>
          <p:cNvSpPr>
            <a:spLocks noGrp="1"/>
          </p:cNvSpPr>
          <p:nvPr>
            <p:ph sz="quarter" idx="3"/>
          </p:nvPr>
        </p:nvSpPr>
        <p:spPr>
          <a:xfrm>
            <a:off x="914400" y="4114800"/>
            <a:ext cx="5080000" cy="1981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6" name="Content Placeholder 5"/>
          <p:cNvSpPr>
            <a:spLocks noGrp="1"/>
          </p:cNvSpPr>
          <p:nvPr>
            <p:ph sz="quarter" idx="4"/>
          </p:nvPr>
        </p:nvSpPr>
        <p:spPr>
          <a:xfrm>
            <a:off x="6197600" y="4114800"/>
            <a:ext cx="5080000" cy="1981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7" name="Rectangle 4">
            <a:extLst>
              <a:ext uri="{FF2B5EF4-FFF2-40B4-BE49-F238E27FC236}">
                <a16:creationId xmlns:a16="http://schemas.microsoft.com/office/drawing/2014/main" id="{9F0DAC02-7D1B-4605-9938-3CEAB3A59061}"/>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3E49B38E-F4D4-44DE-94F9-A30ED5B45C9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57165384-A6A3-497A-9CA5-3C75512AFF82}"/>
              </a:ext>
            </a:extLst>
          </p:cNvPr>
          <p:cNvSpPr>
            <a:spLocks noGrp="1" noChangeArrowheads="1"/>
          </p:cNvSpPr>
          <p:nvPr>
            <p:ph type="sldNum" sz="quarter" idx="12"/>
          </p:nvPr>
        </p:nvSpPr>
        <p:spPr>
          <a:ln/>
        </p:spPr>
        <p:txBody>
          <a:bodyPr/>
          <a:lstStyle>
            <a:lvl1pPr>
              <a:defRPr/>
            </a:lvl1pPr>
          </a:lstStyle>
          <a:p>
            <a:fld id="{9640B700-0370-49AB-B76C-C3092D1D7D8F}" type="slidenum">
              <a:rPr lang="en-US" altLang="en-US"/>
              <a:pPr/>
              <a:t>‹#›</a:t>
            </a:fld>
            <a:endParaRPr lang="en-US" altLang="en-US"/>
          </a:p>
        </p:txBody>
      </p:sp>
    </p:spTree>
    <p:extLst>
      <p:ext uri="{BB962C8B-B14F-4D97-AF65-F5344CB8AC3E}">
        <p14:creationId xmlns:p14="http://schemas.microsoft.com/office/powerpoint/2010/main" val="12068733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6B7993-7525-4B97-A31B-E82EDDB90704}"/>
              </a:ext>
            </a:extLst>
          </p:cNvPr>
          <p:cNvSpPr>
            <a:spLocks noGrp="1"/>
          </p:cNvSpPr>
          <p:nvPr>
            <p:ph type="title"/>
          </p:nvPr>
        </p:nvSpPr>
        <p:spPr/>
        <p:txBody>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6737C3D0-E741-4524-A1FF-913975A84E8D}"/>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EDA1A950-935C-4A24-9005-2AAF6EA3DFC0}"/>
              </a:ext>
            </a:extLst>
          </p:cNvPr>
          <p:cNvSpPr>
            <a:spLocks noGrp="1"/>
          </p:cNvSpPr>
          <p:nvPr>
            <p:ph type="dt" sz="half" idx="10"/>
          </p:nvPr>
        </p:nvSpPr>
        <p:spPr/>
        <p:txBody>
          <a:bodyPr/>
          <a:lstStyle/>
          <a:p>
            <a:fld id="{2DF5C8E6-9EE0-48E3-93DA-0D927AE24502}" type="datetimeFigureOut">
              <a:rPr lang="en-IE" smtClean="0"/>
              <a:t>15/01/2021</a:t>
            </a:fld>
            <a:endParaRPr lang="en-IE"/>
          </a:p>
        </p:txBody>
      </p:sp>
      <p:sp>
        <p:nvSpPr>
          <p:cNvPr id="5" name="Footer Placeholder 4">
            <a:extLst>
              <a:ext uri="{FF2B5EF4-FFF2-40B4-BE49-F238E27FC236}">
                <a16:creationId xmlns:a16="http://schemas.microsoft.com/office/drawing/2014/main" id="{423435AC-AF20-4419-96C0-141AD9F00D5A}"/>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9B789B8F-539D-4F28-A2AD-0C11191A9C8A}"/>
              </a:ext>
            </a:extLst>
          </p:cNvPr>
          <p:cNvSpPr>
            <a:spLocks noGrp="1"/>
          </p:cNvSpPr>
          <p:nvPr>
            <p:ph type="sldNum" sz="quarter" idx="12"/>
          </p:nvPr>
        </p:nvSpPr>
        <p:spPr/>
        <p:txBody>
          <a:bodyPr/>
          <a:lstStyle/>
          <a:p>
            <a:fld id="{EBFB7FA6-8E7C-46B4-B8E4-85C8FCC2C21D}" type="slidenum">
              <a:rPr lang="en-IE" smtClean="0"/>
              <a:t>‹#›</a:t>
            </a:fld>
            <a:endParaRPr lang="en-IE"/>
          </a:p>
        </p:txBody>
      </p:sp>
    </p:spTree>
    <p:extLst>
      <p:ext uri="{BB962C8B-B14F-4D97-AF65-F5344CB8AC3E}">
        <p14:creationId xmlns:p14="http://schemas.microsoft.com/office/powerpoint/2010/main" val="11063330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A3A923-C089-48D5-B860-A7E4EE67F8E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E"/>
          </a:p>
        </p:txBody>
      </p:sp>
      <p:sp>
        <p:nvSpPr>
          <p:cNvPr id="3" name="Text Placeholder 2">
            <a:extLst>
              <a:ext uri="{FF2B5EF4-FFF2-40B4-BE49-F238E27FC236}">
                <a16:creationId xmlns:a16="http://schemas.microsoft.com/office/drawing/2014/main" id="{9BC68740-6B16-4C82-8DBF-58357FE4410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A957ABF7-90B4-47D2-8688-E21B08F1162F}"/>
              </a:ext>
            </a:extLst>
          </p:cNvPr>
          <p:cNvSpPr>
            <a:spLocks noGrp="1"/>
          </p:cNvSpPr>
          <p:nvPr>
            <p:ph type="dt" sz="half" idx="10"/>
          </p:nvPr>
        </p:nvSpPr>
        <p:spPr/>
        <p:txBody>
          <a:bodyPr/>
          <a:lstStyle/>
          <a:p>
            <a:fld id="{2DF5C8E6-9EE0-48E3-93DA-0D927AE24502}" type="datetimeFigureOut">
              <a:rPr lang="en-IE" smtClean="0"/>
              <a:t>15/01/2021</a:t>
            </a:fld>
            <a:endParaRPr lang="en-IE"/>
          </a:p>
        </p:txBody>
      </p:sp>
      <p:sp>
        <p:nvSpPr>
          <p:cNvPr id="5" name="Footer Placeholder 4">
            <a:extLst>
              <a:ext uri="{FF2B5EF4-FFF2-40B4-BE49-F238E27FC236}">
                <a16:creationId xmlns:a16="http://schemas.microsoft.com/office/drawing/2014/main" id="{1FA70568-BFEC-454A-BE9D-28C237977080}"/>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C176DF41-0064-416B-A0D6-B9B91D7C971B}"/>
              </a:ext>
            </a:extLst>
          </p:cNvPr>
          <p:cNvSpPr>
            <a:spLocks noGrp="1"/>
          </p:cNvSpPr>
          <p:nvPr>
            <p:ph type="sldNum" sz="quarter" idx="12"/>
          </p:nvPr>
        </p:nvSpPr>
        <p:spPr/>
        <p:txBody>
          <a:bodyPr/>
          <a:lstStyle/>
          <a:p>
            <a:fld id="{EBFB7FA6-8E7C-46B4-B8E4-85C8FCC2C21D}" type="slidenum">
              <a:rPr lang="en-IE" smtClean="0"/>
              <a:t>‹#›</a:t>
            </a:fld>
            <a:endParaRPr lang="en-IE"/>
          </a:p>
        </p:txBody>
      </p:sp>
    </p:spTree>
    <p:extLst>
      <p:ext uri="{BB962C8B-B14F-4D97-AF65-F5344CB8AC3E}">
        <p14:creationId xmlns:p14="http://schemas.microsoft.com/office/powerpoint/2010/main" val="16139663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4BAC39-66D0-40FD-AFC1-13AEE87CB64C}"/>
              </a:ext>
            </a:extLst>
          </p:cNvPr>
          <p:cNvSpPr>
            <a:spLocks noGrp="1"/>
          </p:cNvSpPr>
          <p:nvPr>
            <p:ph type="title"/>
          </p:nvPr>
        </p:nvSpPr>
        <p:spPr/>
        <p:txBody>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BBF238E2-B8A7-4A91-B5A8-A1B033E9ADCF}"/>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Content Placeholder 3">
            <a:extLst>
              <a:ext uri="{FF2B5EF4-FFF2-40B4-BE49-F238E27FC236}">
                <a16:creationId xmlns:a16="http://schemas.microsoft.com/office/drawing/2014/main" id="{7B00B7B5-C999-48AA-97D0-56857A1BA1BB}"/>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Date Placeholder 4">
            <a:extLst>
              <a:ext uri="{FF2B5EF4-FFF2-40B4-BE49-F238E27FC236}">
                <a16:creationId xmlns:a16="http://schemas.microsoft.com/office/drawing/2014/main" id="{FD8EEDB7-28BD-458A-BB98-647F35BA8CD4}"/>
              </a:ext>
            </a:extLst>
          </p:cNvPr>
          <p:cNvSpPr>
            <a:spLocks noGrp="1"/>
          </p:cNvSpPr>
          <p:nvPr>
            <p:ph type="dt" sz="half" idx="10"/>
          </p:nvPr>
        </p:nvSpPr>
        <p:spPr/>
        <p:txBody>
          <a:bodyPr/>
          <a:lstStyle/>
          <a:p>
            <a:fld id="{2DF5C8E6-9EE0-48E3-93DA-0D927AE24502}" type="datetimeFigureOut">
              <a:rPr lang="en-IE" smtClean="0"/>
              <a:t>15/01/2021</a:t>
            </a:fld>
            <a:endParaRPr lang="en-IE"/>
          </a:p>
        </p:txBody>
      </p:sp>
      <p:sp>
        <p:nvSpPr>
          <p:cNvPr id="6" name="Footer Placeholder 5">
            <a:extLst>
              <a:ext uri="{FF2B5EF4-FFF2-40B4-BE49-F238E27FC236}">
                <a16:creationId xmlns:a16="http://schemas.microsoft.com/office/drawing/2014/main" id="{E6AD57C2-60E3-43BA-95C4-E347C3D58602}"/>
              </a:ext>
            </a:extLst>
          </p:cNvPr>
          <p:cNvSpPr>
            <a:spLocks noGrp="1"/>
          </p:cNvSpPr>
          <p:nvPr>
            <p:ph type="ftr" sz="quarter" idx="11"/>
          </p:nvPr>
        </p:nvSpPr>
        <p:spPr/>
        <p:txBody>
          <a:bodyPr/>
          <a:lstStyle/>
          <a:p>
            <a:endParaRPr lang="en-IE"/>
          </a:p>
        </p:txBody>
      </p:sp>
      <p:sp>
        <p:nvSpPr>
          <p:cNvPr id="7" name="Slide Number Placeholder 6">
            <a:extLst>
              <a:ext uri="{FF2B5EF4-FFF2-40B4-BE49-F238E27FC236}">
                <a16:creationId xmlns:a16="http://schemas.microsoft.com/office/drawing/2014/main" id="{95D608A0-57E3-4B94-8247-789705C5D824}"/>
              </a:ext>
            </a:extLst>
          </p:cNvPr>
          <p:cNvSpPr>
            <a:spLocks noGrp="1"/>
          </p:cNvSpPr>
          <p:nvPr>
            <p:ph type="sldNum" sz="quarter" idx="12"/>
          </p:nvPr>
        </p:nvSpPr>
        <p:spPr/>
        <p:txBody>
          <a:bodyPr/>
          <a:lstStyle/>
          <a:p>
            <a:fld id="{EBFB7FA6-8E7C-46B4-B8E4-85C8FCC2C21D}" type="slidenum">
              <a:rPr lang="en-IE" smtClean="0"/>
              <a:t>‹#›</a:t>
            </a:fld>
            <a:endParaRPr lang="en-IE"/>
          </a:p>
        </p:txBody>
      </p:sp>
    </p:spTree>
    <p:extLst>
      <p:ext uri="{BB962C8B-B14F-4D97-AF65-F5344CB8AC3E}">
        <p14:creationId xmlns:p14="http://schemas.microsoft.com/office/powerpoint/2010/main" val="6948071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8C04BC-9674-4D89-8FC0-E84418696553}"/>
              </a:ext>
            </a:extLst>
          </p:cNvPr>
          <p:cNvSpPr>
            <a:spLocks noGrp="1"/>
          </p:cNvSpPr>
          <p:nvPr>
            <p:ph type="title"/>
          </p:nvPr>
        </p:nvSpPr>
        <p:spPr>
          <a:xfrm>
            <a:off x="839788" y="365125"/>
            <a:ext cx="10515600" cy="1325563"/>
          </a:xfrm>
        </p:spPr>
        <p:txBody>
          <a:bodyPr/>
          <a:lstStyle/>
          <a:p>
            <a:r>
              <a:rPr lang="en-US"/>
              <a:t>Click to edit Master title style</a:t>
            </a:r>
            <a:endParaRPr lang="en-IE"/>
          </a:p>
        </p:txBody>
      </p:sp>
      <p:sp>
        <p:nvSpPr>
          <p:cNvPr id="3" name="Text Placeholder 2">
            <a:extLst>
              <a:ext uri="{FF2B5EF4-FFF2-40B4-BE49-F238E27FC236}">
                <a16:creationId xmlns:a16="http://schemas.microsoft.com/office/drawing/2014/main" id="{1DAE6366-5FA9-413D-9979-133320A07DC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1945A1C7-342A-423E-A25A-77F4384CD331}"/>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Text Placeholder 4">
            <a:extLst>
              <a:ext uri="{FF2B5EF4-FFF2-40B4-BE49-F238E27FC236}">
                <a16:creationId xmlns:a16="http://schemas.microsoft.com/office/drawing/2014/main" id="{39BDBD39-348D-4113-A212-1450F3B55E9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D6AFD8A2-4C4A-49EB-9EE3-A942419BA560}"/>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7" name="Date Placeholder 6">
            <a:extLst>
              <a:ext uri="{FF2B5EF4-FFF2-40B4-BE49-F238E27FC236}">
                <a16:creationId xmlns:a16="http://schemas.microsoft.com/office/drawing/2014/main" id="{012D5ED6-E382-47B2-BAB7-D1BA44AE6685}"/>
              </a:ext>
            </a:extLst>
          </p:cNvPr>
          <p:cNvSpPr>
            <a:spLocks noGrp="1"/>
          </p:cNvSpPr>
          <p:nvPr>
            <p:ph type="dt" sz="half" idx="10"/>
          </p:nvPr>
        </p:nvSpPr>
        <p:spPr/>
        <p:txBody>
          <a:bodyPr/>
          <a:lstStyle/>
          <a:p>
            <a:fld id="{2DF5C8E6-9EE0-48E3-93DA-0D927AE24502}" type="datetimeFigureOut">
              <a:rPr lang="en-IE" smtClean="0"/>
              <a:t>15/01/2021</a:t>
            </a:fld>
            <a:endParaRPr lang="en-IE"/>
          </a:p>
        </p:txBody>
      </p:sp>
      <p:sp>
        <p:nvSpPr>
          <p:cNvPr id="8" name="Footer Placeholder 7">
            <a:extLst>
              <a:ext uri="{FF2B5EF4-FFF2-40B4-BE49-F238E27FC236}">
                <a16:creationId xmlns:a16="http://schemas.microsoft.com/office/drawing/2014/main" id="{FF6F0013-C3F0-47EA-853E-75079DAEBD55}"/>
              </a:ext>
            </a:extLst>
          </p:cNvPr>
          <p:cNvSpPr>
            <a:spLocks noGrp="1"/>
          </p:cNvSpPr>
          <p:nvPr>
            <p:ph type="ftr" sz="quarter" idx="11"/>
          </p:nvPr>
        </p:nvSpPr>
        <p:spPr/>
        <p:txBody>
          <a:bodyPr/>
          <a:lstStyle/>
          <a:p>
            <a:endParaRPr lang="en-IE"/>
          </a:p>
        </p:txBody>
      </p:sp>
      <p:sp>
        <p:nvSpPr>
          <p:cNvPr id="9" name="Slide Number Placeholder 8">
            <a:extLst>
              <a:ext uri="{FF2B5EF4-FFF2-40B4-BE49-F238E27FC236}">
                <a16:creationId xmlns:a16="http://schemas.microsoft.com/office/drawing/2014/main" id="{1AF1A6AF-CCC7-4BE3-B183-56A5F67C5077}"/>
              </a:ext>
            </a:extLst>
          </p:cNvPr>
          <p:cNvSpPr>
            <a:spLocks noGrp="1"/>
          </p:cNvSpPr>
          <p:nvPr>
            <p:ph type="sldNum" sz="quarter" idx="12"/>
          </p:nvPr>
        </p:nvSpPr>
        <p:spPr/>
        <p:txBody>
          <a:bodyPr/>
          <a:lstStyle/>
          <a:p>
            <a:fld id="{EBFB7FA6-8E7C-46B4-B8E4-85C8FCC2C21D}" type="slidenum">
              <a:rPr lang="en-IE" smtClean="0"/>
              <a:t>‹#›</a:t>
            </a:fld>
            <a:endParaRPr lang="en-IE"/>
          </a:p>
        </p:txBody>
      </p:sp>
    </p:spTree>
    <p:extLst>
      <p:ext uri="{BB962C8B-B14F-4D97-AF65-F5344CB8AC3E}">
        <p14:creationId xmlns:p14="http://schemas.microsoft.com/office/powerpoint/2010/main" val="11189330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A8C865-99D1-4FBD-B6BE-CDD562A684A7}"/>
              </a:ext>
            </a:extLst>
          </p:cNvPr>
          <p:cNvSpPr>
            <a:spLocks noGrp="1"/>
          </p:cNvSpPr>
          <p:nvPr>
            <p:ph type="title"/>
          </p:nvPr>
        </p:nvSpPr>
        <p:spPr/>
        <p:txBody>
          <a:bodyPr/>
          <a:lstStyle/>
          <a:p>
            <a:r>
              <a:rPr lang="en-US"/>
              <a:t>Click to edit Master title style</a:t>
            </a:r>
            <a:endParaRPr lang="en-IE"/>
          </a:p>
        </p:txBody>
      </p:sp>
      <p:sp>
        <p:nvSpPr>
          <p:cNvPr id="3" name="Date Placeholder 2">
            <a:extLst>
              <a:ext uri="{FF2B5EF4-FFF2-40B4-BE49-F238E27FC236}">
                <a16:creationId xmlns:a16="http://schemas.microsoft.com/office/drawing/2014/main" id="{6EA09E11-345E-40C0-A747-4CC28F9B2D64}"/>
              </a:ext>
            </a:extLst>
          </p:cNvPr>
          <p:cNvSpPr>
            <a:spLocks noGrp="1"/>
          </p:cNvSpPr>
          <p:nvPr>
            <p:ph type="dt" sz="half" idx="10"/>
          </p:nvPr>
        </p:nvSpPr>
        <p:spPr/>
        <p:txBody>
          <a:bodyPr/>
          <a:lstStyle/>
          <a:p>
            <a:fld id="{2DF5C8E6-9EE0-48E3-93DA-0D927AE24502}" type="datetimeFigureOut">
              <a:rPr lang="en-IE" smtClean="0"/>
              <a:t>15/01/2021</a:t>
            </a:fld>
            <a:endParaRPr lang="en-IE"/>
          </a:p>
        </p:txBody>
      </p:sp>
      <p:sp>
        <p:nvSpPr>
          <p:cNvPr id="4" name="Footer Placeholder 3">
            <a:extLst>
              <a:ext uri="{FF2B5EF4-FFF2-40B4-BE49-F238E27FC236}">
                <a16:creationId xmlns:a16="http://schemas.microsoft.com/office/drawing/2014/main" id="{914529C8-3032-4CCA-97F5-4705E5AAABF7}"/>
              </a:ext>
            </a:extLst>
          </p:cNvPr>
          <p:cNvSpPr>
            <a:spLocks noGrp="1"/>
          </p:cNvSpPr>
          <p:nvPr>
            <p:ph type="ftr" sz="quarter" idx="11"/>
          </p:nvPr>
        </p:nvSpPr>
        <p:spPr/>
        <p:txBody>
          <a:bodyPr/>
          <a:lstStyle/>
          <a:p>
            <a:endParaRPr lang="en-IE"/>
          </a:p>
        </p:txBody>
      </p:sp>
      <p:sp>
        <p:nvSpPr>
          <p:cNvPr id="5" name="Slide Number Placeholder 4">
            <a:extLst>
              <a:ext uri="{FF2B5EF4-FFF2-40B4-BE49-F238E27FC236}">
                <a16:creationId xmlns:a16="http://schemas.microsoft.com/office/drawing/2014/main" id="{839331B9-4F93-4D6E-BAEE-149391777F71}"/>
              </a:ext>
            </a:extLst>
          </p:cNvPr>
          <p:cNvSpPr>
            <a:spLocks noGrp="1"/>
          </p:cNvSpPr>
          <p:nvPr>
            <p:ph type="sldNum" sz="quarter" idx="12"/>
          </p:nvPr>
        </p:nvSpPr>
        <p:spPr/>
        <p:txBody>
          <a:bodyPr/>
          <a:lstStyle/>
          <a:p>
            <a:fld id="{EBFB7FA6-8E7C-46B4-B8E4-85C8FCC2C21D}" type="slidenum">
              <a:rPr lang="en-IE" smtClean="0"/>
              <a:t>‹#›</a:t>
            </a:fld>
            <a:endParaRPr lang="en-IE"/>
          </a:p>
        </p:txBody>
      </p:sp>
    </p:spTree>
    <p:extLst>
      <p:ext uri="{BB962C8B-B14F-4D97-AF65-F5344CB8AC3E}">
        <p14:creationId xmlns:p14="http://schemas.microsoft.com/office/powerpoint/2010/main" val="33141778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B663778-896B-41E7-BA92-4221B45208DF}"/>
              </a:ext>
            </a:extLst>
          </p:cNvPr>
          <p:cNvSpPr>
            <a:spLocks noGrp="1"/>
          </p:cNvSpPr>
          <p:nvPr>
            <p:ph type="dt" sz="half" idx="10"/>
          </p:nvPr>
        </p:nvSpPr>
        <p:spPr/>
        <p:txBody>
          <a:bodyPr/>
          <a:lstStyle/>
          <a:p>
            <a:fld id="{2DF5C8E6-9EE0-48E3-93DA-0D927AE24502}" type="datetimeFigureOut">
              <a:rPr lang="en-IE" smtClean="0"/>
              <a:t>15/01/2021</a:t>
            </a:fld>
            <a:endParaRPr lang="en-IE"/>
          </a:p>
        </p:txBody>
      </p:sp>
      <p:sp>
        <p:nvSpPr>
          <p:cNvPr id="3" name="Footer Placeholder 2">
            <a:extLst>
              <a:ext uri="{FF2B5EF4-FFF2-40B4-BE49-F238E27FC236}">
                <a16:creationId xmlns:a16="http://schemas.microsoft.com/office/drawing/2014/main" id="{9AD0C986-8CA5-4A0E-AD3E-F557A306EDCF}"/>
              </a:ext>
            </a:extLst>
          </p:cNvPr>
          <p:cNvSpPr>
            <a:spLocks noGrp="1"/>
          </p:cNvSpPr>
          <p:nvPr>
            <p:ph type="ftr" sz="quarter" idx="11"/>
          </p:nvPr>
        </p:nvSpPr>
        <p:spPr/>
        <p:txBody>
          <a:bodyPr/>
          <a:lstStyle/>
          <a:p>
            <a:endParaRPr lang="en-IE"/>
          </a:p>
        </p:txBody>
      </p:sp>
      <p:sp>
        <p:nvSpPr>
          <p:cNvPr id="4" name="Slide Number Placeholder 3">
            <a:extLst>
              <a:ext uri="{FF2B5EF4-FFF2-40B4-BE49-F238E27FC236}">
                <a16:creationId xmlns:a16="http://schemas.microsoft.com/office/drawing/2014/main" id="{E5E83D60-5EF7-47C4-8369-09B7836D0F50}"/>
              </a:ext>
            </a:extLst>
          </p:cNvPr>
          <p:cNvSpPr>
            <a:spLocks noGrp="1"/>
          </p:cNvSpPr>
          <p:nvPr>
            <p:ph type="sldNum" sz="quarter" idx="12"/>
          </p:nvPr>
        </p:nvSpPr>
        <p:spPr/>
        <p:txBody>
          <a:bodyPr/>
          <a:lstStyle/>
          <a:p>
            <a:fld id="{EBFB7FA6-8E7C-46B4-B8E4-85C8FCC2C21D}" type="slidenum">
              <a:rPr lang="en-IE" smtClean="0"/>
              <a:t>‹#›</a:t>
            </a:fld>
            <a:endParaRPr lang="en-IE"/>
          </a:p>
        </p:txBody>
      </p:sp>
    </p:spTree>
    <p:extLst>
      <p:ext uri="{BB962C8B-B14F-4D97-AF65-F5344CB8AC3E}">
        <p14:creationId xmlns:p14="http://schemas.microsoft.com/office/powerpoint/2010/main" val="9059250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A95EDA-2877-461B-ADDE-A58729610AF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E"/>
          </a:p>
        </p:txBody>
      </p:sp>
      <p:sp>
        <p:nvSpPr>
          <p:cNvPr id="3" name="Content Placeholder 2">
            <a:extLst>
              <a:ext uri="{FF2B5EF4-FFF2-40B4-BE49-F238E27FC236}">
                <a16:creationId xmlns:a16="http://schemas.microsoft.com/office/drawing/2014/main" id="{E8952C99-A924-4504-8408-58986ACEA07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Text Placeholder 3">
            <a:extLst>
              <a:ext uri="{FF2B5EF4-FFF2-40B4-BE49-F238E27FC236}">
                <a16:creationId xmlns:a16="http://schemas.microsoft.com/office/drawing/2014/main" id="{8B86F508-0824-4794-8BEB-A5A1900AF71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C986FEDC-DDB4-4CF1-B66B-FAA5AC88AEA8}"/>
              </a:ext>
            </a:extLst>
          </p:cNvPr>
          <p:cNvSpPr>
            <a:spLocks noGrp="1"/>
          </p:cNvSpPr>
          <p:nvPr>
            <p:ph type="dt" sz="half" idx="10"/>
          </p:nvPr>
        </p:nvSpPr>
        <p:spPr/>
        <p:txBody>
          <a:bodyPr/>
          <a:lstStyle/>
          <a:p>
            <a:fld id="{2DF5C8E6-9EE0-48E3-93DA-0D927AE24502}" type="datetimeFigureOut">
              <a:rPr lang="en-IE" smtClean="0"/>
              <a:t>15/01/2021</a:t>
            </a:fld>
            <a:endParaRPr lang="en-IE"/>
          </a:p>
        </p:txBody>
      </p:sp>
      <p:sp>
        <p:nvSpPr>
          <p:cNvPr id="6" name="Footer Placeholder 5">
            <a:extLst>
              <a:ext uri="{FF2B5EF4-FFF2-40B4-BE49-F238E27FC236}">
                <a16:creationId xmlns:a16="http://schemas.microsoft.com/office/drawing/2014/main" id="{F53E1911-4225-4CA4-B9AE-7B81F75A888D}"/>
              </a:ext>
            </a:extLst>
          </p:cNvPr>
          <p:cNvSpPr>
            <a:spLocks noGrp="1"/>
          </p:cNvSpPr>
          <p:nvPr>
            <p:ph type="ftr" sz="quarter" idx="11"/>
          </p:nvPr>
        </p:nvSpPr>
        <p:spPr/>
        <p:txBody>
          <a:bodyPr/>
          <a:lstStyle/>
          <a:p>
            <a:endParaRPr lang="en-IE"/>
          </a:p>
        </p:txBody>
      </p:sp>
      <p:sp>
        <p:nvSpPr>
          <p:cNvPr id="7" name="Slide Number Placeholder 6">
            <a:extLst>
              <a:ext uri="{FF2B5EF4-FFF2-40B4-BE49-F238E27FC236}">
                <a16:creationId xmlns:a16="http://schemas.microsoft.com/office/drawing/2014/main" id="{7D03D345-B14A-4052-A3D3-3C85352EA824}"/>
              </a:ext>
            </a:extLst>
          </p:cNvPr>
          <p:cNvSpPr>
            <a:spLocks noGrp="1"/>
          </p:cNvSpPr>
          <p:nvPr>
            <p:ph type="sldNum" sz="quarter" idx="12"/>
          </p:nvPr>
        </p:nvSpPr>
        <p:spPr/>
        <p:txBody>
          <a:bodyPr/>
          <a:lstStyle/>
          <a:p>
            <a:fld id="{EBFB7FA6-8E7C-46B4-B8E4-85C8FCC2C21D}" type="slidenum">
              <a:rPr lang="en-IE" smtClean="0"/>
              <a:t>‹#›</a:t>
            </a:fld>
            <a:endParaRPr lang="en-IE"/>
          </a:p>
        </p:txBody>
      </p:sp>
    </p:spTree>
    <p:extLst>
      <p:ext uri="{BB962C8B-B14F-4D97-AF65-F5344CB8AC3E}">
        <p14:creationId xmlns:p14="http://schemas.microsoft.com/office/powerpoint/2010/main" val="34196738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A129DA-9C1E-4D62-8E91-6FDBC434D4A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E"/>
          </a:p>
        </p:txBody>
      </p:sp>
      <p:sp>
        <p:nvSpPr>
          <p:cNvPr id="3" name="Picture Placeholder 2">
            <a:extLst>
              <a:ext uri="{FF2B5EF4-FFF2-40B4-BE49-F238E27FC236}">
                <a16:creationId xmlns:a16="http://schemas.microsoft.com/office/drawing/2014/main" id="{61E1AEB8-AA86-418D-AE17-431189E33D0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E"/>
          </a:p>
        </p:txBody>
      </p:sp>
      <p:sp>
        <p:nvSpPr>
          <p:cNvPr id="4" name="Text Placeholder 3">
            <a:extLst>
              <a:ext uri="{FF2B5EF4-FFF2-40B4-BE49-F238E27FC236}">
                <a16:creationId xmlns:a16="http://schemas.microsoft.com/office/drawing/2014/main" id="{0E28B85D-155D-496E-912A-37B820BDED8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2DBB21C4-D925-49E3-B088-22B03E883E0B}"/>
              </a:ext>
            </a:extLst>
          </p:cNvPr>
          <p:cNvSpPr>
            <a:spLocks noGrp="1"/>
          </p:cNvSpPr>
          <p:nvPr>
            <p:ph type="dt" sz="half" idx="10"/>
          </p:nvPr>
        </p:nvSpPr>
        <p:spPr/>
        <p:txBody>
          <a:bodyPr/>
          <a:lstStyle/>
          <a:p>
            <a:fld id="{2DF5C8E6-9EE0-48E3-93DA-0D927AE24502}" type="datetimeFigureOut">
              <a:rPr lang="en-IE" smtClean="0"/>
              <a:t>15/01/2021</a:t>
            </a:fld>
            <a:endParaRPr lang="en-IE"/>
          </a:p>
        </p:txBody>
      </p:sp>
      <p:sp>
        <p:nvSpPr>
          <p:cNvPr id="6" name="Footer Placeholder 5">
            <a:extLst>
              <a:ext uri="{FF2B5EF4-FFF2-40B4-BE49-F238E27FC236}">
                <a16:creationId xmlns:a16="http://schemas.microsoft.com/office/drawing/2014/main" id="{DE75A105-68A8-4862-9CB6-01A6FCB9525D}"/>
              </a:ext>
            </a:extLst>
          </p:cNvPr>
          <p:cNvSpPr>
            <a:spLocks noGrp="1"/>
          </p:cNvSpPr>
          <p:nvPr>
            <p:ph type="ftr" sz="quarter" idx="11"/>
          </p:nvPr>
        </p:nvSpPr>
        <p:spPr/>
        <p:txBody>
          <a:bodyPr/>
          <a:lstStyle/>
          <a:p>
            <a:endParaRPr lang="en-IE"/>
          </a:p>
        </p:txBody>
      </p:sp>
      <p:sp>
        <p:nvSpPr>
          <p:cNvPr id="7" name="Slide Number Placeholder 6">
            <a:extLst>
              <a:ext uri="{FF2B5EF4-FFF2-40B4-BE49-F238E27FC236}">
                <a16:creationId xmlns:a16="http://schemas.microsoft.com/office/drawing/2014/main" id="{73F85D0B-BCBC-4B8A-9C85-7A1755398EBB}"/>
              </a:ext>
            </a:extLst>
          </p:cNvPr>
          <p:cNvSpPr>
            <a:spLocks noGrp="1"/>
          </p:cNvSpPr>
          <p:nvPr>
            <p:ph type="sldNum" sz="quarter" idx="12"/>
          </p:nvPr>
        </p:nvSpPr>
        <p:spPr/>
        <p:txBody>
          <a:bodyPr/>
          <a:lstStyle/>
          <a:p>
            <a:fld id="{EBFB7FA6-8E7C-46B4-B8E4-85C8FCC2C21D}" type="slidenum">
              <a:rPr lang="en-IE" smtClean="0"/>
              <a:t>‹#›</a:t>
            </a:fld>
            <a:endParaRPr lang="en-IE"/>
          </a:p>
        </p:txBody>
      </p:sp>
    </p:spTree>
    <p:extLst>
      <p:ext uri="{BB962C8B-B14F-4D97-AF65-F5344CB8AC3E}">
        <p14:creationId xmlns:p14="http://schemas.microsoft.com/office/powerpoint/2010/main" val="29504933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EB6B1B0-120A-48F9-8C5A-33291502D66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E"/>
          </a:p>
        </p:txBody>
      </p:sp>
      <p:sp>
        <p:nvSpPr>
          <p:cNvPr id="3" name="Text Placeholder 2">
            <a:extLst>
              <a:ext uri="{FF2B5EF4-FFF2-40B4-BE49-F238E27FC236}">
                <a16:creationId xmlns:a16="http://schemas.microsoft.com/office/drawing/2014/main" id="{260E1D9E-7234-423E-86E5-DE8F5FA9C8C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8356CD76-1576-4241-92B3-32360D67818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DF5C8E6-9EE0-48E3-93DA-0D927AE24502}" type="datetimeFigureOut">
              <a:rPr lang="en-IE" smtClean="0"/>
              <a:t>15/01/2021</a:t>
            </a:fld>
            <a:endParaRPr lang="en-IE"/>
          </a:p>
        </p:txBody>
      </p:sp>
      <p:sp>
        <p:nvSpPr>
          <p:cNvPr id="5" name="Footer Placeholder 4">
            <a:extLst>
              <a:ext uri="{FF2B5EF4-FFF2-40B4-BE49-F238E27FC236}">
                <a16:creationId xmlns:a16="http://schemas.microsoft.com/office/drawing/2014/main" id="{C6AFA0CE-4C11-4016-B4ED-C2A2222798F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E"/>
          </a:p>
        </p:txBody>
      </p:sp>
      <p:sp>
        <p:nvSpPr>
          <p:cNvPr id="6" name="Slide Number Placeholder 5">
            <a:extLst>
              <a:ext uri="{FF2B5EF4-FFF2-40B4-BE49-F238E27FC236}">
                <a16:creationId xmlns:a16="http://schemas.microsoft.com/office/drawing/2014/main" id="{10826D56-1C0B-4DF4-A588-AB12C575E84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BFB7FA6-8E7C-46B4-B8E4-85C8FCC2C21D}" type="slidenum">
              <a:rPr lang="en-IE" smtClean="0"/>
              <a:t>‹#›</a:t>
            </a:fld>
            <a:endParaRPr lang="en-IE"/>
          </a:p>
        </p:txBody>
      </p:sp>
    </p:spTree>
    <p:extLst>
      <p:ext uri="{BB962C8B-B14F-4D97-AF65-F5344CB8AC3E}">
        <p14:creationId xmlns:p14="http://schemas.microsoft.com/office/powerpoint/2010/main" val="16516042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commons.wikimedia.org/wiki/File:Van_de_graaf_generator.svg" TargetMode="External"/><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commons.wikimedia.org/wiki/File:Van_de_graaf_generator.svg" TargetMode="External"/><Relationship Id="rId2" Type="http://schemas.openxmlformats.org/officeDocument/2006/relationships/image" Target="../media/image6.png"/><Relationship Id="rId1" Type="http://schemas.openxmlformats.org/officeDocument/2006/relationships/slideLayout" Target="../slideLayouts/slideLayout2.xml"/><Relationship Id="rId5" Type="http://schemas.openxmlformats.org/officeDocument/2006/relationships/hyperlink" Target="https://en.wikipedia.org/wiki/Van_de_Graaff_generator" TargetMode="External"/><Relationship Id="rId4" Type="http://schemas.openxmlformats.org/officeDocument/2006/relationships/image" Target="../media/image7.jpg"/></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1.bin"/><Relationship Id="rId7" Type="http://schemas.openxmlformats.org/officeDocument/2006/relationships/image" Target="../media/image14.png"/><Relationship Id="rId2" Type="http://schemas.openxmlformats.org/officeDocument/2006/relationships/slideLayout" Target="../slideLayouts/slideLayout4.xml"/><Relationship Id="rId1" Type="http://schemas.openxmlformats.org/officeDocument/2006/relationships/vmlDrawing" Target="../drawings/vmlDrawing1.vml"/><Relationship Id="rId6" Type="http://schemas.openxmlformats.org/officeDocument/2006/relationships/image" Target="../media/image13.wmf"/><Relationship Id="rId5" Type="http://schemas.openxmlformats.org/officeDocument/2006/relationships/oleObject" Target="../embeddings/oleObject2.bin"/><Relationship Id="rId4" Type="http://schemas.openxmlformats.org/officeDocument/2006/relationships/image" Target="../media/image12.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16.wmf"/><Relationship Id="rId13" Type="http://schemas.openxmlformats.org/officeDocument/2006/relationships/oleObject" Target="../embeddings/oleObject8.bin"/><Relationship Id="rId18" Type="http://schemas.openxmlformats.org/officeDocument/2006/relationships/image" Target="../media/image21.wmf"/><Relationship Id="rId3" Type="http://schemas.openxmlformats.org/officeDocument/2006/relationships/oleObject" Target="../embeddings/oleObject3.bin"/><Relationship Id="rId7" Type="http://schemas.openxmlformats.org/officeDocument/2006/relationships/oleObject" Target="../embeddings/oleObject5.bin"/><Relationship Id="rId12" Type="http://schemas.openxmlformats.org/officeDocument/2006/relationships/image" Target="../media/image18.wmf"/><Relationship Id="rId17" Type="http://schemas.openxmlformats.org/officeDocument/2006/relationships/oleObject" Target="../embeddings/oleObject10.bin"/><Relationship Id="rId2" Type="http://schemas.openxmlformats.org/officeDocument/2006/relationships/slideLayout" Target="../slideLayouts/slideLayout12.xml"/><Relationship Id="rId16" Type="http://schemas.openxmlformats.org/officeDocument/2006/relationships/image" Target="../media/image20.wmf"/><Relationship Id="rId1" Type="http://schemas.openxmlformats.org/officeDocument/2006/relationships/vmlDrawing" Target="../drawings/vmlDrawing2.vml"/><Relationship Id="rId6" Type="http://schemas.openxmlformats.org/officeDocument/2006/relationships/image" Target="../media/image15.wmf"/><Relationship Id="rId11" Type="http://schemas.openxmlformats.org/officeDocument/2006/relationships/oleObject" Target="../embeddings/oleObject7.bin"/><Relationship Id="rId5" Type="http://schemas.openxmlformats.org/officeDocument/2006/relationships/oleObject" Target="../embeddings/oleObject4.bin"/><Relationship Id="rId15" Type="http://schemas.openxmlformats.org/officeDocument/2006/relationships/oleObject" Target="../embeddings/oleObject9.bin"/><Relationship Id="rId10" Type="http://schemas.openxmlformats.org/officeDocument/2006/relationships/image" Target="../media/image17.wmf"/><Relationship Id="rId4" Type="http://schemas.openxmlformats.org/officeDocument/2006/relationships/image" Target="../media/image13.wmf"/><Relationship Id="rId9" Type="http://schemas.openxmlformats.org/officeDocument/2006/relationships/oleObject" Target="../embeddings/oleObject6.bin"/><Relationship Id="rId14" Type="http://schemas.openxmlformats.org/officeDocument/2006/relationships/image" Target="../media/image19.wmf"/></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23.png"/><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image" Target="../media/image26.png"/><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3" Type="http://schemas.openxmlformats.org/officeDocument/2006/relationships/image" Target="../media/image30.png"/><Relationship Id="rId7" Type="http://schemas.openxmlformats.org/officeDocument/2006/relationships/image" Target="../media/image29.wmf"/><Relationship Id="rId2" Type="http://schemas.openxmlformats.org/officeDocument/2006/relationships/slideLayout" Target="../slideLayouts/slideLayout4.xml"/><Relationship Id="rId1" Type="http://schemas.openxmlformats.org/officeDocument/2006/relationships/vmlDrawing" Target="../drawings/vmlDrawing3.vml"/><Relationship Id="rId6" Type="http://schemas.openxmlformats.org/officeDocument/2006/relationships/oleObject" Target="../embeddings/oleObject12.bin"/><Relationship Id="rId5" Type="http://schemas.openxmlformats.org/officeDocument/2006/relationships/image" Target="../media/image28.wmf"/><Relationship Id="rId4" Type="http://schemas.openxmlformats.org/officeDocument/2006/relationships/oleObject" Target="../embeddings/oleObject11.bin"/></Relationships>
</file>

<file path=ppt/slides/_rels/slide28.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Program%20Files/PhET/simulation-pages/electricity-simulations.htm" TargetMode="Externa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hyperlink" Target="../../../../Program%20Files/PhET/index.html" TargetMode="External"/><Relationship Id="rId2" Type="http://schemas.openxmlformats.org/officeDocument/2006/relationships/hyperlink" Target="../PhET%20Simulations.lnk"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BB826C-2D71-4D39-923E-9D389A9E0372}"/>
              </a:ext>
            </a:extLst>
          </p:cNvPr>
          <p:cNvSpPr>
            <a:spLocks noGrp="1"/>
          </p:cNvSpPr>
          <p:nvPr>
            <p:ph type="ctrTitle"/>
          </p:nvPr>
        </p:nvSpPr>
        <p:spPr/>
        <p:txBody>
          <a:bodyPr/>
          <a:lstStyle/>
          <a:p>
            <a:r>
              <a:rPr lang="en-GB" dirty="0"/>
              <a:t>Electricity</a:t>
            </a:r>
            <a:endParaRPr lang="en-IE" dirty="0"/>
          </a:p>
        </p:txBody>
      </p:sp>
      <p:sp>
        <p:nvSpPr>
          <p:cNvPr id="3" name="Subtitle 2">
            <a:extLst>
              <a:ext uri="{FF2B5EF4-FFF2-40B4-BE49-F238E27FC236}">
                <a16:creationId xmlns:a16="http://schemas.microsoft.com/office/drawing/2014/main" id="{AACCA3AF-E84E-4095-A6DF-626EE309A39F}"/>
              </a:ext>
            </a:extLst>
          </p:cNvPr>
          <p:cNvSpPr>
            <a:spLocks noGrp="1"/>
          </p:cNvSpPr>
          <p:nvPr>
            <p:ph type="subTitle" idx="1"/>
          </p:nvPr>
        </p:nvSpPr>
        <p:spPr/>
        <p:txBody>
          <a:bodyPr/>
          <a:lstStyle/>
          <a:p>
            <a:r>
              <a:rPr lang="en-GB" dirty="0"/>
              <a:t>An introduction</a:t>
            </a:r>
            <a:endParaRPr lang="en-IE" dirty="0"/>
          </a:p>
        </p:txBody>
      </p:sp>
    </p:spTree>
    <p:extLst>
      <p:ext uri="{BB962C8B-B14F-4D97-AF65-F5344CB8AC3E}">
        <p14:creationId xmlns:p14="http://schemas.microsoft.com/office/powerpoint/2010/main" val="32706652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3">
            <a:extLst>
              <a:ext uri="{FF2B5EF4-FFF2-40B4-BE49-F238E27FC236}">
                <a16:creationId xmlns:a16="http://schemas.microsoft.com/office/drawing/2014/main" id="{74CAEC09-B966-4A9A-A24A-2DB29A984026}"/>
              </a:ext>
            </a:extLst>
          </p:cNvPr>
          <p:cNvSpPr>
            <a:spLocks noChangeArrowheads="1"/>
          </p:cNvSpPr>
          <p:nvPr/>
        </p:nvSpPr>
        <p:spPr bwMode="auto">
          <a:xfrm>
            <a:off x="5016500" y="2852738"/>
            <a:ext cx="2159000" cy="295275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E"/>
          </a:p>
        </p:txBody>
      </p:sp>
      <p:sp>
        <p:nvSpPr>
          <p:cNvPr id="16388" name="Line 4">
            <a:extLst>
              <a:ext uri="{FF2B5EF4-FFF2-40B4-BE49-F238E27FC236}">
                <a16:creationId xmlns:a16="http://schemas.microsoft.com/office/drawing/2014/main" id="{7CD9E060-1D0F-472E-B168-4E4F10E27B2E}"/>
              </a:ext>
            </a:extLst>
          </p:cNvPr>
          <p:cNvSpPr>
            <a:spLocks noChangeShapeType="1"/>
          </p:cNvSpPr>
          <p:nvPr/>
        </p:nvSpPr>
        <p:spPr bwMode="auto">
          <a:xfrm>
            <a:off x="6096000" y="2349501"/>
            <a:ext cx="0" cy="574675"/>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E"/>
          </a:p>
        </p:txBody>
      </p:sp>
      <p:sp>
        <p:nvSpPr>
          <p:cNvPr id="16389" name="Line 5">
            <a:extLst>
              <a:ext uri="{FF2B5EF4-FFF2-40B4-BE49-F238E27FC236}">
                <a16:creationId xmlns:a16="http://schemas.microsoft.com/office/drawing/2014/main" id="{740EC91E-E9A8-44F9-802D-7BC8A70DFFD2}"/>
              </a:ext>
            </a:extLst>
          </p:cNvPr>
          <p:cNvSpPr>
            <a:spLocks noChangeShapeType="1"/>
          </p:cNvSpPr>
          <p:nvPr/>
        </p:nvSpPr>
        <p:spPr bwMode="auto">
          <a:xfrm>
            <a:off x="6096000" y="2852738"/>
            <a:ext cx="0" cy="1655762"/>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E"/>
          </a:p>
        </p:txBody>
      </p:sp>
      <p:sp>
        <p:nvSpPr>
          <p:cNvPr id="16390" name="Line 6">
            <a:extLst>
              <a:ext uri="{FF2B5EF4-FFF2-40B4-BE49-F238E27FC236}">
                <a16:creationId xmlns:a16="http://schemas.microsoft.com/office/drawing/2014/main" id="{CE5A220F-7DCA-4693-B6B1-106D6B9B3C44}"/>
              </a:ext>
            </a:extLst>
          </p:cNvPr>
          <p:cNvSpPr>
            <a:spLocks noChangeShapeType="1"/>
          </p:cNvSpPr>
          <p:nvPr/>
        </p:nvSpPr>
        <p:spPr bwMode="auto">
          <a:xfrm flipH="1">
            <a:off x="6024564" y="4508501"/>
            <a:ext cx="71437" cy="9366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E"/>
          </a:p>
        </p:txBody>
      </p:sp>
      <p:sp>
        <p:nvSpPr>
          <p:cNvPr id="16391" name="Line 7">
            <a:extLst>
              <a:ext uri="{FF2B5EF4-FFF2-40B4-BE49-F238E27FC236}">
                <a16:creationId xmlns:a16="http://schemas.microsoft.com/office/drawing/2014/main" id="{3E939A62-3292-4A39-AA1D-5C330D545247}"/>
              </a:ext>
            </a:extLst>
          </p:cNvPr>
          <p:cNvSpPr>
            <a:spLocks noChangeShapeType="1"/>
          </p:cNvSpPr>
          <p:nvPr/>
        </p:nvSpPr>
        <p:spPr bwMode="auto">
          <a:xfrm>
            <a:off x="6096001" y="4508501"/>
            <a:ext cx="144463" cy="9366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E"/>
          </a:p>
        </p:txBody>
      </p:sp>
      <p:sp>
        <p:nvSpPr>
          <p:cNvPr id="16392" name="Line 8">
            <a:extLst>
              <a:ext uri="{FF2B5EF4-FFF2-40B4-BE49-F238E27FC236}">
                <a16:creationId xmlns:a16="http://schemas.microsoft.com/office/drawing/2014/main" id="{308EB16F-9560-46AA-9AB4-0EBB4760FFAB}"/>
              </a:ext>
            </a:extLst>
          </p:cNvPr>
          <p:cNvSpPr>
            <a:spLocks noChangeShapeType="1"/>
          </p:cNvSpPr>
          <p:nvPr/>
        </p:nvSpPr>
        <p:spPr bwMode="auto">
          <a:xfrm>
            <a:off x="5232401" y="2349500"/>
            <a:ext cx="1655763" cy="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E"/>
          </a:p>
        </p:txBody>
      </p:sp>
      <p:sp>
        <p:nvSpPr>
          <p:cNvPr id="16393" name="AutoShape 9">
            <a:extLst>
              <a:ext uri="{FF2B5EF4-FFF2-40B4-BE49-F238E27FC236}">
                <a16:creationId xmlns:a16="http://schemas.microsoft.com/office/drawing/2014/main" id="{F4E07ABB-AB8D-4AFD-9BF0-E4A8698A6646}"/>
              </a:ext>
            </a:extLst>
          </p:cNvPr>
          <p:cNvSpPr>
            <a:spLocks noChangeArrowheads="1"/>
          </p:cNvSpPr>
          <p:nvPr/>
        </p:nvSpPr>
        <p:spPr bwMode="auto">
          <a:xfrm rot="4856112">
            <a:off x="3970338" y="441326"/>
            <a:ext cx="360363" cy="2735262"/>
          </a:xfrm>
          <a:prstGeom prst="can">
            <a:avLst>
              <a:gd name="adj" fmla="val 36827"/>
            </a:avLst>
          </a:prstGeom>
          <a:gradFill rotWithShape="1">
            <a:gsLst>
              <a:gs pos="0">
                <a:schemeClr val="folHlink"/>
              </a:gs>
              <a:gs pos="50000">
                <a:schemeClr val="bg1"/>
              </a:gs>
              <a:gs pos="100000">
                <a:schemeClr val="folHlink"/>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r"/>
            <a:r>
              <a:rPr lang="en-GB" altLang="en-US" sz="2000" b="1">
                <a:solidFill>
                  <a:srgbClr val="000066"/>
                </a:solidFill>
              </a:rPr>
              <a:t>+ + + +</a:t>
            </a:r>
          </a:p>
        </p:txBody>
      </p:sp>
      <p:sp>
        <p:nvSpPr>
          <p:cNvPr id="16394" name="Text Box 10">
            <a:extLst>
              <a:ext uri="{FF2B5EF4-FFF2-40B4-BE49-F238E27FC236}">
                <a16:creationId xmlns:a16="http://schemas.microsoft.com/office/drawing/2014/main" id="{2B9E9DAD-7B69-4E5C-A07E-4E89C201CBAE}"/>
              </a:ext>
            </a:extLst>
          </p:cNvPr>
          <p:cNvSpPr txBox="1">
            <a:spLocks noChangeArrowheads="1"/>
          </p:cNvSpPr>
          <p:nvPr/>
        </p:nvSpPr>
        <p:spPr bwMode="auto">
          <a:xfrm>
            <a:off x="5303839" y="1916113"/>
            <a:ext cx="1800225" cy="762000"/>
          </a:xfrm>
          <a:prstGeom prst="rect">
            <a:avLst/>
          </a:prstGeom>
          <a:noFill/>
          <a:ln>
            <a:noFill/>
          </a:ln>
          <a:effectLst/>
          <a:extLst>
            <a:ext uri="{909E8E84-426E-40DD-AFC4-6F175D3DCCD1}">
              <a14:hiddenFill xmlns:a14="http://schemas.microsoft.com/office/drawing/2010/main">
                <a:gradFill rotWithShape="1">
                  <a:gsLst>
                    <a:gs pos="0">
                      <a:schemeClr val="folHlink"/>
                    </a:gs>
                    <a:gs pos="50000">
                      <a:schemeClr val="bg1"/>
                    </a:gs>
                    <a:gs pos="100000">
                      <a:schemeClr val="folHlink"/>
                    </a:gs>
                  </a:gsLst>
                  <a:lin ang="5400000" scaled="1"/>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n-US" altLang="en-US" sz="4400">
              <a:solidFill>
                <a:srgbClr val="000066"/>
              </a:solidFill>
            </a:endParaRPr>
          </a:p>
        </p:txBody>
      </p:sp>
      <p:sp>
        <p:nvSpPr>
          <p:cNvPr id="16395" name="Text Box 11">
            <a:extLst>
              <a:ext uri="{FF2B5EF4-FFF2-40B4-BE49-F238E27FC236}">
                <a16:creationId xmlns:a16="http://schemas.microsoft.com/office/drawing/2014/main" id="{E4FD7B2E-868A-4E3C-9B2A-BA5692531767}"/>
              </a:ext>
            </a:extLst>
          </p:cNvPr>
          <p:cNvSpPr txBox="1">
            <a:spLocks noChangeArrowheads="1"/>
          </p:cNvSpPr>
          <p:nvPr/>
        </p:nvSpPr>
        <p:spPr bwMode="auto">
          <a:xfrm>
            <a:off x="5159376" y="1989139"/>
            <a:ext cx="1800225" cy="396875"/>
          </a:xfrm>
          <a:prstGeom prst="rect">
            <a:avLst/>
          </a:prstGeom>
          <a:noFill/>
          <a:ln>
            <a:noFill/>
          </a:ln>
          <a:effectLst/>
          <a:extLst>
            <a:ext uri="{909E8E84-426E-40DD-AFC4-6F175D3DCCD1}">
              <a14:hiddenFill xmlns:a14="http://schemas.microsoft.com/office/drawing/2010/main">
                <a:gradFill rotWithShape="1">
                  <a:gsLst>
                    <a:gs pos="0">
                      <a:schemeClr val="folHlink"/>
                    </a:gs>
                    <a:gs pos="50000">
                      <a:schemeClr val="bg1"/>
                    </a:gs>
                    <a:gs pos="100000">
                      <a:schemeClr val="folHlink"/>
                    </a:gs>
                  </a:gsLst>
                  <a:lin ang="5400000" scaled="1"/>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altLang="en-US" sz="2000">
                <a:solidFill>
                  <a:srgbClr val="000066"/>
                </a:solidFill>
              </a:rPr>
              <a:t>-  -  -  -  -  -   -</a:t>
            </a:r>
          </a:p>
        </p:txBody>
      </p:sp>
      <p:sp>
        <p:nvSpPr>
          <p:cNvPr id="16396" name="Text Box 12">
            <a:extLst>
              <a:ext uri="{FF2B5EF4-FFF2-40B4-BE49-F238E27FC236}">
                <a16:creationId xmlns:a16="http://schemas.microsoft.com/office/drawing/2014/main" id="{EB6EEE3B-0467-41F2-ACBC-051888CE12E6}"/>
              </a:ext>
            </a:extLst>
          </p:cNvPr>
          <p:cNvSpPr txBox="1">
            <a:spLocks noChangeArrowheads="1"/>
          </p:cNvSpPr>
          <p:nvPr/>
        </p:nvSpPr>
        <p:spPr bwMode="auto">
          <a:xfrm>
            <a:off x="5232401" y="4581526"/>
            <a:ext cx="1800225" cy="854075"/>
          </a:xfrm>
          <a:prstGeom prst="rect">
            <a:avLst/>
          </a:prstGeom>
          <a:noFill/>
          <a:ln>
            <a:noFill/>
          </a:ln>
          <a:effectLst/>
          <a:extLst>
            <a:ext uri="{909E8E84-426E-40DD-AFC4-6F175D3DCCD1}">
              <a14:hiddenFill xmlns:a14="http://schemas.microsoft.com/office/drawing/2010/main">
                <a:solidFill>
                  <a:schemeClr val="folHlink"/>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altLang="en-US" sz="2000">
                <a:solidFill>
                  <a:srgbClr val="000066"/>
                </a:solidFill>
              </a:rPr>
              <a:t>    +           +</a:t>
            </a:r>
          </a:p>
          <a:p>
            <a:pPr>
              <a:spcBef>
                <a:spcPct val="50000"/>
              </a:spcBef>
            </a:pPr>
            <a:r>
              <a:rPr lang="en-GB" altLang="en-US" sz="2000">
                <a:solidFill>
                  <a:srgbClr val="000066"/>
                </a:solidFill>
              </a:rPr>
              <a:t>  +                +</a:t>
            </a:r>
          </a:p>
        </p:txBody>
      </p:sp>
      <p:sp>
        <p:nvSpPr>
          <p:cNvPr id="16397" name="Line 13">
            <a:extLst>
              <a:ext uri="{FF2B5EF4-FFF2-40B4-BE49-F238E27FC236}">
                <a16:creationId xmlns:a16="http://schemas.microsoft.com/office/drawing/2014/main" id="{B5B4A017-D458-4E9E-A753-F3DA03960C07}"/>
              </a:ext>
            </a:extLst>
          </p:cNvPr>
          <p:cNvSpPr>
            <a:spLocks noChangeShapeType="1"/>
          </p:cNvSpPr>
          <p:nvPr/>
        </p:nvSpPr>
        <p:spPr bwMode="auto">
          <a:xfrm flipH="1">
            <a:off x="5664200" y="4508501"/>
            <a:ext cx="431800" cy="7921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E"/>
          </a:p>
        </p:txBody>
      </p:sp>
      <p:sp>
        <p:nvSpPr>
          <p:cNvPr id="16398" name="Line 14">
            <a:extLst>
              <a:ext uri="{FF2B5EF4-FFF2-40B4-BE49-F238E27FC236}">
                <a16:creationId xmlns:a16="http://schemas.microsoft.com/office/drawing/2014/main" id="{F70EC851-7520-4B84-B4DF-AF99D1F1F599}"/>
              </a:ext>
            </a:extLst>
          </p:cNvPr>
          <p:cNvSpPr>
            <a:spLocks noChangeShapeType="1"/>
          </p:cNvSpPr>
          <p:nvPr/>
        </p:nvSpPr>
        <p:spPr bwMode="auto">
          <a:xfrm>
            <a:off x="6096001" y="4508501"/>
            <a:ext cx="504825" cy="7921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E"/>
          </a:p>
        </p:txBody>
      </p:sp>
      <p:sp>
        <p:nvSpPr>
          <p:cNvPr id="16399" name="Line 15">
            <a:extLst>
              <a:ext uri="{FF2B5EF4-FFF2-40B4-BE49-F238E27FC236}">
                <a16:creationId xmlns:a16="http://schemas.microsoft.com/office/drawing/2014/main" id="{0A09687F-438C-44FF-B1B8-8E584977D2F4}"/>
              </a:ext>
            </a:extLst>
          </p:cNvPr>
          <p:cNvSpPr>
            <a:spLocks noChangeShapeType="1"/>
          </p:cNvSpPr>
          <p:nvPr/>
        </p:nvSpPr>
        <p:spPr bwMode="auto">
          <a:xfrm>
            <a:off x="6816726" y="2349500"/>
            <a:ext cx="1008063"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E"/>
          </a:p>
        </p:txBody>
      </p:sp>
      <p:sp>
        <p:nvSpPr>
          <p:cNvPr id="16400" name="Line 16">
            <a:extLst>
              <a:ext uri="{FF2B5EF4-FFF2-40B4-BE49-F238E27FC236}">
                <a16:creationId xmlns:a16="http://schemas.microsoft.com/office/drawing/2014/main" id="{6ADF603A-6285-41F2-BB6D-0F5E7DCC418F}"/>
              </a:ext>
            </a:extLst>
          </p:cNvPr>
          <p:cNvSpPr>
            <a:spLocks noChangeShapeType="1"/>
          </p:cNvSpPr>
          <p:nvPr/>
        </p:nvSpPr>
        <p:spPr bwMode="auto">
          <a:xfrm>
            <a:off x="7824788" y="2349500"/>
            <a:ext cx="0" cy="7191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E"/>
          </a:p>
        </p:txBody>
      </p:sp>
      <p:sp>
        <p:nvSpPr>
          <p:cNvPr id="16401" name="Line 17">
            <a:extLst>
              <a:ext uri="{FF2B5EF4-FFF2-40B4-BE49-F238E27FC236}">
                <a16:creationId xmlns:a16="http://schemas.microsoft.com/office/drawing/2014/main" id="{60ACB3AA-7217-4C9E-AF8A-31FFB944FF06}"/>
              </a:ext>
            </a:extLst>
          </p:cNvPr>
          <p:cNvSpPr>
            <a:spLocks noChangeShapeType="1"/>
          </p:cNvSpPr>
          <p:nvPr/>
        </p:nvSpPr>
        <p:spPr bwMode="auto">
          <a:xfrm>
            <a:off x="7391401" y="3068638"/>
            <a:ext cx="93662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E"/>
          </a:p>
        </p:txBody>
      </p:sp>
      <p:sp>
        <p:nvSpPr>
          <p:cNvPr id="16402" name="Line 18">
            <a:extLst>
              <a:ext uri="{FF2B5EF4-FFF2-40B4-BE49-F238E27FC236}">
                <a16:creationId xmlns:a16="http://schemas.microsoft.com/office/drawing/2014/main" id="{1A3FDA8F-77B3-407C-8E27-A4EB2DB2264C}"/>
              </a:ext>
            </a:extLst>
          </p:cNvPr>
          <p:cNvSpPr>
            <a:spLocks noChangeShapeType="1"/>
          </p:cNvSpPr>
          <p:nvPr/>
        </p:nvSpPr>
        <p:spPr bwMode="auto">
          <a:xfrm>
            <a:off x="7608889" y="3213100"/>
            <a:ext cx="50323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E"/>
          </a:p>
        </p:txBody>
      </p:sp>
      <p:sp>
        <p:nvSpPr>
          <p:cNvPr id="16403" name="Line 19">
            <a:extLst>
              <a:ext uri="{FF2B5EF4-FFF2-40B4-BE49-F238E27FC236}">
                <a16:creationId xmlns:a16="http://schemas.microsoft.com/office/drawing/2014/main" id="{D3CE817A-FC28-4E39-BC0D-6D545FD2DB36}"/>
              </a:ext>
            </a:extLst>
          </p:cNvPr>
          <p:cNvSpPr>
            <a:spLocks noChangeShapeType="1"/>
          </p:cNvSpPr>
          <p:nvPr/>
        </p:nvSpPr>
        <p:spPr bwMode="auto">
          <a:xfrm>
            <a:off x="7751763" y="3357563"/>
            <a:ext cx="2159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E"/>
          </a:p>
        </p:txBody>
      </p:sp>
      <p:sp>
        <p:nvSpPr>
          <p:cNvPr id="16404" name="Line 20">
            <a:extLst>
              <a:ext uri="{FF2B5EF4-FFF2-40B4-BE49-F238E27FC236}">
                <a16:creationId xmlns:a16="http://schemas.microsoft.com/office/drawing/2014/main" id="{E0B6837A-5494-4070-BEF8-D4565218D942}"/>
              </a:ext>
            </a:extLst>
          </p:cNvPr>
          <p:cNvSpPr>
            <a:spLocks noChangeShapeType="1"/>
          </p:cNvSpPr>
          <p:nvPr/>
        </p:nvSpPr>
        <p:spPr bwMode="auto">
          <a:xfrm>
            <a:off x="5951538" y="2420939"/>
            <a:ext cx="0" cy="9366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E"/>
          </a:p>
        </p:txBody>
      </p:sp>
      <p:sp>
        <p:nvSpPr>
          <p:cNvPr id="16405" name="Line 21">
            <a:extLst>
              <a:ext uri="{FF2B5EF4-FFF2-40B4-BE49-F238E27FC236}">
                <a16:creationId xmlns:a16="http://schemas.microsoft.com/office/drawing/2014/main" id="{AB3E102F-F563-4107-AD92-14AB652BAED3}"/>
              </a:ext>
            </a:extLst>
          </p:cNvPr>
          <p:cNvSpPr>
            <a:spLocks noChangeShapeType="1"/>
          </p:cNvSpPr>
          <p:nvPr/>
        </p:nvSpPr>
        <p:spPr bwMode="auto">
          <a:xfrm>
            <a:off x="6311900" y="2420939"/>
            <a:ext cx="0" cy="9366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E"/>
          </a:p>
        </p:txBody>
      </p:sp>
      <p:sp>
        <p:nvSpPr>
          <p:cNvPr id="16406" name="Freeform 22">
            <a:extLst>
              <a:ext uri="{FF2B5EF4-FFF2-40B4-BE49-F238E27FC236}">
                <a16:creationId xmlns:a16="http://schemas.microsoft.com/office/drawing/2014/main" id="{F89BF2DD-3A1F-4631-AAAB-8783E606FC9F}"/>
              </a:ext>
            </a:extLst>
          </p:cNvPr>
          <p:cNvSpPr>
            <a:spLocks/>
          </p:cNvSpPr>
          <p:nvPr/>
        </p:nvSpPr>
        <p:spPr bwMode="auto">
          <a:xfrm>
            <a:off x="6959601" y="2192338"/>
            <a:ext cx="1223963" cy="588962"/>
          </a:xfrm>
          <a:custGeom>
            <a:avLst/>
            <a:gdLst>
              <a:gd name="T0" fmla="*/ 635 w 787"/>
              <a:gd name="T1" fmla="*/ 461 h 461"/>
              <a:gd name="T2" fmla="*/ 635 w 787"/>
              <a:gd name="T3" fmla="*/ 371 h 461"/>
              <a:gd name="T4" fmla="*/ 681 w 787"/>
              <a:gd name="T5" fmla="*/ 53 h 461"/>
              <a:gd name="T6" fmla="*/ 0 w 787"/>
              <a:gd name="T7" fmla="*/ 53 h 461"/>
            </a:gdLst>
            <a:ahLst/>
            <a:cxnLst>
              <a:cxn ang="0">
                <a:pos x="T0" y="T1"/>
              </a:cxn>
              <a:cxn ang="0">
                <a:pos x="T2" y="T3"/>
              </a:cxn>
              <a:cxn ang="0">
                <a:pos x="T4" y="T5"/>
              </a:cxn>
              <a:cxn ang="0">
                <a:pos x="T6" y="T7"/>
              </a:cxn>
            </a:cxnLst>
            <a:rect l="0" t="0" r="r" b="b"/>
            <a:pathLst>
              <a:path w="787" h="461">
                <a:moveTo>
                  <a:pt x="635" y="461"/>
                </a:moveTo>
                <a:cubicBezTo>
                  <a:pt x="631" y="450"/>
                  <a:pt x="627" y="439"/>
                  <a:pt x="635" y="371"/>
                </a:cubicBezTo>
                <a:cubicBezTo>
                  <a:pt x="643" y="303"/>
                  <a:pt x="787" y="106"/>
                  <a:pt x="681" y="53"/>
                </a:cubicBezTo>
                <a:cubicBezTo>
                  <a:pt x="575" y="0"/>
                  <a:pt x="113" y="53"/>
                  <a:pt x="0" y="53"/>
                </a:cubicBezTo>
              </a:path>
            </a:pathLst>
          </a:custGeom>
          <a:noFill/>
          <a:ln w="9525" cap="flat" cmpd="sng">
            <a:solidFill>
              <a:schemeClr val="tx1"/>
            </a:solidFill>
            <a:prstDash val="solid"/>
            <a:round/>
            <a:headEnd type="none" w="med" len="med"/>
            <a:tailEnd type="triangle" w="med" len="med"/>
          </a:ln>
          <a:effectLst/>
          <a:extLst>
            <a:ext uri="{909E8E84-426E-40DD-AFC4-6F175D3DCCD1}">
              <a14:hiddenFill xmlns:a14="http://schemas.microsoft.com/office/drawing/2010/main">
                <a:gradFill rotWithShape="1">
                  <a:gsLst>
                    <a:gs pos="0">
                      <a:schemeClr val="folHlink"/>
                    </a:gs>
                    <a:gs pos="50000">
                      <a:schemeClr val="bg1"/>
                    </a:gs>
                    <a:gs pos="100000">
                      <a:schemeClr val="folHlink"/>
                    </a:gs>
                  </a:gsLst>
                  <a:lin ang="5400000" scaled="1"/>
                </a:gra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E"/>
          </a:p>
        </p:txBody>
      </p:sp>
      <p:sp>
        <p:nvSpPr>
          <p:cNvPr id="16407" name="Text Box 23">
            <a:extLst>
              <a:ext uri="{FF2B5EF4-FFF2-40B4-BE49-F238E27FC236}">
                <a16:creationId xmlns:a16="http://schemas.microsoft.com/office/drawing/2014/main" id="{0CEA9C71-5C54-4AA4-8E82-DE71084EFC65}"/>
              </a:ext>
            </a:extLst>
          </p:cNvPr>
          <p:cNvSpPr txBox="1">
            <a:spLocks noChangeArrowheads="1"/>
          </p:cNvSpPr>
          <p:nvPr/>
        </p:nvSpPr>
        <p:spPr bwMode="auto">
          <a:xfrm>
            <a:off x="5448300" y="1989139"/>
            <a:ext cx="1657350" cy="3140075"/>
          </a:xfrm>
          <a:prstGeom prst="rect">
            <a:avLst/>
          </a:prstGeom>
          <a:noFill/>
          <a:ln>
            <a:noFill/>
          </a:ln>
          <a:effectLst/>
          <a:extLst>
            <a:ext uri="{909E8E84-426E-40DD-AFC4-6F175D3DCCD1}">
              <a14:hiddenFill xmlns:a14="http://schemas.microsoft.com/office/drawing/2010/main">
                <a:gradFill rotWithShape="1">
                  <a:gsLst>
                    <a:gs pos="0">
                      <a:schemeClr val="folHlink"/>
                    </a:gs>
                    <a:gs pos="50000">
                      <a:schemeClr val="bg1"/>
                    </a:gs>
                    <a:gs pos="100000">
                      <a:schemeClr val="folHlink"/>
                    </a:gs>
                  </a:gsLst>
                  <a:lin ang="5400000" scaled="1"/>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altLang="en-US" sz="2000">
                <a:solidFill>
                  <a:srgbClr val="000066"/>
                </a:solidFill>
              </a:rPr>
              <a:t>  -    -    -</a:t>
            </a:r>
          </a:p>
          <a:p>
            <a:pPr>
              <a:spcBef>
                <a:spcPct val="50000"/>
              </a:spcBef>
              <a:buFontTx/>
              <a:buChar char="-"/>
            </a:pPr>
            <a:endParaRPr lang="en-GB" altLang="en-US" sz="2000">
              <a:solidFill>
                <a:srgbClr val="000066"/>
              </a:solidFill>
            </a:endParaRPr>
          </a:p>
          <a:p>
            <a:pPr>
              <a:spcBef>
                <a:spcPct val="50000"/>
              </a:spcBef>
            </a:pPr>
            <a:r>
              <a:rPr lang="en-GB" altLang="en-US" sz="2000">
                <a:solidFill>
                  <a:srgbClr val="000066"/>
                </a:solidFill>
              </a:rPr>
              <a:t>    -     -</a:t>
            </a:r>
          </a:p>
          <a:p>
            <a:pPr>
              <a:spcBef>
                <a:spcPct val="50000"/>
              </a:spcBef>
            </a:pPr>
            <a:r>
              <a:rPr lang="en-GB" altLang="en-US" sz="2000">
                <a:solidFill>
                  <a:srgbClr val="000066"/>
                </a:solidFill>
              </a:rPr>
              <a:t>     -     -</a:t>
            </a:r>
          </a:p>
          <a:p>
            <a:pPr>
              <a:spcBef>
                <a:spcPct val="50000"/>
              </a:spcBef>
              <a:buFontTx/>
              <a:buChar char="-"/>
            </a:pPr>
            <a:endParaRPr lang="en-GB" altLang="en-US" sz="2000">
              <a:solidFill>
                <a:srgbClr val="000066"/>
              </a:solidFill>
            </a:endParaRPr>
          </a:p>
          <a:p>
            <a:pPr>
              <a:spcBef>
                <a:spcPct val="50000"/>
              </a:spcBef>
            </a:pPr>
            <a:r>
              <a:rPr lang="en-GB" altLang="en-US" sz="2000">
                <a:solidFill>
                  <a:srgbClr val="000066"/>
                </a:solidFill>
              </a:rPr>
              <a:t>     -       -</a:t>
            </a:r>
          </a:p>
          <a:p>
            <a:pPr>
              <a:spcBef>
                <a:spcPct val="50000"/>
              </a:spcBef>
            </a:pPr>
            <a:r>
              <a:rPr lang="en-GB" altLang="en-US" sz="2000">
                <a:solidFill>
                  <a:srgbClr val="000066"/>
                </a:solidFill>
              </a:rPr>
              <a:t> -               -</a:t>
            </a:r>
          </a:p>
        </p:txBody>
      </p:sp>
      <p:sp>
        <p:nvSpPr>
          <p:cNvPr id="16408" name="Text Box 24">
            <a:extLst>
              <a:ext uri="{FF2B5EF4-FFF2-40B4-BE49-F238E27FC236}">
                <a16:creationId xmlns:a16="http://schemas.microsoft.com/office/drawing/2014/main" id="{34F3346D-D776-43F4-8EB0-593D9390FD3B}"/>
              </a:ext>
            </a:extLst>
          </p:cNvPr>
          <p:cNvSpPr txBox="1">
            <a:spLocks noChangeArrowheads="1"/>
          </p:cNvSpPr>
          <p:nvPr/>
        </p:nvSpPr>
        <p:spPr bwMode="auto">
          <a:xfrm>
            <a:off x="7824789" y="2781301"/>
            <a:ext cx="720725" cy="396875"/>
          </a:xfrm>
          <a:prstGeom prst="rect">
            <a:avLst/>
          </a:prstGeom>
          <a:noFill/>
          <a:ln>
            <a:noFill/>
          </a:ln>
          <a:effectLst/>
          <a:extLst>
            <a:ext uri="{909E8E84-426E-40DD-AFC4-6F175D3DCCD1}">
              <a14:hiddenFill xmlns:a14="http://schemas.microsoft.com/office/drawing/2010/main">
                <a:gradFill rotWithShape="1">
                  <a:gsLst>
                    <a:gs pos="0">
                      <a:schemeClr val="folHlink"/>
                    </a:gs>
                    <a:gs pos="50000">
                      <a:schemeClr val="bg1"/>
                    </a:gs>
                    <a:gs pos="100000">
                      <a:schemeClr val="folHlink"/>
                    </a:gs>
                  </a:gsLst>
                  <a:lin ang="5400000" scaled="1"/>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n-US" altLang="en-US" sz="2000">
              <a:solidFill>
                <a:srgbClr val="000066"/>
              </a:solidFill>
            </a:endParaRPr>
          </a:p>
        </p:txBody>
      </p:sp>
      <p:sp>
        <p:nvSpPr>
          <p:cNvPr id="16409" name="Text Box 25">
            <a:extLst>
              <a:ext uri="{FF2B5EF4-FFF2-40B4-BE49-F238E27FC236}">
                <a16:creationId xmlns:a16="http://schemas.microsoft.com/office/drawing/2014/main" id="{28D0E56E-36A7-48C3-B722-4BC0545029FE}"/>
              </a:ext>
            </a:extLst>
          </p:cNvPr>
          <p:cNvSpPr txBox="1">
            <a:spLocks noChangeArrowheads="1"/>
          </p:cNvSpPr>
          <p:nvPr/>
        </p:nvSpPr>
        <p:spPr bwMode="auto">
          <a:xfrm>
            <a:off x="7751764" y="2708276"/>
            <a:ext cx="936625" cy="396875"/>
          </a:xfrm>
          <a:prstGeom prst="rect">
            <a:avLst/>
          </a:prstGeom>
          <a:noFill/>
          <a:ln>
            <a:noFill/>
          </a:ln>
          <a:effectLst/>
          <a:extLst>
            <a:ext uri="{909E8E84-426E-40DD-AFC4-6F175D3DCCD1}">
              <a14:hiddenFill xmlns:a14="http://schemas.microsoft.com/office/drawing/2010/main">
                <a:gradFill rotWithShape="1">
                  <a:gsLst>
                    <a:gs pos="0">
                      <a:schemeClr val="folHlink"/>
                    </a:gs>
                    <a:gs pos="50000">
                      <a:schemeClr val="bg1"/>
                    </a:gs>
                    <a:gs pos="100000">
                      <a:schemeClr val="folHlink"/>
                    </a:gs>
                  </a:gsLst>
                  <a:lin ang="5400000" scaled="1"/>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altLang="en-US" sz="2000">
                <a:solidFill>
                  <a:srgbClr val="000066"/>
                </a:solidFill>
              </a:rPr>
              <a:t>---</a:t>
            </a:r>
          </a:p>
        </p:txBody>
      </p:sp>
      <p:sp>
        <p:nvSpPr>
          <p:cNvPr id="26" name="TextBox 25">
            <a:extLst>
              <a:ext uri="{FF2B5EF4-FFF2-40B4-BE49-F238E27FC236}">
                <a16:creationId xmlns:a16="http://schemas.microsoft.com/office/drawing/2014/main" id="{097EAAE8-FDC7-4253-A642-C27A95A68C66}"/>
              </a:ext>
            </a:extLst>
          </p:cNvPr>
          <p:cNvSpPr txBox="1"/>
          <p:nvPr/>
        </p:nvSpPr>
        <p:spPr>
          <a:xfrm>
            <a:off x="8952807" y="5910349"/>
            <a:ext cx="2801389" cy="369332"/>
          </a:xfrm>
          <a:prstGeom prst="rect">
            <a:avLst/>
          </a:prstGeom>
          <a:noFill/>
        </p:spPr>
        <p:txBody>
          <a:bodyPr wrap="square" rtlCol="0">
            <a:spAutoFit/>
          </a:bodyPr>
          <a:lstStyle/>
          <a:p>
            <a:r>
              <a:rPr lang="en-GB" dirty="0"/>
              <a:t>what’s happening…</a:t>
            </a:r>
            <a:endParaRPr lang="en-IE" dirty="0"/>
          </a:p>
        </p:txBody>
      </p:sp>
      <p:sp>
        <p:nvSpPr>
          <p:cNvPr id="3" name="Title 2">
            <a:extLst>
              <a:ext uri="{FF2B5EF4-FFF2-40B4-BE49-F238E27FC236}">
                <a16:creationId xmlns:a16="http://schemas.microsoft.com/office/drawing/2014/main" id="{C84BD1FE-CC38-4827-9C59-95EED2916F6A}"/>
              </a:ext>
            </a:extLst>
          </p:cNvPr>
          <p:cNvSpPr>
            <a:spLocks noGrp="1"/>
          </p:cNvSpPr>
          <p:nvPr>
            <p:ph type="title"/>
          </p:nvPr>
        </p:nvSpPr>
        <p:spPr/>
        <p:txBody>
          <a:bodyPr/>
          <a:lstStyle/>
          <a:p>
            <a:endParaRPr lang="en-IE"/>
          </a:p>
        </p:txBody>
      </p:sp>
      <p:sp>
        <p:nvSpPr>
          <p:cNvPr id="29" name="Rectangle 12">
            <a:extLst>
              <a:ext uri="{FF2B5EF4-FFF2-40B4-BE49-F238E27FC236}">
                <a16:creationId xmlns:a16="http://schemas.microsoft.com/office/drawing/2014/main" id="{81852593-3702-4A6A-8E63-F973275A1456}"/>
              </a:ext>
            </a:extLst>
          </p:cNvPr>
          <p:cNvSpPr txBox="1">
            <a:spLocks noChangeArrowheads="1"/>
          </p:cNvSpPr>
          <p:nvPr/>
        </p:nvSpPr>
        <p:spPr>
          <a:xfrm>
            <a:off x="121717" y="125414"/>
            <a:ext cx="10593387" cy="1143000"/>
          </a:xfrm>
          <a:prstGeom prst="rect">
            <a:avLst/>
          </a:prstGeom>
          <a:noFill/>
          <a:ln/>
        </p:spPr>
        <p:txBody>
          <a:bodyPr vert="horz" lIns="91440" tIns="45720" rIns="91440" bIns="45720" rtlCol="0" anchor="ctr">
            <a:normAutofit fontScale="9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IE" altLang="en-US">
                <a:solidFill>
                  <a:schemeClr val="tx2">
                    <a:lumMod val="50000"/>
                  </a:schemeClr>
                </a:solidFill>
              </a:rPr>
              <a:t>Electroscope: maintaining the presence of a charge</a:t>
            </a:r>
            <a:endParaRPr lang="en-GB" altLang="en-US" dirty="0">
              <a:solidFill>
                <a:schemeClr val="tx2">
                  <a:lumMod val="50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6393"/>
                                        </p:tgtEl>
                                        <p:attrNameLst>
                                          <p:attrName>style.visibility</p:attrName>
                                        </p:attrNameLst>
                                      </p:cBhvr>
                                      <p:to>
                                        <p:strVal val="visible"/>
                                      </p:to>
                                    </p:set>
                                    <p:anim calcmode="lin" valueType="num">
                                      <p:cBhvr additive="base">
                                        <p:cTn id="7" dur="500" fill="hold"/>
                                        <p:tgtEl>
                                          <p:spTgt spid="16393"/>
                                        </p:tgtEl>
                                        <p:attrNameLst>
                                          <p:attrName>ppt_x</p:attrName>
                                        </p:attrNameLst>
                                      </p:cBhvr>
                                      <p:tavLst>
                                        <p:tav tm="0">
                                          <p:val>
                                            <p:strVal val="0-#ppt_w/2"/>
                                          </p:val>
                                        </p:tav>
                                        <p:tav tm="100000">
                                          <p:val>
                                            <p:strVal val="#ppt_x"/>
                                          </p:val>
                                        </p:tav>
                                      </p:tavLst>
                                    </p:anim>
                                    <p:anim calcmode="lin" valueType="num">
                                      <p:cBhvr additive="base">
                                        <p:cTn id="8" dur="500" fill="hold"/>
                                        <p:tgtEl>
                                          <p:spTgt spid="16393"/>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9" presetClass="entr" presetSubtype="0" fill="hold" grpId="0" nodeType="clickEffect">
                                  <p:stCondLst>
                                    <p:cond delay="0"/>
                                  </p:stCondLst>
                                  <p:childTnLst>
                                    <p:set>
                                      <p:cBhvr>
                                        <p:cTn id="12" dur="1" fill="hold">
                                          <p:stCondLst>
                                            <p:cond delay="0"/>
                                          </p:stCondLst>
                                        </p:cTn>
                                        <p:tgtEl>
                                          <p:spTgt spid="16395"/>
                                        </p:tgtEl>
                                        <p:attrNameLst>
                                          <p:attrName>style.visibility</p:attrName>
                                        </p:attrNameLst>
                                      </p:cBhvr>
                                      <p:to>
                                        <p:strVal val="visible"/>
                                      </p:to>
                                    </p:set>
                                    <p:animEffect transition="in" filter="dissolve">
                                      <p:cBhvr>
                                        <p:cTn id="13" dur="500"/>
                                        <p:tgtEl>
                                          <p:spTgt spid="16395"/>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9" presetClass="entr" presetSubtype="0" fill="hold" grpId="0" nodeType="clickEffect">
                                  <p:stCondLst>
                                    <p:cond delay="0"/>
                                  </p:stCondLst>
                                  <p:childTnLst>
                                    <p:set>
                                      <p:cBhvr>
                                        <p:cTn id="17" dur="1" fill="hold">
                                          <p:stCondLst>
                                            <p:cond delay="0"/>
                                          </p:stCondLst>
                                        </p:cTn>
                                        <p:tgtEl>
                                          <p:spTgt spid="16396"/>
                                        </p:tgtEl>
                                        <p:attrNameLst>
                                          <p:attrName>style.visibility</p:attrName>
                                        </p:attrNameLst>
                                      </p:cBhvr>
                                      <p:to>
                                        <p:strVal val="visible"/>
                                      </p:to>
                                    </p:set>
                                    <p:animEffect transition="in" filter="dissolve">
                                      <p:cBhvr>
                                        <p:cTn id="18" dur="500"/>
                                        <p:tgtEl>
                                          <p:spTgt spid="16396"/>
                                        </p:tgtEl>
                                      </p:cBhvr>
                                    </p:animEffect>
                                  </p:childTnLst>
                                </p:cTn>
                              </p:par>
                              <p:par>
                                <p:cTn id="19" presetID="9" presetClass="exit" presetSubtype="0" fill="hold" nodeType="withEffect">
                                  <p:stCondLst>
                                    <p:cond delay="0"/>
                                  </p:stCondLst>
                                  <p:childTnLst>
                                    <p:animEffect transition="out" filter="dissolve">
                                      <p:cBhvr>
                                        <p:cTn id="20" dur="500"/>
                                        <p:tgtEl>
                                          <p:spTgt spid="16390"/>
                                        </p:tgtEl>
                                      </p:cBhvr>
                                    </p:animEffect>
                                    <p:set>
                                      <p:cBhvr>
                                        <p:cTn id="21" dur="1" fill="hold">
                                          <p:stCondLst>
                                            <p:cond delay="499"/>
                                          </p:stCondLst>
                                        </p:cTn>
                                        <p:tgtEl>
                                          <p:spTgt spid="16390"/>
                                        </p:tgtEl>
                                        <p:attrNameLst>
                                          <p:attrName>style.visibility</p:attrName>
                                        </p:attrNameLst>
                                      </p:cBhvr>
                                      <p:to>
                                        <p:strVal val="hidden"/>
                                      </p:to>
                                    </p:set>
                                  </p:childTnLst>
                                </p:cTn>
                              </p:par>
                              <p:par>
                                <p:cTn id="22" presetID="9" presetClass="exit" presetSubtype="0" fill="hold" nodeType="withEffect">
                                  <p:stCondLst>
                                    <p:cond delay="0"/>
                                  </p:stCondLst>
                                  <p:childTnLst>
                                    <p:animEffect transition="out" filter="dissolve">
                                      <p:cBhvr>
                                        <p:cTn id="23" dur="500"/>
                                        <p:tgtEl>
                                          <p:spTgt spid="16391"/>
                                        </p:tgtEl>
                                      </p:cBhvr>
                                    </p:animEffect>
                                    <p:set>
                                      <p:cBhvr>
                                        <p:cTn id="24" dur="1" fill="hold">
                                          <p:stCondLst>
                                            <p:cond delay="499"/>
                                          </p:stCondLst>
                                        </p:cTn>
                                        <p:tgtEl>
                                          <p:spTgt spid="16391"/>
                                        </p:tgtEl>
                                        <p:attrNameLst>
                                          <p:attrName>style.visibility</p:attrName>
                                        </p:attrNameLst>
                                      </p:cBhvr>
                                      <p:to>
                                        <p:strVal val="hidden"/>
                                      </p:to>
                                    </p:set>
                                  </p:childTnLst>
                                </p:cTn>
                              </p:par>
                              <p:par>
                                <p:cTn id="25" presetID="9" presetClass="entr" presetSubtype="0" fill="hold" nodeType="withEffect">
                                  <p:stCondLst>
                                    <p:cond delay="0"/>
                                  </p:stCondLst>
                                  <p:childTnLst>
                                    <p:set>
                                      <p:cBhvr>
                                        <p:cTn id="26" dur="1" fill="hold">
                                          <p:stCondLst>
                                            <p:cond delay="0"/>
                                          </p:stCondLst>
                                        </p:cTn>
                                        <p:tgtEl>
                                          <p:spTgt spid="16398"/>
                                        </p:tgtEl>
                                        <p:attrNameLst>
                                          <p:attrName>style.visibility</p:attrName>
                                        </p:attrNameLst>
                                      </p:cBhvr>
                                      <p:to>
                                        <p:strVal val="visible"/>
                                      </p:to>
                                    </p:set>
                                    <p:animEffect transition="in" filter="dissolve">
                                      <p:cBhvr>
                                        <p:cTn id="27" dur="500"/>
                                        <p:tgtEl>
                                          <p:spTgt spid="16398"/>
                                        </p:tgtEl>
                                      </p:cBhvr>
                                    </p:animEffect>
                                  </p:childTnLst>
                                </p:cTn>
                              </p:par>
                              <p:par>
                                <p:cTn id="28" presetID="9" presetClass="entr" presetSubtype="0" fill="hold" nodeType="withEffect">
                                  <p:stCondLst>
                                    <p:cond delay="0"/>
                                  </p:stCondLst>
                                  <p:childTnLst>
                                    <p:set>
                                      <p:cBhvr>
                                        <p:cTn id="29" dur="1" fill="hold">
                                          <p:stCondLst>
                                            <p:cond delay="0"/>
                                          </p:stCondLst>
                                        </p:cTn>
                                        <p:tgtEl>
                                          <p:spTgt spid="16397"/>
                                        </p:tgtEl>
                                        <p:attrNameLst>
                                          <p:attrName>style.visibility</p:attrName>
                                        </p:attrNameLst>
                                      </p:cBhvr>
                                      <p:to>
                                        <p:strVal val="visible"/>
                                      </p:to>
                                    </p:set>
                                    <p:animEffect transition="in" filter="dissolve">
                                      <p:cBhvr>
                                        <p:cTn id="30" dur="500"/>
                                        <p:tgtEl>
                                          <p:spTgt spid="16397"/>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nodeType="clickEffect">
                                  <p:stCondLst>
                                    <p:cond delay="0"/>
                                  </p:stCondLst>
                                  <p:childTnLst>
                                    <p:set>
                                      <p:cBhvr>
                                        <p:cTn id="34" dur="1" fill="hold">
                                          <p:stCondLst>
                                            <p:cond delay="0"/>
                                          </p:stCondLst>
                                        </p:cTn>
                                        <p:tgtEl>
                                          <p:spTgt spid="16403"/>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16402"/>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16401"/>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6400"/>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16399"/>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16409"/>
                                        </p:tgtEl>
                                        <p:attrNameLst>
                                          <p:attrName>style.visibility</p:attrName>
                                        </p:attrNameLst>
                                      </p:cBhvr>
                                      <p:to>
                                        <p:strVal val="visible"/>
                                      </p:to>
                                    </p:set>
                                  </p:childTnLst>
                                </p:cTn>
                              </p:par>
                            </p:childTnLst>
                          </p:cTn>
                        </p:par>
                        <p:par>
                          <p:cTn id="45" fill="hold" nodeType="afterGroup">
                            <p:stCondLst>
                              <p:cond delay="0"/>
                            </p:stCondLst>
                            <p:childTnLst>
                              <p:par>
                                <p:cTn id="46" presetID="22" presetClass="entr" presetSubtype="2" fill="hold" nodeType="afterEffect">
                                  <p:stCondLst>
                                    <p:cond delay="0"/>
                                  </p:stCondLst>
                                  <p:childTnLst>
                                    <p:set>
                                      <p:cBhvr>
                                        <p:cTn id="47" dur="1" fill="hold">
                                          <p:stCondLst>
                                            <p:cond delay="0"/>
                                          </p:stCondLst>
                                        </p:cTn>
                                        <p:tgtEl>
                                          <p:spTgt spid="16406"/>
                                        </p:tgtEl>
                                        <p:attrNameLst>
                                          <p:attrName>style.visibility</p:attrName>
                                        </p:attrNameLst>
                                      </p:cBhvr>
                                      <p:to>
                                        <p:strVal val="visible"/>
                                      </p:to>
                                    </p:set>
                                    <p:animEffect transition="in" filter="wipe(right)">
                                      <p:cBhvr>
                                        <p:cTn id="48" dur="500"/>
                                        <p:tgtEl>
                                          <p:spTgt spid="16406"/>
                                        </p:tgtEl>
                                      </p:cBhvr>
                                    </p:animEffect>
                                  </p:childTnLst>
                                </p:cTn>
                              </p:par>
                            </p:childTnLst>
                          </p:cTn>
                        </p:par>
                      </p:childTnLst>
                    </p:cTn>
                  </p:par>
                  <p:par>
                    <p:cTn id="49" fill="hold" nodeType="clickPar">
                      <p:stCondLst>
                        <p:cond delay="indefinite"/>
                      </p:stCondLst>
                      <p:childTnLst>
                        <p:par>
                          <p:cTn id="50" fill="hold" nodeType="withGroup">
                            <p:stCondLst>
                              <p:cond delay="0"/>
                            </p:stCondLst>
                            <p:childTnLst>
                              <p:par>
                                <p:cTn id="51" presetID="1" presetClass="entr" presetSubtype="0" fill="hold" nodeType="clickEffect">
                                  <p:stCondLst>
                                    <p:cond delay="0"/>
                                  </p:stCondLst>
                                  <p:childTnLst>
                                    <p:set>
                                      <p:cBhvr>
                                        <p:cTn id="52" dur="1" fill="hold">
                                          <p:stCondLst>
                                            <p:cond delay="0"/>
                                          </p:stCondLst>
                                        </p:cTn>
                                        <p:tgtEl>
                                          <p:spTgt spid="16404"/>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16405"/>
                                        </p:tgtEl>
                                        <p:attrNameLst>
                                          <p:attrName>style.visibility</p:attrName>
                                        </p:attrNameLst>
                                      </p:cBhvr>
                                      <p:to>
                                        <p:strVal val="visible"/>
                                      </p:to>
                                    </p:set>
                                  </p:childTnLst>
                                </p:cTn>
                              </p:par>
                            </p:childTnLst>
                          </p:cTn>
                        </p:par>
                      </p:childTnLst>
                    </p:cTn>
                  </p:par>
                  <p:par>
                    <p:cTn id="55" fill="hold" nodeType="clickPar">
                      <p:stCondLst>
                        <p:cond delay="indefinite"/>
                      </p:stCondLst>
                      <p:childTnLst>
                        <p:par>
                          <p:cTn id="56" fill="hold" nodeType="withGroup">
                            <p:stCondLst>
                              <p:cond delay="0"/>
                            </p:stCondLst>
                            <p:childTnLst>
                              <p:par>
                                <p:cTn id="57" presetID="9" presetClass="exit" presetSubtype="0" fill="hold" grpId="1" nodeType="clickEffect">
                                  <p:stCondLst>
                                    <p:cond delay="0"/>
                                  </p:stCondLst>
                                  <p:childTnLst>
                                    <p:animEffect transition="out" filter="dissolve">
                                      <p:cBhvr>
                                        <p:cTn id="58" dur="500"/>
                                        <p:tgtEl>
                                          <p:spTgt spid="16396"/>
                                        </p:tgtEl>
                                      </p:cBhvr>
                                    </p:animEffect>
                                    <p:set>
                                      <p:cBhvr>
                                        <p:cTn id="59" dur="1" fill="hold">
                                          <p:stCondLst>
                                            <p:cond delay="499"/>
                                          </p:stCondLst>
                                        </p:cTn>
                                        <p:tgtEl>
                                          <p:spTgt spid="16396"/>
                                        </p:tgtEl>
                                        <p:attrNameLst>
                                          <p:attrName>style.visibility</p:attrName>
                                        </p:attrNameLst>
                                      </p:cBhvr>
                                      <p:to>
                                        <p:strVal val="hidden"/>
                                      </p:to>
                                    </p:set>
                                  </p:childTnLst>
                                </p:cTn>
                              </p:par>
                              <p:par>
                                <p:cTn id="60" presetID="9" presetClass="exit" presetSubtype="0" fill="hold" grpId="2" nodeType="withEffect">
                                  <p:stCondLst>
                                    <p:cond delay="0"/>
                                  </p:stCondLst>
                                  <p:childTnLst>
                                    <p:animEffect transition="out" filter="dissolve">
                                      <p:cBhvr>
                                        <p:cTn id="61" dur="500"/>
                                        <p:tgtEl>
                                          <p:spTgt spid="16396"/>
                                        </p:tgtEl>
                                      </p:cBhvr>
                                    </p:animEffect>
                                    <p:set>
                                      <p:cBhvr>
                                        <p:cTn id="62" dur="1" fill="hold">
                                          <p:stCondLst>
                                            <p:cond delay="499"/>
                                          </p:stCondLst>
                                        </p:cTn>
                                        <p:tgtEl>
                                          <p:spTgt spid="16396"/>
                                        </p:tgtEl>
                                        <p:attrNameLst>
                                          <p:attrName>style.visibility</p:attrName>
                                        </p:attrNameLst>
                                      </p:cBhvr>
                                      <p:to>
                                        <p:strVal val="hidden"/>
                                      </p:to>
                                    </p:set>
                                  </p:childTnLst>
                                </p:cTn>
                              </p:par>
                              <p:par>
                                <p:cTn id="63" presetID="9" presetClass="exit" presetSubtype="0" fill="hold" nodeType="withEffect">
                                  <p:stCondLst>
                                    <p:cond delay="0"/>
                                  </p:stCondLst>
                                  <p:childTnLst>
                                    <p:animEffect transition="out" filter="dissolve">
                                      <p:cBhvr>
                                        <p:cTn id="64" dur="500"/>
                                        <p:tgtEl>
                                          <p:spTgt spid="16404"/>
                                        </p:tgtEl>
                                      </p:cBhvr>
                                    </p:animEffect>
                                    <p:set>
                                      <p:cBhvr>
                                        <p:cTn id="65" dur="1" fill="hold">
                                          <p:stCondLst>
                                            <p:cond delay="499"/>
                                          </p:stCondLst>
                                        </p:cTn>
                                        <p:tgtEl>
                                          <p:spTgt spid="16404"/>
                                        </p:tgtEl>
                                        <p:attrNameLst>
                                          <p:attrName>style.visibility</p:attrName>
                                        </p:attrNameLst>
                                      </p:cBhvr>
                                      <p:to>
                                        <p:strVal val="hidden"/>
                                      </p:to>
                                    </p:set>
                                  </p:childTnLst>
                                </p:cTn>
                              </p:par>
                              <p:par>
                                <p:cTn id="66" presetID="9" presetClass="exit" presetSubtype="0" fill="hold" nodeType="withEffect">
                                  <p:stCondLst>
                                    <p:cond delay="0"/>
                                  </p:stCondLst>
                                  <p:childTnLst>
                                    <p:animEffect transition="out" filter="dissolve">
                                      <p:cBhvr>
                                        <p:cTn id="67" dur="500"/>
                                        <p:tgtEl>
                                          <p:spTgt spid="16405"/>
                                        </p:tgtEl>
                                      </p:cBhvr>
                                    </p:animEffect>
                                    <p:set>
                                      <p:cBhvr>
                                        <p:cTn id="68" dur="1" fill="hold">
                                          <p:stCondLst>
                                            <p:cond delay="499"/>
                                          </p:stCondLst>
                                        </p:cTn>
                                        <p:tgtEl>
                                          <p:spTgt spid="16405"/>
                                        </p:tgtEl>
                                        <p:attrNameLst>
                                          <p:attrName>style.visibility</p:attrName>
                                        </p:attrNameLst>
                                      </p:cBhvr>
                                      <p:to>
                                        <p:strVal val="hidden"/>
                                      </p:to>
                                    </p:set>
                                  </p:childTnLst>
                                </p:cTn>
                              </p:par>
                              <p:par>
                                <p:cTn id="69" presetID="9" presetClass="exit" presetSubtype="0" fill="hold" nodeType="withEffect">
                                  <p:stCondLst>
                                    <p:cond delay="0"/>
                                  </p:stCondLst>
                                  <p:childTnLst>
                                    <p:animEffect transition="out" filter="dissolve">
                                      <p:cBhvr>
                                        <p:cTn id="70" dur="500"/>
                                        <p:tgtEl>
                                          <p:spTgt spid="16406"/>
                                        </p:tgtEl>
                                      </p:cBhvr>
                                    </p:animEffect>
                                    <p:set>
                                      <p:cBhvr>
                                        <p:cTn id="71" dur="1" fill="hold">
                                          <p:stCondLst>
                                            <p:cond delay="499"/>
                                          </p:stCondLst>
                                        </p:cTn>
                                        <p:tgtEl>
                                          <p:spTgt spid="16406"/>
                                        </p:tgtEl>
                                        <p:attrNameLst>
                                          <p:attrName>style.visibility</p:attrName>
                                        </p:attrNameLst>
                                      </p:cBhvr>
                                      <p:to>
                                        <p:strVal val="hidden"/>
                                      </p:to>
                                    </p:set>
                                  </p:childTnLst>
                                </p:cTn>
                              </p:par>
                              <p:par>
                                <p:cTn id="72" presetID="9" presetClass="exit" presetSubtype="0" fill="hold" grpId="1" nodeType="withEffect">
                                  <p:stCondLst>
                                    <p:cond delay="0"/>
                                  </p:stCondLst>
                                  <p:childTnLst>
                                    <p:animEffect transition="out" filter="dissolve">
                                      <p:cBhvr>
                                        <p:cTn id="73" dur="500"/>
                                        <p:tgtEl>
                                          <p:spTgt spid="16409"/>
                                        </p:tgtEl>
                                      </p:cBhvr>
                                    </p:animEffect>
                                    <p:set>
                                      <p:cBhvr>
                                        <p:cTn id="74" dur="1" fill="hold">
                                          <p:stCondLst>
                                            <p:cond delay="499"/>
                                          </p:stCondLst>
                                        </p:cTn>
                                        <p:tgtEl>
                                          <p:spTgt spid="16409"/>
                                        </p:tgtEl>
                                        <p:attrNameLst>
                                          <p:attrName>style.visibility</p:attrName>
                                        </p:attrNameLst>
                                      </p:cBhvr>
                                      <p:to>
                                        <p:strVal val="hidden"/>
                                      </p:to>
                                    </p:set>
                                  </p:childTnLst>
                                </p:cTn>
                              </p:par>
                              <p:par>
                                <p:cTn id="75" presetID="9" presetClass="exit" presetSubtype="0" fill="hold" nodeType="withEffect">
                                  <p:stCondLst>
                                    <p:cond delay="0"/>
                                  </p:stCondLst>
                                  <p:childTnLst>
                                    <p:animEffect transition="out" filter="dissolve">
                                      <p:cBhvr>
                                        <p:cTn id="76" dur="500"/>
                                        <p:tgtEl>
                                          <p:spTgt spid="16397"/>
                                        </p:tgtEl>
                                      </p:cBhvr>
                                    </p:animEffect>
                                    <p:set>
                                      <p:cBhvr>
                                        <p:cTn id="77" dur="1" fill="hold">
                                          <p:stCondLst>
                                            <p:cond delay="499"/>
                                          </p:stCondLst>
                                        </p:cTn>
                                        <p:tgtEl>
                                          <p:spTgt spid="16397"/>
                                        </p:tgtEl>
                                        <p:attrNameLst>
                                          <p:attrName>style.visibility</p:attrName>
                                        </p:attrNameLst>
                                      </p:cBhvr>
                                      <p:to>
                                        <p:strVal val="hidden"/>
                                      </p:to>
                                    </p:set>
                                  </p:childTnLst>
                                </p:cTn>
                              </p:par>
                              <p:par>
                                <p:cTn id="78" presetID="9" presetClass="exit" presetSubtype="0" fill="hold" nodeType="withEffect">
                                  <p:stCondLst>
                                    <p:cond delay="0"/>
                                  </p:stCondLst>
                                  <p:childTnLst>
                                    <p:animEffect transition="out" filter="dissolve">
                                      <p:cBhvr>
                                        <p:cTn id="79" dur="500"/>
                                        <p:tgtEl>
                                          <p:spTgt spid="16398"/>
                                        </p:tgtEl>
                                      </p:cBhvr>
                                    </p:animEffect>
                                    <p:set>
                                      <p:cBhvr>
                                        <p:cTn id="80" dur="1" fill="hold">
                                          <p:stCondLst>
                                            <p:cond delay="499"/>
                                          </p:stCondLst>
                                        </p:cTn>
                                        <p:tgtEl>
                                          <p:spTgt spid="16398"/>
                                        </p:tgtEl>
                                        <p:attrNameLst>
                                          <p:attrName>style.visibility</p:attrName>
                                        </p:attrNameLst>
                                      </p:cBhvr>
                                      <p:to>
                                        <p:strVal val="hidden"/>
                                      </p:to>
                                    </p:set>
                                  </p:childTnLst>
                                </p:cTn>
                              </p:par>
                              <p:par>
                                <p:cTn id="81" presetID="9" presetClass="entr" presetSubtype="0" fill="hold" nodeType="withEffect">
                                  <p:stCondLst>
                                    <p:cond delay="0"/>
                                  </p:stCondLst>
                                  <p:childTnLst>
                                    <p:set>
                                      <p:cBhvr>
                                        <p:cTn id="82" dur="1" fill="hold">
                                          <p:stCondLst>
                                            <p:cond delay="0"/>
                                          </p:stCondLst>
                                        </p:cTn>
                                        <p:tgtEl>
                                          <p:spTgt spid="16391"/>
                                        </p:tgtEl>
                                        <p:attrNameLst>
                                          <p:attrName>style.visibility</p:attrName>
                                        </p:attrNameLst>
                                      </p:cBhvr>
                                      <p:to>
                                        <p:strVal val="visible"/>
                                      </p:to>
                                    </p:set>
                                    <p:animEffect transition="in" filter="dissolve">
                                      <p:cBhvr>
                                        <p:cTn id="83" dur="500"/>
                                        <p:tgtEl>
                                          <p:spTgt spid="16391"/>
                                        </p:tgtEl>
                                      </p:cBhvr>
                                    </p:animEffect>
                                  </p:childTnLst>
                                </p:cTn>
                              </p:par>
                              <p:par>
                                <p:cTn id="84" presetID="9" presetClass="entr" presetSubtype="0" fill="hold" nodeType="withEffect">
                                  <p:stCondLst>
                                    <p:cond delay="0"/>
                                  </p:stCondLst>
                                  <p:childTnLst>
                                    <p:set>
                                      <p:cBhvr>
                                        <p:cTn id="85" dur="1" fill="hold">
                                          <p:stCondLst>
                                            <p:cond delay="0"/>
                                          </p:stCondLst>
                                        </p:cTn>
                                        <p:tgtEl>
                                          <p:spTgt spid="16390"/>
                                        </p:tgtEl>
                                        <p:attrNameLst>
                                          <p:attrName>style.visibility</p:attrName>
                                        </p:attrNameLst>
                                      </p:cBhvr>
                                      <p:to>
                                        <p:strVal val="visible"/>
                                      </p:to>
                                    </p:set>
                                    <p:animEffect transition="in" filter="dissolve">
                                      <p:cBhvr>
                                        <p:cTn id="86" dur="500"/>
                                        <p:tgtEl>
                                          <p:spTgt spid="16390"/>
                                        </p:tgtEl>
                                      </p:cBhvr>
                                    </p:animEffect>
                                  </p:childTnLst>
                                </p:cTn>
                              </p:par>
                            </p:childTnLst>
                          </p:cTn>
                        </p:par>
                      </p:childTnLst>
                    </p:cTn>
                  </p:par>
                  <p:par>
                    <p:cTn id="87" fill="hold" nodeType="clickPar">
                      <p:stCondLst>
                        <p:cond delay="indefinite"/>
                      </p:stCondLst>
                      <p:childTnLst>
                        <p:par>
                          <p:cTn id="88" fill="hold" nodeType="withGroup">
                            <p:stCondLst>
                              <p:cond delay="0"/>
                            </p:stCondLst>
                            <p:childTnLst>
                              <p:par>
                                <p:cTn id="89" presetID="9" presetClass="exit" presetSubtype="0" fill="hold" nodeType="clickEffect">
                                  <p:stCondLst>
                                    <p:cond delay="0"/>
                                  </p:stCondLst>
                                  <p:childTnLst>
                                    <p:animEffect transition="out" filter="dissolve">
                                      <p:cBhvr>
                                        <p:cTn id="90" dur="500"/>
                                        <p:tgtEl>
                                          <p:spTgt spid="16399"/>
                                        </p:tgtEl>
                                      </p:cBhvr>
                                    </p:animEffect>
                                    <p:set>
                                      <p:cBhvr>
                                        <p:cTn id="91" dur="1" fill="hold">
                                          <p:stCondLst>
                                            <p:cond delay="499"/>
                                          </p:stCondLst>
                                        </p:cTn>
                                        <p:tgtEl>
                                          <p:spTgt spid="16399"/>
                                        </p:tgtEl>
                                        <p:attrNameLst>
                                          <p:attrName>style.visibility</p:attrName>
                                        </p:attrNameLst>
                                      </p:cBhvr>
                                      <p:to>
                                        <p:strVal val="hidden"/>
                                      </p:to>
                                    </p:set>
                                  </p:childTnLst>
                                </p:cTn>
                              </p:par>
                              <p:par>
                                <p:cTn id="92" presetID="9" presetClass="exit" presetSubtype="0" fill="hold" nodeType="withEffect">
                                  <p:stCondLst>
                                    <p:cond delay="0"/>
                                  </p:stCondLst>
                                  <p:childTnLst>
                                    <p:animEffect transition="out" filter="dissolve">
                                      <p:cBhvr>
                                        <p:cTn id="93" dur="500"/>
                                        <p:tgtEl>
                                          <p:spTgt spid="16400"/>
                                        </p:tgtEl>
                                      </p:cBhvr>
                                    </p:animEffect>
                                    <p:set>
                                      <p:cBhvr>
                                        <p:cTn id="94" dur="1" fill="hold">
                                          <p:stCondLst>
                                            <p:cond delay="499"/>
                                          </p:stCondLst>
                                        </p:cTn>
                                        <p:tgtEl>
                                          <p:spTgt spid="16400"/>
                                        </p:tgtEl>
                                        <p:attrNameLst>
                                          <p:attrName>style.visibility</p:attrName>
                                        </p:attrNameLst>
                                      </p:cBhvr>
                                      <p:to>
                                        <p:strVal val="hidden"/>
                                      </p:to>
                                    </p:set>
                                  </p:childTnLst>
                                </p:cTn>
                              </p:par>
                              <p:par>
                                <p:cTn id="95" presetID="9" presetClass="exit" presetSubtype="0" fill="hold" nodeType="withEffect">
                                  <p:stCondLst>
                                    <p:cond delay="0"/>
                                  </p:stCondLst>
                                  <p:childTnLst>
                                    <p:animEffect transition="out" filter="dissolve">
                                      <p:cBhvr>
                                        <p:cTn id="96" dur="500"/>
                                        <p:tgtEl>
                                          <p:spTgt spid="16401"/>
                                        </p:tgtEl>
                                      </p:cBhvr>
                                    </p:animEffect>
                                    <p:set>
                                      <p:cBhvr>
                                        <p:cTn id="97" dur="1" fill="hold">
                                          <p:stCondLst>
                                            <p:cond delay="499"/>
                                          </p:stCondLst>
                                        </p:cTn>
                                        <p:tgtEl>
                                          <p:spTgt spid="16401"/>
                                        </p:tgtEl>
                                        <p:attrNameLst>
                                          <p:attrName>style.visibility</p:attrName>
                                        </p:attrNameLst>
                                      </p:cBhvr>
                                      <p:to>
                                        <p:strVal val="hidden"/>
                                      </p:to>
                                    </p:set>
                                  </p:childTnLst>
                                </p:cTn>
                              </p:par>
                              <p:par>
                                <p:cTn id="98" presetID="9" presetClass="exit" presetSubtype="0" fill="hold" nodeType="withEffect">
                                  <p:stCondLst>
                                    <p:cond delay="0"/>
                                  </p:stCondLst>
                                  <p:childTnLst>
                                    <p:animEffect transition="out" filter="dissolve">
                                      <p:cBhvr>
                                        <p:cTn id="99" dur="500"/>
                                        <p:tgtEl>
                                          <p:spTgt spid="16402"/>
                                        </p:tgtEl>
                                      </p:cBhvr>
                                    </p:animEffect>
                                    <p:set>
                                      <p:cBhvr>
                                        <p:cTn id="100" dur="1" fill="hold">
                                          <p:stCondLst>
                                            <p:cond delay="499"/>
                                          </p:stCondLst>
                                        </p:cTn>
                                        <p:tgtEl>
                                          <p:spTgt spid="16402"/>
                                        </p:tgtEl>
                                        <p:attrNameLst>
                                          <p:attrName>style.visibility</p:attrName>
                                        </p:attrNameLst>
                                      </p:cBhvr>
                                      <p:to>
                                        <p:strVal val="hidden"/>
                                      </p:to>
                                    </p:set>
                                  </p:childTnLst>
                                </p:cTn>
                              </p:par>
                              <p:par>
                                <p:cTn id="101" presetID="9" presetClass="exit" presetSubtype="0" fill="hold" nodeType="withEffect">
                                  <p:stCondLst>
                                    <p:cond delay="0"/>
                                  </p:stCondLst>
                                  <p:childTnLst>
                                    <p:animEffect transition="out" filter="dissolve">
                                      <p:cBhvr>
                                        <p:cTn id="102" dur="500"/>
                                        <p:tgtEl>
                                          <p:spTgt spid="16403"/>
                                        </p:tgtEl>
                                      </p:cBhvr>
                                    </p:animEffect>
                                    <p:set>
                                      <p:cBhvr>
                                        <p:cTn id="103" dur="1" fill="hold">
                                          <p:stCondLst>
                                            <p:cond delay="499"/>
                                          </p:stCondLst>
                                        </p:cTn>
                                        <p:tgtEl>
                                          <p:spTgt spid="16403"/>
                                        </p:tgtEl>
                                        <p:attrNameLst>
                                          <p:attrName>style.visibility</p:attrName>
                                        </p:attrNameLst>
                                      </p:cBhvr>
                                      <p:to>
                                        <p:strVal val="hidden"/>
                                      </p:to>
                                    </p:set>
                                  </p:childTnLst>
                                </p:cTn>
                              </p:par>
                            </p:childTnLst>
                          </p:cTn>
                        </p:par>
                      </p:childTnLst>
                    </p:cTn>
                  </p:par>
                  <p:par>
                    <p:cTn id="104" fill="hold" nodeType="clickPar">
                      <p:stCondLst>
                        <p:cond delay="indefinite"/>
                      </p:stCondLst>
                      <p:childTnLst>
                        <p:par>
                          <p:cTn id="105" fill="hold" nodeType="withGroup">
                            <p:stCondLst>
                              <p:cond delay="0"/>
                            </p:stCondLst>
                            <p:childTnLst>
                              <p:par>
                                <p:cTn id="106" presetID="2" presetClass="exit" presetSubtype="8" fill="hold" grpId="1" nodeType="clickEffect">
                                  <p:stCondLst>
                                    <p:cond delay="0"/>
                                  </p:stCondLst>
                                  <p:childTnLst>
                                    <p:anim calcmode="lin" valueType="num">
                                      <p:cBhvr additive="base">
                                        <p:cTn id="107" dur="500"/>
                                        <p:tgtEl>
                                          <p:spTgt spid="16393"/>
                                        </p:tgtEl>
                                        <p:attrNameLst>
                                          <p:attrName>ppt_x</p:attrName>
                                        </p:attrNameLst>
                                      </p:cBhvr>
                                      <p:tavLst>
                                        <p:tav tm="0">
                                          <p:val>
                                            <p:strVal val="ppt_x"/>
                                          </p:val>
                                        </p:tav>
                                        <p:tav tm="100000">
                                          <p:val>
                                            <p:strVal val="0-ppt_w/2"/>
                                          </p:val>
                                        </p:tav>
                                      </p:tavLst>
                                    </p:anim>
                                    <p:anim calcmode="lin" valueType="num">
                                      <p:cBhvr additive="base">
                                        <p:cTn id="108" dur="500"/>
                                        <p:tgtEl>
                                          <p:spTgt spid="16393"/>
                                        </p:tgtEl>
                                        <p:attrNameLst>
                                          <p:attrName>ppt_y</p:attrName>
                                        </p:attrNameLst>
                                      </p:cBhvr>
                                      <p:tavLst>
                                        <p:tav tm="0">
                                          <p:val>
                                            <p:strVal val="ppt_y"/>
                                          </p:val>
                                        </p:tav>
                                        <p:tav tm="100000">
                                          <p:val>
                                            <p:strVal val="ppt_y"/>
                                          </p:val>
                                        </p:tav>
                                      </p:tavLst>
                                    </p:anim>
                                    <p:set>
                                      <p:cBhvr>
                                        <p:cTn id="109" dur="1" fill="hold">
                                          <p:stCondLst>
                                            <p:cond delay="499"/>
                                          </p:stCondLst>
                                        </p:cTn>
                                        <p:tgtEl>
                                          <p:spTgt spid="16393"/>
                                        </p:tgtEl>
                                        <p:attrNameLst>
                                          <p:attrName>style.visibility</p:attrName>
                                        </p:attrNameLst>
                                      </p:cBhvr>
                                      <p:to>
                                        <p:strVal val="hidden"/>
                                      </p:to>
                                    </p:set>
                                  </p:childTnLst>
                                </p:cTn>
                              </p:par>
                            </p:childTnLst>
                          </p:cTn>
                        </p:par>
                      </p:childTnLst>
                    </p:cTn>
                  </p:par>
                  <p:par>
                    <p:cTn id="110" fill="hold" nodeType="clickPar">
                      <p:stCondLst>
                        <p:cond delay="indefinite"/>
                      </p:stCondLst>
                      <p:childTnLst>
                        <p:par>
                          <p:cTn id="111" fill="hold" nodeType="withGroup">
                            <p:stCondLst>
                              <p:cond delay="0"/>
                            </p:stCondLst>
                            <p:childTnLst>
                              <p:par>
                                <p:cTn id="112" presetID="9" presetClass="exit" presetSubtype="0" fill="hold" grpId="1" nodeType="clickEffect">
                                  <p:stCondLst>
                                    <p:cond delay="0"/>
                                  </p:stCondLst>
                                  <p:childTnLst>
                                    <p:animEffect transition="out" filter="dissolve">
                                      <p:cBhvr>
                                        <p:cTn id="113" dur="500"/>
                                        <p:tgtEl>
                                          <p:spTgt spid="16395"/>
                                        </p:tgtEl>
                                      </p:cBhvr>
                                    </p:animEffect>
                                    <p:set>
                                      <p:cBhvr>
                                        <p:cTn id="114" dur="1" fill="hold">
                                          <p:stCondLst>
                                            <p:cond delay="499"/>
                                          </p:stCondLst>
                                        </p:cTn>
                                        <p:tgtEl>
                                          <p:spTgt spid="16395"/>
                                        </p:tgtEl>
                                        <p:attrNameLst>
                                          <p:attrName>style.visibility</p:attrName>
                                        </p:attrNameLst>
                                      </p:cBhvr>
                                      <p:to>
                                        <p:strVal val="hidden"/>
                                      </p:to>
                                    </p:set>
                                  </p:childTnLst>
                                </p:cTn>
                              </p:par>
                              <p:par>
                                <p:cTn id="115" presetID="22" presetClass="entr" presetSubtype="1" fill="hold" grpId="0" nodeType="withEffect">
                                  <p:stCondLst>
                                    <p:cond delay="0"/>
                                  </p:stCondLst>
                                  <p:childTnLst>
                                    <p:set>
                                      <p:cBhvr>
                                        <p:cTn id="116" dur="1" fill="hold">
                                          <p:stCondLst>
                                            <p:cond delay="0"/>
                                          </p:stCondLst>
                                        </p:cTn>
                                        <p:tgtEl>
                                          <p:spTgt spid="16407"/>
                                        </p:tgtEl>
                                        <p:attrNameLst>
                                          <p:attrName>style.visibility</p:attrName>
                                        </p:attrNameLst>
                                      </p:cBhvr>
                                      <p:to>
                                        <p:strVal val="visible"/>
                                      </p:to>
                                    </p:set>
                                    <p:animEffect transition="in" filter="wipe(up)">
                                      <p:cBhvr>
                                        <p:cTn id="117" dur="500"/>
                                        <p:tgtEl>
                                          <p:spTgt spid="16407"/>
                                        </p:tgtEl>
                                      </p:cBhvr>
                                    </p:animEffect>
                                  </p:childTnLst>
                                </p:cTn>
                              </p:par>
                              <p:par>
                                <p:cTn id="118" presetID="9" presetClass="exit" presetSubtype="0" fill="hold" nodeType="withEffect">
                                  <p:stCondLst>
                                    <p:cond delay="0"/>
                                  </p:stCondLst>
                                  <p:childTnLst>
                                    <p:animEffect transition="out" filter="dissolve">
                                      <p:cBhvr>
                                        <p:cTn id="119" dur="500"/>
                                        <p:tgtEl>
                                          <p:spTgt spid="16391"/>
                                        </p:tgtEl>
                                      </p:cBhvr>
                                    </p:animEffect>
                                    <p:set>
                                      <p:cBhvr>
                                        <p:cTn id="120" dur="1" fill="hold">
                                          <p:stCondLst>
                                            <p:cond delay="499"/>
                                          </p:stCondLst>
                                        </p:cTn>
                                        <p:tgtEl>
                                          <p:spTgt spid="16391"/>
                                        </p:tgtEl>
                                        <p:attrNameLst>
                                          <p:attrName>style.visibility</p:attrName>
                                        </p:attrNameLst>
                                      </p:cBhvr>
                                      <p:to>
                                        <p:strVal val="hidden"/>
                                      </p:to>
                                    </p:set>
                                  </p:childTnLst>
                                </p:cTn>
                              </p:par>
                              <p:par>
                                <p:cTn id="121" presetID="9" presetClass="exit" presetSubtype="0" fill="hold" nodeType="withEffect">
                                  <p:stCondLst>
                                    <p:cond delay="0"/>
                                  </p:stCondLst>
                                  <p:childTnLst>
                                    <p:animEffect transition="out" filter="dissolve">
                                      <p:cBhvr>
                                        <p:cTn id="122" dur="500"/>
                                        <p:tgtEl>
                                          <p:spTgt spid="16390"/>
                                        </p:tgtEl>
                                      </p:cBhvr>
                                    </p:animEffect>
                                    <p:set>
                                      <p:cBhvr>
                                        <p:cTn id="123" dur="1" fill="hold">
                                          <p:stCondLst>
                                            <p:cond delay="499"/>
                                          </p:stCondLst>
                                        </p:cTn>
                                        <p:tgtEl>
                                          <p:spTgt spid="16390"/>
                                        </p:tgtEl>
                                        <p:attrNameLst>
                                          <p:attrName>style.visibility</p:attrName>
                                        </p:attrNameLst>
                                      </p:cBhvr>
                                      <p:to>
                                        <p:strVal val="hidden"/>
                                      </p:to>
                                    </p:set>
                                  </p:childTnLst>
                                </p:cTn>
                              </p:par>
                              <p:par>
                                <p:cTn id="124" presetID="9" presetClass="entr" presetSubtype="0" fill="hold" nodeType="withEffect">
                                  <p:stCondLst>
                                    <p:cond delay="0"/>
                                  </p:stCondLst>
                                  <p:childTnLst>
                                    <p:set>
                                      <p:cBhvr>
                                        <p:cTn id="125" dur="1" fill="hold">
                                          <p:stCondLst>
                                            <p:cond delay="0"/>
                                          </p:stCondLst>
                                        </p:cTn>
                                        <p:tgtEl>
                                          <p:spTgt spid="16397"/>
                                        </p:tgtEl>
                                        <p:attrNameLst>
                                          <p:attrName>style.visibility</p:attrName>
                                        </p:attrNameLst>
                                      </p:cBhvr>
                                      <p:to>
                                        <p:strVal val="visible"/>
                                      </p:to>
                                    </p:set>
                                    <p:animEffect transition="in" filter="dissolve">
                                      <p:cBhvr>
                                        <p:cTn id="126" dur="500"/>
                                        <p:tgtEl>
                                          <p:spTgt spid="16397"/>
                                        </p:tgtEl>
                                      </p:cBhvr>
                                    </p:animEffect>
                                  </p:childTnLst>
                                </p:cTn>
                              </p:par>
                              <p:par>
                                <p:cTn id="127" presetID="9" presetClass="entr" presetSubtype="0" fill="hold" nodeType="withEffect">
                                  <p:stCondLst>
                                    <p:cond delay="0"/>
                                  </p:stCondLst>
                                  <p:childTnLst>
                                    <p:set>
                                      <p:cBhvr>
                                        <p:cTn id="128" dur="1" fill="hold">
                                          <p:stCondLst>
                                            <p:cond delay="0"/>
                                          </p:stCondLst>
                                        </p:cTn>
                                        <p:tgtEl>
                                          <p:spTgt spid="16398"/>
                                        </p:tgtEl>
                                        <p:attrNameLst>
                                          <p:attrName>style.visibility</p:attrName>
                                        </p:attrNameLst>
                                      </p:cBhvr>
                                      <p:to>
                                        <p:strVal val="visible"/>
                                      </p:to>
                                    </p:set>
                                    <p:animEffect transition="in" filter="dissolve">
                                      <p:cBhvr>
                                        <p:cTn id="129" dur="500"/>
                                        <p:tgtEl>
                                          <p:spTgt spid="163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93" grpId="0" animBg="1"/>
      <p:bldP spid="16393" grpId="1" animBg="1"/>
      <p:bldP spid="16395" grpId="0"/>
      <p:bldP spid="16395" grpId="1"/>
      <p:bldP spid="16396" grpId="0"/>
      <p:bldP spid="16396" grpId="1"/>
      <p:bldP spid="16396" grpId="2"/>
      <p:bldP spid="16407" grpId="0"/>
      <p:bldP spid="16409" grpId="0"/>
      <p:bldP spid="16409" grpId="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a:extLst>
              <a:ext uri="{FF2B5EF4-FFF2-40B4-BE49-F238E27FC236}">
                <a16:creationId xmlns:a16="http://schemas.microsoft.com/office/drawing/2014/main" id="{A08EB8B7-32E7-432A-89C5-B8714FFF2B65}"/>
              </a:ext>
            </a:extLst>
          </p:cNvPr>
          <p:cNvSpPr txBox="1">
            <a:spLocks noChangeArrowheads="1"/>
          </p:cNvSpPr>
          <p:nvPr/>
        </p:nvSpPr>
        <p:spPr>
          <a:xfrm>
            <a:off x="2208213" y="0"/>
            <a:ext cx="7772400"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altLang="en-US" dirty="0">
                <a:solidFill>
                  <a:srgbClr val="000066"/>
                </a:solidFill>
              </a:rPr>
              <a:t>V</a:t>
            </a:r>
            <a:r>
              <a:rPr lang="en-IE" altLang="en-US" dirty="0">
                <a:solidFill>
                  <a:srgbClr val="000066"/>
                </a:solidFill>
              </a:rPr>
              <a:t>an de Graaf</a:t>
            </a:r>
            <a:endParaRPr lang="en-GB" altLang="en-US" dirty="0">
              <a:solidFill>
                <a:srgbClr val="000066"/>
              </a:solidFill>
            </a:endParaRPr>
          </a:p>
        </p:txBody>
      </p:sp>
      <p:pic>
        <p:nvPicPr>
          <p:cNvPr id="10" name="Picture 9">
            <a:extLst>
              <a:ext uri="{FF2B5EF4-FFF2-40B4-BE49-F238E27FC236}">
                <a16:creationId xmlns:a16="http://schemas.microsoft.com/office/drawing/2014/main" id="{8F8D5F37-DF31-4868-A8E5-5DDD14CC8B7B}"/>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1937657" y="1687286"/>
            <a:ext cx="4887686" cy="4887686"/>
          </a:xfrm>
          <a:prstGeom prst="rect">
            <a:avLst/>
          </a:prstGeom>
        </p:spPr>
      </p:pic>
      <p:sp>
        <p:nvSpPr>
          <p:cNvPr id="14" name="TextBox 13">
            <a:extLst>
              <a:ext uri="{FF2B5EF4-FFF2-40B4-BE49-F238E27FC236}">
                <a16:creationId xmlns:a16="http://schemas.microsoft.com/office/drawing/2014/main" id="{010119FE-2B8F-428B-BCD9-E46A0519F4DC}"/>
              </a:ext>
            </a:extLst>
          </p:cNvPr>
          <p:cNvSpPr txBox="1"/>
          <p:nvPr/>
        </p:nvSpPr>
        <p:spPr>
          <a:xfrm>
            <a:off x="6433457" y="1143000"/>
            <a:ext cx="5399314" cy="1077218"/>
          </a:xfrm>
          <a:prstGeom prst="rect">
            <a:avLst/>
          </a:prstGeom>
          <a:noFill/>
        </p:spPr>
        <p:txBody>
          <a:bodyPr wrap="square" rtlCol="0">
            <a:spAutoFit/>
          </a:bodyPr>
          <a:lstStyle/>
          <a:p>
            <a:r>
              <a:rPr lang="en-GB" sz="3200" dirty="0"/>
              <a:t>charge transfers to dome</a:t>
            </a:r>
          </a:p>
          <a:p>
            <a:r>
              <a:rPr lang="en-GB" sz="3200" dirty="0"/>
              <a:t>(and becomes large)</a:t>
            </a:r>
            <a:endParaRPr lang="en-IE" sz="3200" dirty="0"/>
          </a:p>
        </p:txBody>
      </p:sp>
      <p:sp>
        <p:nvSpPr>
          <p:cNvPr id="15" name="TextBox 14">
            <a:extLst>
              <a:ext uri="{FF2B5EF4-FFF2-40B4-BE49-F238E27FC236}">
                <a16:creationId xmlns:a16="http://schemas.microsoft.com/office/drawing/2014/main" id="{C73846AE-08EE-452D-A21D-E832C60D38F8}"/>
              </a:ext>
            </a:extLst>
          </p:cNvPr>
          <p:cNvSpPr txBox="1"/>
          <p:nvPr/>
        </p:nvSpPr>
        <p:spPr>
          <a:xfrm>
            <a:off x="5279571" y="5823858"/>
            <a:ext cx="6161314" cy="584775"/>
          </a:xfrm>
          <a:prstGeom prst="rect">
            <a:avLst/>
          </a:prstGeom>
          <a:noFill/>
        </p:spPr>
        <p:txBody>
          <a:bodyPr wrap="square" rtlCol="0">
            <a:spAutoFit/>
          </a:bodyPr>
          <a:lstStyle/>
          <a:p>
            <a:r>
              <a:rPr lang="en-GB" sz="3200" dirty="0"/>
              <a:t>(small) charge builds up by friction</a:t>
            </a:r>
            <a:endParaRPr lang="en-IE" sz="3200" dirty="0"/>
          </a:p>
        </p:txBody>
      </p:sp>
    </p:spTree>
    <p:extLst>
      <p:ext uri="{BB962C8B-B14F-4D97-AF65-F5344CB8AC3E}">
        <p14:creationId xmlns:p14="http://schemas.microsoft.com/office/powerpoint/2010/main" val="16457675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5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fade">
                                      <p:cBhvr>
                                        <p:cTn id="12"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a:extLst>
              <a:ext uri="{FF2B5EF4-FFF2-40B4-BE49-F238E27FC236}">
                <a16:creationId xmlns:a16="http://schemas.microsoft.com/office/drawing/2014/main" id="{A08EB8B7-32E7-432A-89C5-B8714FFF2B65}"/>
              </a:ext>
            </a:extLst>
          </p:cNvPr>
          <p:cNvSpPr txBox="1">
            <a:spLocks noChangeArrowheads="1"/>
          </p:cNvSpPr>
          <p:nvPr/>
        </p:nvSpPr>
        <p:spPr>
          <a:xfrm>
            <a:off x="2208213" y="0"/>
            <a:ext cx="7772400"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altLang="en-US" dirty="0">
                <a:solidFill>
                  <a:srgbClr val="000066"/>
                </a:solidFill>
              </a:rPr>
              <a:t>V</a:t>
            </a:r>
            <a:r>
              <a:rPr lang="en-IE" altLang="en-US" dirty="0">
                <a:solidFill>
                  <a:srgbClr val="000066"/>
                </a:solidFill>
              </a:rPr>
              <a:t>an de Graaf</a:t>
            </a:r>
            <a:endParaRPr lang="en-GB" altLang="en-US" dirty="0">
              <a:solidFill>
                <a:srgbClr val="000066"/>
              </a:solidFill>
            </a:endParaRPr>
          </a:p>
        </p:txBody>
      </p:sp>
      <p:pic>
        <p:nvPicPr>
          <p:cNvPr id="10" name="Picture 9">
            <a:extLst>
              <a:ext uri="{FF2B5EF4-FFF2-40B4-BE49-F238E27FC236}">
                <a16:creationId xmlns:a16="http://schemas.microsoft.com/office/drawing/2014/main" id="{8F8D5F37-DF31-4868-A8E5-5DDD14CC8B7B}"/>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1937657" y="1687286"/>
            <a:ext cx="4887686" cy="4887686"/>
          </a:xfrm>
          <a:prstGeom prst="rect">
            <a:avLst/>
          </a:prstGeom>
        </p:spPr>
      </p:pic>
      <p:pic>
        <p:nvPicPr>
          <p:cNvPr id="7" name="Picture 6">
            <a:extLst>
              <a:ext uri="{FF2B5EF4-FFF2-40B4-BE49-F238E27FC236}">
                <a16:creationId xmlns:a16="http://schemas.microsoft.com/office/drawing/2014/main" id="{BBA9ECAD-634F-4B21-A787-431E88265A7B}"/>
              </a:ext>
            </a:extLst>
          </p:cNvPr>
          <p:cNvPicPr>
            <a:picLocks noChangeAspect="1"/>
          </p:cNvPicPr>
          <p:nvPr/>
        </p:nvPicPr>
        <p:blipFill>
          <a:blip r:embed="rId4">
            <a:extLst>
              <a:ext uri="{28A0092B-C50C-407E-A947-70E740481C1C}">
                <a14:useLocalDpi xmlns:a14="http://schemas.microsoft.com/office/drawing/2010/main" val="0"/>
              </a:ext>
              <a:ext uri="{837473B0-CC2E-450A-ABE3-18F120FF3D39}">
                <a1611:picAttrSrcUrl xmlns:a1611="http://schemas.microsoft.com/office/drawing/2016/11/main" r:id="rId5"/>
              </a:ext>
            </a:extLst>
          </a:blip>
          <a:stretch>
            <a:fillRect/>
          </a:stretch>
        </p:blipFill>
        <p:spPr>
          <a:xfrm>
            <a:off x="7851320" y="955222"/>
            <a:ext cx="3175907" cy="3175907"/>
          </a:xfrm>
          <a:prstGeom prst="rect">
            <a:avLst/>
          </a:prstGeom>
        </p:spPr>
      </p:pic>
      <p:sp>
        <p:nvSpPr>
          <p:cNvPr id="12" name="TextBox 11">
            <a:extLst>
              <a:ext uri="{FF2B5EF4-FFF2-40B4-BE49-F238E27FC236}">
                <a16:creationId xmlns:a16="http://schemas.microsoft.com/office/drawing/2014/main" id="{F5C68A69-53AB-4498-9F71-BC5E3258EA9F}"/>
              </a:ext>
            </a:extLst>
          </p:cNvPr>
          <p:cNvSpPr txBox="1"/>
          <p:nvPr/>
        </p:nvSpPr>
        <p:spPr>
          <a:xfrm>
            <a:off x="5780314" y="5704115"/>
            <a:ext cx="6161314" cy="584775"/>
          </a:xfrm>
          <a:prstGeom prst="rect">
            <a:avLst/>
          </a:prstGeom>
          <a:noFill/>
        </p:spPr>
        <p:txBody>
          <a:bodyPr wrap="square" rtlCol="0">
            <a:spAutoFit/>
          </a:bodyPr>
          <a:lstStyle/>
          <a:p>
            <a:r>
              <a:rPr lang="en-GB" sz="3200" dirty="0"/>
              <a:t>charge transfers to hair</a:t>
            </a:r>
            <a:endParaRPr lang="en-IE" sz="3200" dirty="0"/>
          </a:p>
        </p:txBody>
      </p:sp>
    </p:spTree>
    <p:extLst>
      <p:ext uri="{BB962C8B-B14F-4D97-AF65-F5344CB8AC3E}">
        <p14:creationId xmlns:p14="http://schemas.microsoft.com/office/powerpoint/2010/main" val="42011898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par>
                                <p:cTn id="8" presetID="10" presetClass="entr" presetSubtype="0" fill="hold"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fade">
                                      <p:cBhvr>
                                        <p:cTn id="10"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a:extLst>
              <a:ext uri="{FF2B5EF4-FFF2-40B4-BE49-F238E27FC236}">
                <a16:creationId xmlns:a16="http://schemas.microsoft.com/office/drawing/2014/main" id="{DF4E2090-C90B-4497-B34B-ED0049DB85E7}"/>
              </a:ext>
            </a:extLst>
          </p:cNvPr>
          <p:cNvSpPr txBox="1">
            <a:spLocks noChangeArrowheads="1"/>
          </p:cNvSpPr>
          <p:nvPr/>
        </p:nvSpPr>
        <p:spPr>
          <a:xfrm>
            <a:off x="2208213" y="0"/>
            <a:ext cx="7772400"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altLang="en-US" dirty="0">
                <a:solidFill>
                  <a:srgbClr val="000066"/>
                </a:solidFill>
              </a:rPr>
              <a:t>Point Effect</a:t>
            </a:r>
          </a:p>
        </p:txBody>
      </p:sp>
      <p:pic>
        <p:nvPicPr>
          <p:cNvPr id="6" name="Picture 5">
            <a:extLst>
              <a:ext uri="{FF2B5EF4-FFF2-40B4-BE49-F238E27FC236}">
                <a16:creationId xmlns:a16="http://schemas.microsoft.com/office/drawing/2014/main" id="{B08941ED-0ACC-4D6A-8C3A-3DDCEDA01EEC}"/>
              </a:ext>
            </a:extLst>
          </p:cNvPr>
          <p:cNvPicPr>
            <a:picLocks noChangeAspect="1"/>
          </p:cNvPicPr>
          <p:nvPr/>
        </p:nvPicPr>
        <p:blipFill>
          <a:blip r:embed="rId2"/>
          <a:stretch>
            <a:fillRect/>
          </a:stretch>
        </p:blipFill>
        <p:spPr>
          <a:xfrm>
            <a:off x="8129347" y="571500"/>
            <a:ext cx="3459292" cy="3360455"/>
          </a:xfrm>
          <a:prstGeom prst="rect">
            <a:avLst/>
          </a:prstGeom>
        </p:spPr>
      </p:pic>
      <p:sp>
        <p:nvSpPr>
          <p:cNvPr id="5" name="TextBox 4">
            <a:extLst>
              <a:ext uri="{FF2B5EF4-FFF2-40B4-BE49-F238E27FC236}">
                <a16:creationId xmlns:a16="http://schemas.microsoft.com/office/drawing/2014/main" id="{41E29BF7-FD6D-44BF-8B99-D560A1C4D302}"/>
              </a:ext>
            </a:extLst>
          </p:cNvPr>
          <p:cNvSpPr txBox="1"/>
          <p:nvPr/>
        </p:nvSpPr>
        <p:spPr>
          <a:xfrm>
            <a:off x="791496" y="1246415"/>
            <a:ext cx="8871857" cy="5016758"/>
          </a:xfrm>
          <a:prstGeom prst="rect">
            <a:avLst/>
          </a:prstGeom>
          <a:noFill/>
        </p:spPr>
        <p:txBody>
          <a:bodyPr wrap="square" rtlCol="0">
            <a:spAutoFit/>
          </a:bodyPr>
          <a:lstStyle/>
          <a:p>
            <a:r>
              <a:rPr lang="en-GB" sz="3200" dirty="0"/>
              <a:t>like charges repel….</a:t>
            </a:r>
          </a:p>
          <a:p>
            <a:endParaRPr lang="en-GB" sz="3200" dirty="0"/>
          </a:p>
          <a:p>
            <a:r>
              <a:rPr lang="en-GB" sz="3200" dirty="0"/>
              <a:t>…and spread out as much as possible</a:t>
            </a:r>
          </a:p>
          <a:p>
            <a:endParaRPr lang="en-GB" sz="3200" dirty="0"/>
          </a:p>
          <a:p>
            <a:r>
              <a:rPr lang="en-GB" sz="3200" dirty="0"/>
              <a:t>…which works well on a sphere</a:t>
            </a:r>
          </a:p>
          <a:p>
            <a:endParaRPr lang="en-GB" sz="3200" dirty="0"/>
          </a:p>
          <a:p>
            <a:endParaRPr lang="en-GB" sz="3200" dirty="0"/>
          </a:p>
          <a:p>
            <a:r>
              <a:rPr lang="en-GB" sz="3200" dirty="0"/>
              <a:t>…but not on a cube</a:t>
            </a:r>
          </a:p>
          <a:p>
            <a:endParaRPr lang="en-GB" sz="3200" dirty="0"/>
          </a:p>
          <a:p>
            <a:r>
              <a:rPr lang="en-GB" sz="3200" dirty="0"/>
              <a:t>…where charge builds up on a corner</a:t>
            </a:r>
            <a:endParaRPr lang="en-IE" sz="3200" dirty="0"/>
          </a:p>
        </p:txBody>
      </p:sp>
      <p:pic>
        <p:nvPicPr>
          <p:cNvPr id="8" name="Picture 7">
            <a:extLst>
              <a:ext uri="{FF2B5EF4-FFF2-40B4-BE49-F238E27FC236}">
                <a16:creationId xmlns:a16="http://schemas.microsoft.com/office/drawing/2014/main" id="{63D45A46-6C6D-4DBE-88A1-61A83AF8BD8A}"/>
              </a:ext>
            </a:extLst>
          </p:cNvPr>
          <p:cNvPicPr>
            <a:picLocks noChangeAspect="1"/>
          </p:cNvPicPr>
          <p:nvPr/>
        </p:nvPicPr>
        <p:blipFill>
          <a:blip r:embed="rId3"/>
          <a:stretch>
            <a:fillRect/>
          </a:stretch>
        </p:blipFill>
        <p:spPr>
          <a:xfrm>
            <a:off x="6731497" y="2961050"/>
            <a:ext cx="2795700" cy="2795700"/>
          </a:xfrm>
          <a:prstGeom prst="rect">
            <a:avLst/>
          </a:prstGeom>
        </p:spPr>
      </p:pic>
    </p:spTree>
    <p:extLst>
      <p:ext uri="{BB962C8B-B14F-4D97-AF65-F5344CB8AC3E}">
        <p14:creationId xmlns:p14="http://schemas.microsoft.com/office/powerpoint/2010/main" val="7370747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animEffect transition="in" filter="fade">
                                      <p:cBhvr>
                                        <p:cTn id="7" dur="500"/>
                                        <p:tgtEl>
                                          <p:spTgt spid="5">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4" end="4"/>
                                            </p:txEl>
                                          </p:spTgt>
                                        </p:tgtEl>
                                        <p:attrNameLst>
                                          <p:attrName>style.visibility</p:attrName>
                                        </p:attrNameLst>
                                      </p:cBhvr>
                                      <p:to>
                                        <p:strVal val="visible"/>
                                      </p:to>
                                    </p:set>
                                    <p:animEffect transition="in" filter="fade">
                                      <p:cBhvr>
                                        <p:cTn id="17" dur="500"/>
                                        <p:tgtEl>
                                          <p:spTgt spid="5">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7" end="7"/>
                                            </p:txEl>
                                          </p:spTgt>
                                        </p:tgtEl>
                                        <p:attrNameLst>
                                          <p:attrName>style.visibility</p:attrName>
                                        </p:attrNameLst>
                                      </p:cBhvr>
                                      <p:to>
                                        <p:strVal val="visible"/>
                                      </p:to>
                                    </p:set>
                                    <p:animEffect transition="in" filter="fade">
                                      <p:cBhvr>
                                        <p:cTn id="22" dur="500"/>
                                        <p:tgtEl>
                                          <p:spTgt spid="5">
                                            <p:txEl>
                                              <p:pRg st="7" end="7"/>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fade">
                                      <p:cBhvr>
                                        <p:cTn id="27" dur="5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5">
                                            <p:txEl>
                                              <p:pRg st="9" end="9"/>
                                            </p:txEl>
                                          </p:spTgt>
                                        </p:tgtEl>
                                        <p:attrNameLst>
                                          <p:attrName>style.visibility</p:attrName>
                                        </p:attrNameLst>
                                      </p:cBhvr>
                                      <p:to>
                                        <p:strVal val="visible"/>
                                      </p:to>
                                    </p:set>
                                    <p:animEffect transition="in" filter="fade">
                                      <p:cBhvr>
                                        <p:cTn id="32" dur="500"/>
                                        <p:tgtEl>
                                          <p:spTgt spid="5">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09C444FE-4308-4D41-8DFC-1AF45259A277}"/>
              </a:ext>
            </a:extLst>
          </p:cNvPr>
          <p:cNvPicPr>
            <a:picLocks noChangeAspect="1"/>
          </p:cNvPicPr>
          <p:nvPr/>
        </p:nvPicPr>
        <p:blipFill>
          <a:blip r:embed="rId2"/>
          <a:stretch>
            <a:fillRect/>
          </a:stretch>
        </p:blipFill>
        <p:spPr>
          <a:xfrm>
            <a:off x="7620363" y="1143000"/>
            <a:ext cx="3243903" cy="2099918"/>
          </a:xfrm>
          <a:prstGeom prst="rect">
            <a:avLst/>
          </a:prstGeom>
        </p:spPr>
      </p:pic>
      <p:sp>
        <p:nvSpPr>
          <p:cNvPr id="5" name="Rectangle 2">
            <a:extLst>
              <a:ext uri="{FF2B5EF4-FFF2-40B4-BE49-F238E27FC236}">
                <a16:creationId xmlns:a16="http://schemas.microsoft.com/office/drawing/2014/main" id="{3E2DC67B-EECF-4E49-980C-65D7A060B446}"/>
              </a:ext>
            </a:extLst>
          </p:cNvPr>
          <p:cNvSpPr txBox="1">
            <a:spLocks noChangeArrowheads="1"/>
          </p:cNvSpPr>
          <p:nvPr/>
        </p:nvSpPr>
        <p:spPr>
          <a:xfrm>
            <a:off x="2208213" y="0"/>
            <a:ext cx="7772400"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altLang="en-US" dirty="0">
                <a:solidFill>
                  <a:srgbClr val="000066"/>
                </a:solidFill>
              </a:rPr>
              <a:t>Point Effect</a:t>
            </a:r>
          </a:p>
        </p:txBody>
      </p:sp>
      <p:sp>
        <p:nvSpPr>
          <p:cNvPr id="6" name="TextBox 5">
            <a:extLst>
              <a:ext uri="{FF2B5EF4-FFF2-40B4-BE49-F238E27FC236}">
                <a16:creationId xmlns:a16="http://schemas.microsoft.com/office/drawing/2014/main" id="{F1D781D7-39C9-4588-97B1-763714419C76}"/>
              </a:ext>
            </a:extLst>
          </p:cNvPr>
          <p:cNvSpPr txBox="1"/>
          <p:nvPr/>
        </p:nvSpPr>
        <p:spPr>
          <a:xfrm>
            <a:off x="858982" y="1911927"/>
            <a:ext cx="7301345" cy="584775"/>
          </a:xfrm>
          <a:prstGeom prst="rect">
            <a:avLst/>
          </a:prstGeom>
          <a:noFill/>
        </p:spPr>
        <p:txBody>
          <a:bodyPr wrap="square" rtlCol="0">
            <a:spAutoFit/>
          </a:bodyPr>
          <a:lstStyle/>
          <a:p>
            <a:r>
              <a:rPr lang="en-GB" sz="3200" dirty="0"/>
              <a:t>Charge always builds up on a point</a:t>
            </a:r>
            <a:endParaRPr lang="en-IE" sz="3200" dirty="0"/>
          </a:p>
        </p:txBody>
      </p:sp>
    </p:spTree>
    <p:extLst>
      <p:ext uri="{BB962C8B-B14F-4D97-AF65-F5344CB8AC3E}">
        <p14:creationId xmlns:p14="http://schemas.microsoft.com/office/powerpoint/2010/main" val="30667370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par>
                                <p:cTn id="8" presetID="10" presetClass="entr" presetSubtype="0"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fade">
                                      <p:cBhvr>
                                        <p:cTn id="10"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a:extLst>
              <a:ext uri="{FF2B5EF4-FFF2-40B4-BE49-F238E27FC236}">
                <a16:creationId xmlns:a16="http://schemas.microsoft.com/office/drawing/2014/main" id="{3E2DC67B-EECF-4E49-980C-65D7A060B446}"/>
              </a:ext>
            </a:extLst>
          </p:cNvPr>
          <p:cNvSpPr txBox="1">
            <a:spLocks noChangeArrowheads="1"/>
          </p:cNvSpPr>
          <p:nvPr/>
        </p:nvSpPr>
        <p:spPr>
          <a:xfrm>
            <a:off x="2208213" y="0"/>
            <a:ext cx="7772400"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altLang="en-US" dirty="0">
                <a:solidFill>
                  <a:srgbClr val="000066"/>
                </a:solidFill>
              </a:rPr>
              <a:t>Point Effect</a:t>
            </a:r>
          </a:p>
        </p:txBody>
      </p:sp>
      <p:sp>
        <p:nvSpPr>
          <p:cNvPr id="6" name="TextBox 5">
            <a:extLst>
              <a:ext uri="{FF2B5EF4-FFF2-40B4-BE49-F238E27FC236}">
                <a16:creationId xmlns:a16="http://schemas.microsoft.com/office/drawing/2014/main" id="{F1D781D7-39C9-4588-97B1-763714419C76}"/>
              </a:ext>
            </a:extLst>
          </p:cNvPr>
          <p:cNvSpPr txBox="1"/>
          <p:nvPr/>
        </p:nvSpPr>
        <p:spPr>
          <a:xfrm>
            <a:off x="886691" y="1565563"/>
            <a:ext cx="7301345" cy="584775"/>
          </a:xfrm>
          <a:prstGeom prst="rect">
            <a:avLst/>
          </a:prstGeom>
          <a:noFill/>
        </p:spPr>
        <p:txBody>
          <a:bodyPr wrap="square" rtlCol="0">
            <a:spAutoFit/>
          </a:bodyPr>
          <a:lstStyle/>
          <a:p>
            <a:r>
              <a:rPr lang="en-GB" sz="3200" dirty="0"/>
              <a:t>Charge always builds up on a point</a:t>
            </a:r>
            <a:endParaRPr lang="en-IE" sz="3200" dirty="0"/>
          </a:p>
        </p:txBody>
      </p:sp>
      <p:pic>
        <p:nvPicPr>
          <p:cNvPr id="7" name="Picture 6">
            <a:extLst>
              <a:ext uri="{FF2B5EF4-FFF2-40B4-BE49-F238E27FC236}">
                <a16:creationId xmlns:a16="http://schemas.microsoft.com/office/drawing/2014/main" id="{D355614E-EB52-4F17-8B87-E2A821666EF5}"/>
              </a:ext>
            </a:extLst>
          </p:cNvPr>
          <p:cNvPicPr>
            <a:picLocks noChangeAspect="1"/>
          </p:cNvPicPr>
          <p:nvPr/>
        </p:nvPicPr>
        <p:blipFill>
          <a:blip r:embed="rId2"/>
          <a:stretch>
            <a:fillRect/>
          </a:stretch>
        </p:blipFill>
        <p:spPr>
          <a:xfrm>
            <a:off x="1206903" y="3027435"/>
            <a:ext cx="2730956" cy="2652929"/>
          </a:xfrm>
          <a:prstGeom prst="rect">
            <a:avLst/>
          </a:prstGeom>
        </p:spPr>
      </p:pic>
      <p:cxnSp>
        <p:nvCxnSpPr>
          <p:cNvPr id="3" name="Straight Connector 2">
            <a:extLst>
              <a:ext uri="{FF2B5EF4-FFF2-40B4-BE49-F238E27FC236}">
                <a16:creationId xmlns:a16="http://schemas.microsoft.com/office/drawing/2014/main" id="{EF2DC390-E884-4DA5-9959-7DF8DE02D350}"/>
              </a:ext>
            </a:extLst>
          </p:cNvPr>
          <p:cNvCxnSpPr/>
          <p:nvPr/>
        </p:nvCxnSpPr>
        <p:spPr>
          <a:xfrm>
            <a:off x="3366655" y="4405745"/>
            <a:ext cx="3034145" cy="0"/>
          </a:xfrm>
          <a:prstGeom prst="line">
            <a:avLst/>
          </a:prstGeom>
          <a:ln w="38100"/>
        </p:spPr>
        <p:style>
          <a:lnRef idx="3">
            <a:schemeClr val="accent6"/>
          </a:lnRef>
          <a:fillRef idx="0">
            <a:schemeClr val="accent6"/>
          </a:fillRef>
          <a:effectRef idx="2">
            <a:schemeClr val="accent6"/>
          </a:effectRef>
          <a:fontRef idx="minor">
            <a:schemeClr val="tx1"/>
          </a:fontRef>
        </p:style>
      </p:cxnSp>
      <p:sp>
        <p:nvSpPr>
          <p:cNvPr id="8" name="TextBox 7">
            <a:extLst>
              <a:ext uri="{FF2B5EF4-FFF2-40B4-BE49-F238E27FC236}">
                <a16:creationId xmlns:a16="http://schemas.microsoft.com/office/drawing/2014/main" id="{A6B5D949-FA4A-41C6-B99D-9817CFF7A362}"/>
              </a:ext>
            </a:extLst>
          </p:cNvPr>
          <p:cNvSpPr txBox="1"/>
          <p:nvPr/>
        </p:nvSpPr>
        <p:spPr>
          <a:xfrm>
            <a:off x="3998620" y="3990246"/>
            <a:ext cx="2341418" cy="830997"/>
          </a:xfrm>
          <a:prstGeom prst="rect">
            <a:avLst/>
          </a:prstGeom>
          <a:noFill/>
        </p:spPr>
        <p:txBody>
          <a:bodyPr wrap="square" rtlCol="0">
            <a:spAutoFit/>
          </a:bodyPr>
          <a:lstStyle/>
          <a:p>
            <a:r>
              <a:rPr lang="en-GB" sz="2400" dirty="0"/>
              <a:t>+  +  +  +  + + + ++</a:t>
            </a:r>
          </a:p>
          <a:p>
            <a:r>
              <a:rPr lang="en-GB" sz="2400" dirty="0"/>
              <a:t> +  +  +  + + + + ++</a:t>
            </a:r>
            <a:endParaRPr lang="en-IE" sz="2400" dirty="0"/>
          </a:p>
        </p:txBody>
      </p:sp>
      <p:sp>
        <p:nvSpPr>
          <p:cNvPr id="9" name="Oval 8">
            <a:extLst>
              <a:ext uri="{FF2B5EF4-FFF2-40B4-BE49-F238E27FC236}">
                <a16:creationId xmlns:a16="http://schemas.microsoft.com/office/drawing/2014/main" id="{4E5AE790-57A4-4BC4-A9AA-F83041F9F3E1}"/>
              </a:ext>
            </a:extLst>
          </p:cNvPr>
          <p:cNvSpPr/>
          <p:nvPr/>
        </p:nvSpPr>
        <p:spPr>
          <a:xfrm>
            <a:off x="7439891" y="2729345"/>
            <a:ext cx="609600" cy="584775"/>
          </a:xfrm>
          <a:prstGeom prst="ellipse">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10" name="Oval 9">
            <a:extLst>
              <a:ext uri="{FF2B5EF4-FFF2-40B4-BE49-F238E27FC236}">
                <a16:creationId xmlns:a16="http://schemas.microsoft.com/office/drawing/2014/main" id="{3C5F465F-1853-4DB0-8EF5-4BE5CE755CB2}"/>
              </a:ext>
            </a:extLst>
          </p:cNvPr>
          <p:cNvSpPr/>
          <p:nvPr/>
        </p:nvSpPr>
        <p:spPr>
          <a:xfrm>
            <a:off x="8573598" y="3466520"/>
            <a:ext cx="609600" cy="584775"/>
          </a:xfrm>
          <a:prstGeom prst="ellipse">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11" name="Oval 10">
            <a:extLst>
              <a:ext uri="{FF2B5EF4-FFF2-40B4-BE49-F238E27FC236}">
                <a16:creationId xmlns:a16="http://schemas.microsoft.com/office/drawing/2014/main" id="{EFE2A55D-9F31-4E5B-B23A-9542F7B33549}"/>
              </a:ext>
            </a:extLst>
          </p:cNvPr>
          <p:cNvSpPr/>
          <p:nvPr/>
        </p:nvSpPr>
        <p:spPr>
          <a:xfrm>
            <a:off x="7311821" y="4281988"/>
            <a:ext cx="609600" cy="584775"/>
          </a:xfrm>
          <a:prstGeom prst="ellipse">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12" name="Oval 11">
            <a:extLst>
              <a:ext uri="{FF2B5EF4-FFF2-40B4-BE49-F238E27FC236}">
                <a16:creationId xmlns:a16="http://schemas.microsoft.com/office/drawing/2014/main" id="{8973E41C-DC48-47E0-B0EA-262FDB15B16D}"/>
              </a:ext>
            </a:extLst>
          </p:cNvPr>
          <p:cNvSpPr/>
          <p:nvPr/>
        </p:nvSpPr>
        <p:spPr>
          <a:xfrm>
            <a:off x="9104400" y="4574375"/>
            <a:ext cx="609600" cy="584775"/>
          </a:xfrm>
          <a:prstGeom prst="ellipse">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13" name="Oval 12">
            <a:extLst>
              <a:ext uri="{FF2B5EF4-FFF2-40B4-BE49-F238E27FC236}">
                <a16:creationId xmlns:a16="http://schemas.microsoft.com/office/drawing/2014/main" id="{8DB467F3-E7C3-47D1-9CC1-ECF57868EDDA}"/>
              </a:ext>
            </a:extLst>
          </p:cNvPr>
          <p:cNvSpPr/>
          <p:nvPr/>
        </p:nvSpPr>
        <p:spPr>
          <a:xfrm>
            <a:off x="6128842" y="4821243"/>
            <a:ext cx="609600" cy="584775"/>
          </a:xfrm>
          <a:prstGeom prst="ellipse">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14" name="Oval 13">
            <a:extLst>
              <a:ext uri="{FF2B5EF4-FFF2-40B4-BE49-F238E27FC236}">
                <a16:creationId xmlns:a16="http://schemas.microsoft.com/office/drawing/2014/main" id="{0083F77B-DD07-4A2C-83BC-A22CE4B6F372}"/>
              </a:ext>
            </a:extLst>
          </p:cNvPr>
          <p:cNvSpPr/>
          <p:nvPr/>
        </p:nvSpPr>
        <p:spPr>
          <a:xfrm>
            <a:off x="7262549" y="5558418"/>
            <a:ext cx="609600" cy="584775"/>
          </a:xfrm>
          <a:prstGeom prst="ellipse">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15" name="Oval 14">
            <a:extLst>
              <a:ext uri="{FF2B5EF4-FFF2-40B4-BE49-F238E27FC236}">
                <a16:creationId xmlns:a16="http://schemas.microsoft.com/office/drawing/2014/main" id="{A9B7D5F0-A59D-4993-85BA-00D4921D0E4B}"/>
              </a:ext>
            </a:extLst>
          </p:cNvPr>
          <p:cNvSpPr/>
          <p:nvPr/>
        </p:nvSpPr>
        <p:spPr>
          <a:xfrm>
            <a:off x="6084606" y="2977215"/>
            <a:ext cx="609600" cy="584775"/>
          </a:xfrm>
          <a:prstGeom prst="ellipse">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16" name="Oval 15">
            <a:extLst>
              <a:ext uri="{FF2B5EF4-FFF2-40B4-BE49-F238E27FC236}">
                <a16:creationId xmlns:a16="http://schemas.microsoft.com/office/drawing/2014/main" id="{FE163989-BD0F-4661-8003-550B4D65C323}"/>
              </a:ext>
            </a:extLst>
          </p:cNvPr>
          <p:cNvSpPr/>
          <p:nvPr/>
        </p:nvSpPr>
        <p:spPr>
          <a:xfrm>
            <a:off x="9978923" y="2596983"/>
            <a:ext cx="609600" cy="584775"/>
          </a:xfrm>
          <a:prstGeom prst="ellipse">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Tree>
    <p:extLst>
      <p:ext uri="{BB962C8B-B14F-4D97-AF65-F5344CB8AC3E}">
        <p14:creationId xmlns:p14="http://schemas.microsoft.com/office/powerpoint/2010/main" val="17408818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fade">
                                      <p:cBhvr>
                                        <p:cTn id="17" dur="500"/>
                                        <p:tgtEl>
                                          <p:spTgt spid="3"/>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wipe(left)">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fade">
                                      <p:cBhvr>
                                        <p:cTn id="27" dur="500"/>
                                        <p:tgtEl>
                                          <p:spTgt spid="9"/>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10"/>
                                        </p:tgtEl>
                                        <p:attrNameLst>
                                          <p:attrName>style.visibility</p:attrName>
                                        </p:attrNameLst>
                                      </p:cBhvr>
                                      <p:to>
                                        <p:strVal val="visible"/>
                                      </p:to>
                                    </p:set>
                                    <p:animEffect transition="in" filter="fade">
                                      <p:cBhvr>
                                        <p:cTn id="30" dur="500"/>
                                        <p:tgtEl>
                                          <p:spTgt spid="10"/>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11"/>
                                        </p:tgtEl>
                                        <p:attrNameLst>
                                          <p:attrName>style.visibility</p:attrName>
                                        </p:attrNameLst>
                                      </p:cBhvr>
                                      <p:to>
                                        <p:strVal val="visible"/>
                                      </p:to>
                                    </p:set>
                                    <p:animEffect transition="in" filter="fade">
                                      <p:cBhvr>
                                        <p:cTn id="33" dur="500"/>
                                        <p:tgtEl>
                                          <p:spTgt spid="11"/>
                                        </p:tgtEl>
                                      </p:cBhvr>
                                    </p:animEffect>
                                  </p:childTnLst>
                                </p:cTn>
                              </p:par>
                              <p:par>
                                <p:cTn id="34" presetID="10" presetClass="entr" presetSubtype="0" fill="hold" grpId="0" nodeType="withEffect">
                                  <p:stCondLst>
                                    <p:cond delay="0"/>
                                  </p:stCondLst>
                                  <p:childTnLst>
                                    <p:set>
                                      <p:cBhvr>
                                        <p:cTn id="35" dur="1" fill="hold">
                                          <p:stCondLst>
                                            <p:cond delay="0"/>
                                          </p:stCondLst>
                                        </p:cTn>
                                        <p:tgtEl>
                                          <p:spTgt spid="12"/>
                                        </p:tgtEl>
                                        <p:attrNameLst>
                                          <p:attrName>style.visibility</p:attrName>
                                        </p:attrNameLst>
                                      </p:cBhvr>
                                      <p:to>
                                        <p:strVal val="visible"/>
                                      </p:to>
                                    </p:set>
                                    <p:animEffect transition="in" filter="fade">
                                      <p:cBhvr>
                                        <p:cTn id="36" dur="500"/>
                                        <p:tgtEl>
                                          <p:spTgt spid="12"/>
                                        </p:tgtEl>
                                      </p:cBhvr>
                                    </p:animEffect>
                                  </p:childTnLst>
                                </p:cTn>
                              </p:par>
                              <p:par>
                                <p:cTn id="37" presetID="10" presetClass="entr" presetSubtype="0" fill="hold" grpId="0" nodeType="withEffect">
                                  <p:stCondLst>
                                    <p:cond delay="0"/>
                                  </p:stCondLst>
                                  <p:childTnLst>
                                    <p:set>
                                      <p:cBhvr>
                                        <p:cTn id="38" dur="1" fill="hold">
                                          <p:stCondLst>
                                            <p:cond delay="0"/>
                                          </p:stCondLst>
                                        </p:cTn>
                                        <p:tgtEl>
                                          <p:spTgt spid="13"/>
                                        </p:tgtEl>
                                        <p:attrNameLst>
                                          <p:attrName>style.visibility</p:attrName>
                                        </p:attrNameLst>
                                      </p:cBhvr>
                                      <p:to>
                                        <p:strVal val="visible"/>
                                      </p:to>
                                    </p:set>
                                    <p:animEffect transition="in" filter="fade">
                                      <p:cBhvr>
                                        <p:cTn id="39" dur="500"/>
                                        <p:tgtEl>
                                          <p:spTgt spid="13"/>
                                        </p:tgtEl>
                                      </p:cBhvr>
                                    </p:animEffect>
                                  </p:childTnLst>
                                </p:cTn>
                              </p:par>
                              <p:par>
                                <p:cTn id="40" presetID="10" presetClass="entr" presetSubtype="0" fill="hold" grpId="0" nodeType="withEffect">
                                  <p:stCondLst>
                                    <p:cond delay="0"/>
                                  </p:stCondLst>
                                  <p:childTnLst>
                                    <p:set>
                                      <p:cBhvr>
                                        <p:cTn id="41" dur="1" fill="hold">
                                          <p:stCondLst>
                                            <p:cond delay="0"/>
                                          </p:stCondLst>
                                        </p:cTn>
                                        <p:tgtEl>
                                          <p:spTgt spid="14"/>
                                        </p:tgtEl>
                                        <p:attrNameLst>
                                          <p:attrName>style.visibility</p:attrName>
                                        </p:attrNameLst>
                                      </p:cBhvr>
                                      <p:to>
                                        <p:strVal val="visible"/>
                                      </p:to>
                                    </p:set>
                                    <p:animEffect transition="in" filter="fade">
                                      <p:cBhvr>
                                        <p:cTn id="42" dur="500"/>
                                        <p:tgtEl>
                                          <p:spTgt spid="14"/>
                                        </p:tgtEl>
                                      </p:cBhvr>
                                    </p:animEffect>
                                  </p:childTnLst>
                                </p:cTn>
                              </p:par>
                              <p:par>
                                <p:cTn id="43" presetID="10" presetClass="entr" presetSubtype="0" fill="hold" grpId="0" nodeType="withEffect">
                                  <p:stCondLst>
                                    <p:cond delay="0"/>
                                  </p:stCondLst>
                                  <p:childTnLst>
                                    <p:set>
                                      <p:cBhvr>
                                        <p:cTn id="44" dur="1" fill="hold">
                                          <p:stCondLst>
                                            <p:cond delay="0"/>
                                          </p:stCondLst>
                                        </p:cTn>
                                        <p:tgtEl>
                                          <p:spTgt spid="15"/>
                                        </p:tgtEl>
                                        <p:attrNameLst>
                                          <p:attrName>style.visibility</p:attrName>
                                        </p:attrNameLst>
                                      </p:cBhvr>
                                      <p:to>
                                        <p:strVal val="visible"/>
                                      </p:to>
                                    </p:set>
                                    <p:animEffect transition="in" filter="fade">
                                      <p:cBhvr>
                                        <p:cTn id="45" dur="500"/>
                                        <p:tgtEl>
                                          <p:spTgt spid="15"/>
                                        </p:tgtEl>
                                      </p:cBhvr>
                                    </p:animEffect>
                                  </p:childTnLst>
                                </p:cTn>
                              </p:par>
                              <p:par>
                                <p:cTn id="46" presetID="10" presetClass="entr" presetSubtype="0" fill="hold" grpId="0" nodeType="withEffect">
                                  <p:stCondLst>
                                    <p:cond delay="0"/>
                                  </p:stCondLst>
                                  <p:childTnLst>
                                    <p:set>
                                      <p:cBhvr>
                                        <p:cTn id="47" dur="1" fill="hold">
                                          <p:stCondLst>
                                            <p:cond delay="0"/>
                                          </p:stCondLst>
                                        </p:cTn>
                                        <p:tgtEl>
                                          <p:spTgt spid="16"/>
                                        </p:tgtEl>
                                        <p:attrNameLst>
                                          <p:attrName>style.visibility</p:attrName>
                                        </p:attrNameLst>
                                      </p:cBhvr>
                                      <p:to>
                                        <p:strVal val="visible"/>
                                      </p:to>
                                    </p:set>
                                    <p:animEffect transition="in" filter="fade">
                                      <p:cBhvr>
                                        <p:cTn id="48"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P spid="9" grpId="0" animBg="1"/>
      <p:bldP spid="10" grpId="0" animBg="1"/>
      <p:bldP spid="11" grpId="0" animBg="1"/>
      <p:bldP spid="12" grpId="0" animBg="1"/>
      <p:bldP spid="13" grpId="0" animBg="1"/>
      <p:bldP spid="14" grpId="0" animBg="1"/>
      <p:bldP spid="15" grpId="0" animBg="1"/>
      <p:bldP spid="16"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a:extLst>
              <a:ext uri="{FF2B5EF4-FFF2-40B4-BE49-F238E27FC236}">
                <a16:creationId xmlns:a16="http://schemas.microsoft.com/office/drawing/2014/main" id="{3E2DC67B-EECF-4E49-980C-65D7A060B446}"/>
              </a:ext>
            </a:extLst>
          </p:cNvPr>
          <p:cNvSpPr txBox="1">
            <a:spLocks noChangeArrowheads="1"/>
          </p:cNvSpPr>
          <p:nvPr/>
        </p:nvSpPr>
        <p:spPr>
          <a:xfrm>
            <a:off x="2208213" y="0"/>
            <a:ext cx="7772400"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altLang="en-US" dirty="0">
                <a:solidFill>
                  <a:srgbClr val="000066"/>
                </a:solidFill>
              </a:rPr>
              <a:t>Point Effect</a:t>
            </a:r>
          </a:p>
        </p:txBody>
      </p:sp>
      <p:sp>
        <p:nvSpPr>
          <p:cNvPr id="6" name="TextBox 5">
            <a:extLst>
              <a:ext uri="{FF2B5EF4-FFF2-40B4-BE49-F238E27FC236}">
                <a16:creationId xmlns:a16="http://schemas.microsoft.com/office/drawing/2014/main" id="{F1D781D7-39C9-4588-97B1-763714419C76}"/>
              </a:ext>
            </a:extLst>
          </p:cNvPr>
          <p:cNvSpPr txBox="1"/>
          <p:nvPr/>
        </p:nvSpPr>
        <p:spPr>
          <a:xfrm>
            <a:off x="886691" y="1565563"/>
            <a:ext cx="7301345" cy="584775"/>
          </a:xfrm>
          <a:prstGeom prst="rect">
            <a:avLst/>
          </a:prstGeom>
          <a:noFill/>
        </p:spPr>
        <p:txBody>
          <a:bodyPr wrap="square" rtlCol="0">
            <a:spAutoFit/>
          </a:bodyPr>
          <a:lstStyle/>
          <a:p>
            <a:r>
              <a:rPr lang="en-GB" sz="3200" dirty="0"/>
              <a:t>The air becomes ionised…</a:t>
            </a:r>
            <a:endParaRPr lang="en-IE" sz="3200" dirty="0"/>
          </a:p>
        </p:txBody>
      </p:sp>
      <p:pic>
        <p:nvPicPr>
          <p:cNvPr id="7" name="Picture 6">
            <a:extLst>
              <a:ext uri="{FF2B5EF4-FFF2-40B4-BE49-F238E27FC236}">
                <a16:creationId xmlns:a16="http://schemas.microsoft.com/office/drawing/2014/main" id="{D355614E-EB52-4F17-8B87-E2A821666EF5}"/>
              </a:ext>
            </a:extLst>
          </p:cNvPr>
          <p:cNvPicPr>
            <a:picLocks noChangeAspect="1"/>
          </p:cNvPicPr>
          <p:nvPr/>
        </p:nvPicPr>
        <p:blipFill>
          <a:blip r:embed="rId2"/>
          <a:stretch>
            <a:fillRect/>
          </a:stretch>
        </p:blipFill>
        <p:spPr>
          <a:xfrm>
            <a:off x="1206903" y="3027435"/>
            <a:ext cx="2730956" cy="2652929"/>
          </a:xfrm>
          <a:prstGeom prst="rect">
            <a:avLst/>
          </a:prstGeom>
        </p:spPr>
      </p:pic>
      <p:cxnSp>
        <p:nvCxnSpPr>
          <p:cNvPr id="3" name="Straight Connector 2">
            <a:extLst>
              <a:ext uri="{FF2B5EF4-FFF2-40B4-BE49-F238E27FC236}">
                <a16:creationId xmlns:a16="http://schemas.microsoft.com/office/drawing/2014/main" id="{EF2DC390-E884-4DA5-9959-7DF8DE02D350}"/>
              </a:ext>
            </a:extLst>
          </p:cNvPr>
          <p:cNvCxnSpPr/>
          <p:nvPr/>
        </p:nvCxnSpPr>
        <p:spPr>
          <a:xfrm>
            <a:off x="3366655" y="4405745"/>
            <a:ext cx="3034145" cy="0"/>
          </a:xfrm>
          <a:prstGeom prst="line">
            <a:avLst/>
          </a:prstGeom>
          <a:ln w="38100"/>
        </p:spPr>
        <p:style>
          <a:lnRef idx="3">
            <a:schemeClr val="accent6"/>
          </a:lnRef>
          <a:fillRef idx="0">
            <a:schemeClr val="accent6"/>
          </a:fillRef>
          <a:effectRef idx="2">
            <a:schemeClr val="accent6"/>
          </a:effectRef>
          <a:fontRef idx="minor">
            <a:schemeClr val="tx1"/>
          </a:fontRef>
        </p:style>
      </p:cxnSp>
      <p:sp>
        <p:nvSpPr>
          <p:cNvPr id="8" name="TextBox 7">
            <a:extLst>
              <a:ext uri="{FF2B5EF4-FFF2-40B4-BE49-F238E27FC236}">
                <a16:creationId xmlns:a16="http://schemas.microsoft.com/office/drawing/2014/main" id="{A6B5D949-FA4A-41C6-B99D-9817CFF7A362}"/>
              </a:ext>
            </a:extLst>
          </p:cNvPr>
          <p:cNvSpPr txBox="1"/>
          <p:nvPr/>
        </p:nvSpPr>
        <p:spPr>
          <a:xfrm>
            <a:off x="4064301" y="4009010"/>
            <a:ext cx="3247519" cy="830997"/>
          </a:xfrm>
          <a:prstGeom prst="rect">
            <a:avLst/>
          </a:prstGeom>
          <a:noFill/>
        </p:spPr>
        <p:txBody>
          <a:bodyPr wrap="square" rtlCol="0">
            <a:spAutoFit/>
          </a:bodyPr>
          <a:lstStyle/>
          <a:p>
            <a:r>
              <a:rPr lang="en-GB" sz="2400" dirty="0"/>
              <a:t>+  +  +  +  +  + + + ++</a:t>
            </a:r>
          </a:p>
          <a:p>
            <a:r>
              <a:rPr lang="en-GB" sz="2400" dirty="0"/>
              <a:t> +  +  +  +  + + + + ++</a:t>
            </a:r>
            <a:endParaRPr lang="en-IE" sz="2400" dirty="0"/>
          </a:p>
        </p:txBody>
      </p:sp>
      <p:sp>
        <p:nvSpPr>
          <p:cNvPr id="9" name="Oval 8">
            <a:extLst>
              <a:ext uri="{FF2B5EF4-FFF2-40B4-BE49-F238E27FC236}">
                <a16:creationId xmlns:a16="http://schemas.microsoft.com/office/drawing/2014/main" id="{4E5AE790-57A4-4BC4-A9AA-F83041F9F3E1}"/>
              </a:ext>
            </a:extLst>
          </p:cNvPr>
          <p:cNvSpPr/>
          <p:nvPr/>
        </p:nvSpPr>
        <p:spPr>
          <a:xfrm>
            <a:off x="7439891" y="2729345"/>
            <a:ext cx="609600" cy="584775"/>
          </a:xfrm>
          <a:prstGeom prst="ellipse">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a:t>
            </a:r>
            <a:endParaRPr lang="en-IE" dirty="0">
              <a:solidFill>
                <a:schemeClr val="tx1"/>
              </a:solidFill>
            </a:endParaRPr>
          </a:p>
        </p:txBody>
      </p:sp>
      <p:sp>
        <p:nvSpPr>
          <p:cNvPr id="10" name="Oval 9">
            <a:extLst>
              <a:ext uri="{FF2B5EF4-FFF2-40B4-BE49-F238E27FC236}">
                <a16:creationId xmlns:a16="http://schemas.microsoft.com/office/drawing/2014/main" id="{3C5F465F-1853-4DB0-8EF5-4BE5CE755CB2}"/>
              </a:ext>
            </a:extLst>
          </p:cNvPr>
          <p:cNvSpPr/>
          <p:nvPr/>
        </p:nvSpPr>
        <p:spPr>
          <a:xfrm>
            <a:off x="8573598" y="3466520"/>
            <a:ext cx="609600" cy="584775"/>
          </a:xfrm>
          <a:prstGeom prst="ellipse">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solidFill>
              </a:rPr>
              <a:t>+</a:t>
            </a:r>
            <a:endParaRPr lang="en-IE" sz="2000" dirty="0">
              <a:solidFill>
                <a:schemeClr val="tx1"/>
              </a:solidFill>
            </a:endParaRPr>
          </a:p>
        </p:txBody>
      </p:sp>
      <p:sp>
        <p:nvSpPr>
          <p:cNvPr id="11" name="Oval 10">
            <a:extLst>
              <a:ext uri="{FF2B5EF4-FFF2-40B4-BE49-F238E27FC236}">
                <a16:creationId xmlns:a16="http://schemas.microsoft.com/office/drawing/2014/main" id="{EFE2A55D-9F31-4E5B-B23A-9542F7B33549}"/>
              </a:ext>
            </a:extLst>
          </p:cNvPr>
          <p:cNvSpPr/>
          <p:nvPr/>
        </p:nvSpPr>
        <p:spPr>
          <a:xfrm>
            <a:off x="7311821" y="4281988"/>
            <a:ext cx="609600" cy="584775"/>
          </a:xfrm>
          <a:prstGeom prst="ellipse">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solidFill>
              </a:rPr>
              <a:t>+</a:t>
            </a:r>
            <a:endParaRPr lang="en-IE" sz="2000" dirty="0">
              <a:solidFill>
                <a:schemeClr val="tx1"/>
              </a:solidFill>
            </a:endParaRPr>
          </a:p>
        </p:txBody>
      </p:sp>
      <p:sp>
        <p:nvSpPr>
          <p:cNvPr id="12" name="Oval 11">
            <a:extLst>
              <a:ext uri="{FF2B5EF4-FFF2-40B4-BE49-F238E27FC236}">
                <a16:creationId xmlns:a16="http://schemas.microsoft.com/office/drawing/2014/main" id="{8973E41C-DC48-47E0-B0EA-262FDB15B16D}"/>
              </a:ext>
            </a:extLst>
          </p:cNvPr>
          <p:cNvSpPr/>
          <p:nvPr/>
        </p:nvSpPr>
        <p:spPr>
          <a:xfrm>
            <a:off x="9104400" y="4574375"/>
            <a:ext cx="609600" cy="584775"/>
          </a:xfrm>
          <a:prstGeom prst="ellipse">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13" name="Oval 12">
            <a:extLst>
              <a:ext uri="{FF2B5EF4-FFF2-40B4-BE49-F238E27FC236}">
                <a16:creationId xmlns:a16="http://schemas.microsoft.com/office/drawing/2014/main" id="{8DB467F3-E7C3-47D1-9CC1-ECF57868EDDA}"/>
              </a:ext>
            </a:extLst>
          </p:cNvPr>
          <p:cNvSpPr/>
          <p:nvPr/>
        </p:nvSpPr>
        <p:spPr>
          <a:xfrm>
            <a:off x="6128842" y="4821243"/>
            <a:ext cx="609600" cy="584775"/>
          </a:xfrm>
          <a:prstGeom prst="ellipse">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solidFill>
              </a:rPr>
              <a:t>+</a:t>
            </a:r>
            <a:endParaRPr lang="en-IE" sz="2000" dirty="0">
              <a:solidFill>
                <a:schemeClr val="tx1"/>
              </a:solidFill>
            </a:endParaRPr>
          </a:p>
        </p:txBody>
      </p:sp>
      <p:sp>
        <p:nvSpPr>
          <p:cNvPr id="14" name="Oval 13">
            <a:extLst>
              <a:ext uri="{FF2B5EF4-FFF2-40B4-BE49-F238E27FC236}">
                <a16:creationId xmlns:a16="http://schemas.microsoft.com/office/drawing/2014/main" id="{0083F77B-DD07-4A2C-83BC-A22CE4B6F372}"/>
              </a:ext>
            </a:extLst>
          </p:cNvPr>
          <p:cNvSpPr/>
          <p:nvPr/>
        </p:nvSpPr>
        <p:spPr>
          <a:xfrm>
            <a:off x="7262549" y="5558418"/>
            <a:ext cx="609600" cy="584775"/>
          </a:xfrm>
          <a:prstGeom prst="ellipse">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solidFill>
              </a:rPr>
              <a:t>+</a:t>
            </a:r>
            <a:endParaRPr lang="en-IE" sz="2000" dirty="0">
              <a:solidFill>
                <a:schemeClr val="tx1"/>
              </a:solidFill>
            </a:endParaRPr>
          </a:p>
        </p:txBody>
      </p:sp>
      <p:sp>
        <p:nvSpPr>
          <p:cNvPr id="15" name="Oval 14">
            <a:extLst>
              <a:ext uri="{FF2B5EF4-FFF2-40B4-BE49-F238E27FC236}">
                <a16:creationId xmlns:a16="http://schemas.microsoft.com/office/drawing/2014/main" id="{A9B7D5F0-A59D-4993-85BA-00D4921D0E4B}"/>
              </a:ext>
            </a:extLst>
          </p:cNvPr>
          <p:cNvSpPr/>
          <p:nvPr/>
        </p:nvSpPr>
        <p:spPr>
          <a:xfrm>
            <a:off x="6084606" y="2977215"/>
            <a:ext cx="609600" cy="584775"/>
          </a:xfrm>
          <a:prstGeom prst="ellipse">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a:t>
            </a:r>
            <a:endParaRPr lang="en-IE" dirty="0">
              <a:solidFill>
                <a:schemeClr val="tx1"/>
              </a:solidFill>
            </a:endParaRPr>
          </a:p>
        </p:txBody>
      </p:sp>
      <p:sp>
        <p:nvSpPr>
          <p:cNvPr id="16" name="Oval 15">
            <a:extLst>
              <a:ext uri="{FF2B5EF4-FFF2-40B4-BE49-F238E27FC236}">
                <a16:creationId xmlns:a16="http://schemas.microsoft.com/office/drawing/2014/main" id="{FE163989-BD0F-4661-8003-550B4D65C323}"/>
              </a:ext>
            </a:extLst>
          </p:cNvPr>
          <p:cNvSpPr/>
          <p:nvPr/>
        </p:nvSpPr>
        <p:spPr>
          <a:xfrm>
            <a:off x="9978923" y="2596983"/>
            <a:ext cx="609600" cy="584775"/>
          </a:xfrm>
          <a:prstGeom prst="ellipse">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2" name="TextBox 1">
            <a:extLst>
              <a:ext uri="{FF2B5EF4-FFF2-40B4-BE49-F238E27FC236}">
                <a16:creationId xmlns:a16="http://schemas.microsoft.com/office/drawing/2014/main" id="{ED790DEE-9EA6-4036-ADB0-FE5D736E776B}"/>
              </a:ext>
            </a:extLst>
          </p:cNvPr>
          <p:cNvSpPr txBox="1"/>
          <p:nvPr/>
        </p:nvSpPr>
        <p:spPr>
          <a:xfrm>
            <a:off x="4967757" y="2112808"/>
            <a:ext cx="6440557" cy="4585871"/>
          </a:xfrm>
          <a:prstGeom prst="rect">
            <a:avLst/>
          </a:prstGeom>
          <a:noFill/>
        </p:spPr>
        <p:txBody>
          <a:bodyPr wrap="square" rtlCol="0">
            <a:spAutoFit/>
          </a:bodyPr>
          <a:lstStyle/>
          <a:p>
            <a:endParaRPr lang="en-GB" dirty="0"/>
          </a:p>
          <a:p>
            <a:endParaRPr lang="en-GB" dirty="0"/>
          </a:p>
          <a:p>
            <a:r>
              <a:rPr lang="en-GB" dirty="0"/>
              <a:t> </a:t>
            </a:r>
            <a:r>
              <a:rPr lang="en-IE" dirty="0"/>
              <a:t>             </a:t>
            </a:r>
            <a:r>
              <a:rPr lang="en-IE" sz="3200" dirty="0"/>
              <a:t>_             _</a:t>
            </a:r>
          </a:p>
          <a:p>
            <a:r>
              <a:rPr lang="en-GB" sz="3200" dirty="0"/>
              <a:t>         </a:t>
            </a:r>
          </a:p>
          <a:p>
            <a:r>
              <a:rPr lang="en-GB" sz="3200" dirty="0"/>
              <a:t> </a:t>
            </a:r>
            <a:r>
              <a:rPr lang="en-IE" sz="3200" dirty="0"/>
              <a:t>                                 _</a:t>
            </a:r>
          </a:p>
          <a:p>
            <a:endParaRPr lang="en-GB" sz="3200" dirty="0"/>
          </a:p>
          <a:p>
            <a:r>
              <a:rPr lang="en-GB" sz="3200" dirty="0"/>
              <a:t> </a:t>
            </a:r>
            <a:r>
              <a:rPr lang="en-IE" sz="3200" dirty="0"/>
              <a:t>      _             _</a:t>
            </a:r>
          </a:p>
          <a:p>
            <a:endParaRPr lang="en-GB" sz="3200" dirty="0"/>
          </a:p>
          <a:p>
            <a:r>
              <a:rPr lang="en-GB" sz="3200" dirty="0"/>
              <a:t>                      _</a:t>
            </a:r>
          </a:p>
          <a:p>
            <a:r>
              <a:rPr lang="en-GB" sz="3200" dirty="0"/>
              <a:t> </a:t>
            </a:r>
            <a:r>
              <a:rPr lang="en-IE" sz="3200" dirty="0"/>
              <a:t>               </a:t>
            </a:r>
            <a:endParaRPr lang="en-IE" dirty="0"/>
          </a:p>
        </p:txBody>
      </p:sp>
      <p:sp>
        <p:nvSpPr>
          <p:cNvPr id="4" name="Arrow: Right 3">
            <a:extLst>
              <a:ext uri="{FF2B5EF4-FFF2-40B4-BE49-F238E27FC236}">
                <a16:creationId xmlns:a16="http://schemas.microsoft.com/office/drawing/2014/main" id="{4FFA7D24-2A05-4952-AD9D-CBCEFEC7899E}"/>
              </a:ext>
            </a:extLst>
          </p:cNvPr>
          <p:cNvSpPr/>
          <p:nvPr/>
        </p:nvSpPr>
        <p:spPr>
          <a:xfrm>
            <a:off x="9193038" y="3501853"/>
            <a:ext cx="1133707" cy="452413"/>
          </a:xfrm>
          <a:prstGeom prst="rightArrow">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18" name="Arrow: Right 17">
            <a:extLst>
              <a:ext uri="{FF2B5EF4-FFF2-40B4-BE49-F238E27FC236}">
                <a16:creationId xmlns:a16="http://schemas.microsoft.com/office/drawing/2014/main" id="{AFE3996A-8058-45A1-B13C-EDDB3A92ABF7}"/>
              </a:ext>
            </a:extLst>
          </p:cNvPr>
          <p:cNvSpPr/>
          <p:nvPr/>
        </p:nvSpPr>
        <p:spPr>
          <a:xfrm>
            <a:off x="6746793" y="3043395"/>
            <a:ext cx="1133707" cy="452413"/>
          </a:xfrm>
          <a:prstGeom prst="rightArrow">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19" name="Arrow: Right 18">
            <a:extLst>
              <a:ext uri="{FF2B5EF4-FFF2-40B4-BE49-F238E27FC236}">
                <a16:creationId xmlns:a16="http://schemas.microsoft.com/office/drawing/2014/main" id="{68042BD6-7BC5-4277-B772-90311764E94B}"/>
              </a:ext>
            </a:extLst>
          </p:cNvPr>
          <p:cNvSpPr/>
          <p:nvPr/>
        </p:nvSpPr>
        <p:spPr>
          <a:xfrm>
            <a:off x="6788085" y="4887423"/>
            <a:ext cx="1133707" cy="452413"/>
          </a:xfrm>
          <a:prstGeom prst="rightArrow">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20" name="Arrow: Right 19">
            <a:extLst>
              <a:ext uri="{FF2B5EF4-FFF2-40B4-BE49-F238E27FC236}">
                <a16:creationId xmlns:a16="http://schemas.microsoft.com/office/drawing/2014/main" id="{8F677939-37CE-48A0-8029-42556625573B}"/>
              </a:ext>
            </a:extLst>
          </p:cNvPr>
          <p:cNvSpPr/>
          <p:nvPr/>
        </p:nvSpPr>
        <p:spPr>
          <a:xfrm>
            <a:off x="7993698" y="4328130"/>
            <a:ext cx="1133707" cy="452413"/>
          </a:xfrm>
          <a:prstGeom prst="rightArrow">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21" name="Arrow: Right 20">
            <a:extLst>
              <a:ext uri="{FF2B5EF4-FFF2-40B4-BE49-F238E27FC236}">
                <a16:creationId xmlns:a16="http://schemas.microsoft.com/office/drawing/2014/main" id="{9E558E11-380B-4EA2-BA03-445A6D763C2B}"/>
              </a:ext>
            </a:extLst>
          </p:cNvPr>
          <p:cNvSpPr/>
          <p:nvPr/>
        </p:nvSpPr>
        <p:spPr>
          <a:xfrm>
            <a:off x="8049491" y="2729345"/>
            <a:ext cx="1133707" cy="452413"/>
          </a:xfrm>
          <a:prstGeom prst="rightArrow">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dirty="0"/>
          </a:p>
        </p:txBody>
      </p:sp>
      <p:sp>
        <p:nvSpPr>
          <p:cNvPr id="22" name="Arrow: Right 21">
            <a:extLst>
              <a:ext uri="{FF2B5EF4-FFF2-40B4-BE49-F238E27FC236}">
                <a16:creationId xmlns:a16="http://schemas.microsoft.com/office/drawing/2014/main" id="{77C32ABB-E2CE-413B-9E8A-B3129B515E6A}"/>
              </a:ext>
            </a:extLst>
          </p:cNvPr>
          <p:cNvSpPr/>
          <p:nvPr/>
        </p:nvSpPr>
        <p:spPr>
          <a:xfrm>
            <a:off x="7970693" y="5584853"/>
            <a:ext cx="1133707" cy="452413"/>
          </a:xfrm>
          <a:prstGeom prst="rightArrow">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cxnSp>
        <p:nvCxnSpPr>
          <p:cNvPr id="24" name="Straight Arrow Connector 23">
            <a:extLst>
              <a:ext uri="{FF2B5EF4-FFF2-40B4-BE49-F238E27FC236}">
                <a16:creationId xmlns:a16="http://schemas.microsoft.com/office/drawing/2014/main" id="{8F7C1B76-EF5D-45F0-A391-BB418A5387CC}"/>
              </a:ext>
            </a:extLst>
          </p:cNvPr>
          <p:cNvCxnSpPr/>
          <p:nvPr/>
        </p:nvCxnSpPr>
        <p:spPr>
          <a:xfrm flipH="1">
            <a:off x="5389418" y="3429000"/>
            <a:ext cx="221673" cy="622295"/>
          </a:xfrm>
          <a:prstGeom prst="straightConnector1">
            <a:avLst/>
          </a:prstGeom>
          <a:ln>
            <a:tailEnd type="stealth" w="lg" len="lg"/>
          </a:ln>
        </p:spPr>
        <p:style>
          <a:lnRef idx="1">
            <a:schemeClr val="accent1"/>
          </a:lnRef>
          <a:fillRef idx="0">
            <a:schemeClr val="accent1"/>
          </a:fillRef>
          <a:effectRef idx="0">
            <a:schemeClr val="accent1"/>
          </a:effectRef>
          <a:fontRef idx="minor">
            <a:schemeClr val="tx1"/>
          </a:fontRef>
        </p:style>
      </p:cxnSp>
      <p:cxnSp>
        <p:nvCxnSpPr>
          <p:cNvPr id="25" name="Straight Arrow Connector 24">
            <a:extLst>
              <a:ext uri="{FF2B5EF4-FFF2-40B4-BE49-F238E27FC236}">
                <a16:creationId xmlns:a16="http://schemas.microsoft.com/office/drawing/2014/main" id="{1840AA74-970E-4104-AB89-8D27B35ADEB5}"/>
              </a:ext>
            </a:extLst>
          </p:cNvPr>
          <p:cNvCxnSpPr>
            <a:cxnSpLocks/>
          </p:cNvCxnSpPr>
          <p:nvPr/>
        </p:nvCxnSpPr>
        <p:spPr>
          <a:xfrm flipH="1">
            <a:off x="6468970" y="3314120"/>
            <a:ext cx="572699" cy="889066"/>
          </a:xfrm>
          <a:prstGeom prst="straightConnector1">
            <a:avLst/>
          </a:prstGeom>
          <a:ln>
            <a:tailEnd type="stealth" w="lg" len="lg"/>
          </a:ln>
        </p:spPr>
        <p:style>
          <a:lnRef idx="1">
            <a:schemeClr val="accent1"/>
          </a:lnRef>
          <a:fillRef idx="0">
            <a:schemeClr val="accent1"/>
          </a:fillRef>
          <a:effectRef idx="0">
            <a:schemeClr val="accent1"/>
          </a:effectRef>
          <a:fontRef idx="minor">
            <a:schemeClr val="tx1"/>
          </a:fontRef>
        </p:style>
      </p:cxnSp>
      <p:cxnSp>
        <p:nvCxnSpPr>
          <p:cNvPr id="27" name="Straight Arrow Connector 26">
            <a:extLst>
              <a:ext uri="{FF2B5EF4-FFF2-40B4-BE49-F238E27FC236}">
                <a16:creationId xmlns:a16="http://schemas.microsoft.com/office/drawing/2014/main" id="{12AA901E-B0AB-49D0-A1F0-D7962CDD561A}"/>
              </a:ext>
            </a:extLst>
          </p:cNvPr>
          <p:cNvCxnSpPr>
            <a:cxnSpLocks/>
          </p:cNvCxnSpPr>
          <p:nvPr/>
        </p:nvCxnSpPr>
        <p:spPr>
          <a:xfrm flipH="1">
            <a:off x="6955072" y="4113996"/>
            <a:ext cx="925428" cy="50252"/>
          </a:xfrm>
          <a:prstGeom prst="straightConnector1">
            <a:avLst/>
          </a:prstGeom>
          <a:ln>
            <a:tailEnd type="stealth" w="lg" len="lg"/>
          </a:ln>
        </p:spPr>
        <p:style>
          <a:lnRef idx="1">
            <a:schemeClr val="accent1"/>
          </a:lnRef>
          <a:fillRef idx="0">
            <a:schemeClr val="accent1"/>
          </a:fillRef>
          <a:effectRef idx="0">
            <a:schemeClr val="accent1"/>
          </a:effectRef>
          <a:fontRef idx="minor">
            <a:schemeClr val="tx1"/>
          </a:fontRef>
        </p:style>
      </p:cxnSp>
      <p:cxnSp>
        <p:nvCxnSpPr>
          <p:cNvPr id="29" name="Straight Arrow Connector 28">
            <a:extLst>
              <a:ext uri="{FF2B5EF4-FFF2-40B4-BE49-F238E27FC236}">
                <a16:creationId xmlns:a16="http://schemas.microsoft.com/office/drawing/2014/main" id="{3AFEF710-9C06-4A50-883D-20A2ED44A9B2}"/>
              </a:ext>
            </a:extLst>
          </p:cNvPr>
          <p:cNvCxnSpPr>
            <a:cxnSpLocks/>
          </p:cNvCxnSpPr>
          <p:nvPr/>
        </p:nvCxnSpPr>
        <p:spPr>
          <a:xfrm flipH="1" flipV="1">
            <a:off x="5328236" y="4733411"/>
            <a:ext cx="262693" cy="287692"/>
          </a:xfrm>
          <a:prstGeom prst="straightConnector1">
            <a:avLst/>
          </a:prstGeom>
          <a:ln>
            <a:tailEnd type="stealth" w="lg" len="lg"/>
          </a:ln>
        </p:spPr>
        <p:style>
          <a:lnRef idx="1">
            <a:schemeClr val="accent1"/>
          </a:lnRef>
          <a:fillRef idx="0">
            <a:schemeClr val="accent1"/>
          </a:fillRef>
          <a:effectRef idx="0">
            <a:schemeClr val="accent1"/>
          </a:effectRef>
          <a:fontRef idx="minor">
            <a:schemeClr val="tx1"/>
          </a:fontRef>
        </p:style>
      </p:cxnSp>
      <p:cxnSp>
        <p:nvCxnSpPr>
          <p:cNvPr id="32" name="Straight Arrow Connector 31">
            <a:extLst>
              <a:ext uri="{FF2B5EF4-FFF2-40B4-BE49-F238E27FC236}">
                <a16:creationId xmlns:a16="http://schemas.microsoft.com/office/drawing/2014/main" id="{E45F3576-C435-4DCA-B721-03B62864DD75}"/>
              </a:ext>
            </a:extLst>
          </p:cNvPr>
          <p:cNvCxnSpPr>
            <a:cxnSpLocks/>
          </p:cNvCxnSpPr>
          <p:nvPr/>
        </p:nvCxnSpPr>
        <p:spPr>
          <a:xfrm flipH="1" flipV="1">
            <a:off x="5712789" y="4725772"/>
            <a:ext cx="1254182" cy="1311495"/>
          </a:xfrm>
          <a:prstGeom prst="straightConnector1">
            <a:avLst/>
          </a:prstGeom>
          <a:ln>
            <a:tailEnd type="stealth" w="lg"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037422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fade">
                                      <p:cBhvr>
                                        <p:cTn id="15" dur="500"/>
                                        <p:tgtEl>
                                          <p:spTgt spid="10"/>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11"/>
                                        </p:tgtEl>
                                        <p:attrNameLst>
                                          <p:attrName>style.visibility</p:attrName>
                                        </p:attrNameLst>
                                      </p:cBhvr>
                                      <p:to>
                                        <p:strVal val="visible"/>
                                      </p:to>
                                    </p:set>
                                    <p:animEffect transition="in" filter="fade">
                                      <p:cBhvr>
                                        <p:cTn id="18" dur="500"/>
                                        <p:tgtEl>
                                          <p:spTgt spid="11"/>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12"/>
                                        </p:tgtEl>
                                        <p:attrNameLst>
                                          <p:attrName>style.visibility</p:attrName>
                                        </p:attrNameLst>
                                      </p:cBhvr>
                                      <p:to>
                                        <p:strVal val="visible"/>
                                      </p:to>
                                    </p:set>
                                    <p:animEffect transition="in" filter="fade">
                                      <p:cBhvr>
                                        <p:cTn id="21" dur="500"/>
                                        <p:tgtEl>
                                          <p:spTgt spid="12"/>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13"/>
                                        </p:tgtEl>
                                        <p:attrNameLst>
                                          <p:attrName>style.visibility</p:attrName>
                                        </p:attrNameLst>
                                      </p:cBhvr>
                                      <p:to>
                                        <p:strVal val="visible"/>
                                      </p:to>
                                    </p:set>
                                    <p:animEffect transition="in" filter="fade">
                                      <p:cBhvr>
                                        <p:cTn id="24" dur="500"/>
                                        <p:tgtEl>
                                          <p:spTgt spid="13"/>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14"/>
                                        </p:tgtEl>
                                        <p:attrNameLst>
                                          <p:attrName>style.visibility</p:attrName>
                                        </p:attrNameLst>
                                      </p:cBhvr>
                                      <p:to>
                                        <p:strVal val="visible"/>
                                      </p:to>
                                    </p:set>
                                    <p:animEffect transition="in" filter="fade">
                                      <p:cBhvr>
                                        <p:cTn id="27" dur="500"/>
                                        <p:tgtEl>
                                          <p:spTgt spid="14"/>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15"/>
                                        </p:tgtEl>
                                        <p:attrNameLst>
                                          <p:attrName>style.visibility</p:attrName>
                                        </p:attrNameLst>
                                      </p:cBhvr>
                                      <p:to>
                                        <p:strVal val="visible"/>
                                      </p:to>
                                    </p:set>
                                    <p:animEffect transition="in" filter="fade">
                                      <p:cBhvr>
                                        <p:cTn id="30" dur="500"/>
                                        <p:tgtEl>
                                          <p:spTgt spid="15"/>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16"/>
                                        </p:tgtEl>
                                        <p:attrNameLst>
                                          <p:attrName>style.visibility</p:attrName>
                                        </p:attrNameLst>
                                      </p:cBhvr>
                                      <p:to>
                                        <p:strVal val="visible"/>
                                      </p:to>
                                    </p:set>
                                    <p:animEffect transition="in" filter="fade">
                                      <p:cBhvr>
                                        <p:cTn id="33" dur="500"/>
                                        <p:tgtEl>
                                          <p:spTgt spid="16"/>
                                        </p:tgtEl>
                                      </p:cBhvr>
                                    </p:animEffect>
                                  </p:childTnLst>
                                </p:cTn>
                              </p:par>
                              <p:par>
                                <p:cTn id="34" presetID="10" presetClass="entr" presetSubtype="0" fill="hold" grpId="0" nodeType="withEffect">
                                  <p:stCondLst>
                                    <p:cond delay="0"/>
                                  </p:stCondLst>
                                  <p:childTnLst>
                                    <p:set>
                                      <p:cBhvr>
                                        <p:cTn id="35" dur="1" fill="hold">
                                          <p:stCondLst>
                                            <p:cond delay="0"/>
                                          </p:stCondLst>
                                        </p:cTn>
                                        <p:tgtEl>
                                          <p:spTgt spid="2"/>
                                        </p:tgtEl>
                                        <p:attrNameLst>
                                          <p:attrName>style.visibility</p:attrName>
                                        </p:attrNameLst>
                                      </p:cBhvr>
                                      <p:to>
                                        <p:strVal val="visible"/>
                                      </p:to>
                                    </p:set>
                                    <p:animEffect transition="in" filter="fade">
                                      <p:cBhvr>
                                        <p:cTn id="36" dur="500"/>
                                        <p:tgtEl>
                                          <p:spTgt spid="2"/>
                                        </p:tgtEl>
                                      </p:cBhvr>
                                    </p:animEffect>
                                  </p:childTnLst>
                                </p:cTn>
                              </p:par>
                            </p:childTnLst>
                          </p:cTn>
                        </p:par>
                      </p:childTnLst>
                    </p:cTn>
                  </p:par>
                  <p:par>
                    <p:cTn id="37" fill="hold">
                      <p:stCondLst>
                        <p:cond delay="indefinite"/>
                      </p:stCondLst>
                      <p:childTnLst>
                        <p:par>
                          <p:cTn id="38" fill="hold">
                            <p:stCondLst>
                              <p:cond delay="0"/>
                            </p:stCondLst>
                            <p:childTnLst>
                              <p:par>
                                <p:cTn id="39" presetID="22" presetClass="entr" presetSubtype="8" fill="hold" grpId="0" nodeType="clickEffect">
                                  <p:stCondLst>
                                    <p:cond delay="0"/>
                                  </p:stCondLst>
                                  <p:childTnLst>
                                    <p:set>
                                      <p:cBhvr>
                                        <p:cTn id="40" dur="1" fill="hold">
                                          <p:stCondLst>
                                            <p:cond delay="0"/>
                                          </p:stCondLst>
                                        </p:cTn>
                                        <p:tgtEl>
                                          <p:spTgt spid="4"/>
                                        </p:tgtEl>
                                        <p:attrNameLst>
                                          <p:attrName>style.visibility</p:attrName>
                                        </p:attrNameLst>
                                      </p:cBhvr>
                                      <p:to>
                                        <p:strVal val="visible"/>
                                      </p:to>
                                    </p:set>
                                    <p:animEffect transition="in" filter="wipe(left)">
                                      <p:cBhvr>
                                        <p:cTn id="41" dur="500"/>
                                        <p:tgtEl>
                                          <p:spTgt spid="4"/>
                                        </p:tgtEl>
                                      </p:cBhvr>
                                    </p:animEffect>
                                  </p:childTnLst>
                                </p:cTn>
                              </p:par>
                              <p:par>
                                <p:cTn id="42" presetID="22" presetClass="entr" presetSubtype="8" fill="hold" grpId="0" nodeType="withEffect">
                                  <p:stCondLst>
                                    <p:cond delay="0"/>
                                  </p:stCondLst>
                                  <p:childTnLst>
                                    <p:set>
                                      <p:cBhvr>
                                        <p:cTn id="43" dur="1" fill="hold">
                                          <p:stCondLst>
                                            <p:cond delay="0"/>
                                          </p:stCondLst>
                                        </p:cTn>
                                        <p:tgtEl>
                                          <p:spTgt spid="18"/>
                                        </p:tgtEl>
                                        <p:attrNameLst>
                                          <p:attrName>style.visibility</p:attrName>
                                        </p:attrNameLst>
                                      </p:cBhvr>
                                      <p:to>
                                        <p:strVal val="visible"/>
                                      </p:to>
                                    </p:set>
                                    <p:animEffect transition="in" filter="wipe(left)">
                                      <p:cBhvr>
                                        <p:cTn id="44" dur="500"/>
                                        <p:tgtEl>
                                          <p:spTgt spid="18"/>
                                        </p:tgtEl>
                                      </p:cBhvr>
                                    </p:animEffect>
                                  </p:childTnLst>
                                </p:cTn>
                              </p:par>
                              <p:par>
                                <p:cTn id="45" presetID="22" presetClass="entr" presetSubtype="8" fill="hold" grpId="0" nodeType="withEffect">
                                  <p:stCondLst>
                                    <p:cond delay="0"/>
                                  </p:stCondLst>
                                  <p:childTnLst>
                                    <p:set>
                                      <p:cBhvr>
                                        <p:cTn id="46" dur="1" fill="hold">
                                          <p:stCondLst>
                                            <p:cond delay="0"/>
                                          </p:stCondLst>
                                        </p:cTn>
                                        <p:tgtEl>
                                          <p:spTgt spid="19"/>
                                        </p:tgtEl>
                                        <p:attrNameLst>
                                          <p:attrName>style.visibility</p:attrName>
                                        </p:attrNameLst>
                                      </p:cBhvr>
                                      <p:to>
                                        <p:strVal val="visible"/>
                                      </p:to>
                                    </p:set>
                                    <p:animEffect transition="in" filter="wipe(left)">
                                      <p:cBhvr>
                                        <p:cTn id="47" dur="500"/>
                                        <p:tgtEl>
                                          <p:spTgt spid="19"/>
                                        </p:tgtEl>
                                      </p:cBhvr>
                                    </p:animEffect>
                                  </p:childTnLst>
                                </p:cTn>
                              </p:par>
                              <p:par>
                                <p:cTn id="48" presetID="22" presetClass="entr" presetSubtype="8" fill="hold" grpId="0" nodeType="withEffect">
                                  <p:stCondLst>
                                    <p:cond delay="0"/>
                                  </p:stCondLst>
                                  <p:childTnLst>
                                    <p:set>
                                      <p:cBhvr>
                                        <p:cTn id="49" dur="1" fill="hold">
                                          <p:stCondLst>
                                            <p:cond delay="0"/>
                                          </p:stCondLst>
                                        </p:cTn>
                                        <p:tgtEl>
                                          <p:spTgt spid="20"/>
                                        </p:tgtEl>
                                        <p:attrNameLst>
                                          <p:attrName>style.visibility</p:attrName>
                                        </p:attrNameLst>
                                      </p:cBhvr>
                                      <p:to>
                                        <p:strVal val="visible"/>
                                      </p:to>
                                    </p:set>
                                    <p:animEffect transition="in" filter="wipe(left)">
                                      <p:cBhvr>
                                        <p:cTn id="50" dur="500"/>
                                        <p:tgtEl>
                                          <p:spTgt spid="20"/>
                                        </p:tgtEl>
                                      </p:cBhvr>
                                    </p:animEffect>
                                  </p:childTnLst>
                                </p:cTn>
                              </p:par>
                              <p:par>
                                <p:cTn id="51" presetID="22" presetClass="entr" presetSubtype="8" fill="hold" grpId="0" nodeType="withEffect">
                                  <p:stCondLst>
                                    <p:cond delay="0"/>
                                  </p:stCondLst>
                                  <p:childTnLst>
                                    <p:set>
                                      <p:cBhvr>
                                        <p:cTn id="52" dur="1" fill="hold">
                                          <p:stCondLst>
                                            <p:cond delay="0"/>
                                          </p:stCondLst>
                                        </p:cTn>
                                        <p:tgtEl>
                                          <p:spTgt spid="21"/>
                                        </p:tgtEl>
                                        <p:attrNameLst>
                                          <p:attrName>style.visibility</p:attrName>
                                        </p:attrNameLst>
                                      </p:cBhvr>
                                      <p:to>
                                        <p:strVal val="visible"/>
                                      </p:to>
                                    </p:set>
                                    <p:animEffect transition="in" filter="wipe(left)">
                                      <p:cBhvr>
                                        <p:cTn id="53" dur="500"/>
                                        <p:tgtEl>
                                          <p:spTgt spid="21"/>
                                        </p:tgtEl>
                                      </p:cBhvr>
                                    </p:animEffect>
                                  </p:childTnLst>
                                </p:cTn>
                              </p:par>
                              <p:par>
                                <p:cTn id="54" presetID="22" presetClass="entr" presetSubtype="8" fill="hold" grpId="0" nodeType="withEffect">
                                  <p:stCondLst>
                                    <p:cond delay="0"/>
                                  </p:stCondLst>
                                  <p:childTnLst>
                                    <p:set>
                                      <p:cBhvr>
                                        <p:cTn id="55" dur="1" fill="hold">
                                          <p:stCondLst>
                                            <p:cond delay="0"/>
                                          </p:stCondLst>
                                        </p:cTn>
                                        <p:tgtEl>
                                          <p:spTgt spid="22"/>
                                        </p:tgtEl>
                                        <p:attrNameLst>
                                          <p:attrName>style.visibility</p:attrName>
                                        </p:attrNameLst>
                                      </p:cBhvr>
                                      <p:to>
                                        <p:strVal val="visible"/>
                                      </p:to>
                                    </p:set>
                                    <p:animEffect transition="in" filter="wipe(left)">
                                      <p:cBhvr>
                                        <p:cTn id="56" dur="500"/>
                                        <p:tgtEl>
                                          <p:spTgt spid="22"/>
                                        </p:tgtEl>
                                      </p:cBhvr>
                                    </p:animEffect>
                                  </p:childTnLst>
                                </p:cTn>
                              </p:par>
                            </p:childTnLst>
                          </p:cTn>
                        </p:par>
                      </p:childTnLst>
                    </p:cTn>
                  </p:par>
                  <p:par>
                    <p:cTn id="57" fill="hold">
                      <p:stCondLst>
                        <p:cond delay="indefinite"/>
                      </p:stCondLst>
                      <p:childTnLst>
                        <p:par>
                          <p:cTn id="58" fill="hold">
                            <p:stCondLst>
                              <p:cond delay="0"/>
                            </p:stCondLst>
                            <p:childTnLst>
                              <p:par>
                                <p:cTn id="59" presetID="10" presetClass="entr" presetSubtype="0" fill="hold" nodeType="clickEffect">
                                  <p:stCondLst>
                                    <p:cond delay="0"/>
                                  </p:stCondLst>
                                  <p:childTnLst>
                                    <p:set>
                                      <p:cBhvr>
                                        <p:cTn id="60" dur="1" fill="hold">
                                          <p:stCondLst>
                                            <p:cond delay="0"/>
                                          </p:stCondLst>
                                        </p:cTn>
                                        <p:tgtEl>
                                          <p:spTgt spid="24"/>
                                        </p:tgtEl>
                                        <p:attrNameLst>
                                          <p:attrName>style.visibility</p:attrName>
                                        </p:attrNameLst>
                                      </p:cBhvr>
                                      <p:to>
                                        <p:strVal val="visible"/>
                                      </p:to>
                                    </p:set>
                                    <p:animEffect transition="in" filter="fade">
                                      <p:cBhvr>
                                        <p:cTn id="61" dur="500"/>
                                        <p:tgtEl>
                                          <p:spTgt spid="24"/>
                                        </p:tgtEl>
                                      </p:cBhvr>
                                    </p:animEffect>
                                  </p:childTnLst>
                                </p:cTn>
                              </p:par>
                              <p:par>
                                <p:cTn id="62" presetID="10" presetClass="entr" presetSubtype="0" fill="hold" nodeType="withEffect">
                                  <p:stCondLst>
                                    <p:cond delay="0"/>
                                  </p:stCondLst>
                                  <p:childTnLst>
                                    <p:set>
                                      <p:cBhvr>
                                        <p:cTn id="63" dur="1" fill="hold">
                                          <p:stCondLst>
                                            <p:cond delay="0"/>
                                          </p:stCondLst>
                                        </p:cTn>
                                        <p:tgtEl>
                                          <p:spTgt spid="25"/>
                                        </p:tgtEl>
                                        <p:attrNameLst>
                                          <p:attrName>style.visibility</p:attrName>
                                        </p:attrNameLst>
                                      </p:cBhvr>
                                      <p:to>
                                        <p:strVal val="visible"/>
                                      </p:to>
                                    </p:set>
                                    <p:animEffect transition="in" filter="fade">
                                      <p:cBhvr>
                                        <p:cTn id="64" dur="500"/>
                                        <p:tgtEl>
                                          <p:spTgt spid="25"/>
                                        </p:tgtEl>
                                      </p:cBhvr>
                                    </p:animEffect>
                                  </p:childTnLst>
                                </p:cTn>
                              </p:par>
                              <p:par>
                                <p:cTn id="65" presetID="10" presetClass="entr" presetSubtype="0" fill="hold" nodeType="withEffect">
                                  <p:stCondLst>
                                    <p:cond delay="0"/>
                                  </p:stCondLst>
                                  <p:childTnLst>
                                    <p:set>
                                      <p:cBhvr>
                                        <p:cTn id="66" dur="1" fill="hold">
                                          <p:stCondLst>
                                            <p:cond delay="0"/>
                                          </p:stCondLst>
                                        </p:cTn>
                                        <p:tgtEl>
                                          <p:spTgt spid="27"/>
                                        </p:tgtEl>
                                        <p:attrNameLst>
                                          <p:attrName>style.visibility</p:attrName>
                                        </p:attrNameLst>
                                      </p:cBhvr>
                                      <p:to>
                                        <p:strVal val="visible"/>
                                      </p:to>
                                    </p:set>
                                    <p:animEffect transition="in" filter="fade">
                                      <p:cBhvr>
                                        <p:cTn id="67" dur="500"/>
                                        <p:tgtEl>
                                          <p:spTgt spid="27"/>
                                        </p:tgtEl>
                                      </p:cBhvr>
                                    </p:animEffect>
                                  </p:childTnLst>
                                </p:cTn>
                              </p:par>
                              <p:par>
                                <p:cTn id="68" presetID="10" presetClass="entr" presetSubtype="0" fill="hold" nodeType="withEffect">
                                  <p:stCondLst>
                                    <p:cond delay="0"/>
                                  </p:stCondLst>
                                  <p:childTnLst>
                                    <p:set>
                                      <p:cBhvr>
                                        <p:cTn id="69" dur="1" fill="hold">
                                          <p:stCondLst>
                                            <p:cond delay="0"/>
                                          </p:stCondLst>
                                        </p:cTn>
                                        <p:tgtEl>
                                          <p:spTgt spid="29"/>
                                        </p:tgtEl>
                                        <p:attrNameLst>
                                          <p:attrName>style.visibility</p:attrName>
                                        </p:attrNameLst>
                                      </p:cBhvr>
                                      <p:to>
                                        <p:strVal val="visible"/>
                                      </p:to>
                                    </p:set>
                                    <p:animEffect transition="in" filter="fade">
                                      <p:cBhvr>
                                        <p:cTn id="70" dur="500"/>
                                        <p:tgtEl>
                                          <p:spTgt spid="29"/>
                                        </p:tgtEl>
                                      </p:cBhvr>
                                    </p:animEffect>
                                  </p:childTnLst>
                                </p:cTn>
                              </p:par>
                              <p:par>
                                <p:cTn id="71" presetID="10" presetClass="entr" presetSubtype="0" fill="hold" nodeType="withEffect">
                                  <p:stCondLst>
                                    <p:cond delay="0"/>
                                  </p:stCondLst>
                                  <p:childTnLst>
                                    <p:set>
                                      <p:cBhvr>
                                        <p:cTn id="72" dur="1" fill="hold">
                                          <p:stCondLst>
                                            <p:cond delay="0"/>
                                          </p:stCondLst>
                                        </p:cTn>
                                        <p:tgtEl>
                                          <p:spTgt spid="32"/>
                                        </p:tgtEl>
                                        <p:attrNameLst>
                                          <p:attrName>style.visibility</p:attrName>
                                        </p:attrNameLst>
                                      </p:cBhvr>
                                      <p:to>
                                        <p:strVal val="visible"/>
                                      </p:to>
                                    </p:set>
                                    <p:animEffect transition="in" filter="fade">
                                      <p:cBhvr>
                                        <p:cTn id="73" dur="500"/>
                                        <p:tgtEl>
                                          <p:spTgt spid="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9" grpId="0" animBg="1"/>
      <p:bldP spid="10" grpId="0" animBg="1"/>
      <p:bldP spid="11" grpId="0" animBg="1"/>
      <p:bldP spid="12" grpId="0" animBg="1"/>
      <p:bldP spid="13" grpId="0" animBg="1"/>
      <p:bldP spid="14" grpId="0" animBg="1"/>
      <p:bldP spid="15" grpId="0" animBg="1"/>
      <p:bldP spid="16" grpId="0" animBg="1"/>
      <p:bldP spid="2" grpId="0"/>
      <p:bldP spid="4" grpId="0" animBg="1"/>
      <p:bldP spid="18" grpId="0" animBg="1"/>
      <p:bldP spid="19" grpId="0" animBg="1"/>
      <p:bldP spid="20" grpId="0" animBg="1"/>
      <p:bldP spid="21" grpId="0" animBg="1"/>
      <p:bldP spid="22"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a:extLst>
              <a:ext uri="{FF2B5EF4-FFF2-40B4-BE49-F238E27FC236}">
                <a16:creationId xmlns:a16="http://schemas.microsoft.com/office/drawing/2014/main" id="{3E2DC67B-EECF-4E49-980C-65D7A060B446}"/>
              </a:ext>
            </a:extLst>
          </p:cNvPr>
          <p:cNvSpPr txBox="1">
            <a:spLocks noChangeArrowheads="1"/>
          </p:cNvSpPr>
          <p:nvPr/>
        </p:nvSpPr>
        <p:spPr>
          <a:xfrm>
            <a:off x="2198406" y="53709"/>
            <a:ext cx="7772400"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altLang="en-US" dirty="0">
                <a:solidFill>
                  <a:srgbClr val="000066"/>
                </a:solidFill>
              </a:rPr>
              <a:t>Point Effect</a:t>
            </a:r>
          </a:p>
        </p:txBody>
      </p:sp>
      <p:sp>
        <p:nvSpPr>
          <p:cNvPr id="6" name="TextBox 5">
            <a:extLst>
              <a:ext uri="{FF2B5EF4-FFF2-40B4-BE49-F238E27FC236}">
                <a16:creationId xmlns:a16="http://schemas.microsoft.com/office/drawing/2014/main" id="{F1D781D7-39C9-4588-97B1-763714419C76}"/>
              </a:ext>
            </a:extLst>
          </p:cNvPr>
          <p:cNvSpPr txBox="1"/>
          <p:nvPr/>
        </p:nvSpPr>
        <p:spPr>
          <a:xfrm>
            <a:off x="886691" y="1565563"/>
            <a:ext cx="7301345" cy="584775"/>
          </a:xfrm>
          <a:prstGeom prst="rect">
            <a:avLst/>
          </a:prstGeom>
          <a:noFill/>
        </p:spPr>
        <p:txBody>
          <a:bodyPr wrap="square" rtlCol="0">
            <a:spAutoFit/>
          </a:bodyPr>
          <a:lstStyle/>
          <a:p>
            <a:r>
              <a:rPr lang="en-GB" sz="3200" dirty="0"/>
              <a:t>The air becomes ionised…</a:t>
            </a:r>
            <a:endParaRPr lang="en-IE" sz="3200" dirty="0"/>
          </a:p>
        </p:txBody>
      </p:sp>
      <p:pic>
        <p:nvPicPr>
          <p:cNvPr id="7" name="Picture 6">
            <a:extLst>
              <a:ext uri="{FF2B5EF4-FFF2-40B4-BE49-F238E27FC236}">
                <a16:creationId xmlns:a16="http://schemas.microsoft.com/office/drawing/2014/main" id="{D355614E-EB52-4F17-8B87-E2A821666EF5}"/>
              </a:ext>
            </a:extLst>
          </p:cNvPr>
          <p:cNvPicPr>
            <a:picLocks noChangeAspect="1"/>
          </p:cNvPicPr>
          <p:nvPr/>
        </p:nvPicPr>
        <p:blipFill>
          <a:blip r:embed="rId2"/>
          <a:stretch>
            <a:fillRect/>
          </a:stretch>
        </p:blipFill>
        <p:spPr>
          <a:xfrm>
            <a:off x="1206903" y="3027435"/>
            <a:ext cx="2730956" cy="2652929"/>
          </a:xfrm>
          <a:prstGeom prst="rect">
            <a:avLst/>
          </a:prstGeom>
        </p:spPr>
      </p:pic>
      <p:cxnSp>
        <p:nvCxnSpPr>
          <p:cNvPr id="3" name="Straight Connector 2">
            <a:extLst>
              <a:ext uri="{FF2B5EF4-FFF2-40B4-BE49-F238E27FC236}">
                <a16:creationId xmlns:a16="http://schemas.microsoft.com/office/drawing/2014/main" id="{EF2DC390-E884-4DA5-9959-7DF8DE02D350}"/>
              </a:ext>
            </a:extLst>
          </p:cNvPr>
          <p:cNvCxnSpPr/>
          <p:nvPr/>
        </p:nvCxnSpPr>
        <p:spPr>
          <a:xfrm>
            <a:off x="3366655" y="4405745"/>
            <a:ext cx="3034145" cy="0"/>
          </a:xfrm>
          <a:prstGeom prst="line">
            <a:avLst/>
          </a:prstGeom>
          <a:ln w="38100"/>
        </p:spPr>
        <p:style>
          <a:lnRef idx="3">
            <a:schemeClr val="accent6"/>
          </a:lnRef>
          <a:fillRef idx="0">
            <a:schemeClr val="accent6"/>
          </a:fillRef>
          <a:effectRef idx="2">
            <a:schemeClr val="accent6"/>
          </a:effectRef>
          <a:fontRef idx="minor">
            <a:schemeClr val="tx1"/>
          </a:fontRef>
        </p:style>
      </p:cxnSp>
      <p:sp>
        <p:nvSpPr>
          <p:cNvPr id="8" name="TextBox 7">
            <a:extLst>
              <a:ext uri="{FF2B5EF4-FFF2-40B4-BE49-F238E27FC236}">
                <a16:creationId xmlns:a16="http://schemas.microsoft.com/office/drawing/2014/main" id="{A6B5D949-FA4A-41C6-B99D-9817CFF7A362}"/>
              </a:ext>
            </a:extLst>
          </p:cNvPr>
          <p:cNvSpPr txBox="1"/>
          <p:nvPr/>
        </p:nvSpPr>
        <p:spPr>
          <a:xfrm>
            <a:off x="4064301" y="4009010"/>
            <a:ext cx="3247519" cy="830997"/>
          </a:xfrm>
          <a:prstGeom prst="rect">
            <a:avLst/>
          </a:prstGeom>
          <a:noFill/>
        </p:spPr>
        <p:txBody>
          <a:bodyPr wrap="square" rtlCol="0">
            <a:spAutoFit/>
          </a:bodyPr>
          <a:lstStyle/>
          <a:p>
            <a:r>
              <a:rPr lang="en-GB" sz="2400" dirty="0"/>
              <a:t>+  +  +  +  +  + + + ++</a:t>
            </a:r>
          </a:p>
          <a:p>
            <a:r>
              <a:rPr lang="en-GB" sz="2400" dirty="0"/>
              <a:t> +  +  +  +  + + + + ++</a:t>
            </a:r>
            <a:endParaRPr lang="en-IE" sz="2400" dirty="0"/>
          </a:p>
        </p:txBody>
      </p:sp>
      <p:sp>
        <p:nvSpPr>
          <p:cNvPr id="9" name="Oval 8">
            <a:extLst>
              <a:ext uri="{FF2B5EF4-FFF2-40B4-BE49-F238E27FC236}">
                <a16:creationId xmlns:a16="http://schemas.microsoft.com/office/drawing/2014/main" id="{4E5AE790-57A4-4BC4-A9AA-F83041F9F3E1}"/>
              </a:ext>
            </a:extLst>
          </p:cNvPr>
          <p:cNvSpPr/>
          <p:nvPr/>
        </p:nvSpPr>
        <p:spPr>
          <a:xfrm>
            <a:off x="7439891" y="2729345"/>
            <a:ext cx="609600" cy="584775"/>
          </a:xfrm>
          <a:prstGeom prst="ellipse">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a:t>
            </a:r>
            <a:endParaRPr lang="en-IE" dirty="0">
              <a:solidFill>
                <a:schemeClr val="tx1"/>
              </a:solidFill>
            </a:endParaRPr>
          </a:p>
        </p:txBody>
      </p:sp>
      <p:sp>
        <p:nvSpPr>
          <p:cNvPr id="10" name="Oval 9">
            <a:extLst>
              <a:ext uri="{FF2B5EF4-FFF2-40B4-BE49-F238E27FC236}">
                <a16:creationId xmlns:a16="http://schemas.microsoft.com/office/drawing/2014/main" id="{3C5F465F-1853-4DB0-8EF5-4BE5CE755CB2}"/>
              </a:ext>
            </a:extLst>
          </p:cNvPr>
          <p:cNvSpPr/>
          <p:nvPr/>
        </p:nvSpPr>
        <p:spPr>
          <a:xfrm>
            <a:off x="8573598" y="3466520"/>
            <a:ext cx="609600" cy="584775"/>
          </a:xfrm>
          <a:prstGeom prst="ellipse">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solidFill>
              </a:rPr>
              <a:t>+</a:t>
            </a:r>
            <a:endParaRPr lang="en-IE" sz="2000" dirty="0">
              <a:solidFill>
                <a:schemeClr val="tx1"/>
              </a:solidFill>
            </a:endParaRPr>
          </a:p>
        </p:txBody>
      </p:sp>
      <p:sp>
        <p:nvSpPr>
          <p:cNvPr id="11" name="Oval 10">
            <a:extLst>
              <a:ext uri="{FF2B5EF4-FFF2-40B4-BE49-F238E27FC236}">
                <a16:creationId xmlns:a16="http://schemas.microsoft.com/office/drawing/2014/main" id="{EFE2A55D-9F31-4E5B-B23A-9542F7B33549}"/>
              </a:ext>
            </a:extLst>
          </p:cNvPr>
          <p:cNvSpPr/>
          <p:nvPr/>
        </p:nvSpPr>
        <p:spPr>
          <a:xfrm>
            <a:off x="7311821" y="4281988"/>
            <a:ext cx="609600" cy="584775"/>
          </a:xfrm>
          <a:prstGeom prst="ellipse">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solidFill>
              </a:rPr>
              <a:t>+</a:t>
            </a:r>
            <a:endParaRPr lang="en-IE" sz="2000" dirty="0">
              <a:solidFill>
                <a:schemeClr val="tx1"/>
              </a:solidFill>
            </a:endParaRPr>
          </a:p>
        </p:txBody>
      </p:sp>
      <p:sp>
        <p:nvSpPr>
          <p:cNvPr id="12" name="Oval 11">
            <a:extLst>
              <a:ext uri="{FF2B5EF4-FFF2-40B4-BE49-F238E27FC236}">
                <a16:creationId xmlns:a16="http://schemas.microsoft.com/office/drawing/2014/main" id="{8973E41C-DC48-47E0-B0EA-262FDB15B16D}"/>
              </a:ext>
            </a:extLst>
          </p:cNvPr>
          <p:cNvSpPr/>
          <p:nvPr/>
        </p:nvSpPr>
        <p:spPr>
          <a:xfrm>
            <a:off x="9104400" y="4574375"/>
            <a:ext cx="609600" cy="584775"/>
          </a:xfrm>
          <a:prstGeom prst="ellipse">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13" name="Oval 12">
            <a:extLst>
              <a:ext uri="{FF2B5EF4-FFF2-40B4-BE49-F238E27FC236}">
                <a16:creationId xmlns:a16="http://schemas.microsoft.com/office/drawing/2014/main" id="{8DB467F3-E7C3-47D1-9CC1-ECF57868EDDA}"/>
              </a:ext>
            </a:extLst>
          </p:cNvPr>
          <p:cNvSpPr/>
          <p:nvPr/>
        </p:nvSpPr>
        <p:spPr>
          <a:xfrm>
            <a:off x="6128842" y="4821243"/>
            <a:ext cx="609600" cy="584775"/>
          </a:xfrm>
          <a:prstGeom prst="ellipse">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solidFill>
              </a:rPr>
              <a:t>+</a:t>
            </a:r>
            <a:endParaRPr lang="en-IE" sz="2000" dirty="0">
              <a:solidFill>
                <a:schemeClr val="tx1"/>
              </a:solidFill>
            </a:endParaRPr>
          </a:p>
        </p:txBody>
      </p:sp>
      <p:sp>
        <p:nvSpPr>
          <p:cNvPr id="14" name="Oval 13">
            <a:extLst>
              <a:ext uri="{FF2B5EF4-FFF2-40B4-BE49-F238E27FC236}">
                <a16:creationId xmlns:a16="http://schemas.microsoft.com/office/drawing/2014/main" id="{0083F77B-DD07-4A2C-83BC-A22CE4B6F372}"/>
              </a:ext>
            </a:extLst>
          </p:cNvPr>
          <p:cNvSpPr/>
          <p:nvPr/>
        </p:nvSpPr>
        <p:spPr>
          <a:xfrm>
            <a:off x="7262549" y="5558418"/>
            <a:ext cx="609600" cy="584775"/>
          </a:xfrm>
          <a:prstGeom prst="ellipse">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solidFill>
              </a:rPr>
              <a:t>+</a:t>
            </a:r>
            <a:endParaRPr lang="en-IE" sz="2000" dirty="0">
              <a:solidFill>
                <a:schemeClr val="tx1"/>
              </a:solidFill>
            </a:endParaRPr>
          </a:p>
        </p:txBody>
      </p:sp>
      <p:sp>
        <p:nvSpPr>
          <p:cNvPr id="15" name="Oval 14">
            <a:extLst>
              <a:ext uri="{FF2B5EF4-FFF2-40B4-BE49-F238E27FC236}">
                <a16:creationId xmlns:a16="http://schemas.microsoft.com/office/drawing/2014/main" id="{A9B7D5F0-A59D-4993-85BA-00D4921D0E4B}"/>
              </a:ext>
            </a:extLst>
          </p:cNvPr>
          <p:cNvSpPr/>
          <p:nvPr/>
        </p:nvSpPr>
        <p:spPr>
          <a:xfrm>
            <a:off x="6084606" y="2977215"/>
            <a:ext cx="609600" cy="584775"/>
          </a:xfrm>
          <a:prstGeom prst="ellipse">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a:t>
            </a:r>
            <a:endParaRPr lang="en-IE" dirty="0">
              <a:solidFill>
                <a:schemeClr val="tx1"/>
              </a:solidFill>
            </a:endParaRPr>
          </a:p>
        </p:txBody>
      </p:sp>
      <p:sp>
        <p:nvSpPr>
          <p:cNvPr id="16" name="Oval 15">
            <a:extLst>
              <a:ext uri="{FF2B5EF4-FFF2-40B4-BE49-F238E27FC236}">
                <a16:creationId xmlns:a16="http://schemas.microsoft.com/office/drawing/2014/main" id="{FE163989-BD0F-4661-8003-550B4D65C323}"/>
              </a:ext>
            </a:extLst>
          </p:cNvPr>
          <p:cNvSpPr/>
          <p:nvPr/>
        </p:nvSpPr>
        <p:spPr>
          <a:xfrm>
            <a:off x="9978923" y="2596983"/>
            <a:ext cx="609600" cy="584775"/>
          </a:xfrm>
          <a:prstGeom prst="ellipse">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2" name="TextBox 1">
            <a:extLst>
              <a:ext uri="{FF2B5EF4-FFF2-40B4-BE49-F238E27FC236}">
                <a16:creationId xmlns:a16="http://schemas.microsoft.com/office/drawing/2014/main" id="{ED790DEE-9EA6-4036-ADB0-FE5D736E776B}"/>
              </a:ext>
            </a:extLst>
          </p:cNvPr>
          <p:cNvSpPr txBox="1"/>
          <p:nvPr/>
        </p:nvSpPr>
        <p:spPr>
          <a:xfrm>
            <a:off x="4967757" y="2112808"/>
            <a:ext cx="6440557" cy="4585871"/>
          </a:xfrm>
          <a:prstGeom prst="rect">
            <a:avLst/>
          </a:prstGeom>
          <a:noFill/>
        </p:spPr>
        <p:txBody>
          <a:bodyPr wrap="square" rtlCol="0">
            <a:spAutoFit/>
          </a:bodyPr>
          <a:lstStyle/>
          <a:p>
            <a:endParaRPr lang="en-GB" dirty="0"/>
          </a:p>
          <a:p>
            <a:endParaRPr lang="en-GB" dirty="0"/>
          </a:p>
          <a:p>
            <a:r>
              <a:rPr lang="en-GB" dirty="0"/>
              <a:t> </a:t>
            </a:r>
            <a:r>
              <a:rPr lang="en-IE" dirty="0"/>
              <a:t>             </a:t>
            </a:r>
            <a:r>
              <a:rPr lang="en-IE" sz="3200" dirty="0"/>
              <a:t>_             _</a:t>
            </a:r>
          </a:p>
          <a:p>
            <a:r>
              <a:rPr lang="en-GB" sz="3200" dirty="0"/>
              <a:t>         </a:t>
            </a:r>
          </a:p>
          <a:p>
            <a:r>
              <a:rPr lang="en-GB" sz="3200" dirty="0"/>
              <a:t> </a:t>
            </a:r>
            <a:r>
              <a:rPr lang="en-IE" sz="3200" dirty="0"/>
              <a:t>                                 _</a:t>
            </a:r>
          </a:p>
          <a:p>
            <a:endParaRPr lang="en-GB" sz="3200" dirty="0"/>
          </a:p>
          <a:p>
            <a:r>
              <a:rPr lang="en-GB" sz="3200" dirty="0"/>
              <a:t> </a:t>
            </a:r>
            <a:r>
              <a:rPr lang="en-IE" sz="3200" dirty="0"/>
              <a:t>      _             _</a:t>
            </a:r>
          </a:p>
          <a:p>
            <a:endParaRPr lang="en-GB" sz="3200" dirty="0"/>
          </a:p>
          <a:p>
            <a:r>
              <a:rPr lang="en-GB" sz="3200" dirty="0"/>
              <a:t>                      _</a:t>
            </a:r>
          </a:p>
          <a:p>
            <a:r>
              <a:rPr lang="en-GB" sz="3200" dirty="0"/>
              <a:t> </a:t>
            </a:r>
            <a:r>
              <a:rPr lang="en-IE" sz="3200" dirty="0"/>
              <a:t>               </a:t>
            </a:r>
            <a:endParaRPr lang="en-IE" dirty="0"/>
          </a:p>
        </p:txBody>
      </p:sp>
      <p:sp>
        <p:nvSpPr>
          <p:cNvPr id="4" name="Arrow: Right 3">
            <a:extLst>
              <a:ext uri="{FF2B5EF4-FFF2-40B4-BE49-F238E27FC236}">
                <a16:creationId xmlns:a16="http://schemas.microsoft.com/office/drawing/2014/main" id="{4FFA7D24-2A05-4952-AD9D-CBCEFEC7899E}"/>
              </a:ext>
            </a:extLst>
          </p:cNvPr>
          <p:cNvSpPr/>
          <p:nvPr/>
        </p:nvSpPr>
        <p:spPr>
          <a:xfrm>
            <a:off x="9193038" y="3501853"/>
            <a:ext cx="1133707" cy="452413"/>
          </a:xfrm>
          <a:prstGeom prst="rightArrow">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18" name="Arrow: Right 17">
            <a:extLst>
              <a:ext uri="{FF2B5EF4-FFF2-40B4-BE49-F238E27FC236}">
                <a16:creationId xmlns:a16="http://schemas.microsoft.com/office/drawing/2014/main" id="{AFE3996A-8058-45A1-B13C-EDDB3A92ABF7}"/>
              </a:ext>
            </a:extLst>
          </p:cNvPr>
          <p:cNvSpPr/>
          <p:nvPr/>
        </p:nvSpPr>
        <p:spPr>
          <a:xfrm>
            <a:off x="6746793" y="3043395"/>
            <a:ext cx="1133707" cy="452413"/>
          </a:xfrm>
          <a:prstGeom prst="rightArrow">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19" name="Arrow: Right 18">
            <a:extLst>
              <a:ext uri="{FF2B5EF4-FFF2-40B4-BE49-F238E27FC236}">
                <a16:creationId xmlns:a16="http://schemas.microsoft.com/office/drawing/2014/main" id="{68042BD6-7BC5-4277-B772-90311764E94B}"/>
              </a:ext>
            </a:extLst>
          </p:cNvPr>
          <p:cNvSpPr/>
          <p:nvPr/>
        </p:nvSpPr>
        <p:spPr>
          <a:xfrm>
            <a:off x="6788085" y="4887423"/>
            <a:ext cx="1133707" cy="452413"/>
          </a:xfrm>
          <a:prstGeom prst="rightArrow">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20" name="Arrow: Right 19">
            <a:extLst>
              <a:ext uri="{FF2B5EF4-FFF2-40B4-BE49-F238E27FC236}">
                <a16:creationId xmlns:a16="http://schemas.microsoft.com/office/drawing/2014/main" id="{8F677939-37CE-48A0-8029-42556625573B}"/>
              </a:ext>
            </a:extLst>
          </p:cNvPr>
          <p:cNvSpPr/>
          <p:nvPr/>
        </p:nvSpPr>
        <p:spPr>
          <a:xfrm>
            <a:off x="7993698" y="4328130"/>
            <a:ext cx="1133707" cy="452413"/>
          </a:xfrm>
          <a:prstGeom prst="rightArrow">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21" name="Arrow: Right 20">
            <a:extLst>
              <a:ext uri="{FF2B5EF4-FFF2-40B4-BE49-F238E27FC236}">
                <a16:creationId xmlns:a16="http://schemas.microsoft.com/office/drawing/2014/main" id="{9E558E11-380B-4EA2-BA03-445A6D763C2B}"/>
              </a:ext>
            </a:extLst>
          </p:cNvPr>
          <p:cNvSpPr/>
          <p:nvPr/>
        </p:nvSpPr>
        <p:spPr>
          <a:xfrm>
            <a:off x="8049491" y="2729345"/>
            <a:ext cx="1133707" cy="452413"/>
          </a:xfrm>
          <a:prstGeom prst="rightArrow">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dirty="0"/>
          </a:p>
        </p:txBody>
      </p:sp>
      <p:sp>
        <p:nvSpPr>
          <p:cNvPr id="22" name="Arrow: Right 21">
            <a:extLst>
              <a:ext uri="{FF2B5EF4-FFF2-40B4-BE49-F238E27FC236}">
                <a16:creationId xmlns:a16="http://schemas.microsoft.com/office/drawing/2014/main" id="{77C32ABB-E2CE-413B-9E8A-B3129B515E6A}"/>
              </a:ext>
            </a:extLst>
          </p:cNvPr>
          <p:cNvSpPr/>
          <p:nvPr/>
        </p:nvSpPr>
        <p:spPr>
          <a:xfrm>
            <a:off x="7970693" y="5584853"/>
            <a:ext cx="1133707" cy="452413"/>
          </a:xfrm>
          <a:prstGeom prst="rightArrow">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cxnSp>
        <p:nvCxnSpPr>
          <p:cNvPr id="24" name="Straight Arrow Connector 23">
            <a:extLst>
              <a:ext uri="{FF2B5EF4-FFF2-40B4-BE49-F238E27FC236}">
                <a16:creationId xmlns:a16="http://schemas.microsoft.com/office/drawing/2014/main" id="{8F7C1B76-EF5D-45F0-A391-BB418A5387CC}"/>
              </a:ext>
            </a:extLst>
          </p:cNvPr>
          <p:cNvCxnSpPr/>
          <p:nvPr/>
        </p:nvCxnSpPr>
        <p:spPr>
          <a:xfrm flipH="1">
            <a:off x="5389418" y="3429000"/>
            <a:ext cx="221673" cy="622295"/>
          </a:xfrm>
          <a:prstGeom prst="straightConnector1">
            <a:avLst/>
          </a:prstGeom>
          <a:ln>
            <a:tailEnd type="stealth" w="lg" len="lg"/>
          </a:ln>
        </p:spPr>
        <p:style>
          <a:lnRef idx="1">
            <a:schemeClr val="accent1"/>
          </a:lnRef>
          <a:fillRef idx="0">
            <a:schemeClr val="accent1"/>
          </a:fillRef>
          <a:effectRef idx="0">
            <a:schemeClr val="accent1"/>
          </a:effectRef>
          <a:fontRef idx="minor">
            <a:schemeClr val="tx1"/>
          </a:fontRef>
        </p:style>
      </p:cxnSp>
      <p:cxnSp>
        <p:nvCxnSpPr>
          <p:cNvPr id="25" name="Straight Arrow Connector 24">
            <a:extLst>
              <a:ext uri="{FF2B5EF4-FFF2-40B4-BE49-F238E27FC236}">
                <a16:creationId xmlns:a16="http://schemas.microsoft.com/office/drawing/2014/main" id="{1840AA74-970E-4104-AB89-8D27B35ADEB5}"/>
              </a:ext>
            </a:extLst>
          </p:cNvPr>
          <p:cNvCxnSpPr>
            <a:cxnSpLocks/>
          </p:cNvCxnSpPr>
          <p:nvPr/>
        </p:nvCxnSpPr>
        <p:spPr>
          <a:xfrm flipH="1">
            <a:off x="6468970" y="3314120"/>
            <a:ext cx="572699" cy="889066"/>
          </a:xfrm>
          <a:prstGeom prst="straightConnector1">
            <a:avLst/>
          </a:prstGeom>
          <a:ln>
            <a:tailEnd type="stealth" w="lg" len="lg"/>
          </a:ln>
        </p:spPr>
        <p:style>
          <a:lnRef idx="1">
            <a:schemeClr val="accent1"/>
          </a:lnRef>
          <a:fillRef idx="0">
            <a:schemeClr val="accent1"/>
          </a:fillRef>
          <a:effectRef idx="0">
            <a:schemeClr val="accent1"/>
          </a:effectRef>
          <a:fontRef idx="minor">
            <a:schemeClr val="tx1"/>
          </a:fontRef>
        </p:style>
      </p:cxnSp>
      <p:cxnSp>
        <p:nvCxnSpPr>
          <p:cNvPr id="27" name="Straight Arrow Connector 26">
            <a:extLst>
              <a:ext uri="{FF2B5EF4-FFF2-40B4-BE49-F238E27FC236}">
                <a16:creationId xmlns:a16="http://schemas.microsoft.com/office/drawing/2014/main" id="{12AA901E-B0AB-49D0-A1F0-D7962CDD561A}"/>
              </a:ext>
            </a:extLst>
          </p:cNvPr>
          <p:cNvCxnSpPr>
            <a:cxnSpLocks/>
          </p:cNvCxnSpPr>
          <p:nvPr/>
        </p:nvCxnSpPr>
        <p:spPr>
          <a:xfrm flipH="1">
            <a:off x="6955072" y="4113996"/>
            <a:ext cx="925428" cy="50252"/>
          </a:xfrm>
          <a:prstGeom prst="straightConnector1">
            <a:avLst/>
          </a:prstGeom>
          <a:ln>
            <a:tailEnd type="stealth" w="lg" len="lg"/>
          </a:ln>
        </p:spPr>
        <p:style>
          <a:lnRef idx="1">
            <a:schemeClr val="accent1"/>
          </a:lnRef>
          <a:fillRef idx="0">
            <a:schemeClr val="accent1"/>
          </a:fillRef>
          <a:effectRef idx="0">
            <a:schemeClr val="accent1"/>
          </a:effectRef>
          <a:fontRef idx="minor">
            <a:schemeClr val="tx1"/>
          </a:fontRef>
        </p:style>
      </p:cxnSp>
      <p:cxnSp>
        <p:nvCxnSpPr>
          <p:cNvPr id="29" name="Straight Arrow Connector 28">
            <a:extLst>
              <a:ext uri="{FF2B5EF4-FFF2-40B4-BE49-F238E27FC236}">
                <a16:creationId xmlns:a16="http://schemas.microsoft.com/office/drawing/2014/main" id="{3AFEF710-9C06-4A50-883D-20A2ED44A9B2}"/>
              </a:ext>
            </a:extLst>
          </p:cNvPr>
          <p:cNvCxnSpPr>
            <a:cxnSpLocks/>
          </p:cNvCxnSpPr>
          <p:nvPr/>
        </p:nvCxnSpPr>
        <p:spPr>
          <a:xfrm flipH="1" flipV="1">
            <a:off x="5328236" y="4733411"/>
            <a:ext cx="262693" cy="287692"/>
          </a:xfrm>
          <a:prstGeom prst="straightConnector1">
            <a:avLst/>
          </a:prstGeom>
          <a:ln>
            <a:tailEnd type="stealth" w="lg" len="lg"/>
          </a:ln>
        </p:spPr>
        <p:style>
          <a:lnRef idx="1">
            <a:schemeClr val="accent1"/>
          </a:lnRef>
          <a:fillRef idx="0">
            <a:schemeClr val="accent1"/>
          </a:fillRef>
          <a:effectRef idx="0">
            <a:schemeClr val="accent1"/>
          </a:effectRef>
          <a:fontRef idx="minor">
            <a:schemeClr val="tx1"/>
          </a:fontRef>
        </p:style>
      </p:cxnSp>
      <p:cxnSp>
        <p:nvCxnSpPr>
          <p:cNvPr id="32" name="Straight Arrow Connector 31">
            <a:extLst>
              <a:ext uri="{FF2B5EF4-FFF2-40B4-BE49-F238E27FC236}">
                <a16:creationId xmlns:a16="http://schemas.microsoft.com/office/drawing/2014/main" id="{E45F3576-C435-4DCA-B721-03B62864DD75}"/>
              </a:ext>
            </a:extLst>
          </p:cNvPr>
          <p:cNvCxnSpPr>
            <a:cxnSpLocks/>
          </p:cNvCxnSpPr>
          <p:nvPr/>
        </p:nvCxnSpPr>
        <p:spPr>
          <a:xfrm flipH="1" flipV="1">
            <a:off x="5712789" y="4725772"/>
            <a:ext cx="1254182" cy="1311495"/>
          </a:xfrm>
          <a:prstGeom prst="straightConnector1">
            <a:avLst/>
          </a:prstGeom>
          <a:ln>
            <a:tailEnd type="stealth" w="lg" len="lg"/>
          </a:ln>
        </p:spPr>
        <p:style>
          <a:lnRef idx="1">
            <a:schemeClr val="accent1"/>
          </a:lnRef>
          <a:fillRef idx="0">
            <a:schemeClr val="accent1"/>
          </a:fillRef>
          <a:effectRef idx="0">
            <a:schemeClr val="accent1"/>
          </a:effectRef>
          <a:fontRef idx="minor">
            <a:schemeClr val="tx1"/>
          </a:fontRef>
        </p:style>
      </p:cxnSp>
      <p:sp>
        <p:nvSpPr>
          <p:cNvPr id="35" name="Oval 34">
            <a:extLst>
              <a:ext uri="{FF2B5EF4-FFF2-40B4-BE49-F238E27FC236}">
                <a16:creationId xmlns:a16="http://schemas.microsoft.com/office/drawing/2014/main" id="{B27FF621-21A9-408E-B1E5-B4628C5AABC3}"/>
              </a:ext>
            </a:extLst>
          </p:cNvPr>
          <p:cNvSpPr/>
          <p:nvPr/>
        </p:nvSpPr>
        <p:spPr>
          <a:xfrm>
            <a:off x="1385858" y="3043395"/>
            <a:ext cx="2517868" cy="2652929"/>
          </a:xfrm>
          <a:prstGeom prst="ellipse">
            <a:avLst/>
          </a:prstGeom>
          <a:gradFill flip="none" rotWithShape="1">
            <a:gsLst>
              <a:gs pos="37000">
                <a:schemeClr val="accent6">
                  <a:lumMod val="60000"/>
                  <a:lumOff val="40000"/>
                </a:schemeClr>
              </a:gs>
              <a:gs pos="0">
                <a:schemeClr val="accent1">
                  <a:lumMod val="5000"/>
                  <a:lumOff val="95000"/>
                </a:schemeClr>
              </a:gs>
              <a:gs pos="74000">
                <a:schemeClr val="accent6">
                  <a:lumMod val="60000"/>
                  <a:lumOff val="40000"/>
                </a:schemeClr>
              </a:gs>
              <a:gs pos="83000">
                <a:schemeClr val="accent6">
                  <a:lumMod val="60000"/>
                  <a:lumOff val="40000"/>
                </a:schemeClr>
              </a:gs>
              <a:gs pos="100000">
                <a:schemeClr val="accent6">
                  <a:lumMod val="75000"/>
                </a:schemeClr>
              </a:gs>
            </a:gsLst>
            <a:path path="circle">
              <a:fillToRect l="50000" t="50000" r="50000" b="50000"/>
            </a:path>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36" name="TextBox 35">
            <a:extLst>
              <a:ext uri="{FF2B5EF4-FFF2-40B4-BE49-F238E27FC236}">
                <a16:creationId xmlns:a16="http://schemas.microsoft.com/office/drawing/2014/main" id="{5A7585C3-D4CF-412E-8513-A5F9EF71D6AA}"/>
              </a:ext>
            </a:extLst>
          </p:cNvPr>
          <p:cNvSpPr txBox="1"/>
          <p:nvPr/>
        </p:nvSpPr>
        <p:spPr>
          <a:xfrm>
            <a:off x="2208213" y="6014314"/>
            <a:ext cx="7301345" cy="584775"/>
          </a:xfrm>
          <a:prstGeom prst="rect">
            <a:avLst/>
          </a:prstGeom>
          <a:noFill/>
        </p:spPr>
        <p:txBody>
          <a:bodyPr wrap="square" rtlCol="0">
            <a:spAutoFit/>
          </a:bodyPr>
          <a:lstStyle/>
          <a:p>
            <a:r>
              <a:rPr lang="en-GB" sz="3200" dirty="0"/>
              <a:t>…the object loses its charge</a:t>
            </a:r>
            <a:endParaRPr lang="en-IE" sz="3200" dirty="0"/>
          </a:p>
        </p:txBody>
      </p:sp>
    </p:spTree>
    <p:extLst>
      <p:ext uri="{BB962C8B-B14F-4D97-AF65-F5344CB8AC3E}">
        <p14:creationId xmlns:p14="http://schemas.microsoft.com/office/powerpoint/2010/main" val="30913699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9"/>
                                        </p:tgtEl>
                                      </p:cBhvr>
                                    </p:animEffect>
                                    <p:set>
                                      <p:cBhvr>
                                        <p:cTn id="7" dur="1" fill="hold">
                                          <p:stCondLst>
                                            <p:cond delay="499"/>
                                          </p:stCondLst>
                                        </p:cTn>
                                        <p:tgtEl>
                                          <p:spTgt spid="9"/>
                                        </p:tgtEl>
                                        <p:attrNameLst>
                                          <p:attrName>style.visibility</p:attrName>
                                        </p:attrNameLst>
                                      </p:cBhvr>
                                      <p:to>
                                        <p:strVal val="hidden"/>
                                      </p:to>
                                    </p:set>
                                  </p:childTnLst>
                                </p:cTn>
                              </p:par>
                              <p:par>
                                <p:cTn id="8" presetID="10" presetClass="exit" presetSubtype="0" fill="hold" grpId="0" nodeType="withEffect">
                                  <p:stCondLst>
                                    <p:cond delay="0"/>
                                  </p:stCondLst>
                                  <p:childTnLst>
                                    <p:animEffect transition="out" filter="fade">
                                      <p:cBhvr>
                                        <p:cTn id="9" dur="500"/>
                                        <p:tgtEl>
                                          <p:spTgt spid="10"/>
                                        </p:tgtEl>
                                      </p:cBhvr>
                                    </p:animEffect>
                                    <p:set>
                                      <p:cBhvr>
                                        <p:cTn id="10" dur="1" fill="hold">
                                          <p:stCondLst>
                                            <p:cond delay="499"/>
                                          </p:stCondLst>
                                        </p:cTn>
                                        <p:tgtEl>
                                          <p:spTgt spid="10"/>
                                        </p:tgtEl>
                                        <p:attrNameLst>
                                          <p:attrName>style.visibility</p:attrName>
                                        </p:attrNameLst>
                                      </p:cBhvr>
                                      <p:to>
                                        <p:strVal val="hidden"/>
                                      </p:to>
                                    </p:set>
                                  </p:childTnLst>
                                </p:cTn>
                              </p:par>
                              <p:par>
                                <p:cTn id="11" presetID="10" presetClass="exit" presetSubtype="0" fill="hold" grpId="0" nodeType="withEffect">
                                  <p:stCondLst>
                                    <p:cond delay="0"/>
                                  </p:stCondLst>
                                  <p:childTnLst>
                                    <p:animEffect transition="out" filter="fade">
                                      <p:cBhvr>
                                        <p:cTn id="12" dur="500"/>
                                        <p:tgtEl>
                                          <p:spTgt spid="11"/>
                                        </p:tgtEl>
                                      </p:cBhvr>
                                    </p:animEffect>
                                    <p:set>
                                      <p:cBhvr>
                                        <p:cTn id="13" dur="1" fill="hold">
                                          <p:stCondLst>
                                            <p:cond delay="499"/>
                                          </p:stCondLst>
                                        </p:cTn>
                                        <p:tgtEl>
                                          <p:spTgt spid="11"/>
                                        </p:tgtEl>
                                        <p:attrNameLst>
                                          <p:attrName>style.visibility</p:attrName>
                                        </p:attrNameLst>
                                      </p:cBhvr>
                                      <p:to>
                                        <p:strVal val="hidden"/>
                                      </p:to>
                                    </p:set>
                                  </p:childTnLst>
                                </p:cTn>
                              </p:par>
                              <p:par>
                                <p:cTn id="14" presetID="10" presetClass="exit" presetSubtype="0" fill="hold" grpId="0" nodeType="withEffect">
                                  <p:stCondLst>
                                    <p:cond delay="0"/>
                                  </p:stCondLst>
                                  <p:childTnLst>
                                    <p:animEffect transition="out" filter="fade">
                                      <p:cBhvr>
                                        <p:cTn id="15" dur="500"/>
                                        <p:tgtEl>
                                          <p:spTgt spid="12"/>
                                        </p:tgtEl>
                                      </p:cBhvr>
                                    </p:animEffect>
                                    <p:set>
                                      <p:cBhvr>
                                        <p:cTn id="16" dur="1" fill="hold">
                                          <p:stCondLst>
                                            <p:cond delay="499"/>
                                          </p:stCondLst>
                                        </p:cTn>
                                        <p:tgtEl>
                                          <p:spTgt spid="12"/>
                                        </p:tgtEl>
                                        <p:attrNameLst>
                                          <p:attrName>style.visibility</p:attrName>
                                        </p:attrNameLst>
                                      </p:cBhvr>
                                      <p:to>
                                        <p:strVal val="hidden"/>
                                      </p:to>
                                    </p:set>
                                  </p:childTnLst>
                                </p:cTn>
                              </p:par>
                              <p:par>
                                <p:cTn id="17" presetID="10" presetClass="exit" presetSubtype="0" fill="hold" grpId="0" nodeType="withEffect">
                                  <p:stCondLst>
                                    <p:cond delay="0"/>
                                  </p:stCondLst>
                                  <p:childTnLst>
                                    <p:animEffect transition="out" filter="fade">
                                      <p:cBhvr>
                                        <p:cTn id="18" dur="500"/>
                                        <p:tgtEl>
                                          <p:spTgt spid="13"/>
                                        </p:tgtEl>
                                      </p:cBhvr>
                                    </p:animEffect>
                                    <p:set>
                                      <p:cBhvr>
                                        <p:cTn id="19" dur="1" fill="hold">
                                          <p:stCondLst>
                                            <p:cond delay="499"/>
                                          </p:stCondLst>
                                        </p:cTn>
                                        <p:tgtEl>
                                          <p:spTgt spid="13"/>
                                        </p:tgtEl>
                                        <p:attrNameLst>
                                          <p:attrName>style.visibility</p:attrName>
                                        </p:attrNameLst>
                                      </p:cBhvr>
                                      <p:to>
                                        <p:strVal val="hidden"/>
                                      </p:to>
                                    </p:set>
                                  </p:childTnLst>
                                </p:cTn>
                              </p:par>
                              <p:par>
                                <p:cTn id="20" presetID="10" presetClass="exit" presetSubtype="0" fill="hold" grpId="0" nodeType="withEffect">
                                  <p:stCondLst>
                                    <p:cond delay="0"/>
                                  </p:stCondLst>
                                  <p:childTnLst>
                                    <p:animEffect transition="out" filter="fade">
                                      <p:cBhvr>
                                        <p:cTn id="21" dur="500"/>
                                        <p:tgtEl>
                                          <p:spTgt spid="14"/>
                                        </p:tgtEl>
                                      </p:cBhvr>
                                    </p:animEffect>
                                    <p:set>
                                      <p:cBhvr>
                                        <p:cTn id="22" dur="1" fill="hold">
                                          <p:stCondLst>
                                            <p:cond delay="499"/>
                                          </p:stCondLst>
                                        </p:cTn>
                                        <p:tgtEl>
                                          <p:spTgt spid="14"/>
                                        </p:tgtEl>
                                        <p:attrNameLst>
                                          <p:attrName>style.visibility</p:attrName>
                                        </p:attrNameLst>
                                      </p:cBhvr>
                                      <p:to>
                                        <p:strVal val="hidden"/>
                                      </p:to>
                                    </p:set>
                                  </p:childTnLst>
                                </p:cTn>
                              </p:par>
                              <p:par>
                                <p:cTn id="23" presetID="10" presetClass="exit" presetSubtype="0" fill="hold" grpId="0" nodeType="withEffect">
                                  <p:stCondLst>
                                    <p:cond delay="0"/>
                                  </p:stCondLst>
                                  <p:childTnLst>
                                    <p:animEffect transition="out" filter="fade">
                                      <p:cBhvr>
                                        <p:cTn id="24" dur="500"/>
                                        <p:tgtEl>
                                          <p:spTgt spid="15"/>
                                        </p:tgtEl>
                                      </p:cBhvr>
                                    </p:animEffect>
                                    <p:set>
                                      <p:cBhvr>
                                        <p:cTn id="25" dur="1" fill="hold">
                                          <p:stCondLst>
                                            <p:cond delay="499"/>
                                          </p:stCondLst>
                                        </p:cTn>
                                        <p:tgtEl>
                                          <p:spTgt spid="15"/>
                                        </p:tgtEl>
                                        <p:attrNameLst>
                                          <p:attrName>style.visibility</p:attrName>
                                        </p:attrNameLst>
                                      </p:cBhvr>
                                      <p:to>
                                        <p:strVal val="hidden"/>
                                      </p:to>
                                    </p:set>
                                  </p:childTnLst>
                                </p:cTn>
                              </p:par>
                              <p:par>
                                <p:cTn id="26" presetID="10" presetClass="exit" presetSubtype="0" fill="hold" grpId="0" nodeType="withEffect">
                                  <p:stCondLst>
                                    <p:cond delay="0"/>
                                  </p:stCondLst>
                                  <p:childTnLst>
                                    <p:animEffect transition="out" filter="fade">
                                      <p:cBhvr>
                                        <p:cTn id="27" dur="500"/>
                                        <p:tgtEl>
                                          <p:spTgt spid="16"/>
                                        </p:tgtEl>
                                      </p:cBhvr>
                                    </p:animEffect>
                                    <p:set>
                                      <p:cBhvr>
                                        <p:cTn id="28" dur="1" fill="hold">
                                          <p:stCondLst>
                                            <p:cond delay="499"/>
                                          </p:stCondLst>
                                        </p:cTn>
                                        <p:tgtEl>
                                          <p:spTgt spid="16"/>
                                        </p:tgtEl>
                                        <p:attrNameLst>
                                          <p:attrName>style.visibility</p:attrName>
                                        </p:attrNameLst>
                                      </p:cBhvr>
                                      <p:to>
                                        <p:strVal val="hidden"/>
                                      </p:to>
                                    </p:set>
                                  </p:childTnLst>
                                </p:cTn>
                              </p:par>
                              <p:par>
                                <p:cTn id="29" presetID="10" presetClass="exit" presetSubtype="0" fill="hold" grpId="0" nodeType="withEffect">
                                  <p:stCondLst>
                                    <p:cond delay="0"/>
                                  </p:stCondLst>
                                  <p:childTnLst>
                                    <p:animEffect transition="out" filter="fade">
                                      <p:cBhvr>
                                        <p:cTn id="30" dur="500"/>
                                        <p:tgtEl>
                                          <p:spTgt spid="2"/>
                                        </p:tgtEl>
                                      </p:cBhvr>
                                    </p:animEffect>
                                    <p:set>
                                      <p:cBhvr>
                                        <p:cTn id="31" dur="1" fill="hold">
                                          <p:stCondLst>
                                            <p:cond delay="499"/>
                                          </p:stCondLst>
                                        </p:cTn>
                                        <p:tgtEl>
                                          <p:spTgt spid="2"/>
                                        </p:tgtEl>
                                        <p:attrNameLst>
                                          <p:attrName>style.visibility</p:attrName>
                                        </p:attrNameLst>
                                      </p:cBhvr>
                                      <p:to>
                                        <p:strVal val="hidden"/>
                                      </p:to>
                                    </p:set>
                                  </p:childTnLst>
                                </p:cTn>
                              </p:par>
                              <p:par>
                                <p:cTn id="32" presetID="10" presetClass="exit" presetSubtype="0" fill="hold" grpId="0" nodeType="withEffect">
                                  <p:stCondLst>
                                    <p:cond delay="0"/>
                                  </p:stCondLst>
                                  <p:childTnLst>
                                    <p:animEffect transition="out" filter="fade">
                                      <p:cBhvr>
                                        <p:cTn id="33" dur="500"/>
                                        <p:tgtEl>
                                          <p:spTgt spid="4"/>
                                        </p:tgtEl>
                                      </p:cBhvr>
                                    </p:animEffect>
                                    <p:set>
                                      <p:cBhvr>
                                        <p:cTn id="34" dur="1" fill="hold">
                                          <p:stCondLst>
                                            <p:cond delay="499"/>
                                          </p:stCondLst>
                                        </p:cTn>
                                        <p:tgtEl>
                                          <p:spTgt spid="4"/>
                                        </p:tgtEl>
                                        <p:attrNameLst>
                                          <p:attrName>style.visibility</p:attrName>
                                        </p:attrNameLst>
                                      </p:cBhvr>
                                      <p:to>
                                        <p:strVal val="hidden"/>
                                      </p:to>
                                    </p:set>
                                  </p:childTnLst>
                                </p:cTn>
                              </p:par>
                              <p:par>
                                <p:cTn id="35" presetID="10" presetClass="exit" presetSubtype="0" fill="hold" grpId="0" nodeType="withEffect">
                                  <p:stCondLst>
                                    <p:cond delay="0"/>
                                  </p:stCondLst>
                                  <p:childTnLst>
                                    <p:animEffect transition="out" filter="fade">
                                      <p:cBhvr>
                                        <p:cTn id="36" dur="500"/>
                                        <p:tgtEl>
                                          <p:spTgt spid="18"/>
                                        </p:tgtEl>
                                      </p:cBhvr>
                                    </p:animEffect>
                                    <p:set>
                                      <p:cBhvr>
                                        <p:cTn id="37" dur="1" fill="hold">
                                          <p:stCondLst>
                                            <p:cond delay="499"/>
                                          </p:stCondLst>
                                        </p:cTn>
                                        <p:tgtEl>
                                          <p:spTgt spid="18"/>
                                        </p:tgtEl>
                                        <p:attrNameLst>
                                          <p:attrName>style.visibility</p:attrName>
                                        </p:attrNameLst>
                                      </p:cBhvr>
                                      <p:to>
                                        <p:strVal val="hidden"/>
                                      </p:to>
                                    </p:set>
                                  </p:childTnLst>
                                </p:cTn>
                              </p:par>
                              <p:par>
                                <p:cTn id="38" presetID="10" presetClass="exit" presetSubtype="0" fill="hold" grpId="0" nodeType="withEffect">
                                  <p:stCondLst>
                                    <p:cond delay="0"/>
                                  </p:stCondLst>
                                  <p:childTnLst>
                                    <p:animEffect transition="out" filter="fade">
                                      <p:cBhvr>
                                        <p:cTn id="39" dur="500"/>
                                        <p:tgtEl>
                                          <p:spTgt spid="19"/>
                                        </p:tgtEl>
                                      </p:cBhvr>
                                    </p:animEffect>
                                    <p:set>
                                      <p:cBhvr>
                                        <p:cTn id="40" dur="1" fill="hold">
                                          <p:stCondLst>
                                            <p:cond delay="499"/>
                                          </p:stCondLst>
                                        </p:cTn>
                                        <p:tgtEl>
                                          <p:spTgt spid="19"/>
                                        </p:tgtEl>
                                        <p:attrNameLst>
                                          <p:attrName>style.visibility</p:attrName>
                                        </p:attrNameLst>
                                      </p:cBhvr>
                                      <p:to>
                                        <p:strVal val="hidden"/>
                                      </p:to>
                                    </p:set>
                                  </p:childTnLst>
                                </p:cTn>
                              </p:par>
                              <p:par>
                                <p:cTn id="41" presetID="10" presetClass="exit" presetSubtype="0" fill="hold" grpId="0" nodeType="withEffect">
                                  <p:stCondLst>
                                    <p:cond delay="0"/>
                                  </p:stCondLst>
                                  <p:childTnLst>
                                    <p:animEffect transition="out" filter="fade">
                                      <p:cBhvr>
                                        <p:cTn id="42" dur="500"/>
                                        <p:tgtEl>
                                          <p:spTgt spid="20"/>
                                        </p:tgtEl>
                                      </p:cBhvr>
                                    </p:animEffect>
                                    <p:set>
                                      <p:cBhvr>
                                        <p:cTn id="43" dur="1" fill="hold">
                                          <p:stCondLst>
                                            <p:cond delay="499"/>
                                          </p:stCondLst>
                                        </p:cTn>
                                        <p:tgtEl>
                                          <p:spTgt spid="20"/>
                                        </p:tgtEl>
                                        <p:attrNameLst>
                                          <p:attrName>style.visibility</p:attrName>
                                        </p:attrNameLst>
                                      </p:cBhvr>
                                      <p:to>
                                        <p:strVal val="hidden"/>
                                      </p:to>
                                    </p:set>
                                  </p:childTnLst>
                                </p:cTn>
                              </p:par>
                              <p:par>
                                <p:cTn id="44" presetID="10" presetClass="exit" presetSubtype="0" fill="hold" grpId="0" nodeType="withEffect">
                                  <p:stCondLst>
                                    <p:cond delay="0"/>
                                  </p:stCondLst>
                                  <p:childTnLst>
                                    <p:animEffect transition="out" filter="fade">
                                      <p:cBhvr>
                                        <p:cTn id="45" dur="500"/>
                                        <p:tgtEl>
                                          <p:spTgt spid="21"/>
                                        </p:tgtEl>
                                      </p:cBhvr>
                                    </p:animEffect>
                                    <p:set>
                                      <p:cBhvr>
                                        <p:cTn id="46" dur="1" fill="hold">
                                          <p:stCondLst>
                                            <p:cond delay="499"/>
                                          </p:stCondLst>
                                        </p:cTn>
                                        <p:tgtEl>
                                          <p:spTgt spid="21"/>
                                        </p:tgtEl>
                                        <p:attrNameLst>
                                          <p:attrName>style.visibility</p:attrName>
                                        </p:attrNameLst>
                                      </p:cBhvr>
                                      <p:to>
                                        <p:strVal val="hidden"/>
                                      </p:to>
                                    </p:set>
                                  </p:childTnLst>
                                </p:cTn>
                              </p:par>
                              <p:par>
                                <p:cTn id="47" presetID="10" presetClass="exit" presetSubtype="0" fill="hold" grpId="0" nodeType="withEffect">
                                  <p:stCondLst>
                                    <p:cond delay="0"/>
                                  </p:stCondLst>
                                  <p:childTnLst>
                                    <p:animEffect transition="out" filter="fade">
                                      <p:cBhvr>
                                        <p:cTn id="48" dur="500"/>
                                        <p:tgtEl>
                                          <p:spTgt spid="22"/>
                                        </p:tgtEl>
                                      </p:cBhvr>
                                    </p:animEffect>
                                    <p:set>
                                      <p:cBhvr>
                                        <p:cTn id="49" dur="1" fill="hold">
                                          <p:stCondLst>
                                            <p:cond delay="499"/>
                                          </p:stCondLst>
                                        </p:cTn>
                                        <p:tgtEl>
                                          <p:spTgt spid="22"/>
                                        </p:tgtEl>
                                        <p:attrNameLst>
                                          <p:attrName>style.visibility</p:attrName>
                                        </p:attrNameLst>
                                      </p:cBhvr>
                                      <p:to>
                                        <p:strVal val="hidden"/>
                                      </p:to>
                                    </p:set>
                                  </p:childTnLst>
                                </p:cTn>
                              </p:par>
                              <p:par>
                                <p:cTn id="50" presetID="10" presetClass="exit" presetSubtype="0" fill="hold" nodeType="withEffect">
                                  <p:stCondLst>
                                    <p:cond delay="0"/>
                                  </p:stCondLst>
                                  <p:childTnLst>
                                    <p:animEffect transition="out" filter="fade">
                                      <p:cBhvr>
                                        <p:cTn id="51" dur="500"/>
                                        <p:tgtEl>
                                          <p:spTgt spid="24"/>
                                        </p:tgtEl>
                                      </p:cBhvr>
                                    </p:animEffect>
                                    <p:set>
                                      <p:cBhvr>
                                        <p:cTn id="52" dur="1" fill="hold">
                                          <p:stCondLst>
                                            <p:cond delay="499"/>
                                          </p:stCondLst>
                                        </p:cTn>
                                        <p:tgtEl>
                                          <p:spTgt spid="24"/>
                                        </p:tgtEl>
                                        <p:attrNameLst>
                                          <p:attrName>style.visibility</p:attrName>
                                        </p:attrNameLst>
                                      </p:cBhvr>
                                      <p:to>
                                        <p:strVal val="hidden"/>
                                      </p:to>
                                    </p:set>
                                  </p:childTnLst>
                                </p:cTn>
                              </p:par>
                              <p:par>
                                <p:cTn id="53" presetID="10" presetClass="exit" presetSubtype="0" fill="hold" nodeType="withEffect">
                                  <p:stCondLst>
                                    <p:cond delay="0"/>
                                  </p:stCondLst>
                                  <p:childTnLst>
                                    <p:animEffect transition="out" filter="fade">
                                      <p:cBhvr>
                                        <p:cTn id="54" dur="500"/>
                                        <p:tgtEl>
                                          <p:spTgt spid="25"/>
                                        </p:tgtEl>
                                      </p:cBhvr>
                                    </p:animEffect>
                                    <p:set>
                                      <p:cBhvr>
                                        <p:cTn id="55" dur="1" fill="hold">
                                          <p:stCondLst>
                                            <p:cond delay="499"/>
                                          </p:stCondLst>
                                        </p:cTn>
                                        <p:tgtEl>
                                          <p:spTgt spid="25"/>
                                        </p:tgtEl>
                                        <p:attrNameLst>
                                          <p:attrName>style.visibility</p:attrName>
                                        </p:attrNameLst>
                                      </p:cBhvr>
                                      <p:to>
                                        <p:strVal val="hidden"/>
                                      </p:to>
                                    </p:set>
                                  </p:childTnLst>
                                </p:cTn>
                              </p:par>
                              <p:par>
                                <p:cTn id="56" presetID="10" presetClass="exit" presetSubtype="0" fill="hold" nodeType="withEffect">
                                  <p:stCondLst>
                                    <p:cond delay="0"/>
                                  </p:stCondLst>
                                  <p:childTnLst>
                                    <p:animEffect transition="out" filter="fade">
                                      <p:cBhvr>
                                        <p:cTn id="57" dur="500"/>
                                        <p:tgtEl>
                                          <p:spTgt spid="27"/>
                                        </p:tgtEl>
                                      </p:cBhvr>
                                    </p:animEffect>
                                    <p:set>
                                      <p:cBhvr>
                                        <p:cTn id="58" dur="1" fill="hold">
                                          <p:stCondLst>
                                            <p:cond delay="499"/>
                                          </p:stCondLst>
                                        </p:cTn>
                                        <p:tgtEl>
                                          <p:spTgt spid="27"/>
                                        </p:tgtEl>
                                        <p:attrNameLst>
                                          <p:attrName>style.visibility</p:attrName>
                                        </p:attrNameLst>
                                      </p:cBhvr>
                                      <p:to>
                                        <p:strVal val="hidden"/>
                                      </p:to>
                                    </p:set>
                                  </p:childTnLst>
                                </p:cTn>
                              </p:par>
                              <p:par>
                                <p:cTn id="59" presetID="10" presetClass="exit" presetSubtype="0" fill="hold" nodeType="withEffect">
                                  <p:stCondLst>
                                    <p:cond delay="0"/>
                                  </p:stCondLst>
                                  <p:childTnLst>
                                    <p:animEffect transition="out" filter="fade">
                                      <p:cBhvr>
                                        <p:cTn id="60" dur="500"/>
                                        <p:tgtEl>
                                          <p:spTgt spid="29"/>
                                        </p:tgtEl>
                                      </p:cBhvr>
                                    </p:animEffect>
                                    <p:set>
                                      <p:cBhvr>
                                        <p:cTn id="61" dur="1" fill="hold">
                                          <p:stCondLst>
                                            <p:cond delay="499"/>
                                          </p:stCondLst>
                                        </p:cTn>
                                        <p:tgtEl>
                                          <p:spTgt spid="29"/>
                                        </p:tgtEl>
                                        <p:attrNameLst>
                                          <p:attrName>style.visibility</p:attrName>
                                        </p:attrNameLst>
                                      </p:cBhvr>
                                      <p:to>
                                        <p:strVal val="hidden"/>
                                      </p:to>
                                    </p:set>
                                  </p:childTnLst>
                                </p:cTn>
                              </p:par>
                              <p:par>
                                <p:cTn id="62" presetID="10" presetClass="exit" presetSubtype="0" fill="hold" nodeType="withEffect">
                                  <p:stCondLst>
                                    <p:cond delay="0"/>
                                  </p:stCondLst>
                                  <p:childTnLst>
                                    <p:animEffect transition="out" filter="fade">
                                      <p:cBhvr>
                                        <p:cTn id="63" dur="500"/>
                                        <p:tgtEl>
                                          <p:spTgt spid="32"/>
                                        </p:tgtEl>
                                      </p:cBhvr>
                                    </p:animEffect>
                                    <p:set>
                                      <p:cBhvr>
                                        <p:cTn id="64" dur="1" fill="hold">
                                          <p:stCondLst>
                                            <p:cond delay="499"/>
                                          </p:stCondLst>
                                        </p:cTn>
                                        <p:tgtEl>
                                          <p:spTgt spid="32"/>
                                        </p:tgtEl>
                                        <p:attrNameLst>
                                          <p:attrName>style.visibility</p:attrName>
                                        </p:attrNameLst>
                                      </p:cBhvr>
                                      <p:to>
                                        <p:strVal val="hidden"/>
                                      </p:to>
                                    </p:set>
                                  </p:childTnLst>
                                </p:cTn>
                              </p:par>
                              <p:par>
                                <p:cTn id="65" presetID="10" presetClass="exit" presetSubtype="0" fill="hold" grpId="0" nodeType="withEffect">
                                  <p:stCondLst>
                                    <p:cond delay="0"/>
                                  </p:stCondLst>
                                  <p:childTnLst>
                                    <p:animEffect transition="out" filter="fade">
                                      <p:cBhvr>
                                        <p:cTn id="66" dur="500"/>
                                        <p:tgtEl>
                                          <p:spTgt spid="8"/>
                                        </p:tgtEl>
                                      </p:cBhvr>
                                    </p:animEffect>
                                    <p:set>
                                      <p:cBhvr>
                                        <p:cTn id="67" dur="1" fill="hold">
                                          <p:stCondLst>
                                            <p:cond delay="499"/>
                                          </p:stCondLst>
                                        </p:cTn>
                                        <p:tgtEl>
                                          <p:spTgt spid="8"/>
                                        </p:tgtEl>
                                        <p:attrNameLst>
                                          <p:attrName>style.visibility</p:attrName>
                                        </p:attrNameLst>
                                      </p:cBhvr>
                                      <p:to>
                                        <p:strVal val="hidden"/>
                                      </p:to>
                                    </p:se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grpId="0" nodeType="clickEffect">
                                  <p:stCondLst>
                                    <p:cond delay="0"/>
                                  </p:stCondLst>
                                  <p:childTnLst>
                                    <p:set>
                                      <p:cBhvr>
                                        <p:cTn id="71" dur="1" fill="hold">
                                          <p:stCondLst>
                                            <p:cond delay="0"/>
                                          </p:stCondLst>
                                        </p:cTn>
                                        <p:tgtEl>
                                          <p:spTgt spid="35"/>
                                        </p:tgtEl>
                                        <p:attrNameLst>
                                          <p:attrName>style.visibility</p:attrName>
                                        </p:attrNameLst>
                                      </p:cBhvr>
                                      <p:to>
                                        <p:strVal val="visible"/>
                                      </p:to>
                                    </p:set>
                                    <p:animEffect transition="in" filter="fade">
                                      <p:cBhvr>
                                        <p:cTn id="72" dur="500"/>
                                        <p:tgtEl>
                                          <p:spTgt spid="35"/>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grpId="0" nodeType="clickEffect">
                                  <p:stCondLst>
                                    <p:cond delay="0"/>
                                  </p:stCondLst>
                                  <p:childTnLst>
                                    <p:set>
                                      <p:cBhvr>
                                        <p:cTn id="76" dur="1" fill="hold">
                                          <p:stCondLst>
                                            <p:cond delay="0"/>
                                          </p:stCondLst>
                                        </p:cTn>
                                        <p:tgtEl>
                                          <p:spTgt spid="36"/>
                                        </p:tgtEl>
                                        <p:attrNameLst>
                                          <p:attrName>style.visibility</p:attrName>
                                        </p:attrNameLst>
                                      </p:cBhvr>
                                      <p:to>
                                        <p:strVal val="visible"/>
                                      </p:to>
                                    </p:set>
                                    <p:animEffect transition="in" filter="fade">
                                      <p:cBhvr>
                                        <p:cTn id="77" dur="500"/>
                                        <p:tgtEl>
                                          <p:spTgt spid="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animBg="1"/>
      <p:bldP spid="10" grpId="0" animBg="1"/>
      <p:bldP spid="11" grpId="0" animBg="1"/>
      <p:bldP spid="12" grpId="0" animBg="1"/>
      <p:bldP spid="13" grpId="0" animBg="1"/>
      <p:bldP spid="14" grpId="0" animBg="1"/>
      <p:bldP spid="15" grpId="0" animBg="1"/>
      <p:bldP spid="16" grpId="0" animBg="1"/>
      <p:bldP spid="2" grpId="0"/>
      <p:bldP spid="4" grpId="0" animBg="1"/>
      <p:bldP spid="18" grpId="0" animBg="1"/>
      <p:bldP spid="19" grpId="0" animBg="1"/>
      <p:bldP spid="20" grpId="0" animBg="1"/>
      <p:bldP spid="21" grpId="0" animBg="1"/>
      <p:bldP spid="22" grpId="0" animBg="1"/>
      <p:bldP spid="35" grpId="0" animBg="1"/>
      <p:bldP spid="36"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2B196335-917F-4F9F-A0AD-C2AB17DE54D9}"/>
              </a:ext>
            </a:extLst>
          </p:cNvPr>
          <p:cNvPicPr>
            <a:picLocks noChangeAspect="1"/>
          </p:cNvPicPr>
          <p:nvPr/>
        </p:nvPicPr>
        <p:blipFill>
          <a:blip r:embed="rId2"/>
          <a:stretch>
            <a:fillRect/>
          </a:stretch>
        </p:blipFill>
        <p:spPr>
          <a:xfrm>
            <a:off x="7045836" y="2287559"/>
            <a:ext cx="3981682" cy="4140950"/>
          </a:xfrm>
          <a:prstGeom prst="rect">
            <a:avLst/>
          </a:prstGeom>
        </p:spPr>
      </p:pic>
      <p:sp>
        <p:nvSpPr>
          <p:cNvPr id="5" name="Rectangle 2">
            <a:extLst>
              <a:ext uri="{FF2B5EF4-FFF2-40B4-BE49-F238E27FC236}">
                <a16:creationId xmlns:a16="http://schemas.microsoft.com/office/drawing/2014/main" id="{B80A0DCA-0842-4624-BA2F-22D83C3786EC}"/>
              </a:ext>
            </a:extLst>
          </p:cNvPr>
          <p:cNvSpPr txBox="1">
            <a:spLocks noChangeArrowheads="1"/>
          </p:cNvSpPr>
          <p:nvPr/>
        </p:nvSpPr>
        <p:spPr>
          <a:xfrm>
            <a:off x="2198406" y="53709"/>
            <a:ext cx="7772400"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altLang="en-US" dirty="0">
                <a:solidFill>
                  <a:srgbClr val="000066"/>
                </a:solidFill>
              </a:rPr>
              <a:t>Point Effect</a:t>
            </a:r>
          </a:p>
        </p:txBody>
      </p:sp>
      <p:sp>
        <p:nvSpPr>
          <p:cNvPr id="6" name="TextBox 5">
            <a:extLst>
              <a:ext uri="{FF2B5EF4-FFF2-40B4-BE49-F238E27FC236}">
                <a16:creationId xmlns:a16="http://schemas.microsoft.com/office/drawing/2014/main" id="{3BF43A05-4AB5-44FA-A75C-B382082CBE17}"/>
              </a:ext>
            </a:extLst>
          </p:cNvPr>
          <p:cNvSpPr txBox="1"/>
          <p:nvPr/>
        </p:nvSpPr>
        <p:spPr>
          <a:xfrm>
            <a:off x="471055" y="1828800"/>
            <a:ext cx="8395854" cy="2246769"/>
          </a:xfrm>
          <a:prstGeom prst="rect">
            <a:avLst/>
          </a:prstGeom>
          <a:noFill/>
        </p:spPr>
        <p:txBody>
          <a:bodyPr wrap="square" rtlCol="0">
            <a:spAutoFit/>
          </a:bodyPr>
          <a:lstStyle/>
          <a:p>
            <a:r>
              <a:rPr lang="en-GB" sz="2800" dirty="0"/>
              <a:t>Sharp points remove the charge from an object….</a:t>
            </a:r>
          </a:p>
          <a:p>
            <a:endParaRPr lang="en-GB" sz="2800" dirty="0"/>
          </a:p>
          <a:p>
            <a:r>
              <a:rPr lang="en-GB" sz="2800" dirty="0"/>
              <a:t>…or from a nearby object</a:t>
            </a:r>
          </a:p>
          <a:p>
            <a:endParaRPr lang="en-GB" sz="2800" dirty="0"/>
          </a:p>
          <a:p>
            <a:r>
              <a:rPr lang="en-GB" sz="2800" dirty="0"/>
              <a:t>…the basis of the Lightning Conductor</a:t>
            </a:r>
            <a:endParaRPr lang="en-IE" sz="2800" dirty="0"/>
          </a:p>
        </p:txBody>
      </p:sp>
    </p:spTree>
    <p:extLst>
      <p:ext uri="{BB962C8B-B14F-4D97-AF65-F5344CB8AC3E}">
        <p14:creationId xmlns:p14="http://schemas.microsoft.com/office/powerpoint/2010/main" val="33737268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
                                            <p:txEl>
                                              <p:pRg st="2" end="2"/>
                                            </p:txEl>
                                          </p:spTgt>
                                        </p:tgtEl>
                                        <p:attrNameLst>
                                          <p:attrName>style.visibility</p:attrName>
                                        </p:attrNameLst>
                                      </p:cBhvr>
                                      <p:to>
                                        <p:strVal val="visible"/>
                                      </p:to>
                                    </p:set>
                                    <p:animEffect transition="in" filter="fade">
                                      <p:cBhvr>
                                        <p:cTn id="12" dur="500"/>
                                        <p:tgtEl>
                                          <p:spTgt spid="6">
                                            <p:txEl>
                                              <p:pRg st="2" end="2"/>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fade">
                                      <p:cBhvr>
                                        <p:cTn id="15" dur="500"/>
                                        <p:tgtEl>
                                          <p:spTgt spid="4"/>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6">
                                            <p:txEl>
                                              <p:pRg st="4" end="4"/>
                                            </p:txEl>
                                          </p:spTgt>
                                        </p:tgtEl>
                                        <p:attrNameLst>
                                          <p:attrName>style.visibility</p:attrName>
                                        </p:attrNameLst>
                                      </p:cBhvr>
                                      <p:to>
                                        <p:strVal val="visible"/>
                                      </p:to>
                                    </p:set>
                                    <p:animEffect transition="in" filter="fade">
                                      <p:cBhvr>
                                        <p:cTn id="20" dur="500"/>
                                        <p:tgtEl>
                                          <p:spTgt spid="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85310BEB-CE03-4D58-9BCB-4E855553D134}"/>
              </a:ext>
            </a:extLst>
          </p:cNvPr>
          <p:cNvSpPr>
            <a:spLocks noGrp="1" noChangeArrowheads="1"/>
          </p:cNvSpPr>
          <p:nvPr>
            <p:ph type="title"/>
          </p:nvPr>
        </p:nvSpPr>
        <p:spPr>
          <a:xfrm>
            <a:off x="2208213" y="44450"/>
            <a:ext cx="7772400" cy="1143000"/>
          </a:xfrm>
        </p:spPr>
        <p:txBody>
          <a:bodyPr/>
          <a:lstStyle/>
          <a:p>
            <a:pPr eaLnBrk="1" hangingPunct="1"/>
            <a:r>
              <a:rPr lang="en-GB" altLang="en-US" sz="3200" b="1">
                <a:solidFill>
                  <a:srgbClr val="000066"/>
                </a:solidFill>
              </a:rPr>
              <a:t>Coulomb’s Law</a:t>
            </a:r>
          </a:p>
        </p:txBody>
      </p:sp>
      <p:graphicFrame>
        <p:nvGraphicFramePr>
          <p:cNvPr id="50181" name="Object 5">
            <a:extLst>
              <a:ext uri="{FF2B5EF4-FFF2-40B4-BE49-F238E27FC236}">
                <a16:creationId xmlns:a16="http://schemas.microsoft.com/office/drawing/2014/main" id="{5729397E-8611-4E92-A64E-228093E7D78A}"/>
              </a:ext>
            </a:extLst>
          </p:cNvPr>
          <p:cNvGraphicFramePr>
            <a:graphicFrameLocks noGrp="1" noChangeAspect="1"/>
          </p:cNvGraphicFramePr>
          <p:nvPr>
            <p:ph sz="half" idx="1"/>
          </p:nvPr>
        </p:nvGraphicFramePr>
        <p:xfrm>
          <a:off x="5448300" y="3068639"/>
          <a:ext cx="1092200" cy="650875"/>
        </p:xfrm>
        <a:graphic>
          <a:graphicData uri="http://schemas.openxmlformats.org/presentationml/2006/ole">
            <mc:AlternateContent xmlns:mc="http://schemas.openxmlformats.org/markup-compatibility/2006">
              <mc:Choice xmlns:v="urn:schemas-microsoft-com:vml" Requires="v">
                <p:oleObj spid="_x0000_s1026" name="Equation" r:id="rId3" imgW="660113" imgH="393529" progId="Equation.3">
                  <p:embed/>
                </p:oleObj>
              </mc:Choice>
              <mc:Fallback>
                <p:oleObj name="Equation" r:id="rId3" imgW="660113" imgH="393529" progId="Equation.3">
                  <p:embed/>
                  <p:pic>
                    <p:nvPicPr>
                      <p:cNvPr id="50181" name="Object 5">
                        <a:extLst>
                          <a:ext uri="{FF2B5EF4-FFF2-40B4-BE49-F238E27FC236}">
                            <a16:creationId xmlns:a16="http://schemas.microsoft.com/office/drawing/2014/main" id="{5729397E-8611-4E92-A64E-228093E7D78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48300" y="3068639"/>
                        <a:ext cx="1092200" cy="6508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50180" name="Rectangle 4">
            <a:extLst>
              <a:ext uri="{FF2B5EF4-FFF2-40B4-BE49-F238E27FC236}">
                <a16:creationId xmlns:a16="http://schemas.microsoft.com/office/drawing/2014/main" id="{07A89429-440A-4690-ACD7-7C45CA8F7737}"/>
              </a:ext>
            </a:extLst>
          </p:cNvPr>
          <p:cNvSpPr>
            <a:spLocks noChangeArrowheads="1"/>
          </p:cNvSpPr>
          <p:nvPr/>
        </p:nvSpPr>
        <p:spPr bwMode="auto">
          <a:xfrm>
            <a:off x="2724150" y="1184275"/>
            <a:ext cx="7632700" cy="1463675"/>
          </a:xfrm>
          <a:prstGeom prst="rect">
            <a:avLst/>
          </a:prstGeom>
          <a:noFill/>
          <a:ln>
            <a:noFill/>
          </a:ln>
          <a:effectLst/>
          <a:extLst>
            <a:ext uri="{909E8E84-426E-40DD-AFC4-6F175D3DCCD1}">
              <a14:hiddenFill xmlns:a14="http://schemas.microsoft.com/office/drawing/2010/main">
                <a:gradFill rotWithShape="1">
                  <a:gsLst>
                    <a:gs pos="0">
                      <a:schemeClr val="folHlink"/>
                    </a:gs>
                    <a:gs pos="50000">
                      <a:schemeClr val="bg1"/>
                    </a:gs>
                    <a:gs pos="100000">
                      <a:schemeClr val="folHlink"/>
                    </a:gs>
                  </a:gsLst>
                  <a:lin ang="5400000" scaled="1"/>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ctr">
              <a:lnSpc>
                <a:spcPct val="150000"/>
              </a:lnSpc>
              <a:defRPr/>
            </a:pPr>
            <a:r>
              <a:rPr lang="en-GB" sz="2000" b="1" dirty="0">
                <a:solidFill>
                  <a:srgbClr val="000066"/>
                </a:solidFill>
              </a:rPr>
              <a:t>…states that the force between two point charges is directly proportional to the product of the charges, and inversely proportional the square of the distance between them.</a:t>
            </a:r>
          </a:p>
        </p:txBody>
      </p:sp>
      <p:graphicFrame>
        <p:nvGraphicFramePr>
          <p:cNvPr id="50183" name="Object 7">
            <a:extLst>
              <a:ext uri="{FF2B5EF4-FFF2-40B4-BE49-F238E27FC236}">
                <a16:creationId xmlns:a16="http://schemas.microsoft.com/office/drawing/2014/main" id="{4A1FBC11-F2CB-42F7-A10E-EF202FFF82A0}"/>
              </a:ext>
            </a:extLst>
          </p:cNvPr>
          <p:cNvGraphicFramePr>
            <a:graphicFrameLocks noGrp="1" noChangeAspect="1"/>
          </p:cNvGraphicFramePr>
          <p:nvPr>
            <p:ph sz="half" idx="2"/>
          </p:nvPr>
        </p:nvGraphicFramePr>
        <p:xfrm>
          <a:off x="5375276" y="4149725"/>
          <a:ext cx="1374775" cy="584200"/>
        </p:xfrm>
        <a:graphic>
          <a:graphicData uri="http://schemas.openxmlformats.org/presentationml/2006/ole">
            <mc:AlternateContent xmlns:mc="http://schemas.openxmlformats.org/markup-compatibility/2006">
              <mc:Choice xmlns:v="urn:schemas-microsoft-com:vml" Requires="v">
                <p:oleObj spid="_x0000_s1027" name="Equation" r:id="rId5" imgW="926698" imgH="393529" progId="Equation.3">
                  <p:embed/>
                </p:oleObj>
              </mc:Choice>
              <mc:Fallback>
                <p:oleObj name="Equation" r:id="rId5" imgW="926698" imgH="393529" progId="Equation.3">
                  <p:embed/>
                  <p:pic>
                    <p:nvPicPr>
                      <p:cNvPr id="50183" name="Object 7">
                        <a:extLst>
                          <a:ext uri="{FF2B5EF4-FFF2-40B4-BE49-F238E27FC236}">
                            <a16:creationId xmlns:a16="http://schemas.microsoft.com/office/drawing/2014/main" id="{4A1FBC11-F2CB-42F7-A10E-EF202FFF82A0}"/>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75276" y="4149725"/>
                        <a:ext cx="1374775" cy="584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pic>
        <p:nvPicPr>
          <p:cNvPr id="2" name="Picture 1">
            <a:extLst>
              <a:ext uri="{FF2B5EF4-FFF2-40B4-BE49-F238E27FC236}">
                <a16:creationId xmlns:a16="http://schemas.microsoft.com/office/drawing/2014/main" id="{E05E833C-B156-4E1C-8695-C892BFA0E8DD}"/>
              </a:ext>
            </a:extLst>
          </p:cNvPr>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677588" y="1184275"/>
            <a:ext cx="1817134" cy="28119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50180"/>
                                        </p:tgtEl>
                                        <p:attrNameLst>
                                          <p:attrName>style.visibility</p:attrName>
                                        </p:attrNameLst>
                                      </p:cBhvr>
                                      <p:to>
                                        <p:strVal val="visible"/>
                                      </p:to>
                                    </p:set>
                                  </p:childTnLst>
                                </p:cTn>
                              </p:par>
                            </p:childTnLst>
                          </p:cTn>
                        </p:par>
                      </p:childTnLst>
                    </p:cTn>
                  </p:par>
                  <p:par>
                    <p:cTn id="12" fill="hold" nodeType="clickPar">
                      <p:stCondLst>
                        <p:cond delay="indefinite"/>
                      </p:stCondLst>
                      <p:childTnLst>
                        <p:par>
                          <p:cTn id="13" fill="hold" nodeType="withGroup">
                            <p:stCondLst>
                              <p:cond delay="0"/>
                            </p:stCondLst>
                            <p:childTnLst>
                              <p:par>
                                <p:cTn id="14" presetID="9" presetClass="entr" presetSubtype="0" fill="hold" nodeType="clickEffect">
                                  <p:stCondLst>
                                    <p:cond delay="0"/>
                                  </p:stCondLst>
                                  <p:childTnLst>
                                    <p:set>
                                      <p:cBhvr>
                                        <p:cTn id="15" dur="1" fill="hold">
                                          <p:stCondLst>
                                            <p:cond delay="0"/>
                                          </p:stCondLst>
                                        </p:cTn>
                                        <p:tgtEl>
                                          <p:spTgt spid="50181"/>
                                        </p:tgtEl>
                                        <p:attrNameLst>
                                          <p:attrName>style.visibility</p:attrName>
                                        </p:attrNameLst>
                                      </p:cBhvr>
                                      <p:to>
                                        <p:strVal val="visible"/>
                                      </p:to>
                                    </p:set>
                                    <p:animEffect transition="in" filter="dissolve">
                                      <p:cBhvr>
                                        <p:cTn id="16" dur="500"/>
                                        <p:tgtEl>
                                          <p:spTgt spid="50181"/>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9" presetClass="entr" presetSubtype="0" fill="hold" nodeType="clickEffect">
                                  <p:stCondLst>
                                    <p:cond delay="0"/>
                                  </p:stCondLst>
                                  <p:childTnLst>
                                    <p:set>
                                      <p:cBhvr>
                                        <p:cTn id="20" dur="1" fill="hold">
                                          <p:stCondLst>
                                            <p:cond delay="0"/>
                                          </p:stCondLst>
                                        </p:cTn>
                                        <p:tgtEl>
                                          <p:spTgt spid="50183"/>
                                        </p:tgtEl>
                                        <p:attrNameLst>
                                          <p:attrName>style.visibility</p:attrName>
                                        </p:attrNameLst>
                                      </p:cBhvr>
                                      <p:to>
                                        <p:strVal val="visible"/>
                                      </p:to>
                                    </p:set>
                                    <p:animEffect transition="in" filter="dissolve">
                                      <p:cBhvr>
                                        <p:cTn id="21" dur="500"/>
                                        <p:tgtEl>
                                          <p:spTgt spid="5018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80"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4">
            <a:extLst>
              <a:ext uri="{FF2B5EF4-FFF2-40B4-BE49-F238E27FC236}">
                <a16:creationId xmlns:a16="http://schemas.microsoft.com/office/drawing/2014/main" id="{7EFAAC77-A9A8-4384-917E-6BAF9E62DBF5}"/>
              </a:ext>
            </a:extLst>
          </p:cNvPr>
          <p:cNvSpPr>
            <a:spLocks noGrp="1" noChangeArrowheads="1"/>
          </p:cNvSpPr>
          <p:nvPr>
            <p:ph type="title"/>
          </p:nvPr>
        </p:nvSpPr>
        <p:spPr/>
        <p:txBody>
          <a:bodyPr/>
          <a:lstStyle/>
          <a:p>
            <a:pPr eaLnBrk="1" hangingPunct="1"/>
            <a:r>
              <a:rPr lang="en-IE" altLang="en-US">
                <a:solidFill>
                  <a:srgbClr val="000066"/>
                </a:solidFill>
              </a:rPr>
              <a:t>What is electricity?</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6324" name="Object 4">
            <a:extLst>
              <a:ext uri="{FF2B5EF4-FFF2-40B4-BE49-F238E27FC236}">
                <a16:creationId xmlns:a16="http://schemas.microsoft.com/office/drawing/2014/main" id="{FF9CD545-3161-49F0-B77C-3788FB8E82E5}"/>
              </a:ext>
            </a:extLst>
          </p:cNvPr>
          <p:cNvGraphicFramePr>
            <a:graphicFrameLocks noGrp="1" noChangeAspect="1"/>
          </p:cNvGraphicFramePr>
          <p:nvPr>
            <p:ph sz="quarter" idx="1"/>
          </p:nvPr>
        </p:nvGraphicFramePr>
        <p:xfrm>
          <a:off x="5375276" y="1628776"/>
          <a:ext cx="1431925" cy="608013"/>
        </p:xfrm>
        <a:graphic>
          <a:graphicData uri="http://schemas.openxmlformats.org/presentationml/2006/ole">
            <mc:AlternateContent xmlns:mc="http://schemas.openxmlformats.org/markup-compatibility/2006">
              <mc:Choice xmlns:v="urn:schemas-microsoft-com:vml" Requires="v">
                <p:oleObj spid="_x0000_s2050" name="Equation" r:id="rId3" imgW="926698" imgH="393529" progId="Equation.3">
                  <p:embed/>
                </p:oleObj>
              </mc:Choice>
              <mc:Fallback>
                <p:oleObj name="Equation" r:id="rId3" imgW="926698" imgH="393529" progId="Equation.3">
                  <p:embed/>
                  <p:pic>
                    <p:nvPicPr>
                      <p:cNvPr id="56324" name="Object 4">
                        <a:extLst>
                          <a:ext uri="{FF2B5EF4-FFF2-40B4-BE49-F238E27FC236}">
                            <a16:creationId xmlns:a16="http://schemas.microsoft.com/office/drawing/2014/main" id="{FF9CD545-3161-49F0-B77C-3788FB8E82E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75276" y="1628776"/>
                        <a:ext cx="1431925" cy="6080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1267" name="Object 11">
            <a:extLst>
              <a:ext uri="{FF2B5EF4-FFF2-40B4-BE49-F238E27FC236}">
                <a16:creationId xmlns:a16="http://schemas.microsoft.com/office/drawing/2014/main" id="{90F5083F-8A2C-4C94-A520-A46A9D324E6B}"/>
              </a:ext>
            </a:extLst>
          </p:cNvPr>
          <p:cNvGraphicFramePr>
            <a:graphicFrameLocks noGrp="1" noChangeAspect="1"/>
          </p:cNvGraphicFramePr>
          <p:nvPr>
            <p:ph sz="quarter" idx="2"/>
          </p:nvPr>
        </p:nvGraphicFramePr>
        <p:xfrm>
          <a:off x="3792538" y="2924175"/>
          <a:ext cx="381000" cy="203200"/>
        </p:xfrm>
        <a:graphic>
          <a:graphicData uri="http://schemas.openxmlformats.org/presentationml/2006/ole">
            <mc:AlternateContent xmlns:mc="http://schemas.openxmlformats.org/markup-compatibility/2006">
              <mc:Choice xmlns:v="urn:schemas-microsoft-com:vml" Requires="v">
                <p:oleObj spid="_x0000_s2051" name="Equation" r:id="rId5" imgW="380835" imgH="203112" progId="Equation.3">
                  <p:embed/>
                </p:oleObj>
              </mc:Choice>
              <mc:Fallback>
                <p:oleObj name="Equation" r:id="rId5" imgW="380835" imgH="203112" progId="Equation.3">
                  <p:embed/>
                  <p:pic>
                    <p:nvPicPr>
                      <p:cNvPr id="11267" name="Object 11">
                        <a:extLst>
                          <a:ext uri="{FF2B5EF4-FFF2-40B4-BE49-F238E27FC236}">
                            <a16:creationId xmlns:a16="http://schemas.microsoft.com/office/drawing/2014/main" id="{90F5083F-8A2C-4C94-A520-A46A9D324E6B}"/>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792538" y="2924175"/>
                        <a:ext cx="381000" cy="203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1268" name="Object 14">
            <a:extLst>
              <a:ext uri="{FF2B5EF4-FFF2-40B4-BE49-F238E27FC236}">
                <a16:creationId xmlns:a16="http://schemas.microsoft.com/office/drawing/2014/main" id="{1AA6D0F7-DEF1-48EC-B4B2-641B08F37521}"/>
              </a:ext>
            </a:extLst>
          </p:cNvPr>
          <p:cNvGraphicFramePr>
            <a:graphicFrameLocks noGrp="1" noChangeAspect="1"/>
          </p:cNvGraphicFramePr>
          <p:nvPr>
            <p:ph sz="quarter" idx="3"/>
          </p:nvPr>
        </p:nvGraphicFramePr>
        <p:xfrm>
          <a:off x="8040688" y="2852738"/>
          <a:ext cx="317500" cy="203200"/>
        </p:xfrm>
        <a:graphic>
          <a:graphicData uri="http://schemas.openxmlformats.org/presentationml/2006/ole">
            <mc:AlternateContent xmlns:mc="http://schemas.openxmlformats.org/markup-compatibility/2006">
              <mc:Choice xmlns:v="urn:schemas-microsoft-com:vml" Requires="v">
                <p:oleObj spid="_x0000_s2052" name="Equation" r:id="rId7" imgW="317225" imgH="203024" progId="Equation.3">
                  <p:embed/>
                </p:oleObj>
              </mc:Choice>
              <mc:Fallback>
                <p:oleObj name="Equation" r:id="rId7" imgW="317225" imgH="203024" progId="Equation.3">
                  <p:embed/>
                  <p:pic>
                    <p:nvPicPr>
                      <p:cNvPr id="11268" name="Object 14">
                        <a:extLst>
                          <a:ext uri="{FF2B5EF4-FFF2-40B4-BE49-F238E27FC236}">
                            <a16:creationId xmlns:a16="http://schemas.microsoft.com/office/drawing/2014/main" id="{1AA6D0F7-DEF1-48EC-B4B2-641B08F37521}"/>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040688" y="2852738"/>
                        <a:ext cx="317500" cy="203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56326" name="Oval 6">
            <a:extLst>
              <a:ext uri="{FF2B5EF4-FFF2-40B4-BE49-F238E27FC236}">
                <a16:creationId xmlns:a16="http://schemas.microsoft.com/office/drawing/2014/main" id="{96F7583D-4B85-48DE-BC42-147ADC19FF10}"/>
              </a:ext>
            </a:extLst>
          </p:cNvPr>
          <p:cNvSpPr>
            <a:spLocks noChangeArrowheads="1"/>
          </p:cNvSpPr>
          <p:nvPr/>
        </p:nvSpPr>
        <p:spPr bwMode="auto">
          <a:xfrm>
            <a:off x="3863975" y="2492376"/>
            <a:ext cx="287338" cy="360363"/>
          </a:xfrm>
          <a:prstGeom prst="ellipse">
            <a:avLst/>
          </a:prstGeom>
          <a:gradFill rotWithShape="1">
            <a:gsLst>
              <a:gs pos="0">
                <a:schemeClr val="folHlink"/>
              </a:gs>
              <a:gs pos="50000">
                <a:schemeClr val="bg1"/>
              </a:gs>
              <a:gs pos="100000">
                <a:schemeClr val="folHlink"/>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defRPr/>
            </a:pPr>
            <a:r>
              <a:rPr lang="en-GB" sz="2400" b="1" dirty="0">
                <a:solidFill>
                  <a:srgbClr val="000066"/>
                </a:solidFill>
              </a:rPr>
              <a:t>+</a:t>
            </a:r>
          </a:p>
        </p:txBody>
      </p:sp>
      <p:sp>
        <p:nvSpPr>
          <p:cNvPr id="56327" name="Oval 7">
            <a:extLst>
              <a:ext uri="{FF2B5EF4-FFF2-40B4-BE49-F238E27FC236}">
                <a16:creationId xmlns:a16="http://schemas.microsoft.com/office/drawing/2014/main" id="{F2B82D0F-D2F7-49EB-80F5-020C730CAB61}"/>
              </a:ext>
            </a:extLst>
          </p:cNvPr>
          <p:cNvSpPr>
            <a:spLocks noChangeArrowheads="1"/>
          </p:cNvSpPr>
          <p:nvPr/>
        </p:nvSpPr>
        <p:spPr bwMode="auto">
          <a:xfrm>
            <a:off x="8040689" y="2420938"/>
            <a:ext cx="287337" cy="360362"/>
          </a:xfrm>
          <a:prstGeom prst="ellipse">
            <a:avLst/>
          </a:prstGeom>
          <a:gradFill rotWithShape="1">
            <a:gsLst>
              <a:gs pos="0">
                <a:schemeClr val="folHlink"/>
              </a:gs>
              <a:gs pos="50000">
                <a:schemeClr val="bg1"/>
              </a:gs>
              <a:gs pos="100000">
                <a:schemeClr val="folHlink"/>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defRPr/>
            </a:pPr>
            <a:r>
              <a:rPr lang="en-GB" sz="2400" b="1" dirty="0">
                <a:solidFill>
                  <a:srgbClr val="000066"/>
                </a:solidFill>
              </a:rPr>
              <a:t>+</a:t>
            </a:r>
          </a:p>
        </p:txBody>
      </p:sp>
      <p:sp>
        <p:nvSpPr>
          <p:cNvPr id="56328" name="Line 8">
            <a:extLst>
              <a:ext uri="{FF2B5EF4-FFF2-40B4-BE49-F238E27FC236}">
                <a16:creationId xmlns:a16="http://schemas.microsoft.com/office/drawing/2014/main" id="{51878289-EEB0-419E-BF34-F02C5C5B7F2A}"/>
              </a:ext>
            </a:extLst>
          </p:cNvPr>
          <p:cNvSpPr>
            <a:spLocks noChangeShapeType="1"/>
          </p:cNvSpPr>
          <p:nvPr/>
        </p:nvSpPr>
        <p:spPr bwMode="auto">
          <a:xfrm flipH="1">
            <a:off x="1703389" y="2636838"/>
            <a:ext cx="201612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E"/>
          </a:p>
        </p:txBody>
      </p:sp>
      <p:sp>
        <p:nvSpPr>
          <p:cNvPr id="56329" name="Line 9">
            <a:extLst>
              <a:ext uri="{FF2B5EF4-FFF2-40B4-BE49-F238E27FC236}">
                <a16:creationId xmlns:a16="http://schemas.microsoft.com/office/drawing/2014/main" id="{ADDF09CC-6BE0-46FA-A356-9A53BFACF06D}"/>
              </a:ext>
            </a:extLst>
          </p:cNvPr>
          <p:cNvSpPr>
            <a:spLocks noChangeShapeType="1"/>
          </p:cNvSpPr>
          <p:nvPr/>
        </p:nvSpPr>
        <p:spPr bwMode="auto">
          <a:xfrm>
            <a:off x="8401051" y="2563813"/>
            <a:ext cx="2087563"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E"/>
          </a:p>
        </p:txBody>
      </p:sp>
      <p:graphicFrame>
        <p:nvGraphicFramePr>
          <p:cNvPr id="56337" name="Object 17">
            <a:extLst>
              <a:ext uri="{FF2B5EF4-FFF2-40B4-BE49-F238E27FC236}">
                <a16:creationId xmlns:a16="http://schemas.microsoft.com/office/drawing/2014/main" id="{C7589935-C038-4D48-96FC-B1D877FCE085}"/>
              </a:ext>
            </a:extLst>
          </p:cNvPr>
          <p:cNvGraphicFramePr>
            <a:graphicFrameLocks noGrp="1" noChangeAspect="1"/>
          </p:cNvGraphicFramePr>
          <p:nvPr>
            <p:ph sz="quarter" idx="4"/>
          </p:nvPr>
        </p:nvGraphicFramePr>
        <p:xfrm>
          <a:off x="5232401" y="3140076"/>
          <a:ext cx="987425" cy="671513"/>
        </p:xfrm>
        <a:graphic>
          <a:graphicData uri="http://schemas.openxmlformats.org/presentationml/2006/ole">
            <mc:AlternateContent xmlns:mc="http://schemas.openxmlformats.org/markup-compatibility/2006">
              <mc:Choice xmlns:v="urn:schemas-microsoft-com:vml" Requires="v">
                <p:oleObj spid="_x0000_s2053" name="Equation" r:id="rId9" imgW="634725" imgH="431613" progId="Equation.3">
                  <p:embed/>
                </p:oleObj>
              </mc:Choice>
              <mc:Fallback>
                <p:oleObj name="Equation" r:id="rId9" imgW="634725" imgH="431613" progId="Equation.3">
                  <p:embed/>
                  <p:pic>
                    <p:nvPicPr>
                      <p:cNvPr id="56337" name="Object 17">
                        <a:extLst>
                          <a:ext uri="{FF2B5EF4-FFF2-40B4-BE49-F238E27FC236}">
                            <a16:creationId xmlns:a16="http://schemas.microsoft.com/office/drawing/2014/main" id="{C7589935-C038-4D48-96FC-B1D877FCE085}"/>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232401" y="3140076"/>
                        <a:ext cx="987425" cy="6715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56340" name="Object 20">
            <a:extLst>
              <a:ext uri="{FF2B5EF4-FFF2-40B4-BE49-F238E27FC236}">
                <a16:creationId xmlns:a16="http://schemas.microsoft.com/office/drawing/2014/main" id="{76FE05C5-06A2-4158-9A34-DA0B040142B9}"/>
              </a:ext>
            </a:extLst>
          </p:cNvPr>
          <p:cNvGraphicFramePr>
            <a:graphicFrameLocks noChangeAspect="1"/>
          </p:cNvGraphicFramePr>
          <p:nvPr/>
        </p:nvGraphicFramePr>
        <p:xfrm>
          <a:off x="6600825" y="3068639"/>
          <a:ext cx="674688" cy="720725"/>
        </p:xfrm>
        <a:graphic>
          <a:graphicData uri="http://schemas.openxmlformats.org/presentationml/2006/ole">
            <mc:AlternateContent xmlns:mc="http://schemas.openxmlformats.org/markup-compatibility/2006">
              <mc:Choice xmlns:v="urn:schemas-microsoft-com:vml" Requires="v">
                <p:oleObj spid="_x0000_s2054" name="Equation" r:id="rId11" imgW="368140" imgH="393529" progId="Equation.3">
                  <p:embed/>
                </p:oleObj>
              </mc:Choice>
              <mc:Fallback>
                <p:oleObj name="Equation" r:id="rId11" imgW="368140" imgH="393529" progId="Equation.3">
                  <p:embed/>
                  <p:pic>
                    <p:nvPicPr>
                      <p:cNvPr id="56340" name="Object 20">
                        <a:extLst>
                          <a:ext uri="{FF2B5EF4-FFF2-40B4-BE49-F238E27FC236}">
                            <a16:creationId xmlns:a16="http://schemas.microsoft.com/office/drawing/2014/main" id="{76FE05C5-06A2-4158-9A34-DA0B040142B9}"/>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600825" y="3068639"/>
                        <a:ext cx="674688" cy="720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56341" name="Text Box 21">
            <a:extLst>
              <a:ext uri="{FF2B5EF4-FFF2-40B4-BE49-F238E27FC236}">
                <a16:creationId xmlns:a16="http://schemas.microsoft.com/office/drawing/2014/main" id="{D7346453-D24C-458C-8717-780D603C5BAA}"/>
              </a:ext>
            </a:extLst>
          </p:cNvPr>
          <p:cNvSpPr txBox="1">
            <a:spLocks noChangeArrowheads="1"/>
          </p:cNvSpPr>
          <p:nvPr/>
        </p:nvSpPr>
        <p:spPr bwMode="auto">
          <a:xfrm>
            <a:off x="1524000" y="260351"/>
            <a:ext cx="9144000" cy="830997"/>
          </a:xfrm>
          <a:prstGeom prst="rect">
            <a:avLst/>
          </a:prstGeom>
          <a:noFill/>
          <a:ln>
            <a:noFill/>
          </a:ln>
          <a:effectLst/>
          <a:extLst>
            <a:ext uri="{909E8E84-426E-40DD-AFC4-6F175D3DCCD1}">
              <a14:hiddenFill xmlns:a14="http://schemas.microsoft.com/office/drawing/2010/main">
                <a:gradFill rotWithShape="1">
                  <a:gsLst>
                    <a:gs pos="0">
                      <a:schemeClr val="folHlink"/>
                    </a:gs>
                    <a:gs pos="50000">
                      <a:schemeClr val="bg1"/>
                    </a:gs>
                    <a:gs pos="100000">
                      <a:schemeClr val="folHlink"/>
                    </a:gs>
                  </a:gsLst>
                  <a:lin ang="5400000" scaled="1"/>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defRPr/>
            </a:pPr>
            <a:r>
              <a:rPr lang="en-GB" sz="2400" dirty="0">
                <a:solidFill>
                  <a:srgbClr val="000066"/>
                </a:solidFill>
              </a:rPr>
              <a:t>What is the force on a charge of 10</a:t>
            </a:r>
            <a:r>
              <a:rPr lang="el-GR" sz="2400" dirty="0">
                <a:solidFill>
                  <a:srgbClr val="000066"/>
                </a:solidFill>
                <a:cs typeface="Times New Roman" pitchFamily="18" charset="0"/>
              </a:rPr>
              <a:t>μ</a:t>
            </a:r>
            <a:r>
              <a:rPr lang="en-GB" sz="2400" dirty="0">
                <a:solidFill>
                  <a:srgbClr val="000066"/>
                </a:solidFill>
                <a:cs typeface="Times New Roman" pitchFamily="18" charset="0"/>
              </a:rPr>
              <a:t>C placed a distance of 50cm from a charge of 5 </a:t>
            </a:r>
            <a:r>
              <a:rPr lang="el-GR" sz="2400" dirty="0">
                <a:solidFill>
                  <a:srgbClr val="000066"/>
                </a:solidFill>
              </a:rPr>
              <a:t>μ</a:t>
            </a:r>
            <a:r>
              <a:rPr lang="en-GB" sz="2400" dirty="0">
                <a:solidFill>
                  <a:srgbClr val="000066"/>
                </a:solidFill>
              </a:rPr>
              <a:t>C,  in air?</a:t>
            </a:r>
            <a:endParaRPr lang="el-GR" sz="2400" dirty="0">
              <a:solidFill>
                <a:srgbClr val="000066"/>
              </a:solidFill>
            </a:endParaRPr>
          </a:p>
        </p:txBody>
      </p:sp>
      <p:sp>
        <p:nvSpPr>
          <p:cNvPr id="56342" name="Text Box 22">
            <a:extLst>
              <a:ext uri="{FF2B5EF4-FFF2-40B4-BE49-F238E27FC236}">
                <a16:creationId xmlns:a16="http://schemas.microsoft.com/office/drawing/2014/main" id="{9B3A3221-0AF8-4C0B-8731-F702DC3C0738}"/>
              </a:ext>
            </a:extLst>
          </p:cNvPr>
          <p:cNvSpPr txBox="1">
            <a:spLocks noChangeArrowheads="1"/>
          </p:cNvSpPr>
          <p:nvPr/>
        </p:nvSpPr>
        <p:spPr bwMode="auto">
          <a:xfrm>
            <a:off x="2351089" y="6308726"/>
            <a:ext cx="7489825" cy="396875"/>
          </a:xfrm>
          <a:prstGeom prst="rect">
            <a:avLst/>
          </a:prstGeom>
          <a:noFill/>
          <a:ln>
            <a:noFill/>
          </a:ln>
          <a:effectLst/>
          <a:extLst>
            <a:ext uri="{909E8E84-426E-40DD-AFC4-6F175D3DCCD1}">
              <a14:hiddenFill xmlns:a14="http://schemas.microsoft.com/office/drawing/2010/main">
                <a:gradFill rotWithShape="1">
                  <a:gsLst>
                    <a:gs pos="0">
                      <a:schemeClr val="folHlink"/>
                    </a:gs>
                    <a:gs pos="50000">
                      <a:schemeClr val="bg1"/>
                    </a:gs>
                    <a:gs pos="100000">
                      <a:schemeClr val="folHlink"/>
                    </a:gs>
                  </a:gsLst>
                  <a:lin ang="5400000" scaled="1"/>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1" hangingPunct="1">
              <a:spcBef>
                <a:spcPct val="50000"/>
              </a:spcBef>
              <a:defRPr/>
            </a:pPr>
            <a:r>
              <a:rPr lang="en-GB" sz="2000" dirty="0">
                <a:solidFill>
                  <a:srgbClr val="000066"/>
                </a:solidFill>
              </a:rPr>
              <a:t>(Permittivity of free space = 8.854 x 10</a:t>
            </a:r>
            <a:r>
              <a:rPr lang="en-GB" sz="2000" baseline="30000" dirty="0">
                <a:solidFill>
                  <a:srgbClr val="000066"/>
                </a:solidFill>
              </a:rPr>
              <a:t>-12 </a:t>
            </a:r>
            <a:r>
              <a:rPr lang="en-GB" sz="2000" dirty="0">
                <a:solidFill>
                  <a:srgbClr val="000066"/>
                </a:solidFill>
              </a:rPr>
              <a:t>Fm</a:t>
            </a:r>
            <a:r>
              <a:rPr lang="en-GB" sz="2000" baseline="30000" dirty="0">
                <a:solidFill>
                  <a:srgbClr val="000066"/>
                </a:solidFill>
              </a:rPr>
              <a:t>-1</a:t>
            </a:r>
            <a:r>
              <a:rPr lang="en-GB" sz="2000" dirty="0">
                <a:solidFill>
                  <a:srgbClr val="000066"/>
                </a:solidFill>
              </a:rPr>
              <a:t>)</a:t>
            </a:r>
          </a:p>
        </p:txBody>
      </p:sp>
      <p:sp>
        <p:nvSpPr>
          <p:cNvPr id="56344" name="Freeform 24">
            <a:extLst>
              <a:ext uri="{FF2B5EF4-FFF2-40B4-BE49-F238E27FC236}">
                <a16:creationId xmlns:a16="http://schemas.microsoft.com/office/drawing/2014/main" id="{6D54B400-C064-4183-8A41-FA12C628473A}"/>
              </a:ext>
            </a:extLst>
          </p:cNvPr>
          <p:cNvSpPr>
            <a:spLocks/>
          </p:cNvSpPr>
          <p:nvPr/>
        </p:nvSpPr>
        <p:spPr bwMode="auto">
          <a:xfrm>
            <a:off x="5219701" y="3789364"/>
            <a:ext cx="1452563" cy="2592387"/>
          </a:xfrm>
          <a:custGeom>
            <a:avLst/>
            <a:gdLst>
              <a:gd name="T0" fmla="*/ 915 w 915"/>
              <a:gd name="T1" fmla="*/ 1633 h 1633"/>
              <a:gd name="T2" fmla="*/ 144 w 915"/>
              <a:gd name="T3" fmla="*/ 907 h 1633"/>
              <a:gd name="T4" fmla="*/ 53 w 915"/>
              <a:gd name="T5" fmla="*/ 363 h 1633"/>
              <a:gd name="T6" fmla="*/ 416 w 915"/>
              <a:gd name="T7" fmla="*/ 0 h 1633"/>
            </a:gdLst>
            <a:ahLst/>
            <a:cxnLst>
              <a:cxn ang="0">
                <a:pos x="T0" y="T1"/>
              </a:cxn>
              <a:cxn ang="0">
                <a:pos x="T2" y="T3"/>
              </a:cxn>
              <a:cxn ang="0">
                <a:pos x="T4" y="T5"/>
              </a:cxn>
              <a:cxn ang="0">
                <a:pos x="T6" y="T7"/>
              </a:cxn>
            </a:cxnLst>
            <a:rect l="0" t="0" r="r" b="b"/>
            <a:pathLst>
              <a:path w="915" h="1633">
                <a:moveTo>
                  <a:pt x="915" y="1633"/>
                </a:moveTo>
                <a:cubicBezTo>
                  <a:pt x="601" y="1376"/>
                  <a:pt x="288" y="1119"/>
                  <a:pt x="144" y="907"/>
                </a:cubicBezTo>
                <a:cubicBezTo>
                  <a:pt x="0" y="695"/>
                  <a:pt x="8" y="514"/>
                  <a:pt x="53" y="363"/>
                </a:cubicBezTo>
                <a:cubicBezTo>
                  <a:pt x="98" y="212"/>
                  <a:pt x="257" y="106"/>
                  <a:pt x="416" y="0"/>
                </a:cubicBezTo>
              </a:path>
            </a:pathLst>
          </a:custGeom>
          <a:noFill/>
          <a:ln w="9525" cap="flat" cmpd="sng">
            <a:solidFill>
              <a:schemeClr val="tx1"/>
            </a:solidFill>
            <a:prstDash val="solid"/>
            <a:round/>
            <a:headEnd type="none" w="med" len="med"/>
            <a:tailEnd type="triangle" w="med" len="med"/>
          </a:ln>
          <a:effectLst/>
          <a:extLst>
            <a:ext uri="{909E8E84-426E-40DD-AFC4-6F175D3DCCD1}">
              <a14:hiddenFill xmlns:a14="http://schemas.microsoft.com/office/drawing/2010/main">
                <a:gradFill rotWithShape="1">
                  <a:gsLst>
                    <a:gs pos="0">
                      <a:schemeClr val="folHlink"/>
                    </a:gs>
                    <a:gs pos="50000">
                      <a:schemeClr val="bg1"/>
                    </a:gs>
                    <a:gs pos="100000">
                      <a:schemeClr val="folHlink"/>
                    </a:gs>
                  </a:gsLst>
                  <a:lin ang="5400000" scaled="1"/>
                </a:gra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defRPr/>
            </a:pPr>
            <a:endParaRPr lang="en-IE"/>
          </a:p>
        </p:txBody>
      </p:sp>
      <p:graphicFrame>
        <p:nvGraphicFramePr>
          <p:cNvPr id="56345" name="Object 25">
            <a:extLst>
              <a:ext uri="{FF2B5EF4-FFF2-40B4-BE49-F238E27FC236}">
                <a16:creationId xmlns:a16="http://schemas.microsoft.com/office/drawing/2014/main" id="{84513814-C13B-442F-B6BB-52FECEADF1DF}"/>
              </a:ext>
            </a:extLst>
          </p:cNvPr>
          <p:cNvGraphicFramePr>
            <a:graphicFrameLocks noChangeAspect="1"/>
          </p:cNvGraphicFramePr>
          <p:nvPr/>
        </p:nvGraphicFramePr>
        <p:xfrm>
          <a:off x="5232401" y="3213100"/>
          <a:ext cx="1433513" cy="331788"/>
        </p:xfrm>
        <a:graphic>
          <a:graphicData uri="http://schemas.openxmlformats.org/presentationml/2006/ole">
            <mc:AlternateContent xmlns:mc="http://schemas.openxmlformats.org/markup-compatibility/2006">
              <mc:Choice xmlns:v="urn:schemas-microsoft-com:vml" Requires="v">
                <p:oleObj spid="_x0000_s2055" name="Equation" r:id="rId13" imgW="876300" imgH="203200" progId="Equation.3">
                  <p:embed/>
                </p:oleObj>
              </mc:Choice>
              <mc:Fallback>
                <p:oleObj name="Equation" r:id="rId13" imgW="876300" imgH="203200" progId="Equation.3">
                  <p:embed/>
                  <p:pic>
                    <p:nvPicPr>
                      <p:cNvPr id="56345" name="Object 25">
                        <a:extLst>
                          <a:ext uri="{FF2B5EF4-FFF2-40B4-BE49-F238E27FC236}">
                            <a16:creationId xmlns:a16="http://schemas.microsoft.com/office/drawing/2014/main" id="{84513814-C13B-442F-B6BB-52FECEADF1DF}"/>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232401" y="3213100"/>
                        <a:ext cx="1433513" cy="3317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56346" name="Object 26">
            <a:extLst>
              <a:ext uri="{FF2B5EF4-FFF2-40B4-BE49-F238E27FC236}">
                <a16:creationId xmlns:a16="http://schemas.microsoft.com/office/drawing/2014/main" id="{889F4DBE-799A-4F94-8A90-4ADFD2201453}"/>
              </a:ext>
            </a:extLst>
          </p:cNvPr>
          <p:cNvGraphicFramePr>
            <a:graphicFrameLocks noChangeAspect="1"/>
          </p:cNvGraphicFramePr>
          <p:nvPr/>
        </p:nvGraphicFramePr>
        <p:xfrm>
          <a:off x="6600826" y="3141663"/>
          <a:ext cx="1933575" cy="685800"/>
        </p:xfrm>
        <a:graphic>
          <a:graphicData uri="http://schemas.openxmlformats.org/presentationml/2006/ole">
            <mc:AlternateContent xmlns:mc="http://schemas.openxmlformats.org/markup-compatibility/2006">
              <mc:Choice xmlns:v="urn:schemas-microsoft-com:vml" Requires="v">
                <p:oleObj spid="_x0000_s2056" name="Equation" r:id="rId15" imgW="1180588" imgH="418918" progId="Equation.3">
                  <p:embed/>
                </p:oleObj>
              </mc:Choice>
              <mc:Fallback>
                <p:oleObj name="Equation" r:id="rId15" imgW="1180588" imgH="418918" progId="Equation.3">
                  <p:embed/>
                  <p:pic>
                    <p:nvPicPr>
                      <p:cNvPr id="56346" name="Object 26">
                        <a:extLst>
                          <a:ext uri="{FF2B5EF4-FFF2-40B4-BE49-F238E27FC236}">
                            <a16:creationId xmlns:a16="http://schemas.microsoft.com/office/drawing/2014/main" id="{889F4DBE-799A-4F94-8A90-4ADFD2201453}"/>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600826" y="3141663"/>
                        <a:ext cx="1933575" cy="685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56347" name="Object 27">
            <a:extLst>
              <a:ext uri="{FF2B5EF4-FFF2-40B4-BE49-F238E27FC236}">
                <a16:creationId xmlns:a16="http://schemas.microsoft.com/office/drawing/2014/main" id="{C3216D80-8AD3-4B86-9BAE-4406A5B3D0AC}"/>
              </a:ext>
            </a:extLst>
          </p:cNvPr>
          <p:cNvGraphicFramePr>
            <a:graphicFrameLocks noChangeAspect="1"/>
          </p:cNvGraphicFramePr>
          <p:nvPr/>
        </p:nvGraphicFramePr>
        <p:xfrm>
          <a:off x="5519739" y="4005263"/>
          <a:ext cx="1152525" cy="374650"/>
        </p:xfrm>
        <a:graphic>
          <a:graphicData uri="http://schemas.openxmlformats.org/presentationml/2006/ole">
            <mc:AlternateContent xmlns:mc="http://schemas.openxmlformats.org/markup-compatibility/2006">
              <mc:Choice xmlns:v="urn:schemas-microsoft-com:vml" Requires="v">
                <p:oleObj spid="_x0000_s2057" name="Equation" r:id="rId17" imgW="545626" imgH="177646" progId="Equation.3">
                  <p:embed/>
                </p:oleObj>
              </mc:Choice>
              <mc:Fallback>
                <p:oleObj name="Equation" r:id="rId17" imgW="545626" imgH="177646" progId="Equation.3">
                  <p:embed/>
                  <p:pic>
                    <p:nvPicPr>
                      <p:cNvPr id="56347" name="Object 27">
                        <a:extLst>
                          <a:ext uri="{FF2B5EF4-FFF2-40B4-BE49-F238E27FC236}">
                            <a16:creationId xmlns:a16="http://schemas.microsoft.com/office/drawing/2014/main" id="{C3216D80-8AD3-4B86-9BAE-4406A5B3D0AC}"/>
                          </a:ext>
                        </a:extLst>
                      </p:cNvPr>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519739" y="4005263"/>
                        <a:ext cx="1152525" cy="3746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56324"/>
                                        </p:tgtEl>
                                        <p:attrNameLst>
                                          <p:attrName>style.visibility</p:attrName>
                                        </p:attrNameLst>
                                      </p:cBhvr>
                                      <p:to>
                                        <p:strVal val="visible"/>
                                      </p:to>
                                    </p:set>
                                    <p:animEffect transition="in" filter="dissolve">
                                      <p:cBhvr>
                                        <p:cTn id="7" dur="500"/>
                                        <p:tgtEl>
                                          <p:spTgt spid="5632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7" presetClass="entr" presetSubtype="10" fill="hold" nodeType="clickEffect">
                                  <p:stCondLst>
                                    <p:cond delay="0"/>
                                  </p:stCondLst>
                                  <p:childTnLst>
                                    <p:set>
                                      <p:cBhvr>
                                        <p:cTn id="11" dur="1" fill="hold">
                                          <p:stCondLst>
                                            <p:cond delay="0"/>
                                          </p:stCondLst>
                                        </p:cTn>
                                        <p:tgtEl>
                                          <p:spTgt spid="56328"/>
                                        </p:tgtEl>
                                        <p:attrNameLst>
                                          <p:attrName>style.visibility</p:attrName>
                                        </p:attrNameLst>
                                      </p:cBhvr>
                                      <p:to>
                                        <p:strVal val="visible"/>
                                      </p:to>
                                    </p:set>
                                    <p:anim calcmode="lin" valueType="num">
                                      <p:cBhvr>
                                        <p:cTn id="12" dur="500" fill="hold"/>
                                        <p:tgtEl>
                                          <p:spTgt spid="56328"/>
                                        </p:tgtEl>
                                        <p:attrNameLst>
                                          <p:attrName>ppt_w</p:attrName>
                                        </p:attrNameLst>
                                      </p:cBhvr>
                                      <p:tavLst>
                                        <p:tav tm="0">
                                          <p:val>
                                            <p:fltVal val="0"/>
                                          </p:val>
                                        </p:tav>
                                        <p:tav tm="100000">
                                          <p:val>
                                            <p:strVal val="#ppt_w"/>
                                          </p:val>
                                        </p:tav>
                                      </p:tavLst>
                                    </p:anim>
                                    <p:anim calcmode="lin" valueType="num">
                                      <p:cBhvr>
                                        <p:cTn id="13" dur="500" fill="hold"/>
                                        <p:tgtEl>
                                          <p:spTgt spid="56328"/>
                                        </p:tgtEl>
                                        <p:attrNameLst>
                                          <p:attrName>ppt_h</p:attrName>
                                        </p:attrNameLst>
                                      </p:cBhvr>
                                      <p:tavLst>
                                        <p:tav tm="0">
                                          <p:val>
                                            <p:strVal val="#ppt_h"/>
                                          </p:val>
                                        </p:tav>
                                        <p:tav tm="100000">
                                          <p:val>
                                            <p:strVal val="#ppt_h"/>
                                          </p:val>
                                        </p:tav>
                                      </p:tavLst>
                                    </p:anim>
                                  </p:childTnLst>
                                </p:cTn>
                              </p:par>
                              <p:par>
                                <p:cTn id="14" presetID="17" presetClass="entr" presetSubtype="10" fill="hold" nodeType="withEffect">
                                  <p:stCondLst>
                                    <p:cond delay="0"/>
                                  </p:stCondLst>
                                  <p:childTnLst>
                                    <p:set>
                                      <p:cBhvr>
                                        <p:cTn id="15" dur="1" fill="hold">
                                          <p:stCondLst>
                                            <p:cond delay="0"/>
                                          </p:stCondLst>
                                        </p:cTn>
                                        <p:tgtEl>
                                          <p:spTgt spid="56329"/>
                                        </p:tgtEl>
                                        <p:attrNameLst>
                                          <p:attrName>style.visibility</p:attrName>
                                        </p:attrNameLst>
                                      </p:cBhvr>
                                      <p:to>
                                        <p:strVal val="visible"/>
                                      </p:to>
                                    </p:set>
                                    <p:anim calcmode="lin" valueType="num">
                                      <p:cBhvr>
                                        <p:cTn id="16" dur="500" fill="hold"/>
                                        <p:tgtEl>
                                          <p:spTgt spid="56329"/>
                                        </p:tgtEl>
                                        <p:attrNameLst>
                                          <p:attrName>ppt_w</p:attrName>
                                        </p:attrNameLst>
                                      </p:cBhvr>
                                      <p:tavLst>
                                        <p:tav tm="0">
                                          <p:val>
                                            <p:fltVal val="0"/>
                                          </p:val>
                                        </p:tav>
                                        <p:tav tm="100000">
                                          <p:val>
                                            <p:strVal val="#ppt_w"/>
                                          </p:val>
                                        </p:tav>
                                      </p:tavLst>
                                    </p:anim>
                                    <p:anim calcmode="lin" valueType="num">
                                      <p:cBhvr>
                                        <p:cTn id="17" dur="500" fill="hold"/>
                                        <p:tgtEl>
                                          <p:spTgt spid="56329"/>
                                        </p:tgtEl>
                                        <p:attrNameLst>
                                          <p:attrName>ppt_h</p:attrName>
                                        </p:attrNameLst>
                                      </p:cBhvr>
                                      <p:tavLst>
                                        <p:tav tm="0">
                                          <p:val>
                                            <p:strVal val="#ppt_h"/>
                                          </p:val>
                                        </p:tav>
                                        <p:tav tm="100000">
                                          <p:val>
                                            <p:strVal val="#ppt_h"/>
                                          </p:val>
                                        </p:tav>
                                      </p:tavLst>
                                    </p:anim>
                                  </p:childTnLst>
                                </p:cTn>
                              </p:par>
                            </p:childTnLst>
                          </p:cTn>
                        </p:par>
                      </p:childTnLst>
                    </p:cTn>
                  </p:par>
                  <p:par>
                    <p:cTn id="18" fill="hold" nodeType="clickPar">
                      <p:stCondLst>
                        <p:cond delay="indefinite"/>
                      </p:stCondLst>
                      <p:childTnLst>
                        <p:par>
                          <p:cTn id="19" fill="hold" nodeType="withGroup">
                            <p:stCondLst>
                              <p:cond delay="0"/>
                            </p:stCondLst>
                            <p:childTnLst>
                              <p:par>
                                <p:cTn id="20" presetID="1" presetClass="entr" presetSubtype="0" fill="hold" nodeType="clickEffect">
                                  <p:stCondLst>
                                    <p:cond delay="0"/>
                                  </p:stCondLst>
                                  <p:childTnLst>
                                    <p:set>
                                      <p:cBhvr>
                                        <p:cTn id="21" dur="1" fill="hold">
                                          <p:stCondLst>
                                            <p:cond delay="0"/>
                                          </p:stCondLst>
                                        </p:cTn>
                                        <p:tgtEl>
                                          <p:spTgt spid="56337"/>
                                        </p:tgtEl>
                                        <p:attrNameLst>
                                          <p:attrName>style.visibility</p:attrName>
                                        </p:attrNameLst>
                                      </p:cBhvr>
                                      <p:to>
                                        <p:strVal val="visible"/>
                                      </p:to>
                                    </p:set>
                                  </p:childTnLst>
                                </p:cTn>
                              </p:par>
                              <p:par>
                                <p:cTn id="22" presetID="1" presetClass="entr" presetSubtype="0" fill="hold" nodeType="withEffect">
                                  <p:stCondLst>
                                    <p:cond delay="0"/>
                                  </p:stCondLst>
                                  <p:childTnLst>
                                    <p:set>
                                      <p:cBhvr>
                                        <p:cTn id="23" dur="1" fill="hold">
                                          <p:stCondLst>
                                            <p:cond delay="0"/>
                                          </p:stCondLst>
                                        </p:cTn>
                                        <p:tgtEl>
                                          <p:spTgt spid="56340"/>
                                        </p:tgtEl>
                                        <p:attrNameLst>
                                          <p:attrName>style.visibility</p:attrName>
                                        </p:attrNameLst>
                                      </p:cBhvr>
                                      <p:to>
                                        <p:strVal val="visible"/>
                                      </p:to>
                                    </p:set>
                                  </p:childTnLst>
                                </p:cTn>
                              </p:par>
                            </p:childTnLst>
                          </p:cTn>
                        </p:par>
                      </p:childTnLst>
                    </p:cTn>
                  </p:par>
                  <p:par>
                    <p:cTn id="24" fill="hold" nodeType="clickPar">
                      <p:stCondLst>
                        <p:cond delay="indefinite"/>
                      </p:stCondLst>
                      <p:childTnLst>
                        <p:par>
                          <p:cTn id="25" fill="hold" nodeType="withGroup">
                            <p:stCondLst>
                              <p:cond delay="0"/>
                            </p:stCondLst>
                            <p:childTnLst>
                              <p:par>
                                <p:cTn id="26" presetID="22" presetClass="entr" presetSubtype="4" fill="hold" nodeType="clickEffect">
                                  <p:stCondLst>
                                    <p:cond delay="0"/>
                                  </p:stCondLst>
                                  <p:childTnLst>
                                    <p:set>
                                      <p:cBhvr>
                                        <p:cTn id="27" dur="1" fill="hold">
                                          <p:stCondLst>
                                            <p:cond delay="0"/>
                                          </p:stCondLst>
                                        </p:cTn>
                                        <p:tgtEl>
                                          <p:spTgt spid="56344"/>
                                        </p:tgtEl>
                                        <p:attrNameLst>
                                          <p:attrName>style.visibility</p:attrName>
                                        </p:attrNameLst>
                                      </p:cBhvr>
                                      <p:to>
                                        <p:strVal val="visible"/>
                                      </p:to>
                                    </p:set>
                                    <p:animEffect transition="in" filter="wipe(down)">
                                      <p:cBhvr>
                                        <p:cTn id="28" dur="500"/>
                                        <p:tgtEl>
                                          <p:spTgt spid="56344"/>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9" presetClass="exit" presetSubtype="0" fill="hold" nodeType="clickEffect">
                                  <p:stCondLst>
                                    <p:cond delay="0"/>
                                  </p:stCondLst>
                                  <p:childTnLst>
                                    <p:animEffect transition="out" filter="dissolve">
                                      <p:cBhvr>
                                        <p:cTn id="32" dur="500"/>
                                        <p:tgtEl>
                                          <p:spTgt spid="56337"/>
                                        </p:tgtEl>
                                      </p:cBhvr>
                                    </p:animEffect>
                                    <p:set>
                                      <p:cBhvr>
                                        <p:cTn id="33" dur="1" fill="hold">
                                          <p:stCondLst>
                                            <p:cond delay="499"/>
                                          </p:stCondLst>
                                        </p:cTn>
                                        <p:tgtEl>
                                          <p:spTgt spid="56337"/>
                                        </p:tgtEl>
                                        <p:attrNameLst>
                                          <p:attrName>style.visibility</p:attrName>
                                        </p:attrNameLst>
                                      </p:cBhvr>
                                      <p:to>
                                        <p:strVal val="hidden"/>
                                      </p:to>
                                    </p:set>
                                  </p:childTnLst>
                                </p:cTn>
                              </p:par>
                            </p:childTnLst>
                          </p:cTn>
                        </p:par>
                        <p:par>
                          <p:cTn id="34" fill="hold" nodeType="afterGroup">
                            <p:stCondLst>
                              <p:cond delay="500"/>
                            </p:stCondLst>
                            <p:childTnLst>
                              <p:par>
                                <p:cTn id="35" presetID="9" presetClass="entr" presetSubtype="0" fill="hold" nodeType="afterEffect">
                                  <p:stCondLst>
                                    <p:cond delay="0"/>
                                  </p:stCondLst>
                                  <p:childTnLst>
                                    <p:set>
                                      <p:cBhvr>
                                        <p:cTn id="36" dur="1" fill="hold">
                                          <p:stCondLst>
                                            <p:cond delay="0"/>
                                          </p:stCondLst>
                                        </p:cTn>
                                        <p:tgtEl>
                                          <p:spTgt spid="56345"/>
                                        </p:tgtEl>
                                        <p:attrNameLst>
                                          <p:attrName>style.visibility</p:attrName>
                                        </p:attrNameLst>
                                      </p:cBhvr>
                                      <p:to>
                                        <p:strVal val="visible"/>
                                      </p:to>
                                    </p:set>
                                    <p:animEffect transition="in" filter="dissolve">
                                      <p:cBhvr>
                                        <p:cTn id="37" dur="500"/>
                                        <p:tgtEl>
                                          <p:spTgt spid="56345"/>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9" presetClass="exit" presetSubtype="0" fill="hold" nodeType="clickEffect">
                                  <p:stCondLst>
                                    <p:cond delay="0"/>
                                  </p:stCondLst>
                                  <p:childTnLst>
                                    <p:animEffect transition="out" filter="dissolve">
                                      <p:cBhvr>
                                        <p:cTn id="41" dur="500"/>
                                        <p:tgtEl>
                                          <p:spTgt spid="56344"/>
                                        </p:tgtEl>
                                      </p:cBhvr>
                                    </p:animEffect>
                                    <p:set>
                                      <p:cBhvr>
                                        <p:cTn id="42" dur="1" fill="hold">
                                          <p:stCondLst>
                                            <p:cond delay="499"/>
                                          </p:stCondLst>
                                        </p:cTn>
                                        <p:tgtEl>
                                          <p:spTgt spid="56344"/>
                                        </p:tgtEl>
                                        <p:attrNameLst>
                                          <p:attrName>style.visibility</p:attrName>
                                        </p:attrNameLst>
                                      </p:cBhvr>
                                      <p:to>
                                        <p:strVal val="hidden"/>
                                      </p:to>
                                    </p:set>
                                  </p:childTnLst>
                                </p:cTn>
                              </p:par>
                            </p:childTnLst>
                          </p:cTn>
                        </p:par>
                      </p:childTnLst>
                    </p:cTn>
                  </p:par>
                  <p:par>
                    <p:cTn id="43" fill="hold" nodeType="clickPar">
                      <p:stCondLst>
                        <p:cond delay="indefinite"/>
                      </p:stCondLst>
                      <p:childTnLst>
                        <p:par>
                          <p:cTn id="44" fill="hold" nodeType="withGroup">
                            <p:stCondLst>
                              <p:cond delay="0"/>
                            </p:stCondLst>
                            <p:childTnLst>
                              <p:par>
                                <p:cTn id="45" presetID="9" presetClass="exit" presetSubtype="0" fill="hold" nodeType="clickEffect">
                                  <p:stCondLst>
                                    <p:cond delay="0"/>
                                  </p:stCondLst>
                                  <p:childTnLst>
                                    <p:animEffect transition="out" filter="dissolve">
                                      <p:cBhvr>
                                        <p:cTn id="46" dur="500"/>
                                        <p:tgtEl>
                                          <p:spTgt spid="56340"/>
                                        </p:tgtEl>
                                      </p:cBhvr>
                                    </p:animEffect>
                                    <p:set>
                                      <p:cBhvr>
                                        <p:cTn id="47" dur="1" fill="hold">
                                          <p:stCondLst>
                                            <p:cond delay="499"/>
                                          </p:stCondLst>
                                        </p:cTn>
                                        <p:tgtEl>
                                          <p:spTgt spid="56340"/>
                                        </p:tgtEl>
                                        <p:attrNameLst>
                                          <p:attrName>style.visibility</p:attrName>
                                        </p:attrNameLst>
                                      </p:cBhvr>
                                      <p:to>
                                        <p:strVal val="hidden"/>
                                      </p:to>
                                    </p:set>
                                  </p:childTnLst>
                                </p:cTn>
                              </p:par>
                            </p:childTnLst>
                          </p:cTn>
                        </p:par>
                        <p:par>
                          <p:cTn id="48" fill="hold" nodeType="afterGroup">
                            <p:stCondLst>
                              <p:cond delay="500"/>
                            </p:stCondLst>
                            <p:childTnLst>
                              <p:par>
                                <p:cTn id="49" presetID="1" presetClass="entr" presetSubtype="0" fill="hold" nodeType="afterEffect">
                                  <p:stCondLst>
                                    <p:cond delay="0"/>
                                  </p:stCondLst>
                                  <p:childTnLst>
                                    <p:set>
                                      <p:cBhvr>
                                        <p:cTn id="50" dur="1" fill="hold">
                                          <p:stCondLst>
                                            <p:cond delay="0"/>
                                          </p:stCondLst>
                                        </p:cTn>
                                        <p:tgtEl>
                                          <p:spTgt spid="56346"/>
                                        </p:tgtEl>
                                        <p:attrNameLst>
                                          <p:attrName>style.visibility</p:attrName>
                                        </p:attrNameLst>
                                      </p:cBhvr>
                                      <p:to>
                                        <p:strVal val="visible"/>
                                      </p:to>
                                    </p:set>
                                  </p:childTnLst>
                                </p:cTn>
                              </p:par>
                            </p:childTnLst>
                          </p:cTn>
                        </p:par>
                      </p:childTnLst>
                    </p:cTn>
                  </p:par>
                  <p:par>
                    <p:cTn id="51" fill="hold" nodeType="clickPar">
                      <p:stCondLst>
                        <p:cond delay="indefinite"/>
                      </p:stCondLst>
                      <p:childTnLst>
                        <p:par>
                          <p:cTn id="52" fill="hold" nodeType="withGroup">
                            <p:stCondLst>
                              <p:cond delay="0"/>
                            </p:stCondLst>
                            <p:childTnLst>
                              <p:par>
                                <p:cTn id="53" presetID="9" presetClass="entr" presetSubtype="0" fill="hold" nodeType="clickEffect">
                                  <p:stCondLst>
                                    <p:cond delay="0"/>
                                  </p:stCondLst>
                                  <p:childTnLst>
                                    <p:set>
                                      <p:cBhvr>
                                        <p:cTn id="54" dur="1" fill="hold">
                                          <p:stCondLst>
                                            <p:cond delay="0"/>
                                          </p:stCondLst>
                                        </p:cTn>
                                        <p:tgtEl>
                                          <p:spTgt spid="56347"/>
                                        </p:tgtEl>
                                        <p:attrNameLst>
                                          <p:attrName>style.visibility</p:attrName>
                                        </p:attrNameLst>
                                      </p:cBhvr>
                                      <p:to>
                                        <p:strVal val="visible"/>
                                      </p:to>
                                    </p:set>
                                    <p:animEffect transition="in" filter="dissolve">
                                      <p:cBhvr>
                                        <p:cTn id="55" dur="500"/>
                                        <p:tgtEl>
                                          <p:spTgt spid="563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558FB6E9-D9DE-4D39-8490-520109A5AEBF}"/>
              </a:ext>
            </a:extLst>
          </p:cNvPr>
          <p:cNvSpPr txBox="1"/>
          <p:nvPr/>
        </p:nvSpPr>
        <p:spPr>
          <a:xfrm>
            <a:off x="844826" y="636104"/>
            <a:ext cx="9730409" cy="523220"/>
          </a:xfrm>
          <a:prstGeom prst="rect">
            <a:avLst/>
          </a:prstGeom>
          <a:noFill/>
        </p:spPr>
        <p:txBody>
          <a:bodyPr wrap="square" rtlCol="0">
            <a:spAutoFit/>
          </a:bodyPr>
          <a:lstStyle/>
          <a:p>
            <a:r>
              <a:rPr lang="en-GB" sz="2800" b="1" dirty="0">
                <a:solidFill>
                  <a:schemeClr val="accent1">
                    <a:lumMod val="50000"/>
                  </a:schemeClr>
                </a:solidFill>
              </a:rPr>
              <a:t>What is permittivity?</a:t>
            </a:r>
            <a:endParaRPr lang="en-IE" sz="2800" b="1" dirty="0">
              <a:solidFill>
                <a:schemeClr val="accent1">
                  <a:lumMod val="50000"/>
                </a:schemeClr>
              </a:solidFill>
            </a:endParaRPr>
          </a:p>
        </p:txBody>
      </p:sp>
      <p:sp>
        <p:nvSpPr>
          <p:cNvPr id="8" name="TextBox 7">
            <a:extLst>
              <a:ext uri="{FF2B5EF4-FFF2-40B4-BE49-F238E27FC236}">
                <a16:creationId xmlns:a16="http://schemas.microsoft.com/office/drawing/2014/main" id="{E4078158-07B2-47B9-BC86-477A53074FEA}"/>
              </a:ext>
            </a:extLst>
          </p:cNvPr>
          <p:cNvSpPr txBox="1"/>
          <p:nvPr/>
        </p:nvSpPr>
        <p:spPr>
          <a:xfrm>
            <a:off x="1709530" y="1908313"/>
            <a:ext cx="9730409" cy="400110"/>
          </a:xfrm>
          <a:prstGeom prst="rect">
            <a:avLst/>
          </a:prstGeom>
          <a:noFill/>
        </p:spPr>
        <p:txBody>
          <a:bodyPr wrap="square" rtlCol="0">
            <a:spAutoFit/>
          </a:bodyPr>
          <a:lstStyle/>
          <a:p>
            <a:r>
              <a:rPr lang="en-GB" sz="2000" dirty="0">
                <a:solidFill>
                  <a:schemeClr val="accent1">
                    <a:lumMod val="50000"/>
                  </a:schemeClr>
                </a:solidFill>
              </a:rPr>
              <a:t>permittivity is the ability of a substance to store electrical energy in an electric field.</a:t>
            </a:r>
            <a:endParaRPr lang="en-IE" sz="2000" dirty="0">
              <a:solidFill>
                <a:schemeClr val="accent1">
                  <a:lumMod val="50000"/>
                </a:schemeClr>
              </a:solidFill>
            </a:endParaRPr>
          </a:p>
        </p:txBody>
      </p:sp>
      <p:sp>
        <p:nvSpPr>
          <p:cNvPr id="9" name="TextBox 8">
            <a:extLst>
              <a:ext uri="{FF2B5EF4-FFF2-40B4-BE49-F238E27FC236}">
                <a16:creationId xmlns:a16="http://schemas.microsoft.com/office/drawing/2014/main" id="{6B6DEDA0-AEB4-460C-AD0B-106852316E38}"/>
              </a:ext>
            </a:extLst>
          </p:cNvPr>
          <p:cNvSpPr txBox="1"/>
          <p:nvPr/>
        </p:nvSpPr>
        <p:spPr>
          <a:xfrm>
            <a:off x="9124122" y="387626"/>
            <a:ext cx="2315817" cy="707886"/>
          </a:xfrm>
          <a:prstGeom prst="rect">
            <a:avLst/>
          </a:prstGeom>
          <a:noFill/>
        </p:spPr>
        <p:txBody>
          <a:bodyPr wrap="square" rtlCol="0">
            <a:spAutoFit/>
          </a:bodyPr>
          <a:lstStyle/>
          <a:p>
            <a:r>
              <a:rPr lang="el-GR" sz="4000" dirty="0"/>
              <a:t>ε</a:t>
            </a:r>
            <a:endParaRPr lang="en-IE" sz="4000" dirty="0"/>
          </a:p>
        </p:txBody>
      </p:sp>
      <p:sp>
        <p:nvSpPr>
          <p:cNvPr id="10" name="TextBox 9">
            <a:extLst>
              <a:ext uri="{FF2B5EF4-FFF2-40B4-BE49-F238E27FC236}">
                <a16:creationId xmlns:a16="http://schemas.microsoft.com/office/drawing/2014/main" id="{B9C93292-4606-4753-8487-50FB31D2C549}"/>
              </a:ext>
            </a:extLst>
          </p:cNvPr>
          <p:cNvSpPr txBox="1"/>
          <p:nvPr/>
        </p:nvSpPr>
        <p:spPr>
          <a:xfrm>
            <a:off x="9220200" y="576806"/>
            <a:ext cx="2971800" cy="369332"/>
          </a:xfrm>
          <a:prstGeom prst="rect">
            <a:avLst/>
          </a:prstGeom>
          <a:noFill/>
        </p:spPr>
        <p:txBody>
          <a:bodyPr wrap="square" rtlCol="0">
            <a:spAutoFit/>
          </a:bodyPr>
          <a:lstStyle/>
          <a:p>
            <a:r>
              <a:rPr lang="en-GB" i="1" dirty="0"/>
              <a:t>                (epsilon)</a:t>
            </a:r>
            <a:endParaRPr lang="en-IE" i="1" dirty="0"/>
          </a:p>
        </p:txBody>
      </p:sp>
      <p:sp>
        <p:nvSpPr>
          <p:cNvPr id="11" name="TextBox 10">
            <a:extLst>
              <a:ext uri="{FF2B5EF4-FFF2-40B4-BE49-F238E27FC236}">
                <a16:creationId xmlns:a16="http://schemas.microsoft.com/office/drawing/2014/main" id="{BA16CF10-4B60-47B5-A2BA-8BCC438510DE}"/>
              </a:ext>
            </a:extLst>
          </p:cNvPr>
          <p:cNvSpPr txBox="1"/>
          <p:nvPr/>
        </p:nvSpPr>
        <p:spPr>
          <a:xfrm>
            <a:off x="715617" y="2653748"/>
            <a:ext cx="10108096" cy="1295868"/>
          </a:xfrm>
          <a:prstGeom prst="rect">
            <a:avLst/>
          </a:prstGeom>
          <a:noFill/>
        </p:spPr>
        <p:txBody>
          <a:bodyPr wrap="square" rtlCol="0">
            <a:spAutoFit/>
          </a:bodyPr>
          <a:lstStyle/>
          <a:p>
            <a:pPr>
              <a:lnSpc>
                <a:spcPct val="150000"/>
              </a:lnSpc>
            </a:pPr>
            <a:r>
              <a:rPr lang="en-GB" dirty="0"/>
              <a:t>In loose terms, if  two charges are separated by, say, air,  -  and another two charges are separated by oil,  the  forces created would vary. This is because of the effect of the substance between the charges, and this effect is measured by the permittivity.</a:t>
            </a:r>
          </a:p>
        </p:txBody>
      </p:sp>
      <p:sp>
        <p:nvSpPr>
          <p:cNvPr id="12" name="Oval 6">
            <a:extLst>
              <a:ext uri="{FF2B5EF4-FFF2-40B4-BE49-F238E27FC236}">
                <a16:creationId xmlns:a16="http://schemas.microsoft.com/office/drawing/2014/main" id="{6EE46E92-9BD3-442F-B31B-806E09DE861C}"/>
              </a:ext>
            </a:extLst>
          </p:cNvPr>
          <p:cNvSpPr>
            <a:spLocks noChangeArrowheads="1"/>
          </p:cNvSpPr>
          <p:nvPr/>
        </p:nvSpPr>
        <p:spPr bwMode="auto">
          <a:xfrm>
            <a:off x="4122393" y="5206787"/>
            <a:ext cx="287338" cy="360363"/>
          </a:xfrm>
          <a:prstGeom prst="ellipse">
            <a:avLst/>
          </a:prstGeom>
          <a:gradFill rotWithShape="1">
            <a:gsLst>
              <a:gs pos="0">
                <a:schemeClr val="folHlink"/>
              </a:gs>
              <a:gs pos="50000">
                <a:schemeClr val="bg1"/>
              </a:gs>
              <a:gs pos="100000">
                <a:schemeClr val="folHlink"/>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defRPr/>
            </a:pPr>
            <a:r>
              <a:rPr lang="en-GB" sz="2400" b="1" dirty="0">
                <a:solidFill>
                  <a:srgbClr val="000066"/>
                </a:solidFill>
              </a:rPr>
              <a:t>+</a:t>
            </a:r>
          </a:p>
        </p:txBody>
      </p:sp>
      <p:sp>
        <p:nvSpPr>
          <p:cNvPr id="13" name="Oval 7">
            <a:extLst>
              <a:ext uri="{FF2B5EF4-FFF2-40B4-BE49-F238E27FC236}">
                <a16:creationId xmlns:a16="http://schemas.microsoft.com/office/drawing/2014/main" id="{1A229F5B-2A30-4171-95D2-CE23BCF1A6AE}"/>
              </a:ext>
            </a:extLst>
          </p:cNvPr>
          <p:cNvSpPr>
            <a:spLocks noChangeArrowheads="1"/>
          </p:cNvSpPr>
          <p:nvPr/>
        </p:nvSpPr>
        <p:spPr bwMode="auto">
          <a:xfrm>
            <a:off x="8299107" y="5135349"/>
            <a:ext cx="287337" cy="360362"/>
          </a:xfrm>
          <a:prstGeom prst="ellipse">
            <a:avLst/>
          </a:prstGeom>
          <a:gradFill rotWithShape="1">
            <a:gsLst>
              <a:gs pos="0">
                <a:schemeClr val="folHlink"/>
              </a:gs>
              <a:gs pos="50000">
                <a:schemeClr val="bg1"/>
              </a:gs>
              <a:gs pos="100000">
                <a:schemeClr val="folHlink"/>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defRPr/>
            </a:pPr>
            <a:r>
              <a:rPr lang="en-GB" sz="2400" b="1" dirty="0">
                <a:solidFill>
                  <a:srgbClr val="000066"/>
                </a:solidFill>
              </a:rPr>
              <a:t>+</a:t>
            </a:r>
          </a:p>
        </p:txBody>
      </p:sp>
      <p:sp>
        <p:nvSpPr>
          <p:cNvPr id="17" name="TextBox 16">
            <a:extLst>
              <a:ext uri="{FF2B5EF4-FFF2-40B4-BE49-F238E27FC236}">
                <a16:creationId xmlns:a16="http://schemas.microsoft.com/office/drawing/2014/main" id="{28F7C533-82E6-4017-B10D-E0F5908B7332}"/>
              </a:ext>
            </a:extLst>
          </p:cNvPr>
          <p:cNvSpPr txBox="1"/>
          <p:nvPr/>
        </p:nvSpPr>
        <p:spPr>
          <a:xfrm>
            <a:off x="4949687" y="5130864"/>
            <a:ext cx="3160643" cy="369332"/>
          </a:xfrm>
          <a:prstGeom prst="rect">
            <a:avLst/>
          </a:prstGeom>
          <a:noFill/>
        </p:spPr>
        <p:txBody>
          <a:bodyPr wrap="square" rtlCol="0">
            <a:spAutoFit/>
          </a:bodyPr>
          <a:lstStyle/>
          <a:p>
            <a:r>
              <a:rPr lang="en-GB" dirty="0"/>
              <a:t>Substance of permittivity</a:t>
            </a:r>
            <a:r>
              <a:rPr lang="en-GB" i="1" dirty="0"/>
              <a:t> </a:t>
            </a:r>
            <a:r>
              <a:rPr lang="el-GR" i="1" dirty="0"/>
              <a:t>ε</a:t>
            </a:r>
            <a:endParaRPr lang="en-IE" dirty="0"/>
          </a:p>
        </p:txBody>
      </p:sp>
    </p:spTree>
    <p:extLst>
      <p:ext uri="{BB962C8B-B14F-4D97-AF65-F5344CB8AC3E}">
        <p14:creationId xmlns:p14="http://schemas.microsoft.com/office/powerpoint/2010/main" val="28850401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par>
                          <p:cTn id="13" fill="hold">
                            <p:stCondLst>
                              <p:cond delay="500"/>
                            </p:stCondLst>
                            <p:childTnLst>
                              <p:par>
                                <p:cTn id="14" presetID="10" presetClass="entr" presetSubtype="0" fill="hold" grpId="0" nodeType="afterEffect">
                                  <p:stCondLst>
                                    <p:cond delay="0"/>
                                  </p:stCondLst>
                                  <p:childTnLst>
                                    <p:set>
                                      <p:cBhvr>
                                        <p:cTn id="15" dur="1" fill="hold">
                                          <p:stCondLst>
                                            <p:cond delay="0"/>
                                          </p:stCondLst>
                                        </p:cTn>
                                        <p:tgtEl>
                                          <p:spTgt spid="10"/>
                                        </p:tgtEl>
                                        <p:attrNameLst>
                                          <p:attrName>style.visibility</p:attrName>
                                        </p:attrNameLst>
                                      </p:cBhvr>
                                      <p:to>
                                        <p:strVal val="visible"/>
                                      </p:to>
                                    </p:set>
                                    <p:animEffect transition="in" filter="fade">
                                      <p:cBhvr>
                                        <p:cTn id="16" dur="500"/>
                                        <p:tgtEl>
                                          <p:spTgt spid="10"/>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fade">
                                      <p:cBhvr>
                                        <p:cTn id="21" dur="500"/>
                                        <p:tgtEl>
                                          <p:spTgt spid="8"/>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nodeType="clickEffect">
                                  <p:stCondLst>
                                    <p:cond delay="0"/>
                                  </p:stCondLst>
                                  <p:childTnLst>
                                    <p:set>
                                      <p:cBhvr>
                                        <p:cTn id="25" dur="1" fill="hold">
                                          <p:stCondLst>
                                            <p:cond delay="0"/>
                                          </p:stCondLst>
                                        </p:cTn>
                                        <p:tgtEl>
                                          <p:spTgt spid="11">
                                            <p:txEl>
                                              <p:pRg st="0" end="0"/>
                                            </p:txEl>
                                          </p:spTgt>
                                        </p:tgtEl>
                                        <p:attrNameLst>
                                          <p:attrName>style.visibility</p:attrName>
                                        </p:attrNameLst>
                                      </p:cBhvr>
                                      <p:to>
                                        <p:strVal val="visible"/>
                                      </p:to>
                                    </p:set>
                                    <p:animEffect transition="in" filter="fade">
                                      <p:cBhvr>
                                        <p:cTn id="26" dur="500"/>
                                        <p:tgtEl>
                                          <p:spTgt spid="11">
                                            <p:txEl>
                                              <p:pRg st="0" end="0"/>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17"/>
                                        </p:tgtEl>
                                        <p:attrNameLst>
                                          <p:attrName>style.visibility</p:attrName>
                                        </p:attrNameLst>
                                      </p:cBhvr>
                                      <p:to>
                                        <p:strVal val="visible"/>
                                      </p:to>
                                    </p:set>
                                    <p:animEffect transition="in" filter="fade">
                                      <p:cBhvr>
                                        <p:cTn id="31" dur="500"/>
                                        <p:tgtEl>
                                          <p:spTgt spid="17"/>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12"/>
                                        </p:tgtEl>
                                        <p:attrNameLst>
                                          <p:attrName>style.visibility</p:attrName>
                                        </p:attrNameLst>
                                      </p:cBhvr>
                                      <p:to>
                                        <p:strVal val="visible"/>
                                      </p:to>
                                    </p:set>
                                    <p:animEffect transition="in" filter="fade">
                                      <p:cBhvr>
                                        <p:cTn id="34" dur="500"/>
                                        <p:tgtEl>
                                          <p:spTgt spid="12"/>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13"/>
                                        </p:tgtEl>
                                        <p:attrNameLst>
                                          <p:attrName>style.visibility</p:attrName>
                                        </p:attrNameLst>
                                      </p:cBhvr>
                                      <p:to>
                                        <p:strVal val="visible"/>
                                      </p:to>
                                    </p:set>
                                    <p:animEffect transition="in" filter="fade">
                                      <p:cBhvr>
                                        <p:cTn id="3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P spid="10" grpId="0"/>
      <p:bldP spid="12" grpId="0" animBg="1"/>
      <p:bldP spid="13" grpId="0" animBg="1"/>
      <p:bldP spid="17"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558FB6E9-D9DE-4D39-8490-520109A5AEBF}"/>
              </a:ext>
            </a:extLst>
          </p:cNvPr>
          <p:cNvSpPr txBox="1"/>
          <p:nvPr/>
        </p:nvSpPr>
        <p:spPr>
          <a:xfrm>
            <a:off x="844826" y="636104"/>
            <a:ext cx="9730409" cy="523220"/>
          </a:xfrm>
          <a:prstGeom prst="rect">
            <a:avLst/>
          </a:prstGeom>
          <a:noFill/>
        </p:spPr>
        <p:txBody>
          <a:bodyPr wrap="square" rtlCol="0">
            <a:spAutoFit/>
          </a:bodyPr>
          <a:lstStyle/>
          <a:p>
            <a:r>
              <a:rPr lang="en-GB" sz="2800" b="1" dirty="0">
                <a:solidFill>
                  <a:schemeClr val="accent1">
                    <a:lumMod val="50000"/>
                  </a:schemeClr>
                </a:solidFill>
              </a:rPr>
              <a:t>What is the permittivity of free space?</a:t>
            </a:r>
            <a:endParaRPr lang="en-IE" sz="2800" b="1" dirty="0">
              <a:solidFill>
                <a:schemeClr val="accent1">
                  <a:lumMod val="50000"/>
                </a:schemeClr>
              </a:solidFill>
            </a:endParaRPr>
          </a:p>
        </p:txBody>
      </p:sp>
      <p:sp>
        <p:nvSpPr>
          <p:cNvPr id="8" name="TextBox 7">
            <a:extLst>
              <a:ext uri="{FF2B5EF4-FFF2-40B4-BE49-F238E27FC236}">
                <a16:creationId xmlns:a16="http://schemas.microsoft.com/office/drawing/2014/main" id="{E4078158-07B2-47B9-BC86-477A53074FEA}"/>
              </a:ext>
            </a:extLst>
          </p:cNvPr>
          <p:cNvSpPr txBox="1"/>
          <p:nvPr/>
        </p:nvSpPr>
        <p:spPr>
          <a:xfrm>
            <a:off x="735496" y="1908313"/>
            <a:ext cx="10704443" cy="461665"/>
          </a:xfrm>
          <a:prstGeom prst="rect">
            <a:avLst/>
          </a:prstGeom>
          <a:noFill/>
        </p:spPr>
        <p:txBody>
          <a:bodyPr wrap="square" rtlCol="0">
            <a:spAutoFit/>
          </a:bodyPr>
          <a:lstStyle/>
          <a:p>
            <a:r>
              <a:rPr lang="en-GB" sz="2400" dirty="0">
                <a:solidFill>
                  <a:schemeClr val="accent1">
                    <a:lumMod val="50000"/>
                  </a:schemeClr>
                </a:solidFill>
              </a:rPr>
              <a:t>When two charges are separated by air, or a vacuum, we refer to that as ‘free space’</a:t>
            </a:r>
            <a:endParaRPr lang="en-IE" sz="2400" dirty="0">
              <a:solidFill>
                <a:schemeClr val="accent1">
                  <a:lumMod val="50000"/>
                </a:schemeClr>
              </a:solidFill>
            </a:endParaRPr>
          </a:p>
        </p:txBody>
      </p:sp>
      <p:sp>
        <p:nvSpPr>
          <p:cNvPr id="9" name="TextBox 8">
            <a:extLst>
              <a:ext uri="{FF2B5EF4-FFF2-40B4-BE49-F238E27FC236}">
                <a16:creationId xmlns:a16="http://schemas.microsoft.com/office/drawing/2014/main" id="{6B6DEDA0-AEB4-460C-AD0B-106852316E38}"/>
              </a:ext>
            </a:extLst>
          </p:cNvPr>
          <p:cNvSpPr txBox="1"/>
          <p:nvPr/>
        </p:nvSpPr>
        <p:spPr>
          <a:xfrm>
            <a:off x="9124122" y="387626"/>
            <a:ext cx="2315817" cy="707886"/>
          </a:xfrm>
          <a:prstGeom prst="rect">
            <a:avLst/>
          </a:prstGeom>
          <a:noFill/>
        </p:spPr>
        <p:txBody>
          <a:bodyPr wrap="square" rtlCol="0">
            <a:spAutoFit/>
          </a:bodyPr>
          <a:lstStyle/>
          <a:p>
            <a:r>
              <a:rPr lang="el-GR" sz="4000" dirty="0"/>
              <a:t>ε</a:t>
            </a:r>
            <a:endParaRPr lang="en-IE" sz="4000" dirty="0"/>
          </a:p>
        </p:txBody>
      </p:sp>
      <p:sp>
        <p:nvSpPr>
          <p:cNvPr id="10" name="TextBox 9">
            <a:extLst>
              <a:ext uri="{FF2B5EF4-FFF2-40B4-BE49-F238E27FC236}">
                <a16:creationId xmlns:a16="http://schemas.microsoft.com/office/drawing/2014/main" id="{B9C93292-4606-4753-8487-50FB31D2C549}"/>
              </a:ext>
            </a:extLst>
          </p:cNvPr>
          <p:cNvSpPr txBox="1"/>
          <p:nvPr/>
        </p:nvSpPr>
        <p:spPr>
          <a:xfrm>
            <a:off x="9220200" y="576806"/>
            <a:ext cx="2971800" cy="523220"/>
          </a:xfrm>
          <a:prstGeom prst="rect">
            <a:avLst/>
          </a:prstGeom>
          <a:noFill/>
        </p:spPr>
        <p:txBody>
          <a:bodyPr wrap="square" rtlCol="0">
            <a:spAutoFit/>
          </a:bodyPr>
          <a:lstStyle/>
          <a:p>
            <a:r>
              <a:rPr lang="en-GB" sz="2800" i="1" dirty="0"/>
              <a:t>  </a:t>
            </a:r>
            <a:r>
              <a:rPr lang="en-GB" sz="2800" i="1" baseline="-25000" dirty="0"/>
              <a:t>o   </a:t>
            </a:r>
            <a:r>
              <a:rPr lang="en-GB" sz="2800" i="1" dirty="0"/>
              <a:t>           </a:t>
            </a:r>
            <a:r>
              <a:rPr lang="en-GB" i="1" dirty="0"/>
              <a:t>(epsilon-zero)</a:t>
            </a:r>
            <a:endParaRPr lang="en-IE" i="1" dirty="0"/>
          </a:p>
        </p:txBody>
      </p:sp>
      <p:sp>
        <p:nvSpPr>
          <p:cNvPr id="12" name="Oval 6">
            <a:extLst>
              <a:ext uri="{FF2B5EF4-FFF2-40B4-BE49-F238E27FC236}">
                <a16:creationId xmlns:a16="http://schemas.microsoft.com/office/drawing/2014/main" id="{6EE46E92-9BD3-442F-B31B-806E09DE861C}"/>
              </a:ext>
            </a:extLst>
          </p:cNvPr>
          <p:cNvSpPr>
            <a:spLocks noChangeArrowheads="1"/>
          </p:cNvSpPr>
          <p:nvPr/>
        </p:nvSpPr>
        <p:spPr bwMode="auto">
          <a:xfrm>
            <a:off x="4122393" y="5206787"/>
            <a:ext cx="287338" cy="360363"/>
          </a:xfrm>
          <a:prstGeom prst="ellipse">
            <a:avLst/>
          </a:prstGeom>
          <a:gradFill rotWithShape="1">
            <a:gsLst>
              <a:gs pos="0">
                <a:schemeClr val="folHlink"/>
              </a:gs>
              <a:gs pos="50000">
                <a:schemeClr val="bg1"/>
              </a:gs>
              <a:gs pos="100000">
                <a:schemeClr val="folHlink"/>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defRPr/>
            </a:pPr>
            <a:r>
              <a:rPr lang="en-GB" sz="2400" b="1" dirty="0">
                <a:solidFill>
                  <a:srgbClr val="000066"/>
                </a:solidFill>
              </a:rPr>
              <a:t>+</a:t>
            </a:r>
          </a:p>
        </p:txBody>
      </p:sp>
      <p:sp>
        <p:nvSpPr>
          <p:cNvPr id="13" name="Oval 7">
            <a:extLst>
              <a:ext uri="{FF2B5EF4-FFF2-40B4-BE49-F238E27FC236}">
                <a16:creationId xmlns:a16="http://schemas.microsoft.com/office/drawing/2014/main" id="{1A229F5B-2A30-4171-95D2-CE23BCF1A6AE}"/>
              </a:ext>
            </a:extLst>
          </p:cNvPr>
          <p:cNvSpPr>
            <a:spLocks noChangeArrowheads="1"/>
          </p:cNvSpPr>
          <p:nvPr/>
        </p:nvSpPr>
        <p:spPr bwMode="auto">
          <a:xfrm>
            <a:off x="8299107" y="5135349"/>
            <a:ext cx="287337" cy="360362"/>
          </a:xfrm>
          <a:prstGeom prst="ellipse">
            <a:avLst/>
          </a:prstGeom>
          <a:gradFill rotWithShape="1">
            <a:gsLst>
              <a:gs pos="0">
                <a:schemeClr val="folHlink"/>
              </a:gs>
              <a:gs pos="50000">
                <a:schemeClr val="bg1"/>
              </a:gs>
              <a:gs pos="100000">
                <a:schemeClr val="folHlink"/>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defRPr/>
            </a:pPr>
            <a:r>
              <a:rPr lang="en-GB" sz="2400" b="1" dirty="0">
                <a:solidFill>
                  <a:srgbClr val="000066"/>
                </a:solidFill>
              </a:rPr>
              <a:t>+</a:t>
            </a:r>
          </a:p>
        </p:txBody>
      </p:sp>
      <p:sp>
        <p:nvSpPr>
          <p:cNvPr id="2" name="Rectangle 1">
            <a:extLst>
              <a:ext uri="{FF2B5EF4-FFF2-40B4-BE49-F238E27FC236}">
                <a16:creationId xmlns:a16="http://schemas.microsoft.com/office/drawing/2014/main" id="{9539FBEF-CC22-48B0-864F-382F98A550BD}"/>
              </a:ext>
            </a:extLst>
          </p:cNvPr>
          <p:cNvSpPr/>
          <p:nvPr/>
        </p:nvSpPr>
        <p:spPr>
          <a:xfrm>
            <a:off x="1889144" y="3244334"/>
            <a:ext cx="8413714" cy="584775"/>
          </a:xfrm>
          <a:prstGeom prst="rect">
            <a:avLst/>
          </a:prstGeom>
        </p:spPr>
        <p:txBody>
          <a:bodyPr wrap="none">
            <a:spAutoFit/>
          </a:bodyPr>
          <a:lstStyle/>
          <a:p>
            <a:pPr algn="ctr">
              <a:spcBef>
                <a:spcPct val="50000"/>
              </a:spcBef>
              <a:defRPr/>
            </a:pPr>
            <a:r>
              <a:rPr lang="en-GB" sz="3200" dirty="0">
                <a:solidFill>
                  <a:srgbClr val="000066"/>
                </a:solidFill>
              </a:rPr>
              <a:t>(Permittivity of free space: </a:t>
            </a:r>
            <a:r>
              <a:rPr lang="el-GR" sz="3200" i="1" dirty="0">
                <a:solidFill>
                  <a:srgbClr val="000066"/>
                </a:solidFill>
              </a:rPr>
              <a:t>ε</a:t>
            </a:r>
            <a:r>
              <a:rPr lang="en-GB" sz="3200" i="1" baseline="-25000" dirty="0">
                <a:solidFill>
                  <a:srgbClr val="000066"/>
                </a:solidFill>
              </a:rPr>
              <a:t>0</a:t>
            </a:r>
            <a:r>
              <a:rPr lang="en-GB" sz="3200" i="1" dirty="0">
                <a:solidFill>
                  <a:srgbClr val="000066"/>
                </a:solidFill>
              </a:rPr>
              <a:t> = 8.854 x 10</a:t>
            </a:r>
            <a:r>
              <a:rPr lang="en-GB" sz="3200" i="1" baseline="30000" dirty="0">
                <a:solidFill>
                  <a:srgbClr val="000066"/>
                </a:solidFill>
              </a:rPr>
              <a:t>-12 </a:t>
            </a:r>
            <a:r>
              <a:rPr lang="en-GB" sz="3200" i="1" dirty="0">
                <a:solidFill>
                  <a:srgbClr val="000066"/>
                </a:solidFill>
              </a:rPr>
              <a:t>Fm</a:t>
            </a:r>
            <a:r>
              <a:rPr lang="en-GB" sz="3200" i="1" baseline="30000" dirty="0">
                <a:solidFill>
                  <a:srgbClr val="000066"/>
                </a:solidFill>
              </a:rPr>
              <a:t>-1</a:t>
            </a:r>
            <a:r>
              <a:rPr lang="en-GB" sz="3200" dirty="0">
                <a:solidFill>
                  <a:srgbClr val="000066"/>
                </a:solidFill>
              </a:rPr>
              <a:t>)</a:t>
            </a:r>
          </a:p>
        </p:txBody>
      </p:sp>
      <p:sp>
        <p:nvSpPr>
          <p:cNvPr id="4" name="Rectangle 3">
            <a:extLst>
              <a:ext uri="{FF2B5EF4-FFF2-40B4-BE49-F238E27FC236}">
                <a16:creationId xmlns:a16="http://schemas.microsoft.com/office/drawing/2014/main" id="{D62578B6-C6AC-4123-A3DD-1E393BDD167E}"/>
              </a:ext>
            </a:extLst>
          </p:cNvPr>
          <p:cNvSpPr/>
          <p:nvPr/>
        </p:nvSpPr>
        <p:spPr>
          <a:xfrm>
            <a:off x="6087717" y="4924281"/>
            <a:ext cx="707245" cy="707886"/>
          </a:xfrm>
          <a:prstGeom prst="rect">
            <a:avLst/>
          </a:prstGeom>
        </p:spPr>
        <p:txBody>
          <a:bodyPr wrap="none">
            <a:spAutoFit/>
          </a:bodyPr>
          <a:lstStyle/>
          <a:p>
            <a:r>
              <a:rPr lang="el-GR" sz="4000" i="1" dirty="0">
                <a:solidFill>
                  <a:srgbClr val="000066"/>
                </a:solidFill>
              </a:rPr>
              <a:t>ε</a:t>
            </a:r>
            <a:r>
              <a:rPr lang="en-GB" sz="4000" i="1" baseline="-25000" dirty="0">
                <a:solidFill>
                  <a:srgbClr val="000066"/>
                </a:solidFill>
              </a:rPr>
              <a:t>0</a:t>
            </a:r>
            <a:r>
              <a:rPr lang="en-GB" sz="4000" i="1" dirty="0">
                <a:solidFill>
                  <a:srgbClr val="000066"/>
                </a:solidFill>
              </a:rPr>
              <a:t> </a:t>
            </a:r>
            <a:endParaRPr lang="en-IE" sz="4000" dirty="0"/>
          </a:p>
        </p:txBody>
      </p:sp>
    </p:spTree>
    <p:extLst>
      <p:ext uri="{BB962C8B-B14F-4D97-AF65-F5344CB8AC3E}">
        <p14:creationId xmlns:p14="http://schemas.microsoft.com/office/powerpoint/2010/main" val="31393792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par>
                          <p:cTn id="13" fill="hold">
                            <p:stCondLst>
                              <p:cond delay="500"/>
                            </p:stCondLst>
                            <p:childTnLst>
                              <p:par>
                                <p:cTn id="14" presetID="10" presetClass="entr" presetSubtype="0" fill="hold" grpId="0" nodeType="afterEffect">
                                  <p:stCondLst>
                                    <p:cond delay="0"/>
                                  </p:stCondLst>
                                  <p:childTnLst>
                                    <p:set>
                                      <p:cBhvr>
                                        <p:cTn id="15" dur="1" fill="hold">
                                          <p:stCondLst>
                                            <p:cond delay="0"/>
                                          </p:stCondLst>
                                        </p:cTn>
                                        <p:tgtEl>
                                          <p:spTgt spid="10"/>
                                        </p:tgtEl>
                                        <p:attrNameLst>
                                          <p:attrName>style.visibility</p:attrName>
                                        </p:attrNameLst>
                                      </p:cBhvr>
                                      <p:to>
                                        <p:strVal val="visible"/>
                                      </p:to>
                                    </p:set>
                                    <p:animEffect transition="in" filter="fade">
                                      <p:cBhvr>
                                        <p:cTn id="16" dur="500"/>
                                        <p:tgtEl>
                                          <p:spTgt spid="10"/>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fade">
                                      <p:cBhvr>
                                        <p:cTn id="21" dur="500"/>
                                        <p:tgtEl>
                                          <p:spTgt spid="8"/>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12"/>
                                        </p:tgtEl>
                                        <p:attrNameLst>
                                          <p:attrName>style.visibility</p:attrName>
                                        </p:attrNameLst>
                                      </p:cBhvr>
                                      <p:to>
                                        <p:strVal val="visible"/>
                                      </p:to>
                                    </p:set>
                                    <p:animEffect transition="in" filter="fade">
                                      <p:cBhvr>
                                        <p:cTn id="26" dur="500"/>
                                        <p:tgtEl>
                                          <p:spTgt spid="12"/>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13"/>
                                        </p:tgtEl>
                                        <p:attrNameLst>
                                          <p:attrName>style.visibility</p:attrName>
                                        </p:attrNameLst>
                                      </p:cBhvr>
                                      <p:to>
                                        <p:strVal val="visible"/>
                                      </p:to>
                                    </p:set>
                                    <p:animEffect transition="in" filter="fade">
                                      <p:cBhvr>
                                        <p:cTn id="29" dur="500"/>
                                        <p:tgtEl>
                                          <p:spTgt spid="13"/>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4"/>
                                        </p:tgtEl>
                                        <p:attrNameLst>
                                          <p:attrName>style.visibility</p:attrName>
                                        </p:attrNameLst>
                                      </p:cBhvr>
                                      <p:to>
                                        <p:strVal val="visible"/>
                                      </p:to>
                                    </p:set>
                                    <p:animEffect transition="in" filter="fade">
                                      <p:cBhvr>
                                        <p:cTn id="32" dur="500"/>
                                        <p:tgtEl>
                                          <p:spTgt spid="4"/>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
                                        </p:tgtEl>
                                        <p:attrNameLst>
                                          <p:attrName>style.visibility</p:attrName>
                                        </p:attrNameLst>
                                      </p:cBhvr>
                                      <p:to>
                                        <p:strVal val="visible"/>
                                      </p:to>
                                    </p:set>
                                    <p:animEffect transition="in" filter="fade">
                                      <p:cBhvr>
                                        <p:cTn id="3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P spid="10" grpId="0"/>
      <p:bldP spid="12" grpId="0" animBg="1"/>
      <p:bldP spid="13" grpId="0" animBg="1"/>
      <p:bldP spid="2" grpId="0"/>
      <p:bldP spid="4"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558FB6E9-D9DE-4D39-8490-520109A5AEBF}"/>
              </a:ext>
            </a:extLst>
          </p:cNvPr>
          <p:cNvSpPr txBox="1"/>
          <p:nvPr/>
        </p:nvSpPr>
        <p:spPr>
          <a:xfrm>
            <a:off x="844826" y="636104"/>
            <a:ext cx="9730409" cy="523220"/>
          </a:xfrm>
          <a:prstGeom prst="rect">
            <a:avLst/>
          </a:prstGeom>
          <a:noFill/>
        </p:spPr>
        <p:txBody>
          <a:bodyPr wrap="square" rtlCol="0">
            <a:spAutoFit/>
          </a:bodyPr>
          <a:lstStyle/>
          <a:p>
            <a:r>
              <a:rPr lang="en-GB" sz="2800" b="1" dirty="0">
                <a:solidFill>
                  <a:schemeClr val="accent1">
                    <a:lumMod val="50000"/>
                  </a:schemeClr>
                </a:solidFill>
              </a:rPr>
              <a:t>What is the permittivity of other materials?</a:t>
            </a:r>
            <a:endParaRPr lang="en-IE" sz="2800" b="1" dirty="0">
              <a:solidFill>
                <a:schemeClr val="accent1">
                  <a:lumMod val="50000"/>
                </a:schemeClr>
              </a:solidFill>
            </a:endParaRPr>
          </a:p>
        </p:txBody>
      </p:sp>
      <p:sp>
        <p:nvSpPr>
          <p:cNvPr id="8" name="TextBox 7">
            <a:extLst>
              <a:ext uri="{FF2B5EF4-FFF2-40B4-BE49-F238E27FC236}">
                <a16:creationId xmlns:a16="http://schemas.microsoft.com/office/drawing/2014/main" id="{E4078158-07B2-47B9-BC86-477A53074FEA}"/>
              </a:ext>
            </a:extLst>
          </p:cNvPr>
          <p:cNvSpPr txBox="1"/>
          <p:nvPr/>
        </p:nvSpPr>
        <p:spPr>
          <a:xfrm>
            <a:off x="735496" y="1908313"/>
            <a:ext cx="10704443" cy="1200329"/>
          </a:xfrm>
          <a:prstGeom prst="rect">
            <a:avLst/>
          </a:prstGeom>
          <a:noFill/>
        </p:spPr>
        <p:txBody>
          <a:bodyPr wrap="square" rtlCol="0">
            <a:spAutoFit/>
          </a:bodyPr>
          <a:lstStyle/>
          <a:p>
            <a:r>
              <a:rPr lang="en-GB" sz="2400" dirty="0">
                <a:solidFill>
                  <a:schemeClr val="accent1">
                    <a:lumMod val="50000"/>
                  </a:schemeClr>
                </a:solidFill>
              </a:rPr>
              <a:t>When two charges are separated by something other than air, we will be given the relative permittivity, </a:t>
            </a:r>
            <a:r>
              <a:rPr lang="el-GR" sz="2400" i="1" dirty="0">
                <a:solidFill>
                  <a:srgbClr val="000066"/>
                </a:solidFill>
              </a:rPr>
              <a:t>ε</a:t>
            </a:r>
            <a:r>
              <a:rPr lang="en-GB" sz="2400" i="1" baseline="-25000" dirty="0">
                <a:solidFill>
                  <a:srgbClr val="000066"/>
                </a:solidFill>
              </a:rPr>
              <a:t>r</a:t>
            </a:r>
            <a:r>
              <a:rPr lang="en-GB" sz="2400" i="1" dirty="0">
                <a:solidFill>
                  <a:srgbClr val="000066"/>
                </a:solidFill>
              </a:rPr>
              <a:t> </a:t>
            </a:r>
            <a:endParaRPr lang="en-IE" sz="2400" dirty="0"/>
          </a:p>
          <a:p>
            <a:endParaRPr lang="en-IE" sz="2400" dirty="0">
              <a:solidFill>
                <a:schemeClr val="accent1">
                  <a:lumMod val="50000"/>
                </a:schemeClr>
              </a:solidFill>
            </a:endParaRPr>
          </a:p>
        </p:txBody>
      </p:sp>
      <p:sp>
        <p:nvSpPr>
          <p:cNvPr id="9" name="TextBox 8">
            <a:extLst>
              <a:ext uri="{FF2B5EF4-FFF2-40B4-BE49-F238E27FC236}">
                <a16:creationId xmlns:a16="http://schemas.microsoft.com/office/drawing/2014/main" id="{6B6DEDA0-AEB4-460C-AD0B-106852316E38}"/>
              </a:ext>
            </a:extLst>
          </p:cNvPr>
          <p:cNvSpPr txBox="1"/>
          <p:nvPr/>
        </p:nvSpPr>
        <p:spPr>
          <a:xfrm>
            <a:off x="9124122" y="387626"/>
            <a:ext cx="2315817" cy="707886"/>
          </a:xfrm>
          <a:prstGeom prst="rect">
            <a:avLst/>
          </a:prstGeom>
          <a:noFill/>
        </p:spPr>
        <p:txBody>
          <a:bodyPr wrap="square" rtlCol="0">
            <a:spAutoFit/>
          </a:bodyPr>
          <a:lstStyle/>
          <a:p>
            <a:r>
              <a:rPr lang="el-GR" sz="4000" dirty="0"/>
              <a:t>ε</a:t>
            </a:r>
            <a:endParaRPr lang="en-IE" sz="4000" dirty="0"/>
          </a:p>
        </p:txBody>
      </p:sp>
      <p:sp>
        <p:nvSpPr>
          <p:cNvPr id="10" name="TextBox 9">
            <a:extLst>
              <a:ext uri="{FF2B5EF4-FFF2-40B4-BE49-F238E27FC236}">
                <a16:creationId xmlns:a16="http://schemas.microsoft.com/office/drawing/2014/main" id="{B9C93292-4606-4753-8487-50FB31D2C549}"/>
              </a:ext>
            </a:extLst>
          </p:cNvPr>
          <p:cNvSpPr txBox="1"/>
          <p:nvPr/>
        </p:nvSpPr>
        <p:spPr>
          <a:xfrm>
            <a:off x="9220200" y="576806"/>
            <a:ext cx="2971800" cy="523220"/>
          </a:xfrm>
          <a:prstGeom prst="rect">
            <a:avLst/>
          </a:prstGeom>
          <a:noFill/>
        </p:spPr>
        <p:txBody>
          <a:bodyPr wrap="square" rtlCol="0">
            <a:spAutoFit/>
          </a:bodyPr>
          <a:lstStyle/>
          <a:p>
            <a:r>
              <a:rPr lang="en-GB" sz="2800" i="1" dirty="0"/>
              <a:t>  </a:t>
            </a:r>
            <a:r>
              <a:rPr lang="en-GB" sz="2800" i="1" baseline="-25000" dirty="0"/>
              <a:t>r   </a:t>
            </a:r>
            <a:r>
              <a:rPr lang="en-GB" sz="2800" i="1" dirty="0"/>
              <a:t>           </a:t>
            </a:r>
            <a:endParaRPr lang="en-IE" i="1" dirty="0"/>
          </a:p>
        </p:txBody>
      </p:sp>
      <p:sp>
        <p:nvSpPr>
          <p:cNvPr id="12" name="Oval 6">
            <a:extLst>
              <a:ext uri="{FF2B5EF4-FFF2-40B4-BE49-F238E27FC236}">
                <a16:creationId xmlns:a16="http://schemas.microsoft.com/office/drawing/2014/main" id="{6EE46E92-9BD3-442F-B31B-806E09DE861C}"/>
              </a:ext>
            </a:extLst>
          </p:cNvPr>
          <p:cNvSpPr>
            <a:spLocks noChangeArrowheads="1"/>
          </p:cNvSpPr>
          <p:nvPr/>
        </p:nvSpPr>
        <p:spPr bwMode="auto">
          <a:xfrm>
            <a:off x="4122393" y="5206787"/>
            <a:ext cx="287338" cy="360363"/>
          </a:xfrm>
          <a:prstGeom prst="ellipse">
            <a:avLst/>
          </a:prstGeom>
          <a:gradFill rotWithShape="1">
            <a:gsLst>
              <a:gs pos="0">
                <a:schemeClr val="folHlink"/>
              </a:gs>
              <a:gs pos="50000">
                <a:schemeClr val="bg1"/>
              </a:gs>
              <a:gs pos="100000">
                <a:schemeClr val="folHlink"/>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defRPr/>
            </a:pPr>
            <a:r>
              <a:rPr lang="en-GB" sz="2400" b="1" dirty="0">
                <a:solidFill>
                  <a:srgbClr val="000066"/>
                </a:solidFill>
              </a:rPr>
              <a:t>+</a:t>
            </a:r>
          </a:p>
        </p:txBody>
      </p:sp>
      <p:sp>
        <p:nvSpPr>
          <p:cNvPr id="13" name="Oval 7">
            <a:extLst>
              <a:ext uri="{FF2B5EF4-FFF2-40B4-BE49-F238E27FC236}">
                <a16:creationId xmlns:a16="http://schemas.microsoft.com/office/drawing/2014/main" id="{1A229F5B-2A30-4171-95D2-CE23BCF1A6AE}"/>
              </a:ext>
            </a:extLst>
          </p:cNvPr>
          <p:cNvSpPr>
            <a:spLocks noChangeArrowheads="1"/>
          </p:cNvSpPr>
          <p:nvPr/>
        </p:nvSpPr>
        <p:spPr bwMode="auto">
          <a:xfrm>
            <a:off x="8299107" y="5135349"/>
            <a:ext cx="287337" cy="360362"/>
          </a:xfrm>
          <a:prstGeom prst="ellipse">
            <a:avLst/>
          </a:prstGeom>
          <a:gradFill rotWithShape="1">
            <a:gsLst>
              <a:gs pos="0">
                <a:schemeClr val="folHlink"/>
              </a:gs>
              <a:gs pos="50000">
                <a:schemeClr val="bg1"/>
              </a:gs>
              <a:gs pos="100000">
                <a:schemeClr val="folHlink"/>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defRPr/>
            </a:pPr>
            <a:r>
              <a:rPr lang="en-GB" sz="2400" b="1" dirty="0">
                <a:solidFill>
                  <a:srgbClr val="000066"/>
                </a:solidFill>
              </a:rPr>
              <a:t>+</a:t>
            </a:r>
          </a:p>
        </p:txBody>
      </p:sp>
      <p:sp>
        <p:nvSpPr>
          <p:cNvPr id="4" name="Rectangle 3">
            <a:extLst>
              <a:ext uri="{FF2B5EF4-FFF2-40B4-BE49-F238E27FC236}">
                <a16:creationId xmlns:a16="http://schemas.microsoft.com/office/drawing/2014/main" id="{D62578B6-C6AC-4123-A3DD-1E393BDD167E}"/>
              </a:ext>
            </a:extLst>
          </p:cNvPr>
          <p:cNvSpPr/>
          <p:nvPr/>
        </p:nvSpPr>
        <p:spPr>
          <a:xfrm>
            <a:off x="6087717" y="4924281"/>
            <a:ext cx="651140" cy="707886"/>
          </a:xfrm>
          <a:prstGeom prst="rect">
            <a:avLst/>
          </a:prstGeom>
        </p:spPr>
        <p:txBody>
          <a:bodyPr wrap="none">
            <a:spAutoFit/>
          </a:bodyPr>
          <a:lstStyle/>
          <a:p>
            <a:r>
              <a:rPr lang="el-GR" sz="4000" i="1" dirty="0">
                <a:solidFill>
                  <a:srgbClr val="000066"/>
                </a:solidFill>
              </a:rPr>
              <a:t>ε</a:t>
            </a:r>
            <a:r>
              <a:rPr lang="en-GB" sz="4000" i="1" baseline="-25000" dirty="0">
                <a:solidFill>
                  <a:srgbClr val="000066"/>
                </a:solidFill>
              </a:rPr>
              <a:t>r</a:t>
            </a:r>
            <a:r>
              <a:rPr lang="en-GB" sz="4000" i="1" dirty="0">
                <a:solidFill>
                  <a:srgbClr val="000066"/>
                </a:solidFill>
              </a:rPr>
              <a:t> </a:t>
            </a:r>
            <a:endParaRPr lang="en-IE" sz="4000" dirty="0"/>
          </a:p>
        </p:txBody>
      </p:sp>
      <mc:AlternateContent xmlns:mc="http://schemas.openxmlformats.org/markup-compatibility/2006">
        <mc:Choice xmlns:a14="http://schemas.microsoft.com/office/drawing/2010/main" Requires="a14">
          <p:sp>
            <p:nvSpPr>
              <p:cNvPr id="3" name="TextBox 2">
                <a:extLst>
                  <a:ext uri="{FF2B5EF4-FFF2-40B4-BE49-F238E27FC236}">
                    <a16:creationId xmlns:a16="http://schemas.microsoft.com/office/drawing/2014/main" id="{BD6B7318-C135-4604-B6BB-02B45FE40C6E}"/>
                  </a:ext>
                </a:extLst>
              </p:cNvPr>
              <p:cNvSpPr txBox="1"/>
              <p:nvPr/>
            </p:nvSpPr>
            <p:spPr>
              <a:xfrm>
                <a:off x="4969565" y="3321174"/>
                <a:ext cx="5138531" cy="707886"/>
              </a:xfrm>
              <a:prstGeom prst="rect">
                <a:avLst/>
              </a:prstGeom>
              <a:noFill/>
            </p:spPr>
            <p:txBody>
              <a:bodyPr wrap="square" rtlCol="0">
                <a:spAutoFit/>
              </a:bodyPr>
              <a:lstStyle/>
              <a:p>
                <a14:m>
                  <m:oMath xmlns:m="http://schemas.openxmlformats.org/officeDocument/2006/math">
                    <m:r>
                      <m:rPr>
                        <m:sty m:val="p"/>
                      </m:rPr>
                      <a:rPr lang="el-GR" sz="4000" b="0" i="1" smtClean="0">
                        <a:latin typeface="Cambria Math" panose="02040503050406030204" pitchFamily="18" charset="0"/>
                      </a:rPr>
                      <m:t>ε</m:t>
                    </m:r>
                    <m:r>
                      <a:rPr lang="en-GB" sz="4000" b="0" i="1" smtClean="0">
                        <a:latin typeface="Cambria Math" panose="02040503050406030204" pitchFamily="18" charset="0"/>
                      </a:rPr>
                      <m:t>=</m:t>
                    </m:r>
                    <m:sSub>
                      <m:sSubPr>
                        <m:ctrlPr>
                          <a:rPr lang="en-GB" sz="4000" b="0" i="1" smtClean="0">
                            <a:latin typeface="Cambria Math" panose="02040503050406030204" pitchFamily="18" charset="0"/>
                          </a:rPr>
                        </m:ctrlPr>
                      </m:sSubPr>
                      <m:e>
                        <m:r>
                          <m:rPr>
                            <m:sty m:val="p"/>
                          </m:rPr>
                          <a:rPr lang="el-GR" sz="4000" b="0" i="1" smtClean="0">
                            <a:latin typeface="Cambria Math" panose="02040503050406030204" pitchFamily="18" charset="0"/>
                          </a:rPr>
                          <m:t>ε</m:t>
                        </m:r>
                      </m:e>
                      <m:sub>
                        <m:r>
                          <a:rPr lang="en-GB" sz="4000" b="0" i="1" smtClean="0">
                            <a:latin typeface="Cambria Math" panose="02040503050406030204" pitchFamily="18" charset="0"/>
                          </a:rPr>
                          <m:t>𝑟</m:t>
                        </m:r>
                      </m:sub>
                    </m:sSub>
                  </m:oMath>
                </a14:m>
                <a:r>
                  <a:rPr lang="en-GB" sz="4000" dirty="0"/>
                  <a:t> </a:t>
                </a:r>
                <a14:m>
                  <m:oMath xmlns:m="http://schemas.openxmlformats.org/officeDocument/2006/math">
                    <m:sSub>
                      <m:sSubPr>
                        <m:ctrlPr>
                          <a:rPr lang="en-GB" sz="4000" i="1">
                            <a:latin typeface="Cambria Math" panose="02040503050406030204" pitchFamily="18" charset="0"/>
                          </a:rPr>
                        </m:ctrlPr>
                      </m:sSubPr>
                      <m:e>
                        <m:r>
                          <m:rPr>
                            <m:sty m:val="p"/>
                          </m:rPr>
                          <a:rPr lang="el-GR" sz="4000" i="1">
                            <a:latin typeface="Cambria Math" panose="02040503050406030204" pitchFamily="18" charset="0"/>
                          </a:rPr>
                          <m:t>ε</m:t>
                        </m:r>
                      </m:e>
                      <m:sub>
                        <m:r>
                          <a:rPr lang="en-GB" sz="4000" b="0" i="1" smtClean="0">
                            <a:latin typeface="Cambria Math" panose="02040503050406030204" pitchFamily="18" charset="0"/>
                          </a:rPr>
                          <m:t>𝑜</m:t>
                        </m:r>
                      </m:sub>
                    </m:sSub>
                  </m:oMath>
                </a14:m>
                <a:endParaRPr lang="en-IE" sz="4000" dirty="0"/>
              </a:p>
            </p:txBody>
          </p:sp>
        </mc:Choice>
        <mc:Fallback>
          <p:sp>
            <p:nvSpPr>
              <p:cNvPr id="3" name="TextBox 2">
                <a:extLst>
                  <a:ext uri="{FF2B5EF4-FFF2-40B4-BE49-F238E27FC236}">
                    <a16:creationId xmlns:a16="http://schemas.microsoft.com/office/drawing/2014/main" id="{BD6B7318-C135-4604-B6BB-02B45FE40C6E}"/>
                  </a:ext>
                </a:extLst>
              </p:cNvPr>
              <p:cNvSpPr txBox="1">
                <a:spLocks noRot="1" noChangeAspect="1" noMove="1" noResize="1" noEditPoints="1" noAdjustHandles="1" noChangeArrowheads="1" noChangeShapeType="1" noTextEdit="1"/>
              </p:cNvSpPr>
              <p:nvPr/>
            </p:nvSpPr>
            <p:spPr>
              <a:xfrm>
                <a:off x="4969565" y="3321174"/>
                <a:ext cx="5138531" cy="707886"/>
              </a:xfrm>
              <a:prstGeom prst="rect">
                <a:avLst/>
              </a:prstGeom>
              <a:blipFill>
                <a:blip r:embed="rId2"/>
                <a:stretch>
                  <a:fillRect/>
                </a:stretch>
              </a:blipFill>
            </p:spPr>
            <p:txBody>
              <a:bodyPr/>
              <a:lstStyle/>
              <a:p>
                <a:r>
                  <a:rPr lang="en-IE">
                    <a:noFill/>
                  </a:rPr>
                  <a:t> </a:t>
                </a:r>
              </a:p>
            </p:txBody>
          </p:sp>
        </mc:Fallback>
      </mc:AlternateContent>
    </p:spTree>
    <p:extLst>
      <p:ext uri="{BB962C8B-B14F-4D97-AF65-F5344CB8AC3E}">
        <p14:creationId xmlns:p14="http://schemas.microsoft.com/office/powerpoint/2010/main" val="2501189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par>
                          <p:cTn id="13" fill="hold">
                            <p:stCondLst>
                              <p:cond delay="500"/>
                            </p:stCondLst>
                            <p:childTnLst>
                              <p:par>
                                <p:cTn id="14" presetID="10" presetClass="entr" presetSubtype="0" fill="hold" grpId="0" nodeType="afterEffect">
                                  <p:stCondLst>
                                    <p:cond delay="0"/>
                                  </p:stCondLst>
                                  <p:childTnLst>
                                    <p:set>
                                      <p:cBhvr>
                                        <p:cTn id="15" dur="1" fill="hold">
                                          <p:stCondLst>
                                            <p:cond delay="0"/>
                                          </p:stCondLst>
                                        </p:cTn>
                                        <p:tgtEl>
                                          <p:spTgt spid="10"/>
                                        </p:tgtEl>
                                        <p:attrNameLst>
                                          <p:attrName>style.visibility</p:attrName>
                                        </p:attrNameLst>
                                      </p:cBhvr>
                                      <p:to>
                                        <p:strVal val="visible"/>
                                      </p:to>
                                    </p:set>
                                    <p:animEffect transition="in" filter="fade">
                                      <p:cBhvr>
                                        <p:cTn id="16" dur="500"/>
                                        <p:tgtEl>
                                          <p:spTgt spid="10"/>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fade">
                                      <p:cBhvr>
                                        <p:cTn id="21" dur="500"/>
                                        <p:tgtEl>
                                          <p:spTgt spid="8"/>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12"/>
                                        </p:tgtEl>
                                        <p:attrNameLst>
                                          <p:attrName>style.visibility</p:attrName>
                                        </p:attrNameLst>
                                      </p:cBhvr>
                                      <p:to>
                                        <p:strVal val="visible"/>
                                      </p:to>
                                    </p:set>
                                    <p:animEffect transition="in" filter="fade">
                                      <p:cBhvr>
                                        <p:cTn id="26" dur="500"/>
                                        <p:tgtEl>
                                          <p:spTgt spid="12"/>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13"/>
                                        </p:tgtEl>
                                        <p:attrNameLst>
                                          <p:attrName>style.visibility</p:attrName>
                                        </p:attrNameLst>
                                      </p:cBhvr>
                                      <p:to>
                                        <p:strVal val="visible"/>
                                      </p:to>
                                    </p:set>
                                    <p:animEffect transition="in" filter="fade">
                                      <p:cBhvr>
                                        <p:cTn id="29" dur="500"/>
                                        <p:tgtEl>
                                          <p:spTgt spid="13"/>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4"/>
                                        </p:tgtEl>
                                        <p:attrNameLst>
                                          <p:attrName>style.visibility</p:attrName>
                                        </p:attrNameLst>
                                      </p:cBhvr>
                                      <p:to>
                                        <p:strVal val="visible"/>
                                      </p:to>
                                    </p:set>
                                    <p:animEffect transition="in" filter="fade">
                                      <p:cBhvr>
                                        <p:cTn id="32" dur="500"/>
                                        <p:tgtEl>
                                          <p:spTgt spid="4"/>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gtEl>
                                        <p:attrNameLst>
                                          <p:attrName>style.visibility</p:attrName>
                                        </p:attrNameLst>
                                      </p:cBhvr>
                                      <p:to>
                                        <p:strVal val="visible"/>
                                      </p:to>
                                    </p:set>
                                    <p:animEffect transition="in" filter="fade">
                                      <p:cBhvr>
                                        <p:cTn id="3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P spid="10" grpId="0"/>
      <p:bldP spid="12" grpId="0" animBg="1"/>
      <p:bldP spid="13" grpId="0" animBg="1"/>
      <p:bldP spid="4" grpId="0"/>
      <p:bldP spid="3"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53D8967-3FC7-4A5D-98C1-E079C03C56A8}"/>
              </a:ext>
            </a:extLst>
          </p:cNvPr>
          <p:cNvPicPr>
            <a:picLocks noChangeAspect="1"/>
          </p:cNvPicPr>
          <p:nvPr/>
        </p:nvPicPr>
        <p:blipFill>
          <a:blip r:embed="rId2"/>
          <a:stretch>
            <a:fillRect/>
          </a:stretch>
        </p:blipFill>
        <p:spPr>
          <a:xfrm>
            <a:off x="1315625" y="793192"/>
            <a:ext cx="9153418" cy="1403356"/>
          </a:xfrm>
          <a:prstGeom prst="rect">
            <a:avLst/>
          </a:prstGeom>
        </p:spPr>
      </p:pic>
      <p:pic>
        <p:nvPicPr>
          <p:cNvPr id="8" name="Picture 7">
            <a:extLst>
              <a:ext uri="{FF2B5EF4-FFF2-40B4-BE49-F238E27FC236}">
                <a16:creationId xmlns:a16="http://schemas.microsoft.com/office/drawing/2014/main" id="{AF787823-AC4E-429B-BEB4-329D6043950C}"/>
              </a:ext>
            </a:extLst>
          </p:cNvPr>
          <p:cNvPicPr>
            <a:picLocks noChangeAspect="1"/>
          </p:cNvPicPr>
          <p:nvPr/>
        </p:nvPicPr>
        <p:blipFill>
          <a:blip r:embed="rId3"/>
          <a:stretch>
            <a:fillRect/>
          </a:stretch>
        </p:blipFill>
        <p:spPr>
          <a:xfrm>
            <a:off x="1266103" y="2375452"/>
            <a:ext cx="9153417" cy="2020065"/>
          </a:xfrm>
          <a:prstGeom prst="rect">
            <a:avLst/>
          </a:prstGeom>
        </p:spPr>
      </p:pic>
    </p:spTree>
    <p:extLst>
      <p:ext uri="{BB962C8B-B14F-4D97-AF65-F5344CB8AC3E}">
        <p14:creationId xmlns:p14="http://schemas.microsoft.com/office/powerpoint/2010/main" val="36427144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a:extLst>
              <a:ext uri="{FF2B5EF4-FFF2-40B4-BE49-F238E27FC236}">
                <a16:creationId xmlns:a16="http://schemas.microsoft.com/office/drawing/2014/main" id="{4EA0EA83-1B96-438C-A103-F521EDC2E28F}"/>
              </a:ext>
            </a:extLst>
          </p:cNvPr>
          <p:cNvSpPr>
            <a:spLocks noGrp="1" noChangeArrowheads="1"/>
          </p:cNvSpPr>
          <p:nvPr>
            <p:ph type="title"/>
          </p:nvPr>
        </p:nvSpPr>
        <p:spPr/>
        <p:txBody>
          <a:bodyPr/>
          <a:lstStyle/>
          <a:p>
            <a:r>
              <a:rPr lang="en-IE" altLang="en-US"/>
              <a:t>2013 q.12c</a:t>
            </a:r>
          </a:p>
        </p:txBody>
      </p:sp>
      <p:pic>
        <p:nvPicPr>
          <p:cNvPr id="44034" name="Picture 2">
            <a:extLst>
              <a:ext uri="{FF2B5EF4-FFF2-40B4-BE49-F238E27FC236}">
                <a16:creationId xmlns:a16="http://schemas.microsoft.com/office/drawing/2014/main" id="{BB6B5CAE-20E8-44D3-9A5B-D01DC3AE7AF2}"/>
              </a:ext>
            </a:extLst>
          </p:cNvPr>
          <p:cNvPicPr>
            <a:picLocks noChangeAspect="1" noChangeArrowheads="1"/>
          </p:cNvPicPr>
          <p:nvPr/>
        </p:nvPicPr>
        <p:blipFill>
          <a:blip r:embed="rId2"/>
          <a:srcRect/>
          <a:stretch>
            <a:fillRect/>
          </a:stretch>
        </p:blipFill>
        <p:spPr bwMode="auto">
          <a:xfrm>
            <a:off x="2414589" y="1862139"/>
            <a:ext cx="7362825" cy="3133725"/>
          </a:xfrm>
          <a:prstGeom prst="rect">
            <a:avLst/>
          </a:prstGeom>
          <a:noFill/>
          <a:ln>
            <a:noFill/>
          </a:ln>
          <a:effectLst/>
          <a:extLst>
            <a:ext uri="{909E8E84-426E-40DD-AFC4-6F175D3DCCD1}">
              <a14:hiddenFill xmlns:a14="http://schemas.microsoft.com/office/drawing/2010/main">
                <a:gradFill rotWithShape="1">
                  <a:gsLst>
                    <a:gs pos="0">
                      <a:schemeClr val="folHlink"/>
                    </a:gs>
                    <a:gs pos="50000">
                      <a:schemeClr val="bg1"/>
                    </a:gs>
                    <a:gs pos="100000">
                      <a:schemeClr val="folHlink"/>
                    </a:gs>
                  </a:gsLst>
                  <a:lin ang="5400000" scaled="1"/>
                </a:gradFill>
              </a14:hiddenFill>
            </a:ext>
            <a:ext uri="{91240B29-F687-4F45-9708-019B960494DF}">
              <a14:hiddenLine xmlns:a14="http://schemas.microsoft.com/office/drawing/2010/main" w="9525" cap="flat" cmpd="sng">
                <a:solidFill>
                  <a:schemeClr val="tx1"/>
                </a:solidFill>
                <a:prstDash val="solid"/>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Freeform: Shape 1">
            <a:extLst>
              <a:ext uri="{FF2B5EF4-FFF2-40B4-BE49-F238E27FC236}">
                <a16:creationId xmlns:a16="http://schemas.microsoft.com/office/drawing/2014/main" id="{A0EA061A-28BF-4DC6-90E7-8A0A63B96663}"/>
              </a:ext>
            </a:extLst>
          </p:cNvPr>
          <p:cNvSpPr/>
          <p:nvPr/>
        </p:nvSpPr>
        <p:spPr>
          <a:xfrm>
            <a:off x="928712" y="1550505"/>
            <a:ext cx="9278392" cy="2633890"/>
          </a:xfrm>
          <a:custGeom>
            <a:avLst/>
            <a:gdLst>
              <a:gd name="connsiteX0" fmla="*/ 5720566 w 9278392"/>
              <a:gd name="connsiteY0" fmla="*/ 713 h 1948803"/>
              <a:gd name="connsiteX1" fmla="*/ 313679 w 9278392"/>
              <a:gd name="connsiteY1" fmla="*/ 269070 h 1948803"/>
              <a:gd name="connsiteX2" fmla="*/ 1059114 w 9278392"/>
              <a:gd name="connsiteY2" fmla="*/ 1571096 h 1948803"/>
              <a:gd name="connsiteX3" fmla="*/ 4488114 w 9278392"/>
              <a:gd name="connsiteY3" fmla="*/ 1948783 h 1948803"/>
              <a:gd name="connsiteX4" fmla="*/ 8662549 w 9278392"/>
              <a:gd name="connsiteY4" fmla="*/ 1561157 h 1948803"/>
              <a:gd name="connsiteX5" fmla="*/ 8960723 w 9278392"/>
              <a:gd name="connsiteY5" fmla="*/ 159739 h 1948803"/>
              <a:gd name="connsiteX6" fmla="*/ 5800079 w 9278392"/>
              <a:gd name="connsiteY6" fmla="*/ 90166 h 19488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278392" h="1948803">
                <a:moveTo>
                  <a:pt x="5720566" y="713"/>
                </a:moveTo>
                <a:cubicBezTo>
                  <a:pt x="3405577" y="4026"/>
                  <a:pt x="1090588" y="7340"/>
                  <a:pt x="313679" y="269070"/>
                </a:cubicBezTo>
                <a:cubicBezTo>
                  <a:pt x="-463230" y="530801"/>
                  <a:pt x="363375" y="1291144"/>
                  <a:pt x="1059114" y="1571096"/>
                </a:cubicBezTo>
                <a:cubicBezTo>
                  <a:pt x="1754853" y="1851048"/>
                  <a:pt x="3220875" y="1950439"/>
                  <a:pt x="4488114" y="1948783"/>
                </a:cubicBezTo>
                <a:cubicBezTo>
                  <a:pt x="5755353" y="1947127"/>
                  <a:pt x="7917114" y="1859331"/>
                  <a:pt x="8662549" y="1561157"/>
                </a:cubicBezTo>
                <a:cubicBezTo>
                  <a:pt x="9407984" y="1262983"/>
                  <a:pt x="9437801" y="404904"/>
                  <a:pt x="8960723" y="159739"/>
                </a:cubicBezTo>
                <a:cubicBezTo>
                  <a:pt x="8483645" y="-85426"/>
                  <a:pt x="7141862" y="2370"/>
                  <a:pt x="5800079" y="90166"/>
                </a:cubicBezTo>
              </a:path>
            </a:pathLst>
          </a:custGeom>
        </p:spPr>
        <p:style>
          <a:lnRef idx="1">
            <a:schemeClr val="accent2"/>
          </a:lnRef>
          <a:fillRef idx="0">
            <a:schemeClr val="accent2"/>
          </a:fillRef>
          <a:effectRef idx="0">
            <a:schemeClr val="accent2"/>
          </a:effectRef>
          <a:fontRef idx="minor">
            <a:schemeClr val="tx1"/>
          </a:fontRef>
        </p:style>
        <p:txBody>
          <a:bodyPr rtlCol="0" anchor="ctr"/>
          <a:lstStyle/>
          <a:p>
            <a:pPr algn="ctr"/>
            <a:endParaRPr lang="en-IE"/>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1957330B-6571-4928-A346-2B4AE99FB83C}"/>
              </a:ext>
            </a:extLst>
          </p:cNvPr>
          <p:cNvSpPr>
            <a:spLocks noChangeArrowheads="1"/>
          </p:cNvSpPr>
          <p:nvPr/>
        </p:nvSpPr>
        <p:spPr bwMode="auto">
          <a:xfrm>
            <a:off x="2279650" y="704851"/>
            <a:ext cx="7272338" cy="1477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n-US" sz="1800" b="1"/>
              <a:t>Define the unit of charge, the coulomb. State Coulomb’s law. </a:t>
            </a:r>
            <a:endParaRPr lang="en-IE" altLang="en-US" sz="1800"/>
          </a:p>
          <a:p>
            <a:pPr>
              <a:spcBef>
                <a:spcPct val="0"/>
              </a:spcBef>
              <a:buFontTx/>
              <a:buNone/>
            </a:pPr>
            <a:r>
              <a:rPr lang="en-US" altLang="en-US" sz="1800" b="1"/>
              <a:t> </a:t>
            </a:r>
            <a:endParaRPr lang="en-IE" altLang="en-US" sz="1800"/>
          </a:p>
          <a:p>
            <a:pPr>
              <a:spcBef>
                <a:spcPct val="0"/>
              </a:spcBef>
              <a:buFontTx/>
              <a:buNone/>
            </a:pPr>
            <a:r>
              <a:rPr lang="en-US" altLang="en-US" sz="1800" b="1"/>
              <a:t>Coulomb’s Law </a:t>
            </a:r>
            <a:r>
              <a:rPr lang="en-US" altLang="en-US" sz="1800"/>
              <a:t>states the force between two point charges is directly proportional to product of the charges and inversely proportional to the square of the distance between them. </a:t>
            </a:r>
            <a:endParaRPr lang="en-IE" altLang="en-US" sz="1800"/>
          </a:p>
        </p:txBody>
      </p:sp>
      <p:sp>
        <p:nvSpPr>
          <p:cNvPr id="6" name="TextBox 5">
            <a:extLst>
              <a:ext uri="{FF2B5EF4-FFF2-40B4-BE49-F238E27FC236}">
                <a16:creationId xmlns:a16="http://schemas.microsoft.com/office/drawing/2014/main" id="{B86670D6-619A-41AB-BB69-30A78CA76999}"/>
              </a:ext>
            </a:extLst>
          </p:cNvPr>
          <p:cNvSpPr txBox="1">
            <a:spLocks noChangeArrowheads="1"/>
          </p:cNvSpPr>
          <p:nvPr/>
        </p:nvSpPr>
        <p:spPr bwMode="auto">
          <a:xfrm>
            <a:off x="2279650" y="2636839"/>
            <a:ext cx="2376488"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IE" altLang="en-US" sz="1800" b="1"/>
              <a:t>The coulomb?</a:t>
            </a:r>
          </a:p>
        </p:txBody>
      </p:sp>
      <p:sp>
        <p:nvSpPr>
          <p:cNvPr id="7" name="TextBox 6">
            <a:extLst>
              <a:ext uri="{FF2B5EF4-FFF2-40B4-BE49-F238E27FC236}">
                <a16:creationId xmlns:a16="http://schemas.microsoft.com/office/drawing/2014/main" id="{A28C0520-F869-41B0-83FD-FDD1E35A6B30}"/>
              </a:ext>
            </a:extLst>
          </p:cNvPr>
          <p:cNvSpPr txBox="1">
            <a:spLocks noRot="1" noChangeAspect="1" noMove="1" noResize="1" noEditPoints="1" noAdjustHandles="1" noChangeArrowheads="1" noChangeShapeType="1" noTextEdit="1"/>
          </p:cNvSpPr>
          <p:nvPr/>
        </p:nvSpPr>
        <p:spPr>
          <a:xfrm>
            <a:off x="2999656" y="3429000"/>
            <a:ext cx="3528392" cy="369332"/>
          </a:xfrm>
          <a:prstGeom prst="rect">
            <a:avLst/>
          </a:prstGeom>
          <a:blipFill rotWithShape="1">
            <a:blip r:embed="rId2"/>
            <a:stretch>
              <a:fillRect b="-10000"/>
            </a:stretch>
          </a:blipFill>
        </p:spPr>
        <p:txBody>
          <a:bodyPr/>
          <a:lstStyle/>
          <a:p>
            <a:pPr>
              <a:defRPr/>
            </a:pPr>
            <a:r>
              <a:rPr lang="en-IE">
                <a:noFill/>
              </a:rPr>
              <a:t> </a:t>
            </a:r>
          </a:p>
        </p:txBody>
      </p:sp>
      <p:sp>
        <p:nvSpPr>
          <p:cNvPr id="8" name="TextBox 7">
            <a:extLst>
              <a:ext uri="{FF2B5EF4-FFF2-40B4-BE49-F238E27FC236}">
                <a16:creationId xmlns:a16="http://schemas.microsoft.com/office/drawing/2014/main" id="{EAE11440-8717-4627-94D6-17ECCBD0D941}"/>
              </a:ext>
            </a:extLst>
          </p:cNvPr>
          <p:cNvSpPr txBox="1">
            <a:spLocks noRot="1" noChangeAspect="1" noMove="1" noResize="1" noEditPoints="1" noAdjustHandles="1" noChangeArrowheads="1" noChangeShapeType="1" noTextEdit="1"/>
          </p:cNvSpPr>
          <p:nvPr/>
        </p:nvSpPr>
        <p:spPr>
          <a:xfrm>
            <a:off x="4295800" y="4054842"/>
            <a:ext cx="3528392" cy="369332"/>
          </a:xfrm>
          <a:prstGeom prst="rect">
            <a:avLst/>
          </a:prstGeom>
          <a:blipFill rotWithShape="1">
            <a:blip r:embed="rId3"/>
            <a:stretch>
              <a:fillRect l="-1557" t="-8197" b="-24590"/>
            </a:stretch>
          </a:blipFill>
        </p:spPr>
        <p:txBody>
          <a:bodyPr/>
          <a:lstStyle/>
          <a:p>
            <a:pPr>
              <a:defRPr/>
            </a:pPr>
            <a:r>
              <a:rPr lang="en-IE">
                <a:noFill/>
              </a:rPr>
              <a:t> </a:t>
            </a:r>
          </a:p>
        </p:txBody>
      </p:sp>
      <p:sp>
        <p:nvSpPr>
          <p:cNvPr id="9" name="Rectangle 8">
            <a:extLst>
              <a:ext uri="{FF2B5EF4-FFF2-40B4-BE49-F238E27FC236}">
                <a16:creationId xmlns:a16="http://schemas.microsoft.com/office/drawing/2014/main" id="{38F3B5EF-3E91-4874-9BEA-51B19C348BE9}"/>
              </a:ext>
            </a:extLst>
          </p:cNvPr>
          <p:cNvSpPr>
            <a:spLocks noChangeArrowheads="1"/>
          </p:cNvSpPr>
          <p:nvPr/>
        </p:nvSpPr>
        <p:spPr bwMode="auto">
          <a:xfrm>
            <a:off x="2335213" y="4797426"/>
            <a:ext cx="79375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n-US" sz="1800"/>
              <a:t>If a current of one amp is flowing in a conductor, one Coulomb is the quantity of charge that passes any one point in one second.</a:t>
            </a:r>
            <a:endParaRPr lang="en-IE" altLang="en-US" sz="18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animEffect transition="in" filter="fade">
                                      <p:cBhvr>
                                        <p:cTn id="7" dur="500"/>
                                        <p:tgtEl>
                                          <p:spTgt spid="5">
                                            <p:txEl>
                                              <p:pRg st="2" end="2"/>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500"/>
                                        <p:tgtEl>
                                          <p:spTgt spid="7"/>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fade">
                                      <p:cBhvr>
                                        <p:cTn id="22" dur="500"/>
                                        <p:tgtEl>
                                          <p:spTgt spid="8"/>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fade">
                                      <p:cBhvr>
                                        <p:cTn id="2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9"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4">
            <a:extLst>
              <a:ext uri="{FF2B5EF4-FFF2-40B4-BE49-F238E27FC236}">
                <a16:creationId xmlns:a16="http://schemas.microsoft.com/office/drawing/2014/main" id="{31F41C09-6CDF-48EF-9B4F-E2E8208DE4DB}"/>
              </a:ext>
            </a:extLst>
          </p:cNvPr>
          <p:cNvSpPr>
            <a:spLocks noChangeArrowheads="1"/>
          </p:cNvSpPr>
          <p:nvPr/>
        </p:nvSpPr>
        <p:spPr bwMode="auto">
          <a:xfrm>
            <a:off x="1919288" y="476251"/>
            <a:ext cx="7993062"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en-US" sz="1800" b="1"/>
              <a:t>Calculate the force of repulsion between two small spheres when they are held 8 cm apart in a vacuum. Each sphere has a positive charge of +3 μC. </a:t>
            </a:r>
            <a:endParaRPr lang="en-IE" altLang="en-US" sz="1800"/>
          </a:p>
        </p:txBody>
      </p:sp>
      <p:pic>
        <p:nvPicPr>
          <p:cNvPr id="45058" name="Picture 2">
            <a:extLst>
              <a:ext uri="{FF2B5EF4-FFF2-40B4-BE49-F238E27FC236}">
                <a16:creationId xmlns:a16="http://schemas.microsoft.com/office/drawing/2014/main" id="{D7679A29-E199-496D-B3A8-A7F8F9BD7237}"/>
              </a:ext>
            </a:extLst>
          </p:cNvPr>
          <p:cNvPicPr>
            <a:picLocks noChangeAspect="1" noChangeArrowheads="1"/>
          </p:cNvPicPr>
          <p:nvPr/>
        </p:nvPicPr>
        <p:blipFill>
          <a:blip r:embed="rId3"/>
          <a:srcRect/>
          <a:stretch>
            <a:fillRect/>
          </a:stretch>
        </p:blipFill>
        <p:spPr bwMode="auto">
          <a:xfrm>
            <a:off x="4140201" y="1412875"/>
            <a:ext cx="3552825" cy="742950"/>
          </a:xfrm>
          <a:prstGeom prst="rect">
            <a:avLst/>
          </a:prstGeom>
          <a:noFill/>
          <a:ln>
            <a:noFill/>
          </a:ln>
          <a:effectLst/>
          <a:extLst>
            <a:ext uri="{909E8E84-426E-40DD-AFC4-6F175D3DCCD1}">
              <a14:hiddenFill xmlns:a14="http://schemas.microsoft.com/office/drawing/2010/main">
                <a:gradFill rotWithShape="1">
                  <a:gsLst>
                    <a:gs pos="0">
                      <a:schemeClr val="folHlink"/>
                    </a:gs>
                    <a:gs pos="50000">
                      <a:schemeClr val="bg1"/>
                    </a:gs>
                    <a:gs pos="100000">
                      <a:schemeClr val="folHlink"/>
                    </a:gs>
                  </a:gsLst>
                  <a:lin ang="5400000" scaled="1"/>
                </a:gradFill>
              </a14:hiddenFill>
            </a:ext>
            <a:ext uri="{91240B29-F687-4F45-9708-019B960494DF}">
              <a14:hiddenLine xmlns:a14="http://schemas.microsoft.com/office/drawing/2010/main" w="9525" cap="flat" cmpd="sng">
                <a:solidFill>
                  <a:schemeClr val="tx1"/>
                </a:solidFill>
                <a:prstDash val="solid"/>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Rectangle 4">
            <a:extLst>
              <a:ext uri="{FF2B5EF4-FFF2-40B4-BE49-F238E27FC236}">
                <a16:creationId xmlns:a16="http://schemas.microsoft.com/office/drawing/2014/main" id="{73143F82-1CA2-40B0-AADF-1DF0C679EA53}"/>
              </a:ext>
            </a:extLst>
          </p:cNvPr>
          <p:cNvSpPr>
            <a:spLocks noChangeArrowheads="1"/>
          </p:cNvSpPr>
          <p:nvPr/>
        </p:nvSpPr>
        <p:spPr bwMode="auto">
          <a:xfrm>
            <a:off x="1524001" y="43934"/>
            <a:ext cx="184731" cy="369332"/>
          </a:xfrm>
          <a:prstGeom prst="rect">
            <a:avLst/>
          </a:prstGeom>
          <a:noFill/>
          <a:ln>
            <a:noFill/>
          </a:ln>
          <a:effectLst/>
          <a:extLst>
            <a:ext uri="{909E8E84-426E-40DD-AFC4-6F175D3DCCD1}">
              <a14:hiddenFill xmlns:a14="http://schemas.microsoft.com/office/drawing/2010/main">
                <a:gradFill rotWithShape="1">
                  <a:gsLst>
                    <a:gs pos="0">
                      <a:schemeClr val="folHlink"/>
                    </a:gs>
                    <a:gs pos="50000">
                      <a:schemeClr val="bg1"/>
                    </a:gs>
                    <a:gs pos="100000">
                      <a:schemeClr val="folHlink"/>
                    </a:gs>
                  </a:gsLst>
                  <a:lin ang="5400000" scaled="1"/>
                </a:gradFill>
              </a14:hiddenFill>
            </a:ext>
            <a:ext uri="{91240B29-F687-4F45-9708-019B960494DF}">
              <a14:hiddenLine xmlns:a14="http://schemas.microsoft.com/office/drawing/2010/main" w="9525" cap="flat" cmpd="sng">
                <a:solidFill>
                  <a:schemeClr val="tx1"/>
                </a:solidFill>
                <a:prstDash val="solid"/>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defRPr/>
            </a:pPr>
            <a:endParaRPr lang="en-IE"/>
          </a:p>
        </p:txBody>
      </p:sp>
      <p:graphicFrame>
        <p:nvGraphicFramePr>
          <p:cNvPr id="7" name="Object 6">
            <a:extLst>
              <a:ext uri="{FF2B5EF4-FFF2-40B4-BE49-F238E27FC236}">
                <a16:creationId xmlns:a16="http://schemas.microsoft.com/office/drawing/2014/main" id="{81C300C5-C67E-40A6-B745-5FD022032974}"/>
              </a:ext>
            </a:extLst>
          </p:cNvPr>
          <p:cNvGraphicFramePr>
            <a:graphicFrameLocks noChangeAspect="1"/>
          </p:cNvGraphicFramePr>
          <p:nvPr/>
        </p:nvGraphicFramePr>
        <p:xfrm>
          <a:off x="4872039" y="3068639"/>
          <a:ext cx="1616075" cy="720725"/>
        </p:xfrm>
        <a:graphic>
          <a:graphicData uri="http://schemas.openxmlformats.org/presentationml/2006/ole">
            <mc:AlternateContent xmlns:mc="http://schemas.openxmlformats.org/markup-compatibility/2006">
              <mc:Choice xmlns:v="urn:schemas-microsoft-com:vml" Requires="v">
                <p:oleObj spid="_x0000_s3074" name="Equation" r:id="rId4" imgW="965200" imgH="431800" progId="Equation.DSMT4">
                  <p:embed/>
                </p:oleObj>
              </mc:Choice>
              <mc:Fallback>
                <p:oleObj name="Equation" r:id="rId4" imgW="965200" imgH="431800" progId="Equation.DSMT4">
                  <p:embed/>
                  <p:pic>
                    <p:nvPicPr>
                      <p:cNvPr id="7" name="Object 6">
                        <a:extLst>
                          <a:ext uri="{FF2B5EF4-FFF2-40B4-BE49-F238E27FC236}">
                            <a16:creationId xmlns:a16="http://schemas.microsoft.com/office/drawing/2014/main" id="{81C300C5-C67E-40A6-B745-5FD022032974}"/>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872039" y="3068639"/>
                        <a:ext cx="1616075" cy="72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8" name="Rectangle 6">
            <a:extLst>
              <a:ext uri="{FF2B5EF4-FFF2-40B4-BE49-F238E27FC236}">
                <a16:creationId xmlns:a16="http://schemas.microsoft.com/office/drawing/2014/main" id="{9BFFA4F0-A529-4119-8D44-3E3F0DFD9A3D}"/>
              </a:ext>
            </a:extLst>
          </p:cNvPr>
          <p:cNvSpPr>
            <a:spLocks noChangeArrowheads="1"/>
          </p:cNvSpPr>
          <p:nvPr/>
        </p:nvSpPr>
        <p:spPr bwMode="auto">
          <a:xfrm>
            <a:off x="1524001" y="43934"/>
            <a:ext cx="184731" cy="369332"/>
          </a:xfrm>
          <a:prstGeom prst="rect">
            <a:avLst/>
          </a:prstGeom>
          <a:noFill/>
          <a:ln>
            <a:noFill/>
          </a:ln>
          <a:effectLst/>
          <a:extLst>
            <a:ext uri="{909E8E84-426E-40DD-AFC4-6F175D3DCCD1}">
              <a14:hiddenFill xmlns:a14="http://schemas.microsoft.com/office/drawing/2010/main">
                <a:gradFill rotWithShape="1">
                  <a:gsLst>
                    <a:gs pos="0">
                      <a:schemeClr val="folHlink"/>
                    </a:gs>
                    <a:gs pos="50000">
                      <a:schemeClr val="bg1"/>
                    </a:gs>
                    <a:gs pos="100000">
                      <a:schemeClr val="folHlink"/>
                    </a:gs>
                  </a:gsLst>
                  <a:lin ang="5400000" scaled="1"/>
                </a:gradFill>
              </a14:hiddenFill>
            </a:ext>
            <a:ext uri="{91240B29-F687-4F45-9708-019B960494DF}">
              <a14:hiddenLine xmlns:a14="http://schemas.microsoft.com/office/drawing/2010/main" w="9525" cap="flat" cmpd="sng">
                <a:solidFill>
                  <a:schemeClr val="tx1"/>
                </a:solidFill>
                <a:prstDash val="solid"/>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defRPr/>
            </a:pPr>
            <a:endParaRPr lang="en-IE"/>
          </a:p>
        </p:txBody>
      </p:sp>
      <p:graphicFrame>
        <p:nvGraphicFramePr>
          <p:cNvPr id="9" name="Object 8">
            <a:extLst>
              <a:ext uri="{FF2B5EF4-FFF2-40B4-BE49-F238E27FC236}">
                <a16:creationId xmlns:a16="http://schemas.microsoft.com/office/drawing/2014/main" id="{F2826EC0-C5CE-492B-B6FF-64EEF86A8120}"/>
              </a:ext>
            </a:extLst>
          </p:cNvPr>
          <p:cNvGraphicFramePr>
            <a:graphicFrameLocks noChangeAspect="1"/>
          </p:cNvGraphicFramePr>
          <p:nvPr/>
        </p:nvGraphicFramePr>
        <p:xfrm>
          <a:off x="5016500" y="4437064"/>
          <a:ext cx="4108450" cy="663575"/>
        </p:xfrm>
        <a:graphic>
          <a:graphicData uri="http://schemas.openxmlformats.org/presentationml/2006/ole">
            <mc:AlternateContent xmlns:mc="http://schemas.openxmlformats.org/markup-compatibility/2006">
              <mc:Choice xmlns:v="urn:schemas-microsoft-com:vml" Requires="v">
                <p:oleObj spid="_x0000_s3075" name="Equation" r:id="rId6" imgW="2768600" imgH="444500" progId="Equation.DSMT4">
                  <p:embed/>
                </p:oleObj>
              </mc:Choice>
              <mc:Fallback>
                <p:oleObj name="Equation" r:id="rId6" imgW="2768600" imgH="444500" progId="Equation.DSMT4">
                  <p:embed/>
                  <p:pic>
                    <p:nvPicPr>
                      <p:cNvPr id="9" name="Object 8">
                        <a:extLst>
                          <a:ext uri="{FF2B5EF4-FFF2-40B4-BE49-F238E27FC236}">
                            <a16:creationId xmlns:a16="http://schemas.microsoft.com/office/drawing/2014/main" id="{F2826EC0-C5CE-492B-B6FF-64EEF86A8120}"/>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016500" y="4437064"/>
                        <a:ext cx="4108450" cy="663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a:extLst>
              <a:ext uri="{FF2B5EF4-FFF2-40B4-BE49-F238E27FC236}">
                <a16:creationId xmlns:a16="http://schemas.microsoft.com/office/drawing/2014/main" id="{4EA0EA83-1B96-438C-A103-F521EDC2E28F}"/>
              </a:ext>
            </a:extLst>
          </p:cNvPr>
          <p:cNvSpPr>
            <a:spLocks noGrp="1" noChangeArrowheads="1"/>
          </p:cNvSpPr>
          <p:nvPr>
            <p:ph type="title"/>
          </p:nvPr>
        </p:nvSpPr>
        <p:spPr/>
        <p:txBody>
          <a:bodyPr/>
          <a:lstStyle/>
          <a:p>
            <a:r>
              <a:rPr lang="en-IE" altLang="en-US"/>
              <a:t>2013 q.12c</a:t>
            </a:r>
          </a:p>
        </p:txBody>
      </p:sp>
      <p:pic>
        <p:nvPicPr>
          <p:cNvPr id="44034" name="Picture 2">
            <a:extLst>
              <a:ext uri="{FF2B5EF4-FFF2-40B4-BE49-F238E27FC236}">
                <a16:creationId xmlns:a16="http://schemas.microsoft.com/office/drawing/2014/main" id="{BB6B5CAE-20E8-44D3-9A5B-D01DC3AE7AF2}"/>
              </a:ext>
            </a:extLst>
          </p:cNvPr>
          <p:cNvPicPr>
            <a:picLocks noChangeAspect="1" noChangeArrowheads="1"/>
          </p:cNvPicPr>
          <p:nvPr/>
        </p:nvPicPr>
        <p:blipFill>
          <a:blip r:embed="rId2"/>
          <a:srcRect/>
          <a:stretch>
            <a:fillRect/>
          </a:stretch>
        </p:blipFill>
        <p:spPr bwMode="auto">
          <a:xfrm>
            <a:off x="2414589" y="1862139"/>
            <a:ext cx="7362825" cy="3133725"/>
          </a:xfrm>
          <a:prstGeom prst="rect">
            <a:avLst/>
          </a:prstGeom>
          <a:noFill/>
          <a:ln>
            <a:noFill/>
          </a:ln>
          <a:effectLst/>
          <a:extLst>
            <a:ext uri="{909E8E84-426E-40DD-AFC4-6F175D3DCCD1}">
              <a14:hiddenFill xmlns:a14="http://schemas.microsoft.com/office/drawing/2010/main">
                <a:gradFill rotWithShape="1">
                  <a:gsLst>
                    <a:gs pos="0">
                      <a:schemeClr val="folHlink"/>
                    </a:gs>
                    <a:gs pos="50000">
                      <a:schemeClr val="bg1"/>
                    </a:gs>
                    <a:gs pos="100000">
                      <a:schemeClr val="folHlink"/>
                    </a:gs>
                  </a:gsLst>
                  <a:lin ang="5400000" scaled="1"/>
                </a:gradFill>
              </a14:hiddenFill>
            </a:ext>
            <a:ext uri="{91240B29-F687-4F45-9708-019B960494DF}">
              <a14:hiddenLine xmlns:a14="http://schemas.microsoft.com/office/drawing/2010/main" w="9525" cap="flat" cmpd="sng">
                <a:solidFill>
                  <a:schemeClr val="tx1"/>
                </a:solidFill>
                <a:prstDash val="solid"/>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2" name="Text Box 4">
            <a:extLst>
              <a:ext uri="{FF2B5EF4-FFF2-40B4-BE49-F238E27FC236}">
                <a16:creationId xmlns:a16="http://schemas.microsoft.com/office/drawing/2014/main" id="{C4119690-534C-4B91-9BF8-5814EC58500B}"/>
              </a:ext>
            </a:extLst>
          </p:cNvPr>
          <p:cNvSpPr txBox="1">
            <a:spLocks noChangeArrowheads="1"/>
          </p:cNvSpPr>
          <p:nvPr/>
        </p:nvSpPr>
        <p:spPr bwMode="auto">
          <a:xfrm>
            <a:off x="4800600" y="2133600"/>
            <a:ext cx="6858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FontTx/>
              <a:buNone/>
            </a:pPr>
            <a:r>
              <a:rPr lang="en-IE" altLang="en-US" sz="3600"/>
              <a:t>e</a:t>
            </a:r>
            <a:endParaRPr lang="en-GB" altLang="en-US" sz="3600"/>
          </a:p>
        </p:txBody>
      </p:sp>
      <p:sp>
        <p:nvSpPr>
          <p:cNvPr id="27653" name="Text Box 5">
            <a:extLst>
              <a:ext uri="{FF2B5EF4-FFF2-40B4-BE49-F238E27FC236}">
                <a16:creationId xmlns:a16="http://schemas.microsoft.com/office/drawing/2014/main" id="{4C2F136D-0648-45FD-A96F-729C3C578B2F}"/>
              </a:ext>
            </a:extLst>
          </p:cNvPr>
          <p:cNvSpPr txBox="1">
            <a:spLocks noChangeArrowheads="1"/>
          </p:cNvSpPr>
          <p:nvPr/>
        </p:nvSpPr>
        <p:spPr bwMode="auto">
          <a:xfrm>
            <a:off x="6248400" y="2133600"/>
            <a:ext cx="6858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FontTx/>
              <a:buNone/>
            </a:pPr>
            <a:r>
              <a:rPr lang="en-IE" altLang="en-US" sz="3600"/>
              <a:t>e</a:t>
            </a:r>
            <a:endParaRPr lang="en-GB" altLang="en-US" sz="3600"/>
          </a:p>
        </p:txBody>
      </p:sp>
      <p:sp>
        <p:nvSpPr>
          <p:cNvPr id="27656" name="Text Box 8">
            <a:extLst>
              <a:ext uri="{FF2B5EF4-FFF2-40B4-BE49-F238E27FC236}">
                <a16:creationId xmlns:a16="http://schemas.microsoft.com/office/drawing/2014/main" id="{BCC24855-512C-46F8-A7FE-AAA0C32290A3}"/>
              </a:ext>
            </a:extLst>
          </p:cNvPr>
          <p:cNvSpPr txBox="1">
            <a:spLocks noChangeArrowheads="1"/>
          </p:cNvSpPr>
          <p:nvPr/>
        </p:nvSpPr>
        <p:spPr bwMode="auto">
          <a:xfrm>
            <a:off x="4872038" y="3573463"/>
            <a:ext cx="6858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FontTx/>
              <a:buNone/>
            </a:pPr>
            <a:r>
              <a:rPr lang="en-IE" altLang="en-US" sz="3600"/>
              <a:t>p</a:t>
            </a:r>
            <a:endParaRPr lang="en-GB" altLang="en-US" sz="3600"/>
          </a:p>
        </p:txBody>
      </p:sp>
      <p:sp>
        <p:nvSpPr>
          <p:cNvPr id="27657" name="Text Box 9">
            <a:extLst>
              <a:ext uri="{FF2B5EF4-FFF2-40B4-BE49-F238E27FC236}">
                <a16:creationId xmlns:a16="http://schemas.microsoft.com/office/drawing/2014/main" id="{040F0AA7-4920-4D6A-A891-A3ED855EB378}"/>
              </a:ext>
            </a:extLst>
          </p:cNvPr>
          <p:cNvSpPr txBox="1">
            <a:spLocks noChangeArrowheads="1"/>
          </p:cNvSpPr>
          <p:nvPr/>
        </p:nvSpPr>
        <p:spPr bwMode="auto">
          <a:xfrm>
            <a:off x="6311900" y="3573463"/>
            <a:ext cx="6858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FontTx/>
              <a:buNone/>
            </a:pPr>
            <a:r>
              <a:rPr lang="en-IE" altLang="en-US" sz="3600"/>
              <a:t>p</a:t>
            </a:r>
            <a:endParaRPr lang="en-GB" altLang="en-US" sz="3600"/>
          </a:p>
        </p:txBody>
      </p:sp>
      <p:sp>
        <p:nvSpPr>
          <p:cNvPr id="27660" name="Text Box 12">
            <a:extLst>
              <a:ext uri="{FF2B5EF4-FFF2-40B4-BE49-F238E27FC236}">
                <a16:creationId xmlns:a16="http://schemas.microsoft.com/office/drawing/2014/main" id="{963AA5E0-623D-4703-9629-029B339EB769}"/>
              </a:ext>
            </a:extLst>
          </p:cNvPr>
          <p:cNvSpPr txBox="1">
            <a:spLocks noChangeArrowheads="1"/>
          </p:cNvSpPr>
          <p:nvPr/>
        </p:nvSpPr>
        <p:spPr bwMode="auto">
          <a:xfrm>
            <a:off x="1982788" y="4941888"/>
            <a:ext cx="6858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FontTx/>
              <a:buNone/>
            </a:pPr>
            <a:r>
              <a:rPr lang="en-IE" altLang="en-US" sz="3600" dirty="0"/>
              <a:t>p</a:t>
            </a:r>
            <a:endParaRPr lang="en-GB" altLang="en-US" sz="3600" dirty="0"/>
          </a:p>
        </p:txBody>
      </p:sp>
      <p:sp>
        <p:nvSpPr>
          <p:cNvPr id="27661" name="Text Box 13">
            <a:extLst>
              <a:ext uri="{FF2B5EF4-FFF2-40B4-BE49-F238E27FC236}">
                <a16:creationId xmlns:a16="http://schemas.microsoft.com/office/drawing/2014/main" id="{39C4454A-9B32-4F67-A83E-6A64ED528C9C}"/>
              </a:ext>
            </a:extLst>
          </p:cNvPr>
          <p:cNvSpPr txBox="1">
            <a:spLocks noChangeArrowheads="1"/>
          </p:cNvSpPr>
          <p:nvPr/>
        </p:nvSpPr>
        <p:spPr bwMode="auto">
          <a:xfrm>
            <a:off x="8793107" y="4941094"/>
            <a:ext cx="6858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FontTx/>
              <a:buNone/>
            </a:pPr>
            <a:r>
              <a:rPr lang="en-IE" altLang="en-US" sz="3600"/>
              <a:t>e</a:t>
            </a:r>
            <a:endParaRPr lang="en-GB" altLang="en-US" sz="3600"/>
          </a:p>
        </p:txBody>
      </p:sp>
      <p:sp>
        <p:nvSpPr>
          <p:cNvPr id="5128" name="Rectangle 16">
            <a:extLst>
              <a:ext uri="{FF2B5EF4-FFF2-40B4-BE49-F238E27FC236}">
                <a16:creationId xmlns:a16="http://schemas.microsoft.com/office/drawing/2014/main" id="{778108EC-3B9C-4B28-A931-A8C81434E732}"/>
              </a:ext>
            </a:extLst>
          </p:cNvPr>
          <p:cNvSpPr>
            <a:spLocks noGrp="1" noChangeArrowheads="1"/>
          </p:cNvSpPr>
          <p:nvPr>
            <p:ph type="title"/>
          </p:nvPr>
        </p:nvSpPr>
        <p:spPr>
          <a:noFill/>
        </p:spPr>
        <p:txBody>
          <a:bodyPr/>
          <a:lstStyle/>
          <a:p>
            <a:pPr eaLnBrk="1" hangingPunct="1"/>
            <a:r>
              <a:rPr lang="en-IE" altLang="en-US"/>
              <a:t>What is electricity?</a:t>
            </a:r>
          </a:p>
        </p:txBody>
      </p:sp>
      <p:sp>
        <p:nvSpPr>
          <p:cNvPr id="27665" name="Line 17">
            <a:extLst>
              <a:ext uri="{FF2B5EF4-FFF2-40B4-BE49-F238E27FC236}">
                <a16:creationId xmlns:a16="http://schemas.microsoft.com/office/drawing/2014/main" id="{98EE238B-9DA4-4E68-9226-3F9A9C6BAD37}"/>
              </a:ext>
            </a:extLst>
          </p:cNvPr>
          <p:cNvSpPr>
            <a:spLocks noChangeShapeType="1"/>
          </p:cNvSpPr>
          <p:nvPr/>
        </p:nvSpPr>
        <p:spPr bwMode="auto">
          <a:xfrm>
            <a:off x="5880101" y="2492375"/>
            <a:ext cx="2303463"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E"/>
          </a:p>
        </p:txBody>
      </p:sp>
      <p:sp>
        <p:nvSpPr>
          <p:cNvPr id="27666" name="Line 18">
            <a:extLst>
              <a:ext uri="{FF2B5EF4-FFF2-40B4-BE49-F238E27FC236}">
                <a16:creationId xmlns:a16="http://schemas.microsoft.com/office/drawing/2014/main" id="{E78375F9-3139-4AC3-98CA-7DD55C18F3C5}"/>
              </a:ext>
            </a:extLst>
          </p:cNvPr>
          <p:cNvSpPr>
            <a:spLocks noChangeShapeType="1"/>
          </p:cNvSpPr>
          <p:nvPr/>
        </p:nvSpPr>
        <p:spPr bwMode="auto">
          <a:xfrm>
            <a:off x="3359151" y="2492375"/>
            <a:ext cx="2303463" cy="0"/>
          </a:xfrm>
          <a:prstGeom prst="line">
            <a:avLst/>
          </a:prstGeom>
          <a:noFill/>
          <a:ln w="9525">
            <a:solidFill>
              <a:schemeClr val="tx1"/>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E"/>
          </a:p>
        </p:txBody>
      </p:sp>
      <p:sp>
        <p:nvSpPr>
          <p:cNvPr id="27667" name="Line 19">
            <a:extLst>
              <a:ext uri="{FF2B5EF4-FFF2-40B4-BE49-F238E27FC236}">
                <a16:creationId xmlns:a16="http://schemas.microsoft.com/office/drawing/2014/main" id="{F5693CCF-A561-4454-BFCE-86381FE99F86}"/>
              </a:ext>
            </a:extLst>
          </p:cNvPr>
          <p:cNvSpPr>
            <a:spLocks noChangeShapeType="1"/>
          </p:cNvSpPr>
          <p:nvPr/>
        </p:nvSpPr>
        <p:spPr bwMode="auto">
          <a:xfrm>
            <a:off x="5951538" y="4005263"/>
            <a:ext cx="2303462"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E"/>
          </a:p>
        </p:txBody>
      </p:sp>
      <p:sp>
        <p:nvSpPr>
          <p:cNvPr id="27668" name="Line 20">
            <a:extLst>
              <a:ext uri="{FF2B5EF4-FFF2-40B4-BE49-F238E27FC236}">
                <a16:creationId xmlns:a16="http://schemas.microsoft.com/office/drawing/2014/main" id="{8D2960D1-D994-4B98-BCCB-E9C699D9FE0F}"/>
              </a:ext>
            </a:extLst>
          </p:cNvPr>
          <p:cNvSpPr>
            <a:spLocks noChangeShapeType="1"/>
          </p:cNvSpPr>
          <p:nvPr/>
        </p:nvSpPr>
        <p:spPr bwMode="auto">
          <a:xfrm>
            <a:off x="3287713" y="4005263"/>
            <a:ext cx="2303462" cy="0"/>
          </a:xfrm>
          <a:prstGeom prst="line">
            <a:avLst/>
          </a:prstGeom>
          <a:noFill/>
          <a:ln w="9525">
            <a:solidFill>
              <a:schemeClr val="tx1"/>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E"/>
          </a:p>
        </p:txBody>
      </p:sp>
      <p:sp>
        <p:nvSpPr>
          <p:cNvPr id="27669" name="Line 21">
            <a:extLst>
              <a:ext uri="{FF2B5EF4-FFF2-40B4-BE49-F238E27FC236}">
                <a16:creationId xmlns:a16="http://schemas.microsoft.com/office/drawing/2014/main" id="{2F841371-2BA0-4409-BFFD-9512AF5ED6A8}"/>
              </a:ext>
            </a:extLst>
          </p:cNvPr>
          <p:cNvSpPr>
            <a:spLocks noChangeShapeType="1"/>
          </p:cNvSpPr>
          <p:nvPr/>
        </p:nvSpPr>
        <p:spPr bwMode="auto">
          <a:xfrm flipH="1">
            <a:off x="6167439" y="5445125"/>
            <a:ext cx="1944687"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E"/>
          </a:p>
        </p:txBody>
      </p:sp>
      <p:sp>
        <p:nvSpPr>
          <p:cNvPr id="27670" name="Line 22">
            <a:extLst>
              <a:ext uri="{FF2B5EF4-FFF2-40B4-BE49-F238E27FC236}">
                <a16:creationId xmlns:a16="http://schemas.microsoft.com/office/drawing/2014/main" id="{57093D7C-DEF0-4338-BB14-935A09BCC9E7}"/>
              </a:ext>
            </a:extLst>
          </p:cNvPr>
          <p:cNvSpPr>
            <a:spLocks noChangeShapeType="1"/>
          </p:cNvSpPr>
          <p:nvPr/>
        </p:nvSpPr>
        <p:spPr bwMode="auto">
          <a:xfrm>
            <a:off x="3503614" y="5445125"/>
            <a:ext cx="1944687"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E"/>
          </a:p>
        </p:txBody>
      </p:sp>
      <p:sp>
        <p:nvSpPr>
          <p:cNvPr id="27671" name="Text Box 23">
            <a:extLst>
              <a:ext uri="{FF2B5EF4-FFF2-40B4-BE49-F238E27FC236}">
                <a16:creationId xmlns:a16="http://schemas.microsoft.com/office/drawing/2014/main" id="{4E21B95D-CA8B-4373-AB13-8F3810BEAFAC}"/>
              </a:ext>
            </a:extLst>
          </p:cNvPr>
          <p:cNvSpPr txBox="1">
            <a:spLocks noChangeArrowheads="1"/>
          </p:cNvSpPr>
          <p:nvPr/>
        </p:nvSpPr>
        <p:spPr bwMode="auto">
          <a:xfrm>
            <a:off x="1703388" y="6308725"/>
            <a:ext cx="8640762"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50000"/>
              </a:spcBef>
              <a:buFontTx/>
              <a:buNone/>
            </a:pPr>
            <a:r>
              <a:rPr lang="en-GB" altLang="en-US" sz="2400">
                <a:solidFill>
                  <a:srgbClr val="000066"/>
                </a:solidFill>
              </a:rPr>
              <a:t>The force that makes this happen is what we call electricity</a:t>
            </a:r>
          </a:p>
        </p:txBody>
      </p:sp>
      <p:sp>
        <p:nvSpPr>
          <p:cNvPr id="27672" name="Text Box 24">
            <a:extLst>
              <a:ext uri="{FF2B5EF4-FFF2-40B4-BE49-F238E27FC236}">
                <a16:creationId xmlns:a16="http://schemas.microsoft.com/office/drawing/2014/main" id="{8CCD8BE5-332C-40F6-9D6E-AB8779388637}"/>
              </a:ext>
            </a:extLst>
          </p:cNvPr>
          <p:cNvSpPr txBox="1">
            <a:spLocks noChangeArrowheads="1"/>
          </p:cNvSpPr>
          <p:nvPr/>
        </p:nvSpPr>
        <p:spPr bwMode="auto">
          <a:xfrm>
            <a:off x="3719513" y="2924176"/>
            <a:ext cx="1223962"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FontTx/>
              <a:buNone/>
            </a:pPr>
            <a:r>
              <a:rPr lang="en-GB" altLang="en-US" sz="2800">
                <a:solidFill>
                  <a:srgbClr val="000066"/>
                </a:solidFill>
              </a:rPr>
              <a:t>p</a:t>
            </a:r>
            <a:r>
              <a:rPr lang="en-GB" altLang="en-US" sz="2800" baseline="30000">
                <a:solidFill>
                  <a:srgbClr val="000066"/>
                </a:solidFill>
              </a:rPr>
              <a:t>+</a:t>
            </a:r>
            <a:endParaRPr lang="en-GB" altLang="en-US" sz="2800">
              <a:solidFill>
                <a:srgbClr val="000066"/>
              </a:solidFill>
            </a:endParaRPr>
          </a:p>
        </p:txBody>
      </p:sp>
      <p:sp>
        <p:nvSpPr>
          <p:cNvPr id="27673" name="Text Box 25">
            <a:extLst>
              <a:ext uri="{FF2B5EF4-FFF2-40B4-BE49-F238E27FC236}">
                <a16:creationId xmlns:a16="http://schemas.microsoft.com/office/drawing/2014/main" id="{1FFB34AD-D81F-4655-A944-1AF6FE6C5250}"/>
              </a:ext>
            </a:extLst>
          </p:cNvPr>
          <p:cNvSpPr txBox="1">
            <a:spLocks noChangeArrowheads="1"/>
          </p:cNvSpPr>
          <p:nvPr/>
        </p:nvSpPr>
        <p:spPr bwMode="auto">
          <a:xfrm>
            <a:off x="7175501" y="2924176"/>
            <a:ext cx="1223963"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FontTx/>
              <a:buNone/>
            </a:pPr>
            <a:r>
              <a:rPr lang="en-GB" altLang="en-US" sz="2800">
                <a:solidFill>
                  <a:srgbClr val="000066"/>
                </a:solidFill>
              </a:rPr>
              <a:t>e</a:t>
            </a:r>
            <a:r>
              <a:rPr lang="en-GB" altLang="en-US" sz="2800" baseline="30000">
                <a:solidFill>
                  <a:srgbClr val="000066"/>
                </a:solidFill>
              </a:rPr>
              <a:t>-</a:t>
            </a:r>
          </a:p>
        </p:txBody>
      </p:sp>
      <p:sp>
        <p:nvSpPr>
          <p:cNvPr id="27674" name="Text Box 26">
            <a:extLst>
              <a:ext uri="{FF2B5EF4-FFF2-40B4-BE49-F238E27FC236}">
                <a16:creationId xmlns:a16="http://schemas.microsoft.com/office/drawing/2014/main" id="{56E17C13-06C3-4454-9842-E0F2239A7E60}"/>
              </a:ext>
            </a:extLst>
          </p:cNvPr>
          <p:cNvSpPr txBox="1">
            <a:spLocks noChangeArrowheads="1"/>
          </p:cNvSpPr>
          <p:nvPr/>
        </p:nvSpPr>
        <p:spPr bwMode="auto">
          <a:xfrm>
            <a:off x="2782888" y="3573464"/>
            <a:ext cx="27368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50000"/>
              </a:spcBef>
              <a:buFontTx/>
              <a:buNone/>
            </a:pPr>
            <a:r>
              <a:rPr lang="en-GB" altLang="en-US" sz="2000">
                <a:solidFill>
                  <a:srgbClr val="000066"/>
                </a:solidFill>
              </a:rPr>
              <a:t>positively charged</a:t>
            </a:r>
          </a:p>
        </p:txBody>
      </p:sp>
      <p:sp>
        <p:nvSpPr>
          <p:cNvPr id="27675" name="Text Box 27">
            <a:extLst>
              <a:ext uri="{FF2B5EF4-FFF2-40B4-BE49-F238E27FC236}">
                <a16:creationId xmlns:a16="http://schemas.microsoft.com/office/drawing/2014/main" id="{EF6299BD-E784-4172-B625-A19C34409375}"/>
              </a:ext>
            </a:extLst>
          </p:cNvPr>
          <p:cNvSpPr txBox="1">
            <a:spLocks noChangeArrowheads="1"/>
          </p:cNvSpPr>
          <p:nvPr/>
        </p:nvSpPr>
        <p:spPr bwMode="auto">
          <a:xfrm>
            <a:off x="6096000" y="3644901"/>
            <a:ext cx="27368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50000"/>
              </a:spcBef>
              <a:buFontTx/>
              <a:buNone/>
            </a:pPr>
            <a:r>
              <a:rPr lang="en-GB" altLang="en-US" sz="2000">
                <a:solidFill>
                  <a:srgbClr val="000066"/>
                </a:solidFill>
              </a:rPr>
              <a:t>negatively charged</a:t>
            </a:r>
          </a:p>
        </p:txBody>
      </p:sp>
      <p:sp>
        <p:nvSpPr>
          <p:cNvPr id="27676" name="Text Box 28">
            <a:extLst>
              <a:ext uri="{FF2B5EF4-FFF2-40B4-BE49-F238E27FC236}">
                <a16:creationId xmlns:a16="http://schemas.microsoft.com/office/drawing/2014/main" id="{46CC7012-B752-4B29-99C8-C07323FF57A1}"/>
              </a:ext>
            </a:extLst>
          </p:cNvPr>
          <p:cNvSpPr txBox="1">
            <a:spLocks noChangeArrowheads="1"/>
          </p:cNvSpPr>
          <p:nvPr/>
        </p:nvSpPr>
        <p:spPr bwMode="auto">
          <a:xfrm>
            <a:off x="3792539" y="1773239"/>
            <a:ext cx="4681537"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FontTx/>
              <a:buNone/>
            </a:pPr>
            <a:r>
              <a:rPr lang="en-GB" altLang="en-US" sz="2000">
                <a:solidFill>
                  <a:srgbClr val="000066"/>
                </a:solidFill>
              </a:rPr>
              <a:t>Like charges repel, unlike charges attract</a:t>
            </a:r>
          </a:p>
        </p:txBody>
      </p:sp>
      <p:sp>
        <p:nvSpPr>
          <p:cNvPr id="2" name="TextBox 1">
            <a:extLst>
              <a:ext uri="{FF2B5EF4-FFF2-40B4-BE49-F238E27FC236}">
                <a16:creationId xmlns:a16="http://schemas.microsoft.com/office/drawing/2014/main" id="{829463E0-5159-491E-BEAE-2B9602B729B3}"/>
              </a:ext>
            </a:extLst>
          </p:cNvPr>
          <p:cNvSpPr txBox="1"/>
          <p:nvPr/>
        </p:nvSpPr>
        <p:spPr>
          <a:xfrm>
            <a:off x="6467302" y="1005840"/>
            <a:ext cx="4771505" cy="369332"/>
          </a:xfrm>
          <a:prstGeom prst="rect">
            <a:avLst/>
          </a:prstGeom>
          <a:noFill/>
        </p:spPr>
        <p:txBody>
          <a:bodyPr wrap="square" rtlCol="0">
            <a:spAutoFit/>
          </a:bodyPr>
          <a:lstStyle/>
          <a:p>
            <a:r>
              <a:rPr lang="en-GB" dirty="0">
                <a:solidFill>
                  <a:schemeClr val="accent1">
                    <a:lumMod val="50000"/>
                  </a:schemeClr>
                </a:solidFill>
              </a:rPr>
              <a:t>Look at protons and electrons…..</a:t>
            </a:r>
            <a:endParaRPr lang="en-IE" dirty="0">
              <a:solidFill>
                <a:schemeClr val="accent1">
                  <a:lumMod val="50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5" presetClass="path" presetSubtype="0" accel="50000" decel="50000" fill="hold" grpId="0" nodeType="clickEffect">
                                  <p:stCondLst>
                                    <p:cond delay="0"/>
                                  </p:stCondLst>
                                  <p:childTnLst>
                                    <p:animMotion origin="layout" path="M 0 0  L -0.25 0  E" pathEditMode="relative" ptsTypes="">
                                      <p:cBhvr>
                                        <p:cTn id="11" dur="2000" fill="hold"/>
                                        <p:tgtEl>
                                          <p:spTgt spid="27652"/>
                                        </p:tgtEl>
                                        <p:attrNameLst>
                                          <p:attrName>ppt_x</p:attrName>
                                          <p:attrName>ppt_y</p:attrName>
                                        </p:attrNameLst>
                                      </p:cBhvr>
                                    </p:animMotion>
                                  </p:childTnLst>
                                </p:cTn>
                              </p:par>
                              <p:par>
                                <p:cTn id="12" presetID="63" presetClass="path" presetSubtype="0" accel="50000" decel="50000" fill="hold" grpId="0" nodeType="withEffect">
                                  <p:stCondLst>
                                    <p:cond delay="0"/>
                                  </p:stCondLst>
                                  <p:childTnLst>
                                    <p:animMotion origin="layout" path="M 0 0  L 0.25 0  E" pathEditMode="relative" ptsTypes="">
                                      <p:cBhvr>
                                        <p:cTn id="13" dur="2000" fill="hold"/>
                                        <p:tgtEl>
                                          <p:spTgt spid="27653"/>
                                        </p:tgtEl>
                                        <p:attrNameLst>
                                          <p:attrName>ppt_x</p:attrName>
                                          <p:attrName>ppt_y</p:attrName>
                                        </p:attrNameLst>
                                      </p:cBhvr>
                                    </p:animMotion>
                                  </p:childTnLst>
                                </p:cTn>
                              </p:par>
                            </p:childTnLst>
                          </p:cTn>
                        </p:par>
                        <p:par>
                          <p:cTn id="14" fill="hold">
                            <p:stCondLst>
                              <p:cond delay="2000"/>
                            </p:stCondLst>
                            <p:childTnLst>
                              <p:par>
                                <p:cTn id="15" presetID="22" presetClass="entr" presetSubtype="8" fill="hold" nodeType="afterEffect">
                                  <p:stCondLst>
                                    <p:cond delay="0"/>
                                  </p:stCondLst>
                                  <p:childTnLst>
                                    <p:set>
                                      <p:cBhvr>
                                        <p:cTn id="16" dur="1" fill="hold">
                                          <p:stCondLst>
                                            <p:cond delay="0"/>
                                          </p:stCondLst>
                                        </p:cTn>
                                        <p:tgtEl>
                                          <p:spTgt spid="27665"/>
                                        </p:tgtEl>
                                        <p:attrNameLst>
                                          <p:attrName>style.visibility</p:attrName>
                                        </p:attrNameLst>
                                      </p:cBhvr>
                                      <p:to>
                                        <p:strVal val="visible"/>
                                      </p:to>
                                    </p:set>
                                    <p:animEffect transition="in" filter="wipe(left)">
                                      <p:cBhvr>
                                        <p:cTn id="17" dur="1000"/>
                                        <p:tgtEl>
                                          <p:spTgt spid="27665"/>
                                        </p:tgtEl>
                                      </p:cBhvr>
                                    </p:animEffect>
                                  </p:childTnLst>
                                </p:cTn>
                              </p:par>
                              <p:par>
                                <p:cTn id="18" presetID="22" presetClass="entr" presetSubtype="2" fill="hold" nodeType="withEffect">
                                  <p:stCondLst>
                                    <p:cond delay="0"/>
                                  </p:stCondLst>
                                  <p:childTnLst>
                                    <p:set>
                                      <p:cBhvr>
                                        <p:cTn id="19" dur="1" fill="hold">
                                          <p:stCondLst>
                                            <p:cond delay="0"/>
                                          </p:stCondLst>
                                        </p:cTn>
                                        <p:tgtEl>
                                          <p:spTgt spid="27666"/>
                                        </p:tgtEl>
                                        <p:attrNameLst>
                                          <p:attrName>style.visibility</p:attrName>
                                        </p:attrNameLst>
                                      </p:cBhvr>
                                      <p:to>
                                        <p:strVal val="visible"/>
                                      </p:to>
                                    </p:set>
                                    <p:animEffect transition="in" filter="wipe(right)">
                                      <p:cBhvr>
                                        <p:cTn id="20" dur="1000"/>
                                        <p:tgtEl>
                                          <p:spTgt spid="27666"/>
                                        </p:tgtEl>
                                      </p:cBhvr>
                                    </p:animEffec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1" nodeType="clickEffect">
                                  <p:stCondLst>
                                    <p:cond delay="0"/>
                                  </p:stCondLst>
                                  <p:childTnLst>
                                    <p:set>
                                      <p:cBhvr>
                                        <p:cTn id="24" dur="1" fill="hold">
                                          <p:stCondLst>
                                            <p:cond delay="0"/>
                                          </p:stCondLst>
                                        </p:cTn>
                                        <p:tgtEl>
                                          <p:spTgt spid="27656"/>
                                        </p:tgtEl>
                                        <p:attrNameLst>
                                          <p:attrName>style.visibility</p:attrName>
                                        </p:attrNameLst>
                                      </p:cBhvr>
                                      <p:to>
                                        <p:strVal val="visible"/>
                                      </p:to>
                                    </p:set>
                                  </p:childTnLst>
                                </p:cTn>
                              </p:par>
                              <p:par>
                                <p:cTn id="25" presetID="1" presetClass="entr" presetSubtype="0" fill="hold" grpId="1" nodeType="withEffect">
                                  <p:stCondLst>
                                    <p:cond delay="0"/>
                                  </p:stCondLst>
                                  <p:childTnLst>
                                    <p:set>
                                      <p:cBhvr>
                                        <p:cTn id="26" dur="1" fill="hold">
                                          <p:stCondLst>
                                            <p:cond delay="0"/>
                                          </p:stCondLst>
                                        </p:cTn>
                                        <p:tgtEl>
                                          <p:spTgt spid="2765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63" presetClass="path" presetSubtype="0" accel="50000" decel="50000" fill="hold" grpId="0" nodeType="clickEffect">
                                  <p:stCondLst>
                                    <p:cond delay="0"/>
                                  </p:stCondLst>
                                  <p:childTnLst>
                                    <p:animMotion origin="layout" path="M 0 0  L 0.25 0  E" pathEditMode="relative" ptsTypes="">
                                      <p:cBhvr>
                                        <p:cTn id="30" dur="2000" fill="hold"/>
                                        <p:tgtEl>
                                          <p:spTgt spid="27657"/>
                                        </p:tgtEl>
                                        <p:attrNameLst>
                                          <p:attrName>ppt_x</p:attrName>
                                          <p:attrName>ppt_y</p:attrName>
                                        </p:attrNameLst>
                                      </p:cBhvr>
                                    </p:animMotion>
                                  </p:childTnLst>
                                </p:cTn>
                              </p:par>
                              <p:par>
                                <p:cTn id="31" presetID="35" presetClass="path" presetSubtype="0" accel="50000" decel="50000" fill="hold" grpId="0" nodeType="withEffect">
                                  <p:stCondLst>
                                    <p:cond delay="0"/>
                                  </p:stCondLst>
                                  <p:childTnLst>
                                    <p:animMotion origin="layout" path="M 0 0  L -0.25 0  E" pathEditMode="relative" ptsTypes="">
                                      <p:cBhvr>
                                        <p:cTn id="32" dur="2000" fill="hold"/>
                                        <p:tgtEl>
                                          <p:spTgt spid="27656"/>
                                        </p:tgtEl>
                                        <p:attrNameLst>
                                          <p:attrName>ppt_x</p:attrName>
                                          <p:attrName>ppt_y</p:attrName>
                                        </p:attrNameLst>
                                      </p:cBhvr>
                                    </p:animMotion>
                                  </p:childTnLst>
                                </p:cTn>
                              </p:par>
                            </p:childTnLst>
                          </p:cTn>
                        </p:par>
                        <p:par>
                          <p:cTn id="33" fill="hold">
                            <p:stCondLst>
                              <p:cond delay="2000"/>
                            </p:stCondLst>
                            <p:childTnLst>
                              <p:par>
                                <p:cTn id="34" presetID="22" presetClass="entr" presetSubtype="8" fill="hold" nodeType="afterEffect">
                                  <p:stCondLst>
                                    <p:cond delay="0"/>
                                  </p:stCondLst>
                                  <p:childTnLst>
                                    <p:set>
                                      <p:cBhvr>
                                        <p:cTn id="35" dur="1" fill="hold">
                                          <p:stCondLst>
                                            <p:cond delay="0"/>
                                          </p:stCondLst>
                                        </p:cTn>
                                        <p:tgtEl>
                                          <p:spTgt spid="27667"/>
                                        </p:tgtEl>
                                        <p:attrNameLst>
                                          <p:attrName>style.visibility</p:attrName>
                                        </p:attrNameLst>
                                      </p:cBhvr>
                                      <p:to>
                                        <p:strVal val="visible"/>
                                      </p:to>
                                    </p:set>
                                    <p:animEffect transition="in" filter="wipe(left)">
                                      <p:cBhvr>
                                        <p:cTn id="36" dur="1000"/>
                                        <p:tgtEl>
                                          <p:spTgt spid="27667"/>
                                        </p:tgtEl>
                                      </p:cBhvr>
                                    </p:animEffect>
                                  </p:childTnLst>
                                </p:cTn>
                              </p:par>
                              <p:par>
                                <p:cTn id="37" presetID="22" presetClass="entr" presetSubtype="2" fill="hold" nodeType="withEffect">
                                  <p:stCondLst>
                                    <p:cond delay="0"/>
                                  </p:stCondLst>
                                  <p:childTnLst>
                                    <p:set>
                                      <p:cBhvr>
                                        <p:cTn id="38" dur="1" fill="hold">
                                          <p:stCondLst>
                                            <p:cond delay="0"/>
                                          </p:stCondLst>
                                        </p:cTn>
                                        <p:tgtEl>
                                          <p:spTgt spid="27668"/>
                                        </p:tgtEl>
                                        <p:attrNameLst>
                                          <p:attrName>style.visibility</p:attrName>
                                        </p:attrNameLst>
                                      </p:cBhvr>
                                      <p:to>
                                        <p:strVal val="visible"/>
                                      </p:to>
                                    </p:set>
                                    <p:animEffect transition="in" filter="wipe(right)">
                                      <p:cBhvr>
                                        <p:cTn id="39" dur="1000"/>
                                        <p:tgtEl>
                                          <p:spTgt spid="27668"/>
                                        </p:tgtEl>
                                      </p:cBhvr>
                                    </p:animEffect>
                                  </p:childTnLst>
                                </p:cTn>
                              </p:par>
                            </p:childTnLst>
                          </p:cTn>
                        </p:par>
                      </p:childTnLst>
                    </p:cTn>
                  </p:par>
                  <p:par>
                    <p:cTn id="40" fill="hold">
                      <p:stCondLst>
                        <p:cond delay="indefinite"/>
                      </p:stCondLst>
                      <p:childTnLst>
                        <p:par>
                          <p:cTn id="41" fill="hold">
                            <p:stCondLst>
                              <p:cond delay="0"/>
                            </p:stCondLst>
                            <p:childTnLst>
                              <p:par>
                                <p:cTn id="42" presetID="1" presetClass="entr" presetSubtype="0" fill="hold" grpId="0" nodeType="clickEffect">
                                  <p:stCondLst>
                                    <p:cond delay="0"/>
                                  </p:stCondLst>
                                  <p:childTnLst>
                                    <p:set>
                                      <p:cBhvr>
                                        <p:cTn id="43" dur="1" fill="hold">
                                          <p:stCondLst>
                                            <p:cond delay="0"/>
                                          </p:stCondLst>
                                        </p:cTn>
                                        <p:tgtEl>
                                          <p:spTgt spid="27661"/>
                                        </p:tgtEl>
                                        <p:attrNameLst>
                                          <p:attrName>style.visibility</p:attrName>
                                        </p:attrNameLst>
                                      </p:cBhvr>
                                      <p:to>
                                        <p:strVal val="visible"/>
                                      </p:to>
                                    </p:set>
                                  </p:childTnLst>
                                </p:cTn>
                              </p:par>
                              <p:par>
                                <p:cTn id="44" presetID="1" presetClass="entr" presetSubtype="0" fill="hold" grpId="0" nodeType="withEffect">
                                  <p:stCondLst>
                                    <p:cond delay="0"/>
                                  </p:stCondLst>
                                  <p:childTnLst>
                                    <p:set>
                                      <p:cBhvr>
                                        <p:cTn id="45" dur="1" fill="hold">
                                          <p:stCondLst>
                                            <p:cond delay="0"/>
                                          </p:stCondLst>
                                        </p:cTn>
                                        <p:tgtEl>
                                          <p:spTgt spid="27660"/>
                                        </p:tgtEl>
                                        <p:attrNameLst>
                                          <p:attrName>style.visibility</p:attrName>
                                        </p:attrNameLst>
                                      </p:cBhvr>
                                      <p:to>
                                        <p:strVal val="visible"/>
                                      </p:to>
                                    </p:set>
                                  </p:childTnLst>
                                </p:cTn>
                              </p:par>
                            </p:childTnLst>
                          </p:cTn>
                        </p:par>
                      </p:childTnLst>
                    </p:cTn>
                  </p:par>
                  <p:par>
                    <p:cTn id="46" fill="hold">
                      <p:stCondLst>
                        <p:cond delay="indefinite"/>
                      </p:stCondLst>
                      <p:childTnLst>
                        <p:par>
                          <p:cTn id="47" fill="hold">
                            <p:stCondLst>
                              <p:cond delay="0"/>
                            </p:stCondLst>
                            <p:childTnLst>
                              <p:par>
                                <p:cTn id="48" presetID="35" presetClass="path" presetSubtype="0" accel="50000" decel="50000" fill="hold" grpId="1" nodeType="clickEffect">
                                  <p:stCondLst>
                                    <p:cond delay="0"/>
                                  </p:stCondLst>
                                  <p:childTnLst>
                                    <p:animMotion origin="layout" path="M 1.04167E-6 -1.11111E-6 L -0.25 -1.11111E-6 " pathEditMode="relative" rAng="0" ptsTypes="AA">
                                      <p:cBhvr>
                                        <p:cTn id="49" dur="2000" fill="hold"/>
                                        <p:tgtEl>
                                          <p:spTgt spid="27661"/>
                                        </p:tgtEl>
                                        <p:attrNameLst>
                                          <p:attrName>ppt_x</p:attrName>
                                          <p:attrName>ppt_y</p:attrName>
                                        </p:attrNameLst>
                                      </p:cBhvr>
                                      <p:rCtr x="-12500" y="0"/>
                                    </p:animMotion>
                                  </p:childTnLst>
                                </p:cTn>
                              </p:par>
                              <p:par>
                                <p:cTn id="50" presetID="63" presetClass="path" presetSubtype="0" accel="50000" decel="50000" fill="hold" grpId="1" nodeType="withEffect">
                                  <p:stCondLst>
                                    <p:cond delay="0"/>
                                  </p:stCondLst>
                                  <p:childTnLst>
                                    <p:animMotion origin="layout" path="M 4.79167E-6 -1.11111E-6 L 0.27903 -1.11111E-6 " pathEditMode="relative" rAng="0" ptsTypes="AA">
                                      <p:cBhvr>
                                        <p:cTn id="51" dur="2000" fill="hold"/>
                                        <p:tgtEl>
                                          <p:spTgt spid="27660"/>
                                        </p:tgtEl>
                                        <p:attrNameLst>
                                          <p:attrName>ppt_x</p:attrName>
                                          <p:attrName>ppt_y</p:attrName>
                                        </p:attrNameLst>
                                      </p:cBhvr>
                                      <p:rCtr x="13945" y="0"/>
                                    </p:animMotion>
                                  </p:childTnLst>
                                </p:cTn>
                              </p:par>
                            </p:childTnLst>
                          </p:cTn>
                        </p:par>
                        <p:par>
                          <p:cTn id="52" fill="hold">
                            <p:stCondLst>
                              <p:cond delay="2000"/>
                            </p:stCondLst>
                            <p:childTnLst>
                              <p:par>
                                <p:cTn id="53" presetID="22" presetClass="entr" presetSubtype="2" fill="hold" nodeType="afterEffect">
                                  <p:stCondLst>
                                    <p:cond delay="0"/>
                                  </p:stCondLst>
                                  <p:childTnLst>
                                    <p:set>
                                      <p:cBhvr>
                                        <p:cTn id="54" dur="1" fill="hold">
                                          <p:stCondLst>
                                            <p:cond delay="0"/>
                                          </p:stCondLst>
                                        </p:cTn>
                                        <p:tgtEl>
                                          <p:spTgt spid="27669"/>
                                        </p:tgtEl>
                                        <p:attrNameLst>
                                          <p:attrName>style.visibility</p:attrName>
                                        </p:attrNameLst>
                                      </p:cBhvr>
                                      <p:to>
                                        <p:strVal val="visible"/>
                                      </p:to>
                                    </p:set>
                                    <p:animEffect transition="in" filter="wipe(right)">
                                      <p:cBhvr>
                                        <p:cTn id="55" dur="500"/>
                                        <p:tgtEl>
                                          <p:spTgt spid="27669"/>
                                        </p:tgtEl>
                                      </p:cBhvr>
                                    </p:animEffect>
                                  </p:childTnLst>
                                </p:cTn>
                              </p:par>
                              <p:par>
                                <p:cTn id="56" presetID="22" presetClass="entr" presetSubtype="8" fill="hold" nodeType="withEffect">
                                  <p:stCondLst>
                                    <p:cond delay="0"/>
                                  </p:stCondLst>
                                  <p:childTnLst>
                                    <p:set>
                                      <p:cBhvr>
                                        <p:cTn id="57" dur="1" fill="hold">
                                          <p:stCondLst>
                                            <p:cond delay="0"/>
                                          </p:stCondLst>
                                        </p:cTn>
                                        <p:tgtEl>
                                          <p:spTgt spid="27670"/>
                                        </p:tgtEl>
                                        <p:attrNameLst>
                                          <p:attrName>style.visibility</p:attrName>
                                        </p:attrNameLst>
                                      </p:cBhvr>
                                      <p:to>
                                        <p:strVal val="visible"/>
                                      </p:to>
                                    </p:set>
                                    <p:animEffect transition="in" filter="wipe(left)">
                                      <p:cBhvr>
                                        <p:cTn id="58" dur="500"/>
                                        <p:tgtEl>
                                          <p:spTgt spid="27670"/>
                                        </p:tgtEl>
                                      </p:cBhvr>
                                    </p:animEffect>
                                  </p:childTnLst>
                                </p:cTn>
                              </p:par>
                            </p:childTnLst>
                          </p:cTn>
                        </p:par>
                      </p:childTnLst>
                    </p:cTn>
                  </p:par>
                  <p:par>
                    <p:cTn id="59" fill="hold">
                      <p:stCondLst>
                        <p:cond delay="indefinite"/>
                      </p:stCondLst>
                      <p:childTnLst>
                        <p:par>
                          <p:cTn id="60" fill="hold">
                            <p:stCondLst>
                              <p:cond delay="0"/>
                            </p:stCondLst>
                            <p:childTnLst>
                              <p:par>
                                <p:cTn id="61" presetID="9" presetClass="entr" presetSubtype="0" fill="hold" grpId="0" nodeType="clickEffect">
                                  <p:stCondLst>
                                    <p:cond delay="0"/>
                                  </p:stCondLst>
                                  <p:childTnLst>
                                    <p:set>
                                      <p:cBhvr>
                                        <p:cTn id="62" dur="1" fill="hold">
                                          <p:stCondLst>
                                            <p:cond delay="0"/>
                                          </p:stCondLst>
                                        </p:cTn>
                                        <p:tgtEl>
                                          <p:spTgt spid="27671"/>
                                        </p:tgtEl>
                                        <p:attrNameLst>
                                          <p:attrName>style.visibility</p:attrName>
                                        </p:attrNameLst>
                                      </p:cBhvr>
                                      <p:to>
                                        <p:strVal val="visible"/>
                                      </p:to>
                                    </p:set>
                                    <p:animEffect transition="in" filter="dissolve">
                                      <p:cBhvr>
                                        <p:cTn id="63" dur="500"/>
                                        <p:tgtEl>
                                          <p:spTgt spid="27671"/>
                                        </p:tgtEl>
                                      </p:cBhvr>
                                    </p:animEffect>
                                  </p:childTnLst>
                                </p:cTn>
                              </p:par>
                            </p:childTnLst>
                          </p:cTn>
                        </p:par>
                      </p:childTnLst>
                    </p:cTn>
                  </p:par>
                  <p:par>
                    <p:cTn id="64" fill="hold">
                      <p:stCondLst>
                        <p:cond delay="indefinite"/>
                      </p:stCondLst>
                      <p:childTnLst>
                        <p:par>
                          <p:cTn id="65" fill="hold">
                            <p:stCondLst>
                              <p:cond delay="0"/>
                            </p:stCondLst>
                            <p:childTnLst>
                              <p:par>
                                <p:cTn id="66" presetID="9" presetClass="exit" presetSubtype="0" fill="hold" grpId="1" nodeType="clickEffect">
                                  <p:stCondLst>
                                    <p:cond delay="0"/>
                                  </p:stCondLst>
                                  <p:childTnLst>
                                    <p:animEffect transition="out" filter="dissolve">
                                      <p:cBhvr>
                                        <p:cTn id="67" dur="500"/>
                                        <p:tgtEl>
                                          <p:spTgt spid="27652"/>
                                        </p:tgtEl>
                                      </p:cBhvr>
                                    </p:animEffect>
                                    <p:set>
                                      <p:cBhvr>
                                        <p:cTn id="68" dur="1" fill="hold">
                                          <p:stCondLst>
                                            <p:cond delay="499"/>
                                          </p:stCondLst>
                                        </p:cTn>
                                        <p:tgtEl>
                                          <p:spTgt spid="27652"/>
                                        </p:tgtEl>
                                        <p:attrNameLst>
                                          <p:attrName>style.visibility</p:attrName>
                                        </p:attrNameLst>
                                      </p:cBhvr>
                                      <p:to>
                                        <p:strVal val="hidden"/>
                                      </p:to>
                                    </p:set>
                                  </p:childTnLst>
                                </p:cTn>
                              </p:par>
                              <p:par>
                                <p:cTn id="69" presetID="9" presetClass="exit" presetSubtype="0" fill="hold" grpId="1" nodeType="withEffect">
                                  <p:stCondLst>
                                    <p:cond delay="0"/>
                                  </p:stCondLst>
                                  <p:childTnLst>
                                    <p:animEffect transition="out" filter="dissolve">
                                      <p:cBhvr>
                                        <p:cTn id="70" dur="500"/>
                                        <p:tgtEl>
                                          <p:spTgt spid="27653"/>
                                        </p:tgtEl>
                                      </p:cBhvr>
                                    </p:animEffect>
                                    <p:set>
                                      <p:cBhvr>
                                        <p:cTn id="71" dur="1" fill="hold">
                                          <p:stCondLst>
                                            <p:cond delay="499"/>
                                          </p:stCondLst>
                                        </p:cTn>
                                        <p:tgtEl>
                                          <p:spTgt spid="27653"/>
                                        </p:tgtEl>
                                        <p:attrNameLst>
                                          <p:attrName>style.visibility</p:attrName>
                                        </p:attrNameLst>
                                      </p:cBhvr>
                                      <p:to>
                                        <p:strVal val="hidden"/>
                                      </p:to>
                                    </p:set>
                                  </p:childTnLst>
                                </p:cTn>
                              </p:par>
                              <p:par>
                                <p:cTn id="72" presetID="9" presetClass="exit" presetSubtype="0" fill="hold" grpId="2" nodeType="withEffect">
                                  <p:stCondLst>
                                    <p:cond delay="0"/>
                                  </p:stCondLst>
                                  <p:childTnLst>
                                    <p:animEffect transition="out" filter="dissolve">
                                      <p:cBhvr>
                                        <p:cTn id="73" dur="500"/>
                                        <p:tgtEl>
                                          <p:spTgt spid="27656"/>
                                        </p:tgtEl>
                                      </p:cBhvr>
                                    </p:animEffect>
                                    <p:set>
                                      <p:cBhvr>
                                        <p:cTn id="74" dur="1" fill="hold">
                                          <p:stCondLst>
                                            <p:cond delay="499"/>
                                          </p:stCondLst>
                                        </p:cTn>
                                        <p:tgtEl>
                                          <p:spTgt spid="27656"/>
                                        </p:tgtEl>
                                        <p:attrNameLst>
                                          <p:attrName>style.visibility</p:attrName>
                                        </p:attrNameLst>
                                      </p:cBhvr>
                                      <p:to>
                                        <p:strVal val="hidden"/>
                                      </p:to>
                                    </p:set>
                                  </p:childTnLst>
                                </p:cTn>
                              </p:par>
                              <p:par>
                                <p:cTn id="75" presetID="9" presetClass="exit" presetSubtype="0" fill="hold" grpId="2" nodeType="withEffect">
                                  <p:stCondLst>
                                    <p:cond delay="0"/>
                                  </p:stCondLst>
                                  <p:childTnLst>
                                    <p:animEffect transition="out" filter="dissolve">
                                      <p:cBhvr>
                                        <p:cTn id="76" dur="500"/>
                                        <p:tgtEl>
                                          <p:spTgt spid="27657"/>
                                        </p:tgtEl>
                                      </p:cBhvr>
                                    </p:animEffect>
                                    <p:set>
                                      <p:cBhvr>
                                        <p:cTn id="77" dur="1" fill="hold">
                                          <p:stCondLst>
                                            <p:cond delay="499"/>
                                          </p:stCondLst>
                                        </p:cTn>
                                        <p:tgtEl>
                                          <p:spTgt spid="27657"/>
                                        </p:tgtEl>
                                        <p:attrNameLst>
                                          <p:attrName>style.visibility</p:attrName>
                                        </p:attrNameLst>
                                      </p:cBhvr>
                                      <p:to>
                                        <p:strVal val="hidden"/>
                                      </p:to>
                                    </p:set>
                                  </p:childTnLst>
                                </p:cTn>
                              </p:par>
                              <p:par>
                                <p:cTn id="78" presetID="9" presetClass="exit" presetSubtype="0" fill="hold" grpId="2" nodeType="withEffect">
                                  <p:stCondLst>
                                    <p:cond delay="0"/>
                                  </p:stCondLst>
                                  <p:childTnLst>
                                    <p:animEffect transition="out" filter="dissolve">
                                      <p:cBhvr>
                                        <p:cTn id="79" dur="500"/>
                                        <p:tgtEl>
                                          <p:spTgt spid="27660"/>
                                        </p:tgtEl>
                                      </p:cBhvr>
                                    </p:animEffect>
                                    <p:set>
                                      <p:cBhvr>
                                        <p:cTn id="80" dur="1" fill="hold">
                                          <p:stCondLst>
                                            <p:cond delay="499"/>
                                          </p:stCondLst>
                                        </p:cTn>
                                        <p:tgtEl>
                                          <p:spTgt spid="27660"/>
                                        </p:tgtEl>
                                        <p:attrNameLst>
                                          <p:attrName>style.visibility</p:attrName>
                                        </p:attrNameLst>
                                      </p:cBhvr>
                                      <p:to>
                                        <p:strVal val="hidden"/>
                                      </p:to>
                                    </p:set>
                                  </p:childTnLst>
                                </p:cTn>
                              </p:par>
                              <p:par>
                                <p:cTn id="81" presetID="9" presetClass="exit" presetSubtype="0" fill="hold" grpId="2" nodeType="withEffect">
                                  <p:stCondLst>
                                    <p:cond delay="0"/>
                                  </p:stCondLst>
                                  <p:childTnLst>
                                    <p:animEffect transition="out" filter="dissolve">
                                      <p:cBhvr>
                                        <p:cTn id="82" dur="500"/>
                                        <p:tgtEl>
                                          <p:spTgt spid="27661"/>
                                        </p:tgtEl>
                                      </p:cBhvr>
                                    </p:animEffect>
                                    <p:set>
                                      <p:cBhvr>
                                        <p:cTn id="83" dur="1" fill="hold">
                                          <p:stCondLst>
                                            <p:cond delay="499"/>
                                          </p:stCondLst>
                                        </p:cTn>
                                        <p:tgtEl>
                                          <p:spTgt spid="27661"/>
                                        </p:tgtEl>
                                        <p:attrNameLst>
                                          <p:attrName>style.visibility</p:attrName>
                                        </p:attrNameLst>
                                      </p:cBhvr>
                                      <p:to>
                                        <p:strVal val="hidden"/>
                                      </p:to>
                                    </p:set>
                                  </p:childTnLst>
                                </p:cTn>
                              </p:par>
                              <p:par>
                                <p:cTn id="84" presetID="9" presetClass="exit" presetSubtype="0" fill="hold" nodeType="withEffect">
                                  <p:stCondLst>
                                    <p:cond delay="0"/>
                                  </p:stCondLst>
                                  <p:childTnLst>
                                    <p:animEffect transition="out" filter="dissolve">
                                      <p:cBhvr>
                                        <p:cTn id="85" dur="500"/>
                                        <p:tgtEl>
                                          <p:spTgt spid="27665"/>
                                        </p:tgtEl>
                                      </p:cBhvr>
                                    </p:animEffect>
                                    <p:set>
                                      <p:cBhvr>
                                        <p:cTn id="86" dur="1" fill="hold">
                                          <p:stCondLst>
                                            <p:cond delay="499"/>
                                          </p:stCondLst>
                                        </p:cTn>
                                        <p:tgtEl>
                                          <p:spTgt spid="27665"/>
                                        </p:tgtEl>
                                        <p:attrNameLst>
                                          <p:attrName>style.visibility</p:attrName>
                                        </p:attrNameLst>
                                      </p:cBhvr>
                                      <p:to>
                                        <p:strVal val="hidden"/>
                                      </p:to>
                                    </p:set>
                                  </p:childTnLst>
                                </p:cTn>
                              </p:par>
                              <p:par>
                                <p:cTn id="87" presetID="9" presetClass="exit" presetSubtype="0" fill="hold" nodeType="withEffect">
                                  <p:stCondLst>
                                    <p:cond delay="0"/>
                                  </p:stCondLst>
                                  <p:childTnLst>
                                    <p:animEffect transition="out" filter="dissolve">
                                      <p:cBhvr>
                                        <p:cTn id="88" dur="500"/>
                                        <p:tgtEl>
                                          <p:spTgt spid="27666"/>
                                        </p:tgtEl>
                                      </p:cBhvr>
                                    </p:animEffect>
                                    <p:set>
                                      <p:cBhvr>
                                        <p:cTn id="89" dur="1" fill="hold">
                                          <p:stCondLst>
                                            <p:cond delay="499"/>
                                          </p:stCondLst>
                                        </p:cTn>
                                        <p:tgtEl>
                                          <p:spTgt spid="27666"/>
                                        </p:tgtEl>
                                        <p:attrNameLst>
                                          <p:attrName>style.visibility</p:attrName>
                                        </p:attrNameLst>
                                      </p:cBhvr>
                                      <p:to>
                                        <p:strVal val="hidden"/>
                                      </p:to>
                                    </p:set>
                                  </p:childTnLst>
                                </p:cTn>
                              </p:par>
                              <p:par>
                                <p:cTn id="90" presetID="9" presetClass="exit" presetSubtype="0" fill="hold" nodeType="withEffect">
                                  <p:stCondLst>
                                    <p:cond delay="0"/>
                                  </p:stCondLst>
                                  <p:childTnLst>
                                    <p:animEffect transition="out" filter="dissolve">
                                      <p:cBhvr>
                                        <p:cTn id="91" dur="500"/>
                                        <p:tgtEl>
                                          <p:spTgt spid="27667"/>
                                        </p:tgtEl>
                                      </p:cBhvr>
                                    </p:animEffect>
                                    <p:set>
                                      <p:cBhvr>
                                        <p:cTn id="92" dur="1" fill="hold">
                                          <p:stCondLst>
                                            <p:cond delay="499"/>
                                          </p:stCondLst>
                                        </p:cTn>
                                        <p:tgtEl>
                                          <p:spTgt spid="27667"/>
                                        </p:tgtEl>
                                        <p:attrNameLst>
                                          <p:attrName>style.visibility</p:attrName>
                                        </p:attrNameLst>
                                      </p:cBhvr>
                                      <p:to>
                                        <p:strVal val="hidden"/>
                                      </p:to>
                                    </p:set>
                                  </p:childTnLst>
                                </p:cTn>
                              </p:par>
                              <p:par>
                                <p:cTn id="93" presetID="9" presetClass="exit" presetSubtype="0" fill="hold" nodeType="withEffect">
                                  <p:stCondLst>
                                    <p:cond delay="0"/>
                                  </p:stCondLst>
                                  <p:childTnLst>
                                    <p:animEffect transition="out" filter="dissolve">
                                      <p:cBhvr>
                                        <p:cTn id="94" dur="500"/>
                                        <p:tgtEl>
                                          <p:spTgt spid="27668"/>
                                        </p:tgtEl>
                                      </p:cBhvr>
                                    </p:animEffect>
                                    <p:set>
                                      <p:cBhvr>
                                        <p:cTn id="95" dur="1" fill="hold">
                                          <p:stCondLst>
                                            <p:cond delay="499"/>
                                          </p:stCondLst>
                                        </p:cTn>
                                        <p:tgtEl>
                                          <p:spTgt spid="27668"/>
                                        </p:tgtEl>
                                        <p:attrNameLst>
                                          <p:attrName>style.visibility</p:attrName>
                                        </p:attrNameLst>
                                      </p:cBhvr>
                                      <p:to>
                                        <p:strVal val="hidden"/>
                                      </p:to>
                                    </p:set>
                                  </p:childTnLst>
                                </p:cTn>
                              </p:par>
                              <p:par>
                                <p:cTn id="96" presetID="9" presetClass="exit" presetSubtype="0" fill="hold" nodeType="withEffect">
                                  <p:stCondLst>
                                    <p:cond delay="0"/>
                                  </p:stCondLst>
                                  <p:childTnLst>
                                    <p:animEffect transition="out" filter="dissolve">
                                      <p:cBhvr>
                                        <p:cTn id="97" dur="500"/>
                                        <p:tgtEl>
                                          <p:spTgt spid="27669"/>
                                        </p:tgtEl>
                                      </p:cBhvr>
                                    </p:animEffect>
                                    <p:set>
                                      <p:cBhvr>
                                        <p:cTn id="98" dur="1" fill="hold">
                                          <p:stCondLst>
                                            <p:cond delay="499"/>
                                          </p:stCondLst>
                                        </p:cTn>
                                        <p:tgtEl>
                                          <p:spTgt spid="27669"/>
                                        </p:tgtEl>
                                        <p:attrNameLst>
                                          <p:attrName>style.visibility</p:attrName>
                                        </p:attrNameLst>
                                      </p:cBhvr>
                                      <p:to>
                                        <p:strVal val="hidden"/>
                                      </p:to>
                                    </p:set>
                                  </p:childTnLst>
                                </p:cTn>
                              </p:par>
                              <p:par>
                                <p:cTn id="99" presetID="9" presetClass="exit" presetSubtype="0" fill="hold" nodeType="withEffect">
                                  <p:stCondLst>
                                    <p:cond delay="0"/>
                                  </p:stCondLst>
                                  <p:childTnLst>
                                    <p:animEffect transition="out" filter="dissolve">
                                      <p:cBhvr>
                                        <p:cTn id="100" dur="500"/>
                                        <p:tgtEl>
                                          <p:spTgt spid="27670"/>
                                        </p:tgtEl>
                                      </p:cBhvr>
                                    </p:animEffect>
                                    <p:set>
                                      <p:cBhvr>
                                        <p:cTn id="101" dur="1" fill="hold">
                                          <p:stCondLst>
                                            <p:cond delay="499"/>
                                          </p:stCondLst>
                                        </p:cTn>
                                        <p:tgtEl>
                                          <p:spTgt spid="27670"/>
                                        </p:tgtEl>
                                        <p:attrNameLst>
                                          <p:attrName>style.visibility</p:attrName>
                                        </p:attrNameLst>
                                      </p:cBhvr>
                                      <p:to>
                                        <p:strVal val="hidden"/>
                                      </p:to>
                                    </p:set>
                                  </p:childTnLst>
                                </p:cTn>
                              </p:par>
                            </p:childTnLst>
                          </p:cTn>
                        </p:par>
                      </p:childTnLst>
                    </p:cTn>
                  </p:par>
                  <p:par>
                    <p:cTn id="102" fill="hold">
                      <p:stCondLst>
                        <p:cond delay="indefinite"/>
                      </p:stCondLst>
                      <p:childTnLst>
                        <p:par>
                          <p:cTn id="103" fill="hold">
                            <p:stCondLst>
                              <p:cond delay="0"/>
                            </p:stCondLst>
                            <p:childTnLst>
                              <p:par>
                                <p:cTn id="104" presetID="9" presetClass="entr" presetSubtype="0" fill="hold" grpId="0" nodeType="clickEffect">
                                  <p:stCondLst>
                                    <p:cond delay="0"/>
                                  </p:stCondLst>
                                  <p:childTnLst>
                                    <p:set>
                                      <p:cBhvr>
                                        <p:cTn id="105" dur="1" fill="hold">
                                          <p:stCondLst>
                                            <p:cond delay="0"/>
                                          </p:stCondLst>
                                        </p:cTn>
                                        <p:tgtEl>
                                          <p:spTgt spid="27676"/>
                                        </p:tgtEl>
                                        <p:attrNameLst>
                                          <p:attrName>style.visibility</p:attrName>
                                        </p:attrNameLst>
                                      </p:cBhvr>
                                      <p:to>
                                        <p:strVal val="visible"/>
                                      </p:to>
                                    </p:set>
                                    <p:animEffect transition="in" filter="dissolve">
                                      <p:cBhvr>
                                        <p:cTn id="106" dur="500"/>
                                        <p:tgtEl>
                                          <p:spTgt spid="27676"/>
                                        </p:tgtEl>
                                      </p:cBhvr>
                                    </p:animEffect>
                                  </p:childTnLst>
                                </p:cTn>
                              </p:par>
                            </p:childTnLst>
                          </p:cTn>
                        </p:par>
                      </p:childTnLst>
                    </p:cTn>
                  </p:par>
                  <p:par>
                    <p:cTn id="107" fill="hold">
                      <p:stCondLst>
                        <p:cond delay="indefinite"/>
                      </p:stCondLst>
                      <p:childTnLst>
                        <p:par>
                          <p:cTn id="108" fill="hold">
                            <p:stCondLst>
                              <p:cond delay="0"/>
                            </p:stCondLst>
                            <p:childTnLst>
                              <p:par>
                                <p:cTn id="109" presetID="9" presetClass="entr" presetSubtype="0" fill="hold" grpId="0" nodeType="clickEffect">
                                  <p:stCondLst>
                                    <p:cond delay="0"/>
                                  </p:stCondLst>
                                  <p:childTnLst>
                                    <p:set>
                                      <p:cBhvr>
                                        <p:cTn id="110" dur="1" fill="hold">
                                          <p:stCondLst>
                                            <p:cond delay="0"/>
                                          </p:stCondLst>
                                        </p:cTn>
                                        <p:tgtEl>
                                          <p:spTgt spid="27672"/>
                                        </p:tgtEl>
                                        <p:attrNameLst>
                                          <p:attrName>style.visibility</p:attrName>
                                        </p:attrNameLst>
                                      </p:cBhvr>
                                      <p:to>
                                        <p:strVal val="visible"/>
                                      </p:to>
                                    </p:set>
                                    <p:animEffect transition="in" filter="dissolve">
                                      <p:cBhvr>
                                        <p:cTn id="111" dur="500"/>
                                        <p:tgtEl>
                                          <p:spTgt spid="27672"/>
                                        </p:tgtEl>
                                      </p:cBhvr>
                                    </p:animEffect>
                                  </p:childTnLst>
                                </p:cTn>
                              </p:par>
                              <p:par>
                                <p:cTn id="112" presetID="9" presetClass="entr" presetSubtype="0" fill="hold" grpId="0" nodeType="withEffect">
                                  <p:stCondLst>
                                    <p:cond delay="0"/>
                                  </p:stCondLst>
                                  <p:childTnLst>
                                    <p:set>
                                      <p:cBhvr>
                                        <p:cTn id="113" dur="1" fill="hold">
                                          <p:stCondLst>
                                            <p:cond delay="0"/>
                                          </p:stCondLst>
                                        </p:cTn>
                                        <p:tgtEl>
                                          <p:spTgt spid="27673"/>
                                        </p:tgtEl>
                                        <p:attrNameLst>
                                          <p:attrName>style.visibility</p:attrName>
                                        </p:attrNameLst>
                                      </p:cBhvr>
                                      <p:to>
                                        <p:strVal val="visible"/>
                                      </p:to>
                                    </p:set>
                                    <p:animEffect transition="in" filter="dissolve">
                                      <p:cBhvr>
                                        <p:cTn id="114" dur="500"/>
                                        <p:tgtEl>
                                          <p:spTgt spid="27673"/>
                                        </p:tgtEl>
                                      </p:cBhvr>
                                    </p:animEffect>
                                  </p:childTnLst>
                                </p:cTn>
                              </p:par>
                            </p:childTnLst>
                          </p:cTn>
                        </p:par>
                      </p:childTnLst>
                    </p:cTn>
                  </p:par>
                  <p:par>
                    <p:cTn id="115" fill="hold">
                      <p:stCondLst>
                        <p:cond delay="indefinite"/>
                      </p:stCondLst>
                      <p:childTnLst>
                        <p:par>
                          <p:cTn id="116" fill="hold">
                            <p:stCondLst>
                              <p:cond delay="0"/>
                            </p:stCondLst>
                            <p:childTnLst>
                              <p:par>
                                <p:cTn id="117" presetID="1" presetClass="entr" presetSubtype="0" fill="hold" grpId="0" nodeType="clickEffect">
                                  <p:stCondLst>
                                    <p:cond delay="0"/>
                                  </p:stCondLst>
                                  <p:childTnLst>
                                    <p:set>
                                      <p:cBhvr>
                                        <p:cTn id="118" dur="1" fill="hold">
                                          <p:stCondLst>
                                            <p:cond delay="0"/>
                                          </p:stCondLst>
                                        </p:cTn>
                                        <p:tgtEl>
                                          <p:spTgt spid="27674"/>
                                        </p:tgtEl>
                                        <p:attrNameLst>
                                          <p:attrName>style.visibility</p:attrName>
                                        </p:attrNameLst>
                                      </p:cBhvr>
                                      <p:to>
                                        <p:strVal val="visible"/>
                                      </p:to>
                                    </p:set>
                                  </p:childTnLst>
                                </p:cTn>
                              </p:par>
                            </p:childTnLst>
                          </p:cTn>
                        </p:par>
                      </p:childTnLst>
                    </p:cTn>
                  </p:par>
                  <p:par>
                    <p:cTn id="119" fill="hold">
                      <p:stCondLst>
                        <p:cond delay="indefinite"/>
                      </p:stCondLst>
                      <p:childTnLst>
                        <p:par>
                          <p:cTn id="120" fill="hold">
                            <p:stCondLst>
                              <p:cond delay="0"/>
                            </p:stCondLst>
                            <p:childTnLst>
                              <p:par>
                                <p:cTn id="121" presetID="1" presetClass="entr" presetSubtype="0" fill="hold" grpId="0" nodeType="clickEffect">
                                  <p:stCondLst>
                                    <p:cond delay="0"/>
                                  </p:stCondLst>
                                  <p:childTnLst>
                                    <p:set>
                                      <p:cBhvr>
                                        <p:cTn id="122" dur="1" fill="hold">
                                          <p:stCondLst>
                                            <p:cond delay="0"/>
                                          </p:stCondLst>
                                        </p:cTn>
                                        <p:tgtEl>
                                          <p:spTgt spid="2767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2" grpId="0"/>
      <p:bldP spid="27652" grpId="1"/>
      <p:bldP spid="27653" grpId="0"/>
      <p:bldP spid="27653" grpId="1"/>
      <p:bldP spid="27656" grpId="0"/>
      <p:bldP spid="27656" grpId="1"/>
      <p:bldP spid="27656" grpId="2"/>
      <p:bldP spid="27657" grpId="0"/>
      <p:bldP spid="27657" grpId="1"/>
      <p:bldP spid="27657" grpId="2"/>
      <p:bldP spid="27660" grpId="0"/>
      <p:bldP spid="27660" grpId="1"/>
      <p:bldP spid="27660" grpId="2"/>
      <p:bldP spid="27661" grpId="0"/>
      <p:bldP spid="27661" grpId="1"/>
      <p:bldP spid="27661" grpId="2"/>
      <p:bldP spid="27671" grpId="0"/>
      <p:bldP spid="27672" grpId="0"/>
      <p:bldP spid="27673" grpId="0"/>
      <p:bldP spid="27674" grpId="0"/>
      <p:bldP spid="27675" grpId="0"/>
      <p:bldP spid="2767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176288-924A-48C1-86DB-47EF83938092}"/>
              </a:ext>
            </a:extLst>
          </p:cNvPr>
          <p:cNvSpPr>
            <a:spLocks noGrp="1"/>
          </p:cNvSpPr>
          <p:nvPr>
            <p:ph type="title"/>
          </p:nvPr>
        </p:nvSpPr>
        <p:spPr/>
        <p:txBody>
          <a:bodyPr/>
          <a:lstStyle/>
          <a:p>
            <a:r>
              <a:rPr lang="en-GB" dirty="0"/>
              <a:t>Where do protons and electrons come from?</a:t>
            </a:r>
            <a:endParaRPr lang="en-IE" dirty="0"/>
          </a:p>
        </p:txBody>
      </p:sp>
      <p:pic>
        <p:nvPicPr>
          <p:cNvPr id="4" name="Picture 3">
            <a:extLst>
              <a:ext uri="{FF2B5EF4-FFF2-40B4-BE49-F238E27FC236}">
                <a16:creationId xmlns:a16="http://schemas.microsoft.com/office/drawing/2014/main" id="{37161642-6D9D-4144-AB8C-008F228EE631}"/>
              </a:ext>
            </a:extLst>
          </p:cNvPr>
          <p:cNvPicPr>
            <a:picLocks noChangeAspect="1"/>
          </p:cNvPicPr>
          <p:nvPr/>
        </p:nvPicPr>
        <p:blipFill>
          <a:blip r:embed="rId2"/>
          <a:stretch>
            <a:fillRect/>
          </a:stretch>
        </p:blipFill>
        <p:spPr>
          <a:xfrm>
            <a:off x="2947986" y="2342890"/>
            <a:ext cx="6296027" cy="2919067"/>
          </a:xfrm>
          <a:prstGeom prst="rect">
            <a:avLst/>
          </a:prstGeom>
        </p:spPr>
      </p:pic>
      <p:sp>
        <p:nvSpPr>
          <p:cNvPr id="3" name="TextBox 2">
            <a:extLst>
              <a:ext uri="{FF2B5EF4-FFF2-40B4-BE49-F238E27FC236}">
                <a16:creationId xmlns:a16="http://schemas.microsoft.com/office/drawing/2014/main" id="{BC4EEC6C-E112-4E92-9199-5B98DB5FB998}"/>
              </a:ext>
            </a:extLst>
          </p:cNvPr>
          <p:cNvSpPr txBox="1"/>
          <p:nvPr/>
        </p:nvSpPr>
        <p:spPr>
          <a:xfrm>
            <a:off x="487017" y="5266225"/>
            <a:ext cx="11066811" cy="1295868"/>
          </a:xfrm>
          <a:prstGeom prst="rect">
            <a:avLst/>
          </a:prstGeom>
          <a:noFill/>
        </p:spPr>
        <p:txBody>
          <a:bodyPr wrap="square" rtlCol="0">
            <a:spAutoFit/>
          </a:bodyPr>
          <a:lstStyle/>
          <a:p>
            <a:pPr>
              <a:lnSpc>
                <a:spcPct val="150000"/>
              </a:lnSpc>
            </a:pPr>
            <a:r>
              <a:rPr lang="en-GB" dirty="0"/>
              <a:t>As the electrons are on the outside of the atoms, they can move more easily. In general:</a:t>
            </a:r>
          </a:p>
          <a:p>
            <a:pPr marL="285750" indent="-285750">
              <a:lnSpc>
                <a:spcPct val="150000"/>
              </a:lnSpc>
              <a:buFont typeface="Arial" panose="020B0604020202020204" pitchFamily="34" charset="0"/>
              <a:buChar char="•"/>
            </a:pPr>
            <a:r>
              <a:rPr lang="en-GB" dirty="0"/>
              <a:t>Items with a negative charge have gained electrons</a:t>
            </a:r>
          </a:p>
          <a:p>
            <a:pPr marL="285750" indent="-285750">
              <a:lnSpc>
                <a:spcPct val="150000"/>
              </a:lnSpc>
              <a:buFont typeface="Arial" panose="020B0604020202020204" pitchFamily="34" charset="0"/>
              <a:buChar char="•"/>
            </a:pPr>
            <a:r>
              <a:rPr lang="en-GB" dirty="0"/>
              <a:t>Items with a positive charge have lost electrons</a:t>
            </a:r>
            <a:endParaRPr lang="en-IE" dirty="0"/>
          </a:p>
        </p:txBody>
      </p:sp>
    </p:spTree>
    <p:extLst>
      <p:ext uri="{BB962C8B-B14F-4D97-AF65-F5344CB8AC3E}">
        <p14:creationId xmlns:p14="http://schemas.microsoft.com/office/powerpoint/2010/main" val="22203189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fade">
                                      <p:cBhvr>
                                        <p:cTn id="11" dur="500"/>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8DBC0FD1-7ACB-425A-842E-4E0E4D9473BB}"/>
              </a:ext>
            </a:extLst>
          </p:cNvPr>
          <p:cNvSpPr>
            <a:spLocks noGrp="1" noChangeArrowheads="1"/>
          </p:cNvSpPr>
          <p:nvPr>
            <p:ph type="title"/>
          </p:nvPr>
        </p:nvSpPr>
        <p:spPr/>
        <p:txBody>
          <a:bodyPr/>
          <a:lstStyle/>
          <a:p>
            <a:pPr eaLnBrk="1" hangingPunct="1"/>
            <a:r>
              <a:rPr lang="en-IE" altLang="en-US">
                <a:solidFill>
                  <a:srgbClr val="000066"/>
                </a:solidFill>
              </a:rPr>
              <a:t>Charging by contact</a:t>
            </a:r>
          </a:p>
        </p:txBody>
      </p:sp>
      <p:sp>
        <p:nvSpPr>
          <p:cNvPr id="6147" name="Text Box 4">
            <a:hlinkClick r:id="rId2" action="ppaction://hlinkfile"/>
            <a:extLst>
              <a:ext uri="{FF2B5EF4-FFF2-40B4-BE49-F238E27FC236}">
                <a16:creationId xmlns:a16="http://schemas.microsoft.com/office/drawing/2014/main" id="{1A8E2DDB-2C08-471E-88A1-88B319388DEF}"/>
              </a:ext>
            </a:extLst>
          </p:cNvPr>
          <p:cNvSpPr txBox="1">
            <a:spLocks noChangeArrowheads="1"/>
          </p:cNvSpPr>
          <p:nvPr/>
        </p:nvSpPr>
        <p:spPr bwMode="auto">
          <a:xfrm>
            <a:off x="685800" y="2053580"/>
            <a:ext cx="11032435"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50000"/>
              </a:spcBef>
              <a:buFontTx/>
              <a:buNone/>
            </a:pPr>
            <a:r>
              <a:rPr lang="en-IE" altLang="en-US" sz="2400">
                <a:solidFill>
                  <a:srgbClr val="000066"/>
                </a:solidFill>
              </a:rPr>
              <a:t>By friction, electrons are removed from the atoms of one item and attached to  the other</a:t>
            </a:r>
            <a:endParaRPr lang="en-GB" altLang="en-US" sz="2400">
              <a:solidFill>
                <a:srgbClr val="000066"/>
              </a:solidFill>
            </a:endParaRPr>
          </a:p>
        </p:txBody>
      </p:sp>
      <p:pic>
        <p:nvPicPr>
          <p:cNvPr id="2" name="Picture 1">
            <a:extLst>
              <a:ext uri="{FF2B5EF4-FFF2-40B4-BE49-F238E27FC236}">
                <a16:creationId xmlns:a16="http://schemas.microsoft.com/office/drawing/2014/main" id="{180D64F4-9B2E-4738-8A5B-CBDA3BC951D1}"/>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992313" y="3500439"/>
            <a:ext cx="2743200" cy="187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2">
            <a:extLst>
              <a:ext uri="{FF2B5EF4-FFF2-40B4-BE49-F238E27FC236}">
                <a16:creationId xmlns:a16="http://schemas.microsoft.com/office/drawing/2014/main" id="{8BA69AC3-5A77-4530-94C1-22882E717261}"/>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4295776" y="4797425"/>
            <a:ext cx="2466975" cy="1562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3">
            <a:extLst>
              <a:ext uri="{FF2B5EF4-FFF2-40B4-BE49-F238E27FC236}">
                <a16:creationId xmlns:a16="http://schemas.microsoft.com/office/drawing/2014/main" id="{84C89F6A-ACBF-4D10-B00C-6FCC0CD15E1D}"/>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6456364" y="3516313"/>
            <a:ext cx="2009775" cy="1466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a:extLst>
              <a:ext uri="{FF2B5EF4-FFF2-40B4-BE49-F238E27FC236}">
                <a16:creationId xmlns:a16="http://schemas.microsoft.com/office/drawing/2014/main" id="{A010F9C7-3A0E-4319-8BB3-21CB82466837}"/>
              </a:ext>
            </a:extLst>
          </p:cNvPr>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8196264" y="4456113"/>
            <a:ext cx="1743075" cy="171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par>
                          <p:cTn id="8" fill="hold" nodeType="afterGroup">
                            <p:stCondLst>
                              <p:cond delay="500"/>
                            </p:stCondLst>
                            <p:childTnLst>
                              <p:par>
                                <p:cTn id="9" presetID="10" presetClass="entr" presetSubtype="0" fill="hold"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fade">
                                      <p:cBhvr>
                                        <p:cTn id="11" dur="500"/>
                                        <p:tgtEl>
                                          <p:spTgt spid="3"/>
                                        </p:tgtEl>
                                      </p:cBhvr>
                                    </p:animEffect>
                                  </p:childTnLst>
                                </p:cTn>
                              </p:par>
                            </p:childTnLst>
                          </p:cTn>
                        </p:par>
                        <p:par>
                          <p:cTn id="12" fill="hold" nodeType="afterGroup">
                            <p:stCondLst>
                              <p:cond delay="1000"/>
                            </p:stCondLst>
                            <p:childTnLst>
                              <p:par>
                                <p:cTn id="13" presetID="10" presetClass="entr" presetSubtype="0" fill="hold" nodeType="after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fade">
                                      <p:cBhvr>
                                        <p:cTn id="15" dur="500"/>
                                        <p:tgtEl>
                                          <p:spTgt spid="4"/>
                                        </p:tgtEl>
                                      </p:cBhvr>
                                    </p:animEffect>
                                  </p:childTnLst>
                                </p:cTn>
                              </p:par>
                            </p:childTnLst>
                          </p:cTn>
                        </p:par>
                        <p:par>
                          <p:cTn id="16" fill="hold" nodeType="afterGroup">
                            <p:stCondLst>
                              <p:cond delay="1500"/>
                            </p:stCondLst>
                            <p:childTnLst>
                              <p:par>
                                <p:cTn id="17" presetID="10" presetClass="entr" presetSubtype="0" fill="hold" nodeType="after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fade">
                                      <p:cBhvr>
                                        <p:cTn id="1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Oval 4">
            <a:extLst>
              <a:ext uri="{FF2B5EF4-FFF2-40B4-BE49-F238E27FC236}">
                <a16:creationId xmlns:a16="http://schemas.microsoft.com/office/drawing/2014/main" id="{35418F3C-EA97-40CC-B69C-1B0BA141B31F}"/>
              </a:ext>
            </a:extLst>
          </p:cNvPr>
          <p:cNvSpPr>
            <a:spLocks noChangeArrowheads="1"/>
          </p:cNvSpPr>
          <p:nvPr/>
        </p:nvSpPr>
        <p:spPr bwMode="auto">
          <a:xfrm rot="19248015">
            <a:off x="3657600" y="1371600"/>
            <a:ext cx="2743200" cy="1981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n-IE" altLang="en-US" sz="1800"/>
          </a:p>
        </p:txBody>
      </p:sp>
      <p:sp>
        <p:nvSpPr>
          <p:cNvPr id="7171" name="Freeform 5">
            <a:extLst>
              <a:ext uri="{FF2B5EF4-FFF2-40B4-BE49-F238E27FC236}">
                <a16:creationId xmlns:a16="http://schemas.microsoft.com/office/drawing/2014/main" id="{FE55E4C5-6622-4434-8B4A-88A2EE3354D7}"/>
              </a:ext>
            </a:extLst>
          </p:cNvPr>
          <p:cNvSpPr>
            <a:spLocks/>
          </p:cNvSpPr>
          <p:nvPr/>
        </p:nvSpPr>
        <p:spPr bwMode="auto">
          <a:xfrm>
            <a:off x="3657600" y="3200400"/>
            <a:ext cx="304800" cy="228600"/>
          </a:xfrm>
          <a:custGeom>
            <a:avLst/>
            <a:gdLst>
              <a:gd name="T0" fmla="*/ 2147483646 w 192"/>
              <a:gd name="T1" fmla="*/ 0 h 144"/>
              <a:gd name="T2" fmla="*/ 0 w 192"/>
              <a:gd name="T3" fmla="*/ 0 h 144"/>
              <a:gd name="T4" fmla="*/ 2147483646 w 192"/>
              <a:gd name="T5" fmla="*/ 2147483646 h 144"/>
              <a:gd name="T6" fmla="*/ 2147483646 w 192"/>
              <a:gd name="T7" fmla="*/ 0 h 144"/>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92" h="144">
                <a:moveTo>
                  <a:pt x="192" y="0"/>
                </a:moveTo>
                <a:lnTo>
                  <a:pt x="0" y="0"/>
                </a:lnTo>
                <a:lnTo>
                  <a:pt x="144" y="144"/>
                </a:lnTo>
                <a:lnTo>
                  <a:pt x="192" y="0"/>
                </a:lnTo>
                <a:close/>
              </a:path>
            </a:pathLst>
          </a:cu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E"/>
          </a:p>
        </p:txBody>
      </p:sp>
      <p:sp>
        <p:nvSpPr>
          <p:cNvPr id="32776" name="Text Box 8">
            <a:extLst>
              <a:ext uri="{FF2B5EF4-FFF2-40B4-BE49-F238E27FC236}">
                <a16:creationId xmlns:a16="http://schemas.microsoft.com/office/drawing/2014/main" id="{84E27654-301E-4A86-B2A8-FD33809B543B}"/>
              </a:ext>
            </a:extLst>
          </p:cNvPr>
          <p:cNvSpPr txBox="1">
            <a:spLocks noChangeArrowheads="1"/>
          </p:cNvSpPr>
          <p:nvPr/>
        </p:nvSpPr>
        <p:spPr bwMode="auto">
          <a:xfrm>
            <a:off x="4727575" y="1844675"/>
            <a:ext cx="1600200"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FontTx/>
              <a:buNone/>
            </a:pPr>
            <a:r>
              <a:rPr lang="en-IE" altLang="en-US" sz="2400"/>
              <a:t>            </a:t>
            </a:r>
            <a:r>
              <a:rPr lang="en-IE" altLang="en-US" sz="2400" b="1"/>
              <a:t>+  +</a:t>
            </a:r>
          </a:p>
          <a:p>
            <a:pPr eaLnBrk="1" hangingPunct="1">
              <a:spcBef>
                <a:spcPct val="50000"/>
              </a:spcBef>
              <a:buFontTx/>
              <a:buNone/>
            </a:pPr>
            <a:r>
              <a:rPr lang="en-IE" altLang="en-US" sz="2400" b="1"/>
              <a:t>          +  +</a:t>
            </a:r>
          </a:p>
          <a:p>
            <a:pPr eaLnBrk="1" hangingPunct="1">
              <a:spcBef>
                <a:spcPct val="50000"/>
              </a:spcBef>
              <a:buFontTx/>
              <a:buNone/>
            </a:pPr>
            <a:r>
              <a:rPr lang="en-IE" altLang="en-US" sz="2400" b="1"/>
              <a:t>    +  +</a:t>
            </a:r>
            <a:endParaRPr lang="en-GB" altLang="en-US" sz="2400" b="1"/>
          </a:p>
        </p:txBody>
      </p:sp>
      <p:sp>
        <p:nvSpPr>
          <p:cNvPr id="32786" name="Text Box 18">
            <a:extLst>
              <a:ext uri="{FF2B5EF4-FFF2-40B4-BE49-F238E27FC236}">
                <a16:creationId xmlns:a16="http://schemas.microsoft.com/office/drawing/2014/main" id="{0732B9C1-5A7E-475F-854D-985FD1429377}"/>
              </a:ext>
            </a:extLst>
          </p:cNvPr>
          <p:cNvSpPr txBox="1">
            <a:spLocks noChangeArrowheads="1"/>
          </p:cNvSpPr>
          <p:nvPr/>
        </p:nvSpPr>
        <p:spPr bwMode="auto">
          <a:xfrm>
            <a:off x="5943600" y="609600"/>
            <a:ext cx="3429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FontTx/>
              <a:buNone/>
            </a:pPr>
            <a:r>
              <a:rPr lang="en-IE" altLang="en-US" sz="2400"/>
              <a:t>charged by friction</a:t>
            </a:r>
            <a:endParaRPr lang="en-GB" altLang="en-US" sz="2400"/>
          </a:p>
        </p:txBody>
      </p:sp>
      <p:sp>
        <p:nvSpPr>
          <p:cNvPr id="32788" name="Oval 20">
            <a:extLst>
              <a:ext uri="{FF2B5EF4-FFF2-40B4-BE49-F238E27FC236}">
                <a16:creationId xmlns:a16="http://schemas.microsoft.com/office/drawing/2014/main" id="{32AC6B3D-B850-4F06-8FEE-FDB3168F04F3}"/>
              </a:ext>
            </a:extLst>
          </p:cNvPr>
          <p:cNvSpPr>
            <a:spLocks noChangeArrowheads="1"/>
          </p:cNvSpPr>
          <p:nvPr/>
        </p:nvSpPr>
        <p:spPr bwMode="auto">
          <a:xfrm rot="19248015">
            <a:off x="5664200" y="3141663"/>
            <a:ext cx="2743200" cy="1981200"/>
          </a:xfrm>
          <a:prstGeom prst="ellipse">
            <a:avLst/>
          </a:prstGeom>
          <a:solidFill>
            <a:srgbClr val="FFFF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FontTx/>
              <a:buNone/>
            </a:pPr>
            <a:r>
              <a:rPr lang="en-GB" altLang="en-US" sz="2000">
                <a:solidFill>
                  <a:srgbClr val="000066"/>
                </a:solidFill>
              </a:rPr>
              <a:t>-  +  -  +  -  +</a:t>
            </a:r>
          </a:p>
          <a:p>
            <a:pPr algn="ctr" eaLnBrk="1" hangingPunct="1">
              <a:spcBef>
                <a:spcPct val="0"/>
              </a:spcBef>
              <a:buFontTx/>
              <a:buNone/>
            </a:pPr>
            <a:r>
              <a:rPr lang="en-GB" altLang="en-US" sz="2000">
                <a:solidFill>
                  <a:srgbClr val="000066"/>
                </a:solidFill>
              </a:rPr>
              <a:t>+  -  +  -  +  -  +  -  +  -  </a:t>
            </a:r>
          </a:p>
          <a:p>
            <a:pPr algn="ctr" eaLnBrk="1" hangingPunct="1">
              <a:spcBef>
                <a:spcPct val="0"/>
              </a:spcBef>
              <a:buFontTx/>
              <a:buChar char="-"/>
            </a:pPr>
            <a:r>
              <a:rPr lang="en-GB" altLang="en-US" sz="2000">
                <a:solidFill>
                  <a:srgbClr val="000066"/>
                </a:solidFill>
              </a:rPr>
              <a:t>+  -  +  -  +  -  +  -  +</a:t>
            </a:r>
          </a:p>
          <a:p>
            <a:pPr algn="ctr" eaLnBrk="1" hangingPunct="1">
              <a:spcBef>
                <a:spcPct val="0"/>
              </a:spcBef>
              <a:buFontTx/>
              <a:buChar char="-"/>
            </a:pPr>
            <a:r>
              <a:rPr lang="en-GB" altLang="en-US" sz="2000">
                <a:solidFill>
                  <a:srgbClr val="000066"/>
                </a:solidFill>
              </a:rPr>
              <a:t>  +  -  +  -</a:t>
            </a:r>
          </a:p>
        </p:txBody>
      </p:sp>
      <p:sp>
        <p:nvSpPr>
          <p:cNvPr id="32789" name="Freeform 21">
            <a:extLst>
              <a:ext uri="{FF2B5EF4-FFF2-40B4-BE49-F238E27FC236}">
                <a16:creationId xmlns:a16="http://schemas.microsoft.com/office/drawing/2014/main" id="{15EEBBE0-951D-4141-8AE6-5625310960E2}"/>
              </a:ext>
            </a:extLst>
          </p:cNvPr>
          <p:cNvSpPr>
            <a:spLocks/>
          </p:cNvSpPr>
          <p:nvPr/>
        </p:nvSpPr>
        <p:spPr bwMode="auto">
          <a:xfrm>
            <a:off x="5735638" y="5013325"/>
            <a:ext cx="304800" cy="228600"/>
          </a:xfrm>
          <a:custGeom>
            <a:avLst/>
            <a:gdLst>
              <a:gd name="T0" fmla="*/ 2147483646 w 192"/>
              <a:gd name="T1" fmla="*/ 0 h 144"/>
              <a:gd name="T2" fmla="*/ 0 w 192"/>
              <a:gd name="T3" fmla="*/ 0 h 144"/>
              <a:gd name="T4" fmla="*/ 2147483646 w 192"/>
              <a:gd name="T5" fmla="*/ 2147483646 h 144"/>
              <a:gd name="T6" fmla="*/ 2147483646 w 192"/>
              <a:gd name="T7" fmla="*/ 0 h 144"/>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92" h="144">
                <a:moveTo>
                  <a:pt x="192" y="0"/>
                </a:moveTo>
                <a:lnTo>
                  <a:pt x="0" y="0"/>
                </a:lnTo>
                <a:lnTo>
                  <a:pt x="144" y="144"/>
                </a:lnTo>
                <a:lnTo>
                  <a:pt x="192" y="0"/>
                </a:lnTo>
                <a:close/>
              </a:path>
            </a:pathLst>
          </a:custGeom>
          <a:solidFill>
            <a:srgbClr val="FFFF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E"/>
          </a:p>
        </p:txBody>
      </p:sp>
      <p:sp>
        <p:nvSpPr>
          <p:cNvPr id="32790" name="Oval 22">
            <a:hlinkClick r:id="rId2" action="ppaction://hlinkfile"/>
            <a:extLst>
              <a:ext uri="{FF2B5EF4-FFF2-40B4-BE49-F238E27FC236}">
                <a16:creationId xmlns:a16="http://schemas.microsoft.com/office/drawing/2014/main" id="{A4B567A0-35DA-4DF5-B682-CBD639B805EC}"/>
              </a:ext>
            </a:extLst>
          </p:cNvPr>
          <p:cNvSpPr>
            <a:spLocks noChangeArrowheads="1"/>
          </p:cNvSpPr>
          <p:nvPr/>
        </p:nvSpPr>
        <p:spPr bwMode="auto">
          <a:xfrm rot="19248015">
            <a:off x="5664200" y="3141663"/>
            <a:ext cx="2743200" cy="1981200"/>
          </a:xfrm>
          <a:prstGeom prst="ellipse">
            <a:avLst/>
          </a:prstGeom>
          <a:solidFill>
            <a:srgbClr val="FFFF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FontTx/>
              <a:buNone/>
            </a:pPr>
            <a:r>
              <a:rPr lang="en-GB" altLang="en-US" sz="2000">
                <a:solidFill>
                  <a:srgbClr val="000066"/>
                </a:solidFill>
              </a:rPr>
              <a:t>-  -  -  -  -  -</a:t>
            </a:r>
          </a:p>
          <a:p>
            <a:pPr algn="ctr" eaLnBrk="1" hangingPunct="1">
              <a:spcBef>
                <a:spcPct val="0"/>
              </a:spcBef>
              <a:buFontTx/>
              <a:buNone/>
            </a:pPr>
            <a:r>
              <a:rPr lang="en-GB" altLang="en-US" sz="2000">
                <a:solidFill>
                  <a:srgbClr val="000066"/>
                </a:solidFill>
              </a:rPr>
              <a:t>-  -  -    -    -    -    -  </a:t>
            </a:r>
          </a:p>
          <a:p>
            <a:pPr algn="ctr" eaLnBrk="1" hangingPunct="1">
              <a:spcBef>
                <a:spcPct val="0"/>
              </a:spcBef>
              <a:buFontTx/>
              <a:buNone/>
            </a:pPr>
            <a:r>
              <a:rPr lang="en-GB" altLang="en-US" sz="2000">
                <a:solidFill>
                  <a:srgbClr val="000066"/>
                </a:solidFill>
              </a:rPr>
              <a:t>+     +     +     +     +</a:t>
            </a:r>
          </a:p>
          <a:p>
            <a:pPr algn="ctr" eaLnBrk="1" hangingPunct="1">
              <a:spcBef>
                <a:spcPct val="0"/>
              </a:spcBef>
              <a:buFontTx/>
              <a:buNone/>
            </a:pPr>
            <a:r>
              <a:rPr lang="en-GB" altLang="en-US" sz="2000">
                <a:solidFill>
                  <a:srgbClr val="000066"/>
                </a:solidFill>
              </a:rPr>
              <a:t>   +     +  </a:t>
            </a:r>
          </a:p>
        </p:txBody>
      </p:sp>
      <p:sp>
        <p:nvSpPr>
          <p:cNvPr id="32791" name="Text Box 23">
            <a:extLst>
              <a:ext uri="{FF2B5EF4-FFF2-40B4-BE49-F238E27FC236}">
                <a16:creationId xmlns:a16="http://schemas.microsoft.com/office/drawing/2014/main" id="{47D2D4FF-FD02-49C0-92C5-BCCE7D3A5009}"/>
              </a:ext>
            </a:extLst>
          </p:cNvPr>
          <p:cNvSpPr txBox="1">
            <a:spLocks noChangeArrowheads="1"/>
          </p:cNvSpPr>
          <p:nvPr/>
        </p:nvSpPr>
        <p:spPr bwMode="auto">
          <a:xfrm>
            <a:off x="6888163" y="2349500"/>
            <a:ext cx="3429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FontTx/>
              <a:buNone/>
            </a:pPr>
            <a:r>
              <a:rPr lang="en-IE" altLang="en-US" sz="2400"/>
              <a:t>charged by induction</a:t>
            </a:r>
            <a:endParaRPr lang="en-GB" altLang="en-US" sz="2400"/>
          </a:p>
        </p:txBody>
      </p:sp>
      <p:sp>
        <p:nvSpPr>
          <p:cNvPr id="7178" name="Rectangle 24">
            <a:hlinkClick r:id="rId3" action="ppaction://hlinkfile"/>
            <a:extLst>
              <a:ext uri="{FF2B5EF4-FFF2-40B4-BE49-F238E27FC236}">
                <a16:creationId xmlns:a16="http://schemas.microsoft.com/office/drawing/2014/main" id="{9EB287C1-25CF-4582-83A6-4890777D4B77}"/>
              </a:ext>
            </a:extLst>
          </p:cNvPr>
          <p:cNvSpPr>
            <a:spLocks noChangeArrowheads="1"/>
          </p:cNvSpPr>
          <p:nvPr/>
        </p:nvSpPr>
        <p:spPr bwMode="auto">
          <a:xfrm>
            <a:off x="1992314" y="333376"/>
            <a:ext cx="8207375" cy="5832475"/>
          </a:xfrm>
          <a:prstGeom prst="rect">
            <a:avLst/>
          </a:prstGeom>
          <a:noFill/>
          <a:ln>
            <a:noFill/>
          </a:ln>
          <a:effectLst/>
          <a:extLst>
            <a:ext uri="{909E8E84-426E-40DD-AFC4-6F175D3DCCD1}">
              <a14:hiddenFill xmlns:a14="http://schemas.microsoft.com/office/drawing/2010/main">
                <a:solidFill>
                  <a:schemeClr val="folHlink"/>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n-IE" altLang="en-US" sz="1800"/>
          </a:p>
        </p:txBody>
      </p:sp>
      <p:sp>
        <p:nvSpPr>
          <p:cNvPr id="2" name="Right Arrow 1">
            <a:extLst>
              <a:ext uri="{FF2B5EF4-FFF2-40B4-BE49-F238E27FC236}">
                <a16:creationId xmlns:a16="http://schemas.microsoft.com/office/drawing/2014/main" id="{6D8D1715-2794-435D-BCA9-87525BEEBDF6}"/>
              </a:ext>
            </a:extLst>
          </p:cNvPr>
          <p:cNvSpPr/>
          <p:nvPr/>
        </p:nvSpPr>
        <p:spPr bwMode="auto">
          <a:xfrm rot="3129552">
            <a:off x="5569744" y="2851944"/>
            <a:ext cx="563562" cy="622300"/>
          </a:xfrm>
          <a:prstGeom prst="rightArrow">
            <a:avLst/>
          </a:prstGeom>
          <a:gradFill rotWithShape="1">
            <a:gsLst>
              <a:gs pos="0">
                <a:schemeClr val="folHlink"/>
              </a:gs>
              <a:gs pos="50000">
                <a:schemeClr val="bg1"/>
              </a:gs>
              <a:gs pos="100000">
                <a:schemeClr val="folHlink"/>
              </a:gs>
            </a:gsLst>
            <a:lin ang="5400000" scaled="1"/>
          </a:gra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defRPr/>
            </a:pPr>
            <a:endParaRPr lang="en-IE"/>
          </a:p>
        </p:txBody>
      </p:sp>
      <p:sp>
        <p:nvSpPr>
          <p:cNvPr id="12" name="Right Arrow 11">
            <a:extLst>
              <a:ext uri="{FF2B5EF4-FFF2-40B4-BE49-F238E27FC236}">
                <a16:creationId xmlns:a16="http://schemas.microsoft.com/office/drawing/2014/main" id="{D0AFF689-A16F-4131-81A9-B4C41BCA4457}"/>
              </a:ext>
            </a:extLst>
          </p:cNvPr>
          <p:cNvSpPr/>
          <p:nvPr/>
        </p:nvSpPr>
        <p:spPr bwMode="auto">
          <a:xfrm rot="13714852">
            <a:off x="6047582" y="2996407"/>
            <a:ext cx="563563" cy="622300"/>
          </a:xfrm>
          <a:prstGeom prst="rightArrow">
            <a:avLst/>
          </a:prstGeom>
          <a:gradFill rotWithShape="1">
            <a:gsLst>
              <a:gs pos="0">
                <a:schemeClr val="folHlink"/>
              </a:gs>
              <a:gs pos="50000">
                <a:schemeClr val="bg1"/>
              </a:gs>
              <a:gs pos="100000">
                <a:schemeClr val="folHlink"/>
              </a:gs>
            </a:gsLst>
            <a:lin ang="5400000" scaled="1"/>
          </a:gra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defRPr/>
            </a:pPr>
            <a:endParaRPr lang="en-IE"/>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2776"/>
                                        </p:tgtEl>
                                        <p:attrNameLst>
                                          <p:attrName>style.visibility</p:attrName>
                                        </p:attrNameLst>
                                      </p:cBhvr>
                                      <p:to>
                                        <p:strVal val="visible"/>
                                      </p:to>
                                    </p:set>
                                    <p:animEffect transition="in" filter="dissolve">
                                      <p:cBhvr>
                                        <p:cTn id="7" dur="500"/>
                                        <p:tgtEl>
                                          <p:spTgt spid="3277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32786"/>
                                        </p:tgtEl>
                                        <p:attrNameLst>
                                          <p:attrName>style.visibility</p:attrName>
                                        </p:attrNameLst>
                                      </p:cBhvr>
                                      <p:to>
                                        <p:strVal val="visible"/>
                                      </p:to>
                                    </p:set>
                                  </p:childTnLst>
                                </p:cTn>
                              </p:par>
                            </p:childTnLst>
                          </p:cTn>
                        </p:par>
                      </p:childTnLst>
                    </p:cTn>
                  </p:par>
                  <p:par>
                    <p:cTn id="12" fill="hold" nodeType="clickPar">
                      <p:stCondLst>
                        <p:cond delay="indefinite"/>
                      </p:stCondLst>
                      <p:childTnLst>
                        <p:par>
                          <p:cTn id="13" fill="hold" nodeType="withGroup">
                            <p:stCondLst>
                              <p:cond delay="0"/>
                            </p:stCondLst>
                            <p:childTnLst>
                              <p:par>
                                <p:cTn id="14" presetID="2" presetClass="entr" presetSubtype="4" fill="hold" grpId="0" nodeType="clickEffect">
                                  <p:stCondLst>
                                    <p:cond delay="0"/>
                                  </p:stCondLst>
                                  <p:childTnLst>
                                    <p:set>
                                      <p:cBhvr>
                                        <p:cTn id="15" dur="1" fill="hold">
                                          <p:stCondLst>
                                            <p:cond delay="0"/>
                                          </p:stCondLst>
                                        </p:cTn>
                                        <p:tgtEl>
                                          <p:spTgt spid="32788"/>
                                        </p:tgtEl>
                                        <p:attrNameLst>
                                          <p:attrName>style.visibility</p:attrName>
                                        </p:attrNameLst>
                                      </p:cBhvr>
                                      <p:to>
                                        <p:strVal val="visible"/>
                                      </p:to>
                                    </p:set>
                                    <p:anim calcmode="lin" valueType="num">
                                      <p:cBhvr additive="base">
                                        <p:cTn id="16" dur="500" fill="hold"/>
                                        <p:tgtEl>
                                          <p:spTgt spid="32788"/>
                                        </p:tgtEl>
                                        <p:attrNameLst>
                                          <p:attrName>ppt_x</p:attrName>
                                        </p:attrNameLst>
                                      </p:cBhvr>
                                      <p:tavLst>
                                        <p:tav tm="0">
                                          <p:val>
                                            <p:strVal val="#ppt_x"/>
                                          </p:val>
                                        </p:tav>
                                        <p:tav tm="100000">
                                          <p:val>
                                            <p:strVal val="#ppt_x"/>
                                          </p:val>
                                        </p:tav>
                                      </p:tavLst>
                                    </p:anim>
                                    <p:anim calcmode="lin" valueType="num">
                                      <p:cBhvr additive="base">
                                        <p:cTn id="17" dur="500" fill="hold"/>
                                        <p:tgtEl>
                                          <p:spTgt spid="32788"/>
                                        </p:tgtEl>
                                        <p:attrNameLst>
                                          <p:attrName>ppt_y</p:attrName>
                                        </p:attrNameLst>
                                      </p:cBhvr>
                                      <p:tavLst>
                                        <p:tav tm="0">
                                          <p:val>
                                            <p:strVal val="1+#ppt_h/2"/>
                                          </p:val>
                                        </p:tav>
                                        <p:tav tm="100000">
                                          <p:val>
                                            <p:strVal val="#ppt_y"/>
                                          </p:val>
                                        </p:tav>
                                      </p:tavLst>
                                    </p:anim>
                                  </p:childTnLst>
                                </p:cTn>
                              </p:par>
                              <p:par>
                                <p:cTn id="18" presetID="2" presetClass="entr" presetSubtype="4" fill="hold" nodeType="withEffect">
                                  <p:stCondLst>
                                    <p:cond delay="0"/>
                                  </p:stCondLst>
                                  <p:childTnLst>
                                    <p:set>
                                      <p:cBhvr>
                                        <p:cTn id="19" dur="1" fill="hold">
                                          <p:stCondLst>
                                            <p:cond delay="0"/>
                                          </p:stCondLst>
                                        </p:cTn>
                                        <p:tgtEl>
                                          <p:spTgt spid="32789"/>
                                        </p:tgtEl>
                                        <p:attrNameLst>
                                          <p:attrName>style.visibility</p:attrName>
                                        </p:attrNameLst>
                                      </p:cBhvr>
                                      <p:to>
                                        <p:strVal val="visible"/>
                                      </p:to>
                                    </p:set>
                                    <p:anim calcmode="lin" valueType="num">
                                      <p:cBhvr additive="base">
                                        <p:cTn id="20" dur="500" fill="hold"/>
                                        <p:tgtEl>
                                          <p:spTgt spid="32789"/>
                                        </p:tgtEl>
                                        <p:attrNameLst>
                                          <p:attrName>ppt_x</p:attrName>
                                        </p:attrNameLst>
                                      </p:cBhvr>
                                      <p:tavLst>
                                        <p:tav tm="0">
                                          <p:val>
                                            <p:strVal val="#ppt_x"/>
                                          </p:val>
                                        </p:tav>
                                        <p:tav tm="100000">
                                          <p:val>
                                            <p:strVal val="#ppt_x"/>
                                          </p:val>
                                        </p:tav>
                                      </p:tavLst>
                                    </p:anim>
                                    <p:anim calcmode="lin" valueType="num">
                                      <p:cBhvr additive="base">
                                        <p:cTn id="21" dur="500" fill="hold"/>
                                        <p:tgtEl>
                                          <p:spTgt spid="32789"/>
                                        </p:tgtEl>
                                        <p:attrNameLst>
                                          <p:attrName>ppt_y</p:attrName>
                                        </p:attrNameLst>
                                      </p:cBhvr>
                                      <p:tavLst>
                                        <p:tav tm="0">
                                          <p:val>
                                            <p:strVal val="1+#ppt_h/2"/>
                                          </p:val>
                                        </p:tav>
                                        <p:tav tm="100000">
                                          <p:val>
                                            <p:strVal val="#ppt_y"/>
                                          </p:val>
                                        </p:tav>
                                      </p:tavLst>
                                    </p:anim>
                                  </p:childTnLst>
                                </p:cTn>
                              </p:par>
                            </p:childTnLst>
                          </p:cTn>
                        </p:par>
                      </p:childTnLst>
                    </p:cTn>
                  </p:par>
                  <p:par>
                    <p:cTn id="22" fill="hold" nodeType="clickPar">
                      <p:stCondLst>
                        <p:cond delay="indefinite"/>
                      </p:stCondLst>
                      <p:childTnLst>
                        <p:par>
                          <p:cTn id="23" fill="hold" nodeType="withGroup">
                            <p:stCondLst>
                              <p:cond delay="0"/>
                            </p:stCondLst>
                            <p:childTnLst>
                              <p:par>
                                <p:cTn id="24" presetID="9" presetClass="entr" presetSubtype="0" fill="hold" grpId="0" nodeType="clickEffect">
                                  <p:stCondLst>
                                    <p:cond delay="0"/>
                                  </p:stCondLst>
                                  <p:childTnLst>
                                    <p:set>
                                      <p:cBhvr>
                                        <p:cTn id="25" dur="1" fill="hold">
                                          <p:stCondLst>
                                            <p:cond delay="0"/>
                                          </p:stCondLst>
                                        </p:cTn>
                                        <p:tgtEl>
                                          <p:spTgt spid="32790"/>
                                        </p:tgtEl>
                                        <p:attrNameLst>
                                          <p:attrName>style.visibility</p:attrName>
                                        </p:attrNameLst>
                                      </p:cBhvr>
                                      <p:to>
                                        <p:strVal val="visible"/>
                                      </p:to>
                                    </p:set>
                                    <p:animEffect transition="in" filter="dissolve">
                                      <p:cBhvr>
                                        <p:cTn id="26" dur="500"/>
                                        <p:tgtEl>
                                          <p:spTgt spid="32790"/>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2791"/>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22" presetClass="entr" presetSubtype="4" fill="hold" grpId="0" nodeType="clickEffect">
                                  <p:stCondLst>
                                    <p:cond delay="0"/>
                                  </p:stCondLst>
                                  <p:childTnLst>
                                    <p:set>
                                      <p:cBhvr>
                                        <p:cTn id="34" dur="1" fill="hold">
                                          <p:stCondLst>
                                            <p:cond delay="0"/>
                                          </p:stCondLst>
                                        </p:cTn>
                                        <p:tgtEl>
                                          <p:spTgt spid="2"/>
                                        </p:tgtEl>
                                        <p:attrNameLst>
                                          <p:attrName>style.visibility</p:attrName>
                                        </p:attrNameLst>
                                      </p:cBhvr>
                                      <p:to>
                                        <p:strVal val="visible"/>
                                      </p:to>
                                    </p:set>
                                    <p:animEffect transition="in" filter="wipe(down)">
                                      <p:cBhvr>
                                        <p:cTn id="35" dur="500"/>
                                        <p:tgtEl>
                                          <p:spTgt spid="2"/>
                                        </p:tgtEl>
                                      </p:cBhvr>
                                    </p:animEffect>
                                  </p:childTnLst>
                                </p:cTn>
                              </p:par>
                              <p:par>
                                <p:cTn id="36" presetID="22" presetClass="entr" presetSubtype="4" fill="hold" grpId="0" nodeType="withEffect">
                                  <p:stCondLst>
                                    <p:cond delay="0"/>
                                  </p:stCondLst>
                                  <p:childTnLst>
                                    <p:set>
                                      <p:cBhvr>
                                        <p:cTn id="37" dur="1" fill="hold">
                                          <p:stCondLst>
                                            <p:cond delay="0"/>
                                          </p:stCondLst>
                                        </p:cTn>
                                        <p:tgtEl>
                                          <p:spTgt spid="12"/>
                                        </p:tgtEl>
                                        <p:attrNameLst>
                                          <p:attrName>style.visibility</p:attrName>
                                        </p:attrNameLst>
                                      </p:cBhvr>
                                      <p:to>
                                        <p:strVal val="visible"/>
                                      </p:to>
                                    </p:set>
                                    <p:animEffect transition="in" filter="wipe(down)">
                                      <p:cBhvr>
                                        <p:cTn id="38"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6" grpId="0"/>
      <p:bldP spid="32786" grpId="0"/>
      <p:bldP spid="32788" grpId="0" animBg="1"/>
      <p:bldP spid="32790" grpId="0" animBg="1"/>
      <p:bldP spid="32791" grpId="0"/>
      <p:bldP spid="2" grpId="0" animBg="1"/>
      <p:bldP spid="1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16AAFDFD-A774-4617-969F-4F11B27FF91C}"/>
              </a:ext>
            </a:extLst>
          </p:cNvPr>
          <p:cNvSpPr>
            <a:spLocks noChangeArrowheads="1"/>
          </p:cNvSpPr>
          <p:nvPr/>
        </p:nvSpPr>
        <p:spPr bwMode="auto">
          <a:xfrm>
            <a:off x="5016500" y="2852738"/>
            <a:ext cx="2159000" cy="295275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E"/>
          </a:p>
        </p:txBody>
      </p:sp>
      <p:sp>
        <p:nvSpPr>
          <p:cNvPr id="13315" name="Line 3">
            <a:extLst>
              <a:ext uri="{FF2B5EF4-FFF2-40B4-BE49-F238E27FC236}">
                <a16:creationId xmlns:a16="http://schemas.microsoft.com/office/drawing/2014/main" id="{8FD92B18-8799-4C04-9513-C91466217586}"/>
              </a:ext>
            </a:extLst>
          </p:cNvPr>
          <p:cNvSpPr>
            <a:spLocks noChangeShapeType="1"/>
          </p:cNvSpPr>
          <p:nvPr/>
        </p:nvSpPr>
        <p:spPr bwMode="auto">
          <a:xfrm>
            <a:off x="6096000" y="2349501"/>
            <a:ext cx="0" cy="574675"/>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E"/>
          </a:p>
        </p:txBody>
      </p:sp>
      <p:sp>
        <p:nvSpPr>
          <p:cNvPr id="13316" name="Line 4">
            <a:extLst>
              <a:ext uri="{FF2B5EF4-FFF2-40B4-BE49-F238E27FC236}">
                <a16:creationId xmlns:a16="http://schemas.microsoft.com/office/drawing/2014/main" id="{3510D160-535A-49DF-A5E4-6D71C4F15354}"/>
              </a:ext>
            </a:extLst>
          </p:cNvPr>
          <p:cNvSpPr>
            <a:spLocks noChangeShapeType="1"/>
          </p:cNvSpPr>
          <p:nvPr/>
        </p:nvSpPr>
        <p:spPr bwMode="auto">
          <a:xfrm>
            <a:off x="6096000" y="2852738"/>
            <a:ext cx="0" cy="1655762"/>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E"/>
          </a:p>
        </p:txBody>
      </p:sp>
      <p:sp>
        <p:nvSpPr>
          <p:cNvPr id="13317" name="Line 5">
            <a:extLst>
              <a:ext uri="{FF2B5EF4-FFF2-40B4-BE49-F238E27FC236}">
                <a16:creationId xmlns:a16="http://schemas.microsoft.com/office/drawing/2014/main" id="{EEA02068-9104-496B-90B7-47EDCBAA7B55}"/>
              </a:ext>
            </a:extLst>
          </p:cNvPr>
          <p:cNvSpPr>
            <a:spLocks noChangeShapeType="1"/>
          </p:cNvSpPr>
          <p:nvPr/>
        </p:nvSpPr>
        <p:spPr bwMode="auto">
          <a:xfrm flipH="1">
            <a:off x="6024564" y="4508501"/>
            <a:ext cx="71437" cy="9366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E"/>
          </a:p>
        </p:txBody>
      </p:sp>
      <p:sp>
        <p:nvSpPr>
          <p:cNvPr id="13318" name="Line 6">
            <a:extLst>
              <a:ext uri="{FF2B5EF4-FFF2-40B4-BE49-F238E27FC236}">
                <a16:creationId xmlns:a16="http://schemas.microsoft.com/office/drawing/2014/main" id="{1E1CEE05-A0C6-4B8A-B360-6DFE7E72A17A}"/>
              </a:ext>
            </a:extLst>
          </p:cNvPr>
          <p:cNvSpPr>
            <a:spLocks noChangeShapeType="1"/>
          </p:cNvSpPr>
          <p:nvPr/>
        </p:nvSpPr>
        <p:spPr bwMode="auto">
          <a:xfrm>
            <a:off x="6096001" y="4508501"/>
            <a:ext cx="144463" cy="9366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E"/>
          </a:p>
        </p:txBody>
      </p:sp>
      <p:sp>
        <p:nvSpPr>
          <p:cNvPr id="13319" name="Line 7">
            <a:extLst>
              <a:ext uri="{FF2B5EF4-FFF2-40B4-BE49-F238E27FC236}">
                <a16:creationId xmlns:a16="http://schemas.microsoft.com/office/drawing/2014/main" id="{B0A7FF17-CB61-4020-8CD9-A6DCBD1B21E7}"/>
              </a:ext>
            </a:extLst>
          </p:cNvPr>
          <p:cNvSpPr>
            <a:spLocks noChangeShapeType="1"/>
          </p:cNvSpPr>
          <p:nvPr/>
        </p:nvSpPr>
        <p:spPr bwMode="auto">
          <a:xfrm>
            <a:off x="5232401" y="2349500"/>
            <a:ext cx="1655763" cy="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E"/>
          </a:p>
        </p:txBody>
      </p:sp>
      <p:sp>
        <p:nvSpPr>
          <p:cNvPr id="13320" name="AutoShape 8">
            <a:extLst>
              <a:ext uri="{FF2B5EF4-FFF2-40B4-BE49-F238E27FC236}">
                <a16:creationId xmlns:a16="http://schemas.microsoft.com/office/drawing/2014/main" id="{40A835FC-6089-4483-8DFF-0ED1B25758A0}"/>
              </a:ext>
            </a:extLst>
          </p:cNvPr>
          <p:cNvSpPr>
            <a:spLocks noChangeArrowheads="1"/>
          </p:cNvSpPr>
          <p:nvPr/>
        </p:nvSpPr>
        <p:spPr bwMode="auto">
          <a:xfrm rot="4856112">
            <a:off x="4691063" y="441326"/>
            <a:ext cx="360363" cy="2735262"/>
          </a:xfrm>
          <a:prstGeom prst="can">
            <a:avLst>
              <a:gd name="adj" fmla="val 36827"/>
            </a:avLst>
          </a:prstGeom>
          <a:gradFill rotWithShape="1">
            <a:gsLst>
              <a:gs pos="0">
                <a:schemeClr val="folHlink"/>
              </a:gs>
              <a:gs pos="50000">
                <a:schemeClr val="bg1"/>
              </a:gs>
              <a:gs pos="100000">
                <a:schemeClr val="folHlink"/>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r"/>
            <a:endParaRPr lang="en-US" altLang="en-US" sz="2000" b="1">
              <a:solidFill>
                <a:srgbClr val="000066"/>
              </a:solidFill>
            </a:endParaRPr>
          </a:p>
        </p:txBody>
      </p:sp>
      <p:sp>
        <p:nvSpPr>
          <p:cNvPr id="13321" name="Text Box 9">
            <a:extLst>
              <a:ext uri="{FF2B5EF4-FFF2-40B4-BE49-F238E27FC236}">
                <a16:creationId xmlns:a16="http://schemas.microsoft.com/office/drawing/2014/main" id="{811F4C03-CC46-45AC-A256-CE75730417BD}"/>
              </a:ext>
            </a:extLst>
          </p:cNvPr>
          <p:cNvSpPr txBox="1">
            <a:spLocks noChangeArrowheads="1"/>
          </p:cNvSpPr>
          <p:nvPr/>
        </p:nvSpPr>
        <p:spPr bwMode="auto">
          <a:xfrm>
            <a:off x="5303839" y="1916113"/>
            <a:ext cx="1800225" cy="762000"/>
          </a:xfrm>
          <a:prstGeom prst="rect">
            <a:avLst/>
          </a:prstGeom>
          <a:noFill/>
          <a:ln>
            <a:noFill/>
          </a:ln>
          <a:effectLst/>
          <a:extLst>
            <a:ext uri="{909E8E84-426E-40DD-AFC4-6F175D3DCCD1}">
              <a14:hiddenFill xmlns:a14="http://schemas.microsoft.com/office/drawing/2010/main">
                <a:gradFill rotWithShape="1">
                  <a:gsLst>
                    <a:gs pos="0">
                      <a:schemeClr val="folHlink"/>
                    </a:gs>
                    <a:gs pos="50000">
                      <a:schemeClr val="bg1"/>
                    </a:gs>
                    <a:gs pos="100000">
                      <a:schemeClr val="folHlink"/>
                    </a:gs>
                  </a:gsLst>
                  <a:lin ang="5400000" scaled="1"/>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n-US" altLang="en-US" sz="4400">
              <a:solidFill>
                <a:srgbClr val="000066"/>
              </a:solidFill>
            </a:endParaRPr>
          </a:p>
        </p:txBody>
      </p:sp>
      <p:sp>
        <p:nvSpPr>
          <p:cNvPr id="13322" name="Line 10">
            <a:extLst>
              <a:ext uri="{FF2B5EF4-FFF2-40B4-BE49-F238E27FC236}">
                <a16:creationId xmlns:a16="http://schemas.microsoft.com/office/drawing/2014/main" id="{91061197-C66C-473E-A39A-F03445491D37}"/>
              </a:ext>
            </a:extLst>
          </p:cNvPr>
          <p:cNvSpPr>
            <a:spLocks noChangeShapeType="1"/>
          </p:cNvSpPr>
          <p:nvPr/>
        </p:nvSpPr>
        <p:spPr bwMode="auto">
          <a:xfrm flipH="1">
            <a:off x="5664200" y="4508501"/>
            <a:ext cx="431800" cy="7921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E"/>
          </a:p>
        </p:txBody>
      </p:sp>
      <p:sp>
        <p:nvSpPr>
          <p:cNvPr id="13323" name="Line 11">
            <a:extLst>
              <a:ext uri="{FF2B5EF4-FFF2-40B4-BE49-F238E27FC236}">
                <a16:creationId xmlns:a16="http://schemas.microsoft.com/office/drawing/2014/main" id="{88A829BF-AC15-4687-BC48-FA13FFFB39FC}"/>
              </a:ext>
            </a:extLst>
          </p:cNvPr>
          <p:cNvSpPr>
            <a:spLocks noChangeShapeType="1"/>
          </p:cNvSpPr>
          <p:nvPr/>
        </p:nvSpPr>
        <p:spPr bwMode="auto">
          <a:xfrm>
            <a:off x="6096001" y="4508501"/>
            <a:ext cx="504825" cy="7921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E"/>
          </a:p>
        </p:txBody>
      </p:sp>
      <p:sp>
        <p:nvSpPr>
          <p:cNvPr id="13324" name="Rectangle 12">
            <a:extLst>
              <a:ext uri="{FF2B5EF4-FFF2-40B4-BE49-F238E27FC236}">
                <a16:creationId xmlns:a16="http://schemas.microsoft.com/office/drawing/2014/main" id="{9969974C-12F0-4DC5-9799-2A8BC0272B55}"/>
              </a:ext>
            </a:extLst>
          </p:cNvPr>
          <p:cNvSpPr>
            <a:spLocks noGrp="1" noChangeArrowheads="1"/>
          </p:cNvSpPr>
          <p:nvPr>
            <p:ph type="title"/>
          </p:nvPr>
        </p:nvSpPr>
        <p:spPr>
          <a:xfrm>
            <a:off x="121717" y="125414"/>
            <a:ext cx="10593387" cy="1143000"/>
          </a:xfrm>
          <a:noFill/>
          <a:ln/>
        </p:spPr>
        <p:txBody>
          <a:bodyPr>
            <a:normAutofit fontScale="90000"/>
          </a:bodyPr>
          <a:lstStyle/>
          <a:p>
            <a:r>
              <a:rPr lang="en-IE" altLang="en-US" dirty="0">
                <a:solidFill>
                  <a:schemeClr val="tx2">
                    <a:lumMod val="50000"/>
                  </a:schemeClr>
                </a:solidFill>
              </a:rPr>
              <a:t>Electroscope: showing the presence of a charge</a:t>
            </a:r>
            <a:endParaRPr lang="en-GB" altLang="en-US" dirty="0">
              <a:solidFill>
                <a:schemeClr val="tx2">
                  <a:lumMod val="50000"/>
                </a:schemeClr>
              </a:solidFill>
            </a:endParaRPr>
          </a:p>
        </p:txBody>
      </p:sp>
      <p:sp>
        <p:nvSpPr>
          <p:cNvPr id="2" name="TextBox 1">
            <a:extLst>
              <a:ext uri="{FF2B5EF4-FFF2-40B4-BE49-F238E27FC236}">
                <a16:creationId xmlns:a16="http://schemas.microsoft.com/office/drawing/2014/main" id="{84B9F89D-5E0B-4370-8208-E6D2E5B14BD5}"/>
              </a:ext>
            </a:extLst>
          </p:cNvPr>
          <p:cNvSpPr txBox="1"/>
          <p:nvPr/>
        </p:nvSpPr>
        <p:spPr>
          <a:xfrm>
            <a:off x="8952807" y="5910349"/>
            <a:ext cx="2801389" cy="369332"/>
          </a:xfrm>
          <a:prstGeom prst="rect">
            <a:avLst/>
          </a:prstGeom>
          <a:noFill/>
        </p:spPr>
        <p:txBody>
          <a:bodyPr wrap="square" rtlCol="0">
            <a:spAutoFit/>
          </a:bodyPr>
          <a:lstStyle/>
          <a:p>
            <a:r>
              <a:rPr lang="en-GB" dirty="0"/>
              <a:t>what we see…</a:t>
            </a:r>
            <a:endParaRPr lang="en-IE"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3320"/>
                                        </p:tgtEl>
                                        <p:attrNameLst>
                                          <p:attrName>style.visibility</p:attrName>
                                        </p:attrNameLst>
                                      </p:cBhvr>
                                      <p:to>
                                        <p:strVal val="visible"/>
                                      </p:to>
                                    </p:set>
                                    <p:anim calcmode="lin" valueType="num">
                                      <p:cBhvr additive="base">
                                        <p:cTn id="7" dur="2000" fill="hold"/>
                                        <p:tgtEl>
                                          <p:spTgt spid="13320"/>
                                        </p:tgtEl>
                                        <p:attrNameLst>
                                          <p:attrName>ppt_x</p:attrName>
                                        </p:attrNameLst>
                                      </p:cBhvr>
                                      <p:tavLst>
                                        <p:tav tm="0">
                                          <p:val>
                                            <p:strVal val="0-#ppt_w/2"/>
                                          </p:val>
                                        </p:tav>
                                        <p:tav tm="100000">
                                          <p:val>
                                            <p:strVal val="#ppt_x"/>
                                          </p:val>
                                        </p:tav>
                                      </p:tavLst>
                                    </p:anim>
                                    <p:anim calcmode="lin" valueType="num">
                                      <p:cBhvr additive="base">
                                        <p:cTn id="8" dur="2000" fill="hold"/>
                                        <p:tgtEl>
                                          <p:spTgt spid="13320"/>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2000"/>
                            </p:stCondLst>
                            <p:childTnLst>
                              <p:par>
                                <p:cTn id="10" presetID="9" presetClass="exit" presetSubtype="0" fill="hold" nodeType="afterEffect">
                                  <p:stCondLst>
                                    <p:cond delay="0"/>
                                  </p:stCondLst>
                                  <p:childTnLst>
                                    <p:animEffect transition="out" filter="dissolve">
                                      <p:cBhvr>
                                        <p:cTn id="11" dur="500"/>
                                        <p:tgtEl>
                                          <p:spTgt spid="13317"/>
                                        </p:tgtEl>
                                      </p:cBhvr>
                                    </p:animEffect>
                                    <p:set>
                                      <p:cBhvr>
                                        <p:cTn id="12" dur="1" fill="hold">
                                          <p:stCondLst>
                                            <p:cond delay="499"/>
                                          </p:stCondLst>
                                        </p:cTn>
                                        <p:tgtEl>
                                          <p:spTgt spid="13317"/>
                                        </p:tgtEl>
                                        <p:attrNameLst>
                                          <p:attrName>style.visibility</p:attrName>
                                        </p:attrNameLst>
                                      </p:cBhvr>
                                      <p:to>
                                        <p:strVal val="hidden"/>
                                      </p:to>
                                    </p:set>
                                  </p:childTnLst>
                                </p:cTn>
                              </p:par>
                              <p:par>
                                <p:cTn id="13" presetID="9" presetClass="exit" presetSubtype="0" fill="hold" nodeType="withEffect">
                                  <p:stCondLst>
                                    <p:cond delay="0"/>
                                  </p:stCondLst>
                                  <p:childTnLst>
                                    <p:animEffect transition="out" filter="dissolve">
                                      <p:cBhvr>
                                        <p:cTn id="14" dur="500"/>
                                        <p:tgtEl>
                                          <p:spTgt spid="13318"/>
                                        </p:tgtEl>
                                      </p:cBhvr>
                                    </p:animEffect>
                                    <p:set>
                                      <p:cBhvr>
                                        <p:cTn id="15" dur="1" fill="hold">
                                          <p:stCondLst>
                                            <p:cond delay="499"/>
                                          </p:stCondLst>
                                        </p:cTn>
                                        <p:tgtEl>
                                          <p:spTgt spid="13318"/>
                                        </p:tgtEl>
                                        <p:attrNameLst>
                                          <p:attrName>style.visibility</p:attrName>
                                        </p:attrNameLst>
                                      </p:cBhvr>
                                      <p:to>
                                        <p:strVal val="hidden"/>
                                      </p:to>
                                    </p:set>
                                  </p:childTnLst>
                                </p:cTn>
                              </p:par>
                              <p:par>
                                <p:cTn id="16" presetID="9" presetClass="entr" presetSubtype="0" fill="hold" nodeType="withEffect">
                                  <p:stCondLst>
                                    <p:cond delay="0"/>
                                  </p:stCondLst>
                                  <p:childTnLst>
                                    <p:set>
                                      <p:cBhvr>
                                        <p:cTn id="17" dur="1" fill="hold">
                                          <p:stCondLst>
                                            <p:cond delay="0"/>
                                          </p:stCondLst>
                                        </p:cTn>
                                        <p:tgtEl>
                                          <p:spTgt spid="13323"/>
                                        </p:tgtEl>
                                        <p:attrNameLst>
                                          <p:attrName>style.visibility</p:attrName>
                                        </p:attrNameLst>
                                      </p:cBhvr>
                                      <p:to>
                                        <p:strVal val="visible"/>
                                      </p:to>
                                    </p:set>
                                    <p:animEffect transition="in" filter="dissolve">
                                      <p:cBhvr>
                                        <p:cTn id="18" dur="500"/>
                                        <p:tgtEl>
                                          <p:spTgt spid="13323"/>
                                        </p:tgtEl>
                                      </p:cBhvr>
                                    </p:animEffect>
                                  </p:childTnLst>
                                </p:cTn>
                              </p:par>
                              <p:par>
                                <p:cTn id="19" presetID="9" presetClass="entr" presetSubtype="0" fill="hold" nodeType="withEffect">
                                  <p:stCondLst>
                                    <p:cond delay="0"/>
                                  </p:stCondLst>
                                  <p:childTnLst>
                                    <p:set>
                                      <p:cBhvr>
                                        <p:cTn id="20" dur="1" fill="hold">
                                          <p:stCondLst>
                                            <p:cond delay="0"/>
                                          </p:stCondLst>
                                        </p:cTn>
                                        <p:tgtEl>
                                          <p:spTgt spid="13322"/>
                                        </p:tgtEl>
                                        <p:attrNameLst>
                                          <p:attrName>style.visibility</p:attrName>
                                        </p:attrNameLst>
                                      </p:cBhvr>
                                      <p:to>
                                        <p:strVal val="visible"/>
                                      </p:to>
                                    </p:set>
                                    <p:animEffect transition="in" filter="dissolve">
                                      <p:cBhvr>
                                        <p:cTn id="21" dur="500"/>
                                        <p:tgtEl>
                                          <p:spTgt spid="13322"/>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2" presetClass="exit" presetSubtype="8" fill="hold" grpId="1" nodeType="clickEffect">
                                  <p:stCondLst>
                                    <p:cond delay="0"/>
                                  </p:stCondLst>
                                  <p:childTnLst>
                                    <p:anim calcmode="lin" valueType="num">
                                      <p:cBhvr additive="base">
                                        <p:cTn id="25" dur="2000"/>
                                        <p:tgtEl>
                                          <p:spTgt spid="13320"/>
                                        </p:tgtEl>
                                        <p:attrNameLst>
                                          <p:attrName>ppt_x</p:attrName>
                                        </p:attrNameLst>
                                      </p:cBhvr>
                                      <p:tavLst>
                                        <p:tav tm="0">
                                          <p:val>
                                            <p:strVal val="ppt_x"/>
                                          </p:val>
                                        </p:tav>
                                        <p:tav tm="100000">
                                          <p:val>
                                            <p:strVal val="0-ppt_w/2"/>
                                          </p:val>
                                        </p:tav>
                                      </p:tavLst>
                                    </p:anim>
                                    <p:anim calcmode="lin" valueType="num">
                                      <p:cBhvr additive="base">
                                        <p:cTn id="26" dur="2000"/>
                                        <p:tgtEl>
                                          <p:spTgt spid="13320"/>
                                        </p:tgtEl>
                                        <p:attrNameLst>
                                          <p:attrName>ppt_y</p:attrName>
                                        </p:attrNameLst>
                                      </p:cBhvr>
                                      <p:tavLst>
                                        <p:tav tm="0">
                                          <p:val>
                                            <p:strVal val="ppt_y"/>
                                          </p:val>
                                        </p:tav>
                                        <p:tav tm="100000">
                                          <p:val>
                                            <p:strVal val="ppt_y"/>
                                          </p:val>
                                        </p:tav>
                                      </p:tavLst>
                                    </p:anim>
                                    <p:set>
                                      <p:cBhvr>
                                        <p:cTn id="27" dur="1" fill="hold">
                                          <p:stCondLst>
                                            <p:cond delay="1999"/>
                                          </p:stCondLst>
                                        </p:cTn>
                                        <p:tgtEl>
                                          <p:spTgt spid="13320"/>
                                        </p:tgtEl>
                                        <p:attrNameLst>
                                          <p:attrName>style.visibility</p:attrName>
                                        </p:attrNameLst>
                                      </p:cBhvr>
                                      <p:to>
                                        <p:strVal val="hidden"/>
                                      </p:to>
                                    </p:set>
                                  </p:childTnLst>
                                </p:cTn>
                              </p:par>
                              <p:par>
                                <p:cTn id="28" presetID="9" presetClass="exit" presetSubtype="0" fill="hold" nodeType="withEffect">
                                  <p:stCondLst>
                                    <p:cond delay="0"/>
                                  </p:stCondLst>
                                  <p:childTnLst>
                                    <p:animEffect transition="out" filter="dissolve">
                                      <p:cBhvr>
                                        <p:cTn id="29" dur="2000"/>
                                        <p:tgtEl>
                                          <p:spTgt spid="13322"/>
                                        </p:tgtEl>
                                      </p:cBhvr>
                                    </p:animEffect>
                                    <p:set>
                                      <p:cBhvr>
                                        <p:cTn id="30" dur="1" fill="hold">
                                          <p:stCondLst>
                                            <p:cond delay="1999"/>
                                          </p:stCondLst>
                                        </p:cTn>
                                        <p:tgtEl>
                                          <p:spTgt spid="13322"/>
                                        </p:tgtEl>
                                        <p:attrNameLst>
                                          <p:attrName>style.visibility</p:attrName>
                                        </p:attrNameLst>
                                      </p:cBhvr>
                                      <p:to>
                                        <p:strVal val="hidden"/>
                                      </p:to>
                                    </p:set>
                                  </p:childTnLst>
                                </p:cTn>
                              </p:par>
                              <p:par>
                                <p:cTn id="31" presetID="9" presetClass="exit" presetSubtype="0" fill="hold" nodeType="withEffect">
                                  <p:stCondLst>
                                    <p:cond delay="0"/>
                                  </p:stCondLst>
                                  <p:childTnLst>
                                    <p:animEffect transition="out" filter="dissolve">
                                      <p:cBhvr>
                                        <p:cTn id="32" dur="2000"/>
                                        <p:tgtEl>
                                          <p:spTgt spid="13323"/>
                                        </p:tgtEl>
                                      </p:cBhvr>
                                    </p:animEffect>
                                    <p:set>
                                      <p:cBhvr>
                                        <p:cTn id="33" dur="1" fill="hold">
                                          <p:stCondLst>
                                            <p:cond delay="1999"/>
                                          </p:stCondLst>
                                        </p:cTn>
                                        <p:tgtEl>
                                          <p:spTgt spid="13323"/>
                                        </p:tgtEl>
                                        <p:attrNameLst>
                                          <p:attrName>style.visibility</p:attrName>
                                        </p:attrNameLst>
                                      </p:cBhvr>
                                      <p:to>
                                        <p:strVal val="hidden"/>
                                      </p:to>
                                    </p:set>
                                  </p:childTnLst>
                                </p:cTn>
                              </p:par>
                              <p:par>
                                <p:cTn id="34" presetID="9" presetClass="entr" presetSubtype="0" fill="hold" nodeType="withEffect">
                                  <p:stCondLst>
                                    <p:cond delay="0"/>
                                  </p:stCondLst>
                                  <p:childTnLst>
                                    <p:set>
                                      <p:cBhvr>
                                        <p:cTn id="35" dur="1" fill="hold">
                                          <p:stCondLst>
                                            <p:cond delay="0"/>
                                          </p:stCondLst>
                                        </p:cTn>
                                        <p:tgtEl>
                                          <p:spTgt spid="13318"/>
                                        </p:tgtEl>
                                        <p:attrNameLst>
                                          <p:attrName>style.visibility</p:attrName>
                                        </p:attrNameLst>
                                      </p:cBhvr>
                                      <p:to>
                                        <p:strVal val="visible"/>
                                      </p:to>
                                    </p:set>
                                    <p:animEffect transition="in" filter="dissolve">
                                      <p:cBhvr>
                                        <p:cTn id="36" dur="2000"/>
                                        <p:tgtEl>
                                          <p:spTgt spid="13318"/>
                                        </p:tgtEl>
                                      </p:cBhvr>
                                    </p:animEffect>
                                  </p:childTnLst>
                                </p:cTn>
                              </p:par>
                              <p:par>
                                <p:cTn id="37" presetID="9" presetClass="entr" presetSubtype="0" fill="hold" nodeType="withEffect">
                                  <p:stCondLst>
                                    <p:cond delay="0"/>
                                  </p:stCondLst>
                                  <p:childTnLst>
                                    <p:set>
                                      <p:cBhvr>
                                        <p:cTn id="38" dur="1" fill="hold">
                                          <p:stCondLst>
                                            <p:cond delay="0"/>
                                          </p:stCondLst>
                                        </p:cTn>
                                        <p:tgtEl>
                                          <p:spTgt spid="13317"/>
                                        </p:tgtEl>
                                        <p:attrNameLst>
                                          <p:attrName>style.visibility</p:attrName>
                                        </p:attrNameLst>
                                      </p:cBhvr>
                                      <p:to>
                                        <p:strVal val="visible"/>
                                      </p:to>
                                    </p:set>
                                    <p:animEffect transition="in" filter="dissolve">
                                      <p:cBhvr>
                                        <p:cTn id="39" dur="2000"/>
                                        <p:tgtEl>
                                          <p:spTgt spid="133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20" grpId="0" animBg="1"/>
      <p:bldP spid="13320" grpId="1"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3">
            <a:extLst>
              <a:ext uri="{FF2B5EF4-FFF2-40B4-BE49-F238E27FC236}">
                <a16:creationId xmlns:a16="http://schemas.microsoft.com/office/drawing/2014/main" id="{A1B5D3F8-6734-42E4-998E-F26058DC0252}"/>
              </a:ext>
            </a:extLst>
          </p:cNvPr>
          <p:cNvSpPr>
            <a:spLocks noChangeArrowheads="1"/>
          </p:cNvSpPr>
          <p:nvPr/>
        </p:nvSpPr>
        <p:spPr bwMode="auto">
          <a:xfrm>
            <a:off x="5016500" y="2852738"/>
            <a:ext cx="2159000" cy="295275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E"/>
          </a:p>
        </p:txBody>
      </p:sp>
      <p:sp>
        <p:nvSpPr>
          <p:cNvPr id="14340" name="Line 4">
            <a:extLst>
              <a:ext uri="{FF2B5EF4-FFF2-40B4-BE49-F238E27FC236}">
                <a16:creationId xmlns:a16="http://schemas.microsoft.com/office/drawing/2014/main" id="{0037CF62-BA72-4192-A6DC-A1CBDB22BB2A}"/>
              </a:ext>
            </a:extLst>
          </p:cNvPr>
          <p:cNvSpPr>
            <a:spLocks noChangeShapeType="1"/>
          </p:cNvSpPr>
          <p:nvPr/>
        </p:nvSpPr>
        <p:spPr bwMode="auto">
          <a:xfrm>
            <a:off x="6096000" y="2349501"/>
            <a:ext cx="0" cy="574675"/>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E"/>
          </a:p>
        </p:txBody>
      </p:sp>
      <p:sp>
        <p:nvSpPr>
          <p:cNvPr id="14341" name="Line 5">
            <a:extLst>
              <a:ext uri="{FF2B5EF4-FFF2-40B4-BE49-F238E27FC236}">
                <a16:creationId xmlns:a16="http://schemas.microsoft.com/office/drawing/2014/main" id="{6571E8EA-1D62-4A74-B641-5D033EEE8E94}"/>
              </a:ext>
            </a:extLst>
          </p:cNvPr>
          <p:cNvSpPr>
            <a:spLocks noChangeShapeType="1"/>
          </p:cNvSpPr>
          <p:nvPr/>
        </p:nvSpPr>
        <p:spPr bwMode="auto">
          <a:xfrm>
            <a:off x="6096000" y="2852738"/>
            <a:ext cx="0" cy="1655762"/>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E"/>
          </a:p>
        </p:txBody>
      </p:sp>
      <p:sp>
        <p:nvSpPr>
          <p:cNvPr id="14342" name="Line 6">
            <a:extLst>
              <a:ext uri="{FF2B5EF4-FFF2-40B4-BE49-F238E27FC236}">
                <a16:creationId xmlns:a16="http://schemas.microsoft.com/office/drawing/2014/main" id="{A1D1097F-1F88-4F95-8F73-959A004D1536}"/>
              </a:ext>
            </a:extLst>
          </p:cNvPr>
          <p:cNvSpPr>
            <a:spLocks noChangeShapeType="1"/>
          </p:cNvSpPr>
          <p:nvPr/>
        </p:nvSpPr>
        <p:spPr bwMode="auto">
          <a:xfrm flipH="1">
            <a:off x="6024564" y="4508501"/>
            <a:ext cx="71437" cy="9366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E"/>
          </a:p>
        </p:txBody>
      </p:sp>
      <p:sp>
        <p:nvSpPr>
          <p:cNvPr id="14343" name="Line 7">
            <a:extLst>
              <a:ext uri="{FF2B5EF4-FFF2-40B4-BE49-F238E27FC236}">
                <a16:creationId xmlns:a16="http://schemas.microsoft.com/office/drawing/2014/main" id="{09C277F3-EF8D-4F84-9B75-A61C2AE3970C}"/>
              </a:ext>
            </a:extLst>
          </p:cNvPr>
          <p:cNvSpPr>
            <a:spLocks noChangeShapeType="1"/>
          </p:cNvSpPr>
          <p:nvPr/>
        </p:nvSpPr>
        <p:spPr bwMode="auto">
          <a:xfrm>
            <a:off x="6096001" y="4508501"/>
            <a:ext cx="144463" cy="9366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E"/>
          </a:p>
        </p:txBody>
      </p:sp>
      <p:sp>
        <p:nvSpPr>
          <p:cNvPr id="14344" name="Line 8">
            <a:extLst>
              <a:ext uri="{FF2B5EF4-FFF2-40B4-BE49-F238E27FC236}">
                <a16:creationId xmlns:a16="http://schemas.microsoft.com/office/drawing/2014/main" id="{9716A956-63ED-488F-AA02-9F2BFCD46FB9}"/>
              </a:ext>
            </a:extLst>
          </p:cNvPr>
          <p:cNvSpPr>
            <a:spLocks noChangeShapeType="1"/>
          </p:cNvSpPr>
          <p:nvPr/>
        </p:nvSpPr>
        <p:spPr bwMode="auto">
          <a:xfrm>
            <a:off x="5232401" y="2349500"/>
            <a:ext cx="1655763" cy="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E"/>
          </a:p>
        </p:txBody>
      </p:sp>
      <p:sp>
        <p:nvSpPr>
          <p:cNvPr id="14345" name="AutoShape 9">
            <a:extLst>
              <a:ext uri="{FF2B5EF4-FFF2-40B4-BE49-F238E27FC236}">
                <a16:creationId xmlns:a16="http://schemas.microsoft.com/office/drawing/2014/main" id="{2E9E45BB-B1B0-46D4-BC9A-ADC3E64F1E33}"/>
              </a:ext>
            </a:extLst>
          </p:cNvPr>
          <p:cNvSpPr>
            <a:spLocks noChangeArrowheads="1"/>
          </p:cNvSpPr>
          <p:nvPr/>
        </p:nvSpPr>
        <p:spPr bwMode="auto">
          <a:xfrm rot="4856112">
            <a:off x="4691063" y="441326"/>
            <a:ext cx="360363" cy="2735262"/>
          </a:xfrm>
          <a:prstGeom prst="can">
            <a:avLst>
              <a:gd name="adj" fmla="val 36827"/>
            </a:avLst>
          </a:prstGeom>
          <a:gradFill rotWithShape="1">
            <a:gsLst>
              <a:gs pos="0">
                <a:schemeClr val="folHlink"/>
              </a:gs>
              <a:gs pos="50000">
                <a:schemeClr val="bg1"/>
              </a:gs>
              <a:gs pos="100000">
                <a:schemeClr val="folHlink"/>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r"/>
            <a:r>
              <a:rPr lang="en-GB" altLang="en-US" sz="2000" b="1">
                <a:solidFill>
                  <a:srgbClr val="000066"/>
                </a:solidFill>
              </a:rPr>
              <a:t>+ + + +</a:t>
            </a:r>
          </a:p>
        </p:txBody>
      </p:sp>
      <p:sp>
        <p:nvSpPr>
          <p:cNvPr id="14346" name="Text Box 10">
            <a:extLst>
              <a:ext uri="{FF2B5EF4-FFF2-40B4-BE49-F238E27FC236}">
                <a16:creationId xmlns:a16="http://schemas.microsoft.com/office/drawing/2014/main" id="{E636634D-F587-4901-ACA8-6442EEEB459C}"/>
              </a:ext>
            </a:extLst>
          </p:cNvPr>
          <p:cNvSpPr txBox="1">
            <a:spLocks noChangeArrowheads="1"/>
          </p:cNvSpPr>
          <p:nvPr/>
        </p:nvSpPr>
        <p:spPr bwMode="auto">
          <a:xfrm>
            <a:off x="5303839" y="1916113"/>
            <a:ext cx="1800225" cy="762000"/>
          </a:xfrm>
          <a:prstGeom prst="rect">
            <a:avLst/>
          </a:prstGeom>
          <a:noFill/>
          <a:ln>
            <a:noFill/>
          </a:ln>
          <a:effectLst/>
          <a:extLst>
            <a:ext uri="{909E8E84-426E-40DD-AFC4-6F175D3DCCD1}">
              <a14:hiddenFill xmlns:a14="http://schemas.microsoft.com/office/drawing/2010/main">
                <a:gradFill rotWithShape="1">
                  <a:gsLst>
                    <a:gs pos="0">
                      <a:schemeClr val="folHlink"/>
                    </a:gs>
                    <a:gs pos="50000">
                      <a:schemeClr val="bg1"/>
                    </a:gs>
                    <a:gs pos="100000">
                      <a:schemeClr val="folHlink"/>
                    </a:gs>
                  </a:gsLst>
                  <a:lin ang="5400000" scaled="1"/>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n-US" altLang="en-US" sz="4400">
              <a:solidFill>
                <a:srgbClr val="000066"/>
              </a:solidFill>
            </a:endParaRPr>
          </a:p>
        </p:txBody>
      </p:sp>
      <p:sp>
        <p:nvSpPr>
          <p:cNvPr id="14347" name="Text Box 11">
            <a:extLst>
              <a:ext uri="{FF2B5EF4-FFF2-40B4-BE49-F238E27FC236}">
                <a16:creationId xmlns:a16="http://schemas.microsoft.com/office/drawing/2014/main" id="{0694CAE4-75CC-4E59-8506-AF7C5FD81667}"/>
              </a:ext>
            </a:extLst>
          </p:cNvPr>
          <p:cNvSpPr txBox="1">
            <a:spLocks noChangeArrowheads="1"/>
          </p:cNvSpPr>
          <p:nvPr/>
        </p:nvSpPr>
        <p:spPr bwMode="auto">
          <a:xfrm>
            <a:off x="5159376" y="1989139"/>
            <a:ext cx="1800225" cy="396875"/>
          </a:xfrm>
          <a:prstGeom prst="rect">
            <a:avLst/>
          </a:prstGeom>
          <a:noFill/>
          <a:ln>
            <a:noFill/>
          </a:ln>
          <a:effectLst/>
          <a:extLst>
            <a:ext uri="{909E8E84-426E-40DD-AFC4-6F175D3DCCD1}">
              <a14:hiddenFill xmlns:a14="http://schemas.microsoft.com/office/drawing/2010/main">
                <a:gradFill rotWithShape="1">
                  <a:gsLst>
                    <a:gs pos="0">
                      <a:schemeClr val="folHlink"/>
                    </a:gs>
                    <a:gs pos="50000">
                      <a:schemeClr val="bg1"/>
                    </a:gs>
                    <a:gs pos="100000">
                      <a:schemeClr val="folHlink"/>
                    </a:gs>
                  </a:gsLst>
                  <a:lin ang="5400000" scaled="1"/>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altLang="en-US" sz="2000">
                <a:solidFill>
                  <a:srgbClr val="000066"/>
                </a:solidFill>
              </a:rPr>
              <a:t>-  -  -  -  -  -   -</a:t>
            </a:r>
          </a:p>
        </p:txBody>
      </p:sp>
      <p:sp>
        <p:nvSpPr>
          <p:cNvPr id="14348" name="Text Box 12">
            <a:extLst>
              <a:ext uri="{FF2B5EF4-FFF2-40B4-BE49-F238E27FC236}">
                <a16:creationId xmlns:a16="http://schemas.microsoft.com/office/drawing/2014/main" id="{EA30FE90-63CB-4372-B457-B4216DA4FE37}"/>
              </a:ext>
            </a:extLst>
          </p:cNvPr>
          <p:cNvSpPr txBox="1">
            <a:spLocks noChangeArrowheads="1"/>
          </p:cNvSpPr>
          <p:nvPr/>
        </p:nvSpPr>
        <p:spPr bwMode="auto">
          <a:xfrm>
            <a:off x="5232401" y="4581526"/>
            <a:ext cx="1800225" cy="854075"/>
          </a:xfrm>
          <a:prstGeom prst="rect">
            <a:avLst/>
          </a:prstGeom>
          <a:noFill/>
          <a:ln>
            <a:noFill/>
          </a:ln>
          <a:effectLst/>
          <a:extLst>
            <a:ext uri="{909E8E84-426E-40DD-AFC4-6F175D3DCCD1}">
              <a14:hiddenFill xmlns:a14="http://schemas.microsoft.com/office/drawing/2010/main">
                <a:solidFill>
                  <a:schemeClr val="folHlink"/>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altLang="en-US" sz="2000">
                <a:solidFill>
                  <a:srgbClr val="000066"/>
                </a:solidFill>
              </a:rPr>
              <a:t>    +           +</a:t>
            </a:r>
          </a:p>
          <a:p>
            <a:pPr>
              <a:spcBef>
                <a:spcPct val="50000"/>
              </a:spcBef>
            </a:pPr>
            <a:r>
              <a:rPr lang="en-GB" altLang="en-US" sz="2000">
                <a:solidFill>
                  <a:srgbClr val="000066"/>
                </a:solidFill>
              </a:rPr>
              <a:t>  +                +</a:t>
            </a:r>
          </a:p>
        </p:txBody>
      </p:sp>
      <p:sp>
        <p:nvSpPr>
          <p:cNvPr id="14349" name="Line 13">
            <a:extLst>
              <a:ext uri="{FF2B5EF4-FFF2-40B4-BE49-F238E27FC236}">
                <a16:creationId xmlns:a16="http://schemas.microsoft.com/office/drawing/2014/main" id="{8DEFB5C2-1CE4-446B-AA95-0F1A1006A873}"/>
              </a:ext>
            </a:extLst>
          </p:cNvPr>
          <p:cNvSpPr>
            <a:spLocks noChangeShapeType="1"/>
          </p:cNvSpPr>
          <p:nvPr/>
        </p:nvSpPr>
        <p:spPr bwMode="auto">
          <a:xfrm flipH="1">
            <a:off x="5664200" y="4508501"/>
            <a:ext cx="431800" cy="7921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E"/>
          </a:p>
        </p:txBody>
      </p:sp>
      <p:sp>
        <p:nvSpPr>
          <p:cNvPr id="14350" name="Line 14">
            <a:extLst>
              <a:ext uri="{FF2B5EF4-FFF2-40B4-BE49-F238E27FC236}">
                <a16:creationId xmlns:a16="http://schemas.microsoft.com/office/drawing/2014/main" id="{567553EF-7507-4845-82F6-A09AAD810291}"/>
              </a:ext>
            </a:extLst>
          </p:cNvPr>
          <p:cNvSpPr>
            <a:spLocks noChangeShapeType="1"/>
          </p:cNvSpPr>
          <p:nvPr/>
        </p:nvSpPr>
        <p:spPr bwMode="auto">
          <a:xfrm>
            <a:off x="6096001" y="4508501"/>
            <a:ext cx="504825" cy="7921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E"/>
          </a:p>
        </p:txBody>
      </p:sp>
      <p:sp>
        <p:nvSpPr>
          <p:cNvPr id="14351" name="Line 15">
            <a:extLst>
              <a:ext uri="{FF2B5EF4-FFF2-40B4-BE49-F238E27FC236}">
                <a16:creationId xmlns:a16="http://schemas.microsoft.com/office/drawing/2014/main" id="{EBEC8E62-C0CD-4B70-8331-E4F91CAF1CFD}"/>
              </a:ext>
            </a:extLst>
          </p:cNvPr>
          <p:cNvSpPr>
            <a:spLocks noChangeShapeType="1"/>
          </p:cNvSpPr>
          <p:nvPr/>
        </p:nvSpPr>
        <p:spPr bwMode="auto">
          <a:xfrm>
            <a:off x="5880100" y="2565400"/>
            <a:ext cx="0" cy="1150938"/>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E"/>
          </a:p>
        </p:txBody>
      </p:sp>
      <p:sp>
        <p:nvSpPr>
          <p:cNvPr id="14352" name="Line 16">
            <a:extLst>
              <a:ext uri="{FF2B5EF4-FFF2-40B4-BE49-F238E27FC236}">
                <a16:creationId xmlns:a16="http://schemas.microsoft.com/office/drawing/2014/main" id="{97DD9541-1112-48F4-8AE6-B3DD5EF17D2C}"/>
              </a:ext>
            </a:extLst>
          </p:cNvPr>
          <p:cNvSpPr>
            <a:spLocks noChangeShapeType="1"/>
          </p:cNvSpPr>
          <p:nvPr/>
        </p:nvSpPr>
        <p:spPr bwMode="auto">
          <a:xfrm>
            <a:off x="6383338" y="2492376"/>
            <a:ext cx="0" cy="1223963"/>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E"/>
          </a:p>
        </p:txBody>
      </p:sp>
      <p:sp>
        <p:nvSpPr>
          <p:cNvPr id="17" name="TextBox 16">
            <a:extLst>
              <a:ext uri="{FF2B5EF4-FFF2-40B4-BE49-F238E27FC236}">
                <a16:creationId xmlns:a16="http://schemas.microsoft.com/office/drawing/2014/main" id="{7858BADF-54BA-452E-A321-9B8ABE87288C}"/>
              </a:ext>
            </a:extLst>
          </p:cNvPr>
          <p:cNvSpPr txBox="1"/>
          <p:nvPr/>
        </p:nvSpPr>
        <p:spPr>
          <a:xfrm>
            <a:off x="8952807" y="5910349"/>
            <a:ext cx="2801389" cy="369332"/>
          </a:xfrm>
          <a:prstGeom prst="rect">
            <a:avLst/>
          </a:prstGeom>
          <a:noFill/>
        </p:spPr>
        <p:txBody>
          <a:bodyPr wrap="square" rtlCol="0">
            <a:spAutoFit/>
          </a:bodyPr>
          <a:lstStyle/>
          <a:p>
            <a:r>
              <a:rPr lang="en-GB" dirty="0"/>
              <a:t>what’s happening…</a:t>
            </a:r>
            <a:endParaRPr lang="en-IE" dirty="0"/>
          </a:p>
        </p:txBody>
      </p:sp>
      <p:sp>
        <p:nvSpPr>
          <p:cNvPr id="3" name="Title 2">
            <a:extLst>
              <a:ext uri="{FF2B5EF4-FFF2-40B4-BE49-F238E27FC236}">
                <a16:creationId xmlns:a16="http://schemas.microsoft.com/office/drawing/2014/main" id="{65332E11-EA7E-4692-8E46-2D8C0AA1D2D9}"/>
              </a:ext>
            </a:extLst>
          </p:cNvPr>
          <p:cNvSpPr>
            <a:spLocks noGrp="1"/>
          </p:cNvSpPr>
          <p:nvPr>
            <p:ph type="title"/>
          </p:nvPr>
        </p:nvSpPr>
        <p:spPr/>
        <p:txBody>
          <a:bodyPr/>
          <a:lstStyle/>
          <a:p>
            <a:endParaRPr lang="en-IE" dirty="0"/>
          </a:p>
        </p:txBody>
      </p:sp>
      <p:sp>
        <p:nvSpPr>
          <p:cNvPr id="20" name="Rectangle 12">
            <a:extLst>
              <a:ext uri="{FF2B5EF4-FFF2-40B4-BE49-F238E27FC236}">
                <a16:creationId xmlns:a16="http://schemas.microsoft.com/office/drawing/2014/main" id="{0F0FEB45-C098-4BDC-8F34-48BA9549FC49}"/>
              </a:ext>
            </a:extLst>
          </p:cNvPr>
          <p:cNvSpPr txBox="1">
            <a:spLocks noChangeArrowheads="1"/>
          </p:cNvSpPr>
          <p:nvPr/>
        </p:nvSpPr>
        <p:spPr>
          <a:xfrm>
            <a:off x="121717" y="125414"/>
            <a:ext cx="10593387" cy="1143000"/>
          </a:xfrm>
          <a:prstGeom prst="rect">
            <a:avLst/>
          </a:prstGeom>
          <a:noFill/>
          <a:ln/>
        </p:spPr>
        <p:txBody>
          <a:bodyPr vert="horz" lIns="91440" tIns="45720" rIns="91440" bIns="45720" rtlCol="0" anchor="ctr">
            <a:normAutofit fontScale="9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IE" altLang="en-US">
                <a:solidFill>
                  <a:schemeClr val="tx2">
                    <a:lumMod val="50000"/>
                  </a:schemeClr>
                </a:solidFill>
              </a:rPr>
              <a:t>Electroscope: showing the presence of a charge</a:t>
            </a:r>
            <a:endParaRPr lang="en-GB" altLang="en-US" dirty="0">
              <a:solidFill>
                <a:schemeClr val="tx2">
                  <a:lumMod val="50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4345"/>
                                        </p:tgtEl>
                                        <p:attrNameLst>
                                          <p:attrName>style.visibility</p:attrName>
                                        </p:attrNameLst>
                                      </p:cBhvr>
                                      <p:to>
                                        <p:strVal val="visible"/>
                                      </p:to>
                                    </p:set>
                                    <p:anim calcmode="lin" valueType="num">
                                      <p:cBhvr additive="base">
                                        <p:cTn id="7" dur="500" fill="hold"/>
                                        <p:tgtEl>
                                          <p:spTgt spid="14345"/>
                                        </p:tgtEl>
                                        <p:attrNameLst>
                                          <p:attrName>ppt_x</p:attrName>
                                        </p:attrNameLst>
                                      </p:cBhvr>
                                      <p:tavLst>
                                        <p:tav tm="0">
                                          <p:val>
                                            <p:strVal val="0-#ppt_w/2"/>
                                          </p:val>
                                        </p:tav>
                                        <p:tav tm="100000">
                                          <p:val>
                                            <p:strVal val="#ppt_x"/>
                                          </p:val>
                                        </p:tav>
                                      </p:tavLst>
                                    </p:anim>
                                    <p:anim calcmode="lin" valueType="num">
                                      <p:cBhvr additive="base">
                                        <p:cTn id="8" dur="500" fill="hold"/>
                                        <p:tgtEl>
                                          <p:spTgt spid="14345"/>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9" presetClass="entr" presetSubtype="0" fill="hold" grpId="0" nodeType="clickEffect">
                                  <p:stCondLst>
                                    <p:cond delay="0"/>
                                  </p:stCondLst>
                                  <p:childTnLst>
                                    <p:set>
                                      <p:cBhvr>
                                        <p:cTn id="12" dur="1" fill="hold">
                                          <p:stCondLst>
                                            <p:cond delay="0"/>
                                          </p:stCondLst>
                                        </p:cTn>
                                        <p:tgtEl>
                                          <p:spTgt spid="14347"/>
                                        </p:tgtEl>
                                        <p:attrNameLst>
                                          <p:attrName>style.visibility</p:attrName>
                                        </p:attrNameLst>
                                      </p:cBhvr>
                                      <p:to>
                                        <p:strVal val="visible"/>
                                      </p:to>
                                    </p:set>
                                    <p:animEffect transition="in" filter="dissolve">
                                      <p:cBhvr>
                                        <p:cTn id="13" dur="500"/>
                                        <p:tgtEl>
                                          <p:spTgt spid="14347"/>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9" presetClass="entr" presetSubtype="0" fill="hold" grpId="0" nodeType="clickEffect">
                                  <p:stCondLst>
                                    <p:cond delay="0"/>
                                  </p:stCondLst>
                                  <p:childTnLst>
                                    <p:set>
                                      <p:cBhvr>
                                        <p:cTn id="17" dur="1" fill="hold">
                                          <p:stCondLst>
                                            <p:cond delay="0"/>
                                          </p:stCondLst>
                                        </p:cTn>
                                        <p:tgtEl>
                                          <p:spTgt spid="14348"/>
                                        </p:tgtEl>
                                        <p:attrNameLst>
                                          <p:attrName>style.visibility</p:attrName>
                                        </p:attrNameLst>
                                      </p:cBhvr>
                                      <p:to>
                                        <p:strVal val="visible"/>
                                      </p:to>
                                    </p:set>
                                    <p:animEffect transition="in" filter="dissolve">
                                      <p:cBhvr>
                                        <p:cTn id="18" dur="500"/>
                                        <p:tgtEl>
                                          <p:spTgt spid="14348"/>
                                        </p:tgtEl>
                                      </p:cBhvr>
                                    </p:animEffect>
                                  </p:childTnLst>
                                </p:cTn>
                              </p:par>
                              <p:par>
                                <p:cTn id="19" presetID="9" presetClass="exit" presetSubtype="0" fill="hold" nodeType="withEffect">
                                  <p:stCondLst>
                                    <p:cond delay="0"/>
                                  </p:stCondLst>
                                  <p:childTnLst>
                                    <p:animEffect transition="out" filter="dissolve">
                                      <p:cBhvr>
                                        <p:cTn id="20" dur="500"/>
                                        <p:tgtEl>
                                          <p:spTgt spid="14342"/>
                                        </p:tgtEl>
                                      </p:cBhvr>
                                    </p:animEffect>
                                    <p:set>
                                      <p:cBhvr>
                                        <p:cTn id="21" dur="1" fill="hold">
                                          <p:stCondLst>
                                            <p:cond delay="499"/>
                                          </p:stCondLst>
                                        </p:cTn>
                                        <p:tgtEl>
                                          <p:spTgt spid="14342"/>
                                        </p:tgtEl>
                                        <p:attrNameLst>
                                          <p:attrName>style.visibility</p:attrName>
                                        </p:attrNameLst>
                                      </p:cBhvr>
                                      <p:to>
                                        <p:strVal val="hidden"/>
                                      </p:to>
                                    </p:set>
                                  </p:childTnLst>
                                </p:cTn>
                              </p:par>
                              <p:par>
                                <p:cTn id="22" presetID="9" presetClass="exit" presetSubtype="0" fill="hold" nodeType="withEffect">
                                  <p:stCondLst>
                                    <p:cond delay="0"/>
                                  </p:stCondLst>
                                  <p:childTnLst>
                                    <p:animEffect transition="out" filter="dissolve">
                                      <p:cBhvr>
                                        <p:cTn id="23" dur="500"/>
                                        <p:tgtEl>
                                          <p:spTgt spid="14343"/>
                                        </p:tgtEl>
                                      </p:cBhvr>
                                    </p:animEffect>
                                    <p:set>
                                      <p:cBhvr>
                                        <p:cTn id="24" dur="1" fill="hold">
                                          <p:stCondLst>
                                            <p:cond delay="499"/>
                                          </p:stCondLst>
                                        </p:cTn>
                                        <p:tgtEl>
                                          <p:spTgt spid="14343"/>
                                        </p:tgtEl>
                                        <p:attrNameLst>
                                          <p:attrName>style.visibility</p:attrName>
                                        </p:attrNameLst>
                                      </p:cBhvr>
                                      <p:to>
                                        <p:strVal val="hidden"/>
                                      </p:to>
                                    </p:set>
                                  </p:childTnLst>
                                </p:cTn>
                              </p:par>
                              <p:par>
                                <p:cTn id="25" presetID="9" presetClass="entr" presetSubtype="0" fill="hold" nodeType="withEffect">
                                  <p:stCondLst>
                                    <p:cond delay="0"/>
                                  </p:stCondLst>
                                  <p:childTnLst>
                                    <p:set>
                                      <p:cBhvr>
                                        <p:cTn id="26" dur="1" fill="hold">
                                          <p:stCondLst>
                                            <p:cond delay="0"/>
                                          </p:stCondLst>
                                        </p:cTn>
                                        <p:tgtEl>
                                          <p:spTgt spid="14350"/>
                                        </p:tgtEl>
                                        <p:attrNameLst>
                                          <p:attrName>style.visibility</p:attrName>
                                        </p:attrNameLst>
                                      </p:cBhvr>
                                      <p:to>
                                        <p:strVal val="visible"/>
                                      </p:to>
                                    </p:set>
                                    <p:animEffect transition="in" filter="dissolve">
                                      <p:cBhvr>
                                        <p:cTn id="27" dur="500"/>
                                        <p:tgtEl>
                                          <p:spTgt spid="14350"/>
                                        </p:tgtEl>
                                      </p:cBhvr>
                                    </p:animEffect>
                                  </p:childTnLst>
                                </p:cTn>
                              </p:par>
                              <p:par>
                                <p:cTn id="28" presetID="9" presetClass="entr" presetSubtype="0" fill="hold" nodeType="withEffect">
                                  <p:stCondLst>
                                    <p:cond delay="0"/>
                                  </p:stCondLst>
                                  <p:childTnLst>
                                    <p:set>
                                      <p:cBhvr>
                                        <p:cTn id="29" dur="1" fill="hold">
                                          <p:stCondLst>
                                            <p:cond delay="0"/>
                                          </p:stCondLst>
                                        </p:cTn>
                                        <p:tgtEl>
                                          <p:spTgt spid="14349"/>
                                        </p:tgtEl>
                                        <p:attrNameLst>
                                          <p:attrName>style.visibility</p:attrName>
                                        </p:attrNameLst>
                                      </p:cBhvr>
                                      <p:to>
                                        <p:strVal val="visible"/>
                                      </p:to>
                                    </p:set>
                                    <p:animEffect transition="in" filter="dissolve">
                                      <p:cBhvr>
                                        <p:cTn id="30" dur="500"/>
                                        <p:tgtEl>
                                          <p:spTgt spid="14349"/>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2" presetClass="exit" presetSubtype="8" fill="hold" grpId="1" nodeType="clickEffect">
                                  <p:stCondLst>
                                    <p:cond delay="0"/>
                                  </p:stCondLst>
                                  <p:childTnLst>
                                    <p:anim calcmode="lin" valueType="num">
                                      <p:cBhvr additive="base">
                                        <p:cTn id="34" dur="500"/>
                                        <p:tgtEl>
                                          <p:spTgt spid="14345"/>
                                        </p:tgtEl>
                                        <p:attrNameLst>
                                          <p:attrName>ppt_x</p:attrName>
                                        </p:attrNameLst>
                                      </p:cBhvr>
                                      <p:tavLst>
                                        <p:tav tm="0">
                                          <p:val>
                                            <p:strVal val="ppt_x"/>
                                          </p:val>
                                        </p:tav>
                                        <p:tav tm="100000">
                                          <p:val>
                                            <p:strVal val="0-ppt_w/2"/>
                                          </p:val>
                                        </p:tav>
                                      </p:tavLst>
                                    </p:anim>
                                    <p:anim calcmode="lin" valueType="num">
                                      <p:cBhvr additive="base">
                                        <p:cTn id="35" dur="500"/>
                                        <p:tgtEl>
                                          <p:spTgt spid="14345"/>
                                        </p:tgtEl>
                                        <p:attrNameLst>
                                          <p:attrName>ppt_y</p:attrName>
                                        </p:attrNameLst>
                                      </p:cBhvr>
                                      <p:tavLst>
                                        <p:tav tm="0">
                                          <p:val>
                                            <p:strVal val="ppt_y"/>
                                          </p:val>
                                        </p:tav>
                                        <p:tav tm="100000">
                                          <p:val>
                                            <p:strVal val="ppt_y"/>
                                          </p:val>
                                        </p:tav>
                                      </p:tavLst>
                                    </p:anim>
                                    <p:set>
                                      <p:cBhvr>
                                        <p:cTn id="36" dur="1" fill="hold">
                                          <p:stCondLst>
                                            <p:cond delay="499"/>
                                          </p:stCondLst>
                                        </p:cTn>
                                        <p:tgtEl>
                                          <p:spTgt spid="14345"/>
                                        </p:tgtEl>
                                        <p:attrNameLst>
                                          <p:attrName>style.visibility</p:attrName>
                                        </p:attrNameLst>
                                      </p:cBhvr>
                                      <p:to>
                                        <p:strVal val="hidden"/>
                                      </p:to>
                                    </p:set>
                                  </p:childTnLst>
                                </p:cTn>
                              </p:par>
                            </p:childTnLst>
                          </p:cTn>
                        </p:par>
                      </p:childTnLst>
                    </p:cTn>
                  </p:par>
                  <p:par>
                    <p:cTn id="37" fill="hold" nodeType="clickPar">
                      <p:stCondLst>
                        <p:cond delay="indefinite"/>
                      </p:stCondLst>
                      <p:childTnLst>
                        <p:par>
                          <p:cTn id="38" fill="hold" nodeType="withGroup">
                            <p:stCondLst>
                              <p:cond delay="0"/>
                            </p:stCondLst>
                            <p:childTnLst>
                              <p:par>
                                <p:cTn id="39" presetID="22" presetClass="entr" presetSubtype="1" fill="hold" nodeType="clickEffect">
                                  <p:stCondLst>
                                    <p:cond delay="0"/>
                                  </p:stCondLst>
                                  <p:childTnLst>
                                    <p:set>
                                      <p:cBhvr>
                                        <p:cTn id="40" dur="1" fill="hold">
                                          <p:stCondLst>
                                            <p:cond delay="0"/>
                                          </p:stCondLst>
                                        </p:cTn>
                                        <p:tgtEl>
                                          <p:spTgt spid="14352"/>
                                        </p:tgtEl>
                                        <p:attrNameLst>
                                          <p:attrName>style.visibility</p:attrName>
                                        </p:attrNameLst>
                                      </p:cBhvr>
                                      <p:to>
                                        <p:strVal val="visible"/>
                                      </p:to>
                                    </p:set>
                                    <p:animEffect transition="in" filter="wipe(up)">
                                      <p:cBhvr>
                                        <p:cTn id="41" dur="1000"/>
                                        <p:tgtEl>
                                          <p:spTgt spid="14352"/>
                                        </p:tgtEl>
                                      </p:cBhvr>
                                    </p:animEffect>
                                  </p:childTnLst>
                                </p:cTn>
                              </p:par>
                              <p:par>
                                <p:cTn id="42" presetID="22" presetClass="entr" presetSubtype="1" fill="hold" nodeType="withEffect">
                                  <p:stCondLst>
                                    <p:cond delay="0"/>
                                  </p:stCondLst>
                                  <p:childTnLst>
                                    <p:set>
                                      <p:cBhvr>
                                        <p:cTn id="43" dur="1" fill="hold">
                                          <p:stCondLst>
                                            <p:cond delay="0"/>
                                          </p:stCondLst>
                                        </p:cTn>
                                        <p:tgtEl>
                                          <p:spTgt spid="14351"/>
                                        </p:tgtEl>
                                        <p:attrNameLst>
                                          <p:attrName>style.visibility</p:attrName>
                                        </p:attrNameLst>
                                      </p:cBhvr>
                                      <p:to>
                                        <p:strVal val="visible"/>
                                      </p:to>
                                    </p:set>
                                    <p:animEffect transition="in" filter="wipe(up)">
                                      <p:cBhvr>
                                        <p:cTn id="44" dur="1000"/>
                                        <p:tgtEl>
                                          <p:spTgt spid="14351"/>
                                        </p:tgtEl>
                                      </p:cBhvr>
                                    </p:animEffect>
                                  </p:childTnLst>
                                </p:cTn>
                              </p:par>
                            </p:childTnLst>
                          </p:cTn>
                        </p:par>
                        <p:par>
                          <p:cTn id="45" fill="hold" nodeType="afterGroup">
                            <p:stCondLst>
                              <p:cond delay="1000"/>
                            </p:stCondLst>
                            <p:childTnLst>
                              <p:par>
                                <p:cTn id="46" presetID="9" presetClass="exit" presetSubtype="0" fill="hold" grpId="1" nodeType="afterEffect">
                                  <p:stCondLst>
                                    <p:cond delay="0"/>
                                  </p:stCondLst>
                                  <p:childTnLst>
                                    <p:animEffect transition="out" filter="dissolve">
                                      <p:cBhvr>
                                        <p:cTn id="47" dur="500"/>
                                        <p:tgtEl>
                                          <p:spTgt spid="14347"/>
                                        </p:tgtEl>
                                      </p:cBhvr>
                                    </p:animEffect>
                                    <p:set>
                                      <p:cBhvr>
                                        <p:cTn id="48" dur="1" fill="hold">
                                          <p:stCondLst>
                                            <p:cond delay="499"/>
                                          </p:stCondLst>
                                        </p:cTn>
                                        <p:tgtEl>
                                          <p:spTgt spid="14347"/>
                                        </p:tgtEl>
                                        <p:attrNameLst>
                                          <p:attrName>style.visibility</p:attrName>
                                        </p:attrNameLst>
                                      </p:cBhvr>
                                      <p:to>
                                        <p:strVal val="hidden"/>
                                      </p:to>
                                    </p:set>
                                  </p:childTnLst>
                                </p:cTn>
                              </p:par>
                              <p:par>
                                <p:cTn id="49" presetID="9" presetClass="exit" presetSubtype="0" fill="hold" grpId="1" nodeType="withEffect">
                                  <p:stCondLst>
                                    <p:cond delay="0"/>
                                  </p:stCondLst>
                                  <p:childTnLst>
                                    <p:animEffect transition="out" filter="dissolve">
                                      <p:cBhvr>
                                        <p:cTn id="50" dur="500"/>
                                        <p:tgtEl>
                                          <p:spTgt spid="14348"/>
                                        </p:tgtEl>
                                      </p:cBhvr>
                                    </p:animEffect>
                                    <p:set>
                                      <p:cBhvr>
                                        <p:cTn id="51" dur="1" fill="hold">
                                          <p:stCondLst>
                                            <p:cond delay="499"/>
                                          </p:stCondLst>
                                        </p:cTn>
                                        <p:tgtEl>
                                          <p:spTgt spid="1434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45" grpId="0" animBg="1"/>
      <p:bldP spid="14345" grpId="1" animBg="1"/>
      <p:bldP spid="14347" grpId="0"/>
      <p:bldP spid="14347" grpId="1"/>
      <p:bldP spid="14348" grpId="0"/>
      <p:bldP spid="14348" grpId="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03217101-89EC-41CB-88AF-AB523FCE3C14}"/>
              </a:ext>
            </a:extLst>
          </p:cNvPr>
          <p:cNvSpPr>
            <a:spLocks noChangeArrowheads="1"/>
          </p:cNvSpPr>
          <p:nvPr/>
        </p:nvSpPr>
        <p:spPr bwMode="auto">
          <a:xfrm>
            <a:off x="5016500" y="2852738"/>
            <a:ext cx="2159000" cy="295275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E"/>
          </a:p>
        </p:txBody>
      </p:sp>
      <p:sp>
        <p:nvSpPr>
          <p:cNvPr id="15363" name="Line 3">
            <a:extLst>
              <a:ext uri="{FF2B5EF4-FFF2-40B4-BE49-F238E27FC236}">
                <a16:creationId xmlns:a16="http://schemas.microsoft.com/office/drawing/2014/main" id="{04D1EE54-BCD1-4C34-89D2-AD9197702162}"/>
              </a:ext>
            </a:extLst>
          </p:cNvPr>
          <p:cNvSpPr>
            <a:spLocks noChangeShapeType="1"/>
          </p:cNvSpPr>
          <p:nvPr/>
        </p:nvSpPr>
        <p:spPr bwMode="auto">
          <a:xfrm>
            <a:off x="6096000" y="2349501"/>
            <a:ext cx="0" cy="574675"/>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E"/>
          </a:p>
        </p:txBody>
      </p:sp>
      <p:sp>
        <p:nvSpPr>
          <p:cNvPr id="15364" name="Line 4">
            <a:extLst>
              <a:ext uri="{FF2B5EF4-FFF2-40B4-BE49-F238E27FC236}">
                <a16:creationId xmlns:a16="http://schemas.microsoft.com/office/drawing/2014/main" id="{98541E9D-3DD8-4AE3-97FB-60472D6B6CE4}"/>
              </a:ext>
            </a:extLst>
          </p:cNvPr>
          <p:cNvSpPr>
            <a:spLocks noChangeShapeType="1"/>
          </p:cNvSpPr>
          <p:nvPr/>
        </p:nvSpPr>
        <p:spPr bwMode="auto">
          <a:xfrm>
            <a:off x="6096000" y="2852738"/>
            <a:ext cx="0" cy="1655762"/>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E"/>
          </a:p>
        </p:txBody>
      </p:sp>
      <p:sp>
        <p:nvSpPr>
          <p:cNvPr id="15365" name="Line 5">
            <a:extLst>
              <a:ext uri="{FF2B5EF4-FFF2-40B4-BE49-F238E27FC236}">
                <a16:creationId xmlns:a16="http://schemas.microsoft.com/office/drawing/2014/main" id="{5663A017-3299-4EEF-8768-EC3FF9C06362}"/>
              </a:ext>
            </a:extLst>
          </p:cNvPr>
          <p:cNvSpPr>
            <a:spLocks noChangeShapeType="1"/>
          </p:cNvSpPr>
          <p:nvPr/>
        </p:nvSpPr>
        <p:spPr bwMode="auto">
          <a:xfrm flipH="1">
            <a:off x="6024564" y="4508501"/>
            <a:ext cx="71437" cy="9366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E"/>
          </a:p>
        </p:txBody>
      </p:sp>
      <p:sp>
        <p:nvSpPr>
          <p:cNvPr id="15366" name="Line 6">
            <a:extLst>
              <a:ext uri="{FF2B5EF4-FFF2-40B4-BE49-F238E27FC236}">
                <a16:creationId xmlns:a16="http://schemas.microsoft.com/office/drawing/2014/main" id="{60156132-832C-4184-87AE-B1A354DEA643}"/>
              </a:ext>
            </a:extLst>
          </p:cNvPr>
          <p:cNvSpPr>
            <a:spLocks noChangeShapeType="1"/>
          </p:cNvSpPr>
          <p:nvPr/>
        </p:nvSpPr>
        <p:spPr bwMode="auto">
          <a:xfrm>
            <a:off x="6096001" y="4508501"/>
            <a:ext cx="144463" cy="9366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E"/>
          </a:p>
        </p:txBody>
      </p:sp>
      <p:sp>
        <p:nvSpPr>
          <p:cNvPr id="15367" name="Line 7">
            <a:extLst>
              <a:ext uri="{FF2B5EF4-FFF2-40B4-BE49-F238E27FC236}">
                <a16:creationId xmlns:a16="http://schemas.microsoft.com/office/drawing/2014/main" id="{D4247165-0C16-4F62-AB57-2472D15876F0}"/>
              </a:ext>
            </a:extLst>
          </p:cNvPr>
          <p:cNvSpPr>
            <a:spLocks noChangeShapeType="1"/>
          </p:cNvSpPr>
          <p:nvPr/>
        </p:nvSpPr>
        <p:spPr bwMode="auto">
          <a:xfrm>
            <a:off x="5232401" y="2349500"/>
            <a:ext cx="1655763" cy="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E"/>
          </a:p>
        </p:txBody>
      </p:sp>
      <p:sp>
        <p:nvSpPr>
          <p:cNvPr id="15368" name="AutoShape 8">
            <a:extLst>
              <a:ext uri="{FF2B5EF4-FFF2-40B4-BE49-F238E27FC236}">
                <a16:creationId xmlns:a16="http://schemas.microsoft.com/office/drawing/2014/main" id="{0EC7AF87-FB5E-4C2D-A52C-C7C1BB0760C5}"/>
              </a:ext>
            </a:extLst>
          </p:cNvPr>
          <p:cNvSpPr>
            <a:spLocks noChangeArrowheads="1"/>
          </p:cNvSpPr>
          <p:nvPr/>
        </p:nvSpPr>
        <p:spPr bwMode="auto">
          <a:xfrm rot="4856112">
            <a:off x="4691063" y="441326"/>
            <a:ext cx="360363" cy="2735262"/>
          </a:xfrm>
          <a:prstGeom prst="can">
            <a:avLst>
              <a:gd name="adj" fmla="val 36827"/>
            </a:avLst>
          </a:prstGeom>
          <a:gradFill rotWithShape="1">
            <a:gsLst>
              <a:gs pos="0">
                <a:schemeClr val="folHlink"/>
              </a:gs>
              <a:gs pos="50000">
                <a:schemeClr val="bg1"/>
              </a:gs>
              <a:gs pos="100000">
                <a:schemeClr val="folHlink"/>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r"/>
            <a:endParaRPr lang="en-US" altLang="en-US" sz="2000" b="1">
              <a:solidFill>
                <a:srgbClr val="000066"/>
              </a:solidFill>
            </a:endParaRPr>
          </a:p>
        </p:txBody>
      </p:sp>
      <p:sp>
        <p:nvSpPr>
          <p:cNvPr id="15369" name="Text Box 9">
            <a:extLst>
              <a:ext uri="{FF2B5EF4-FFF2-40B4-BE49-F238E27FC236}">
                <a16:creationId xmlns:a16="http://schemas.microsoft.com/office/drawing/2014/main" id="{2F60C901-80F7-4322-AE77-5ADDC9855A48}"/>
              </a:ext>
            </a:extLst>
          </p:cNvPr>
          <p:cNvSpPr txBox="1">
            <a:spLocks noChangeArrowheads="1"/>
          </p:cNvSpPr>
          <p:nvPr/>
        </p:nvSpPr>
        <p:spPr bwMode="auto">
          <a:xfrm>
            <a:off x="5303839" y="1916113"/>
            <a:ext cx="1800225" cy="762000"/>
          </a:xfrm>
          <a:prstGeom prst="rect">
            <a:avLst/>
          </a:prstGeom>
          <a:noFill/>
          <a:ln>
            <a:noFill/>
          </a:ln>
          <a:effectLst/>
          <a:extLst>
            <a:ext uri="{909E8E84-426E-40DD-AFC4-6F175D3DCCD1}">
              <a14:hiddenFill xmlns:a14="http://schemas.microsoft.com/office/drawing/2010/main">
                <a:gradFill rotWithShape="1">
                  <a:gsLst>
                    <a:gs pos="0">
                      <a:schemeClr val="folHlink"/>
                    </a:gs>
                    <a:gs pos="50000">
                      <a:schemeClr val="bg1"/>
                    </a:gs>
                    <a:gs pos="100000">
                      <a:schemeClr val="folHlink"/>
                    </a:gs>
                  </a:gsLst>
                  <a:lin ang="5400000" scaled="1"/>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n-US" altLang="en-US" sz="4400">
              <a:solidFill>
                <a:srgbClr val="000066"/>
              </a:solidFill>
            </a:endParaRPr>
          </a:p>
        </p:txBody>
      </p:sp>
      <p:sp>
        <p:nvSpPr>
          <p:cNvPr id="15370" name="Line 10">
            <a:extLst>
              <a:ext uri="{FF2B5EF4-FFF2-40B4-BE49-F238E27FC236}">
                <a16:creationId xmlns:a16="http://schemas.microsoft.com/office/drawing/2014/main" id="{8A2082D7-2AAD-43BB-AB46-4B9B3844B16B}"/>
              </a:ext>
            </a:extLst>
          </p:cNvPr>
          <p:cNvSpPr>
            <a:spLocks noChangeShapeType="1"/>
          </p:cNvSpPr>
          <p:nvPr/>
        </p:nvSpPr>
        <p:spPr bwMode="auto">
          <a:xfrm flipH="1">
            <a:off x="5664200" y="4508501"/>
            <a:ext cx="431800" cy="7921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E"/>
          </a:p>
        </p:txBody>
      </p:sp>
      <p:sp>
        <p:nvSpPr>
          <p:cNvPr id="15371" name="Line 11">
            <a:extLst>
              <a:ext uri="{FF2B5EF4-FFF2-40B4-BE49-F238E27FC236}">
                <a16:creationId xmlns:a16="http://schemas.microsoft.com/office/drawing/2014/main" id="{3D323910-3373-4E5D-BE79-0B8256D3228B}"/>
              </a:ext>
            </a:extLst>
          </p:cNvPr>
          <p:cNvSpPr>
            <a:spLocks noChangeShapeType="1"/>
          </p:cNvSpPr>
          <p:nvPr/>
        </p:nvSpPr>
        <p:spPr bwMode="auto">
          <a:xfrm>
            <a:off x="6096001" y="4508501"/>
            <a:ext cx="504825" cy="7921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E"/>
          </a:p>
        </p:txBody>
      </p:sp>
      <p:sp>
        <p:nvSpPr>
          <p:cNvPr id="15373" name="Line 13">
            <a:extLst>
              <a:ext uri="{FF2B5EF4-FFF2-40B4-BE49-F238E27FC236}">
                <a16:creationId xmlns:a16="http://schemas.microsoft.com/office/drawing/2014/main" id="{CBEE9595-C464-42E4-BECF-D9E87EC26A97}"/>
              </a:ext>
            </a:extLst>
          </p:cNvPr>
          <p:cNvSpPr>
            <a:spLocks noChangeShapeType="1"/>
          </p:cNvSpPr>
          <p:nvPr/>
        </p:nvSpPr>
        <p:spPr bwMode="auto">
          <a:xfrm>
            <a:off x="6888163" y="2349500"/>
            <a:ext cx="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E"/>
          </a:p>
        </p:txBody>
      </p:sp>
      <p:sp>
        <p:nvSpPr>
          <p:cNvPr id="15374" name="Line 14">
            <a:extLst>
              <a:ext uri="{FF2B5EF4-FFF2-40B4-BE49-F238E27FC236}">
                <a16:creationId xmlns:a16="http://schemas.microsoft.com/office/drawing/2014/main" id="{915A3EBF-51FD-4844-9A86-7BEE7BAAA7AF}"/>
              </a:ext>
            </a:extLst>
          </p:cNvPr>
          <p:cNvSpPr>
            <a:spLocks noChangeShapeType="1"/>
          </p:cNvSpPr>
          <p:nvPr/>
        </p:nvSpPr>
        <p:spPr bwMode="auto">
          <a:xfrm>
            <a:off x="6888164" y="2349500"/>
            <a:ext cx="151288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E"/>
          </a:p>
        </p:txBody>
      </p:sp>
      <p:sp>
        <p:nvSpPr>
          <p:cNvPr id="15375" name="Line 15">
            <a:extLst>
              <a:ext uri="{FF2B5EF4-FFF2-40B4-BE49-F238E27FC236}">
                <a16:creationId xmlns:a16="http://schemas.microsoft.com/office/drawing/2014/main" id="{4C362946-A320-4263-AD53-FD31A692601B}"/>
              </a:ext>
            </a:extLst>
          </p:cNvPr>
          <p:cNvSpPr>
            <a:spLocks noChangeShapeType="1"/>
          </p:cNvSpPr>
          <p:nvPr/>
        </p:nvSpPr>
        <p:spPr bwMode="auto">
          <a:xfrm>
            <a:off x="8401050" y="2349500"/>
            <a:ext cx="0" cy="7191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E"/>
          </a:p>
        </p:txBody>
      </p:sp>
      <p:sp>
        <p:nvSpPr>
          <p:cNvPr id="15376" name="Line 16">
            <a:extLst>
              <a:ext uri="{FF2B5EF4-FFF2-40B4-BE49-F238E27FC236}">
                <a16:creationId xmlns:a16="http://schemas.microsoft.com/office/drawing/2014/main" id="{38CA5EEF-42BB-4688-9DCC-2185EFFA3DB7}"/>
              </a:ext>
            </a:extLst>
          </p:cNvPr>
          <p:cNvSpPr>
            <a:spLocks noChangeShapeType="1"/>
          </p:cNvSpPr>
          <p:nvPr/>
        </p:nvSpPr>
        <p:spPr bwMode="auto">
          <a:xfrm>
            <a:off x="8040689" y="3068638"/>
            <a:ext cx="71913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E"/>
          </a:p>
        </p:txBody>
      </p:sp>
      <p:sp>
        <p:nvSpPr>
          <p:cNvPr id="15377" name="Line 17">
            <a:extLst>
              <a:ext uri="{FF2B5EF4-FFF2-40B4-BE49-F238E27FC236}">
                <a16:creationId xmlns:a16="http://schemas.microsoft.com/office/drawing/2014/main" id="{93E004DF-5FAD-4445-988D-213B5A0C360E}"/>
              </a:ext>
            </a:extLst>
          </p:cNvPr>
          <p:cNvSpPr>
            <a:spLocks noChangeShapeType="1"/>
          </p:cNvSpPr>
          <p:nvPr/>
        </p:nvSpPr>
        <p:spPr bwMode="auto">
          <a:xfrm>
            <a:off x="8183564" y="3213100"/>
            <a:ext cx="43338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E"/>
          </a:p>
        </p:txBody>
      </p:sp>
      <p:sp>
        <p:nvSpPr>
          <p:cNvPr id="15378" name="Line 18">
            <a:extLst>
              <a:ext uri="{FF2B5EF4-FFF2-40B4-BE49-F238E27FC236}">
                <a16:creationId xmlns:a16="http://schemas.microsoft.com/office/drawing/2014/main" id="{C2B2AF78-E688-4877-8BB9-B964B79B45B3}"/>
              </a:ext>
            </a:extLst>
          </p:cNvPr>
          <p:cNvSpPr>
            <a:spLocks noChangeShapeType="1"/>
          </p:cNvSpPr>
          <p:nvPr/>
        </p:nvSpPr>
        <p:spPr bwMode="auto">
          <a:xfrm>
            <a:off x="8328026" y="3357563"/>
            <a:ext cx="144463"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E"/>
          </a:p>
        </p:txBody>
      </p:sp>
      <p:sp>
        <p:nvSpPr>
          <p:cNvPr id="19" name="TextBox 18">
            <a:extLst>
              <a:ext uri="{FF2B5EF4-FFF2-40B4-BE49-F238E27FC236}">
                <a16:creationId xmlns:a16="http://schemas.microsoft.com/office/drawing/2014/main" id="{C93DDA82-4298-44AD-A226-3920F1B5FCA6}"/>
              </a:ext>
            </a:extLst>
          </p:cNvPr>
          <p:cNvSpPr txBox="1"/>
          <p:nvPr/>
        </p:nvSpPr>
        <p:spPr>
          <a:xfrm>
            <a:off x="8952807" y="5910349"/>
            <a:ext cx="2801389" cy="369332"/>
          </a:xfrm>
          <a:prstGeom prst="rect">
            <a:avLst/>
          </a:prstGeom>
          <a:noFill/>
        </p:spPr>
        <p:txBody>
          <a:bodyPr wrap="square" rtlCol="0">
            <a:spAutoFit/>
          </a:bodyPr>
          <a:lstStyle/>
          <a:p>
            <a:r>
              <a:rPr lang="en-GB" dirty="0"/>
              <a:t>what we see…</a:t>
            </a:r>
            <a:endParaRPr lang="en-IE" dirty="0"/>
          </a:p>
        </p:txBody>
      </p:sp>
      <p:sp>
        <p:nvSpPr>
          <p:cNvPr id="20" name="Rectangle 12">
            <a:extLst>
              <a:ext uri="{FF2B5EF4-FFF2-40B4-BE49-F238E27FC236}">
                <a16:creationId xmlns:a16="http://schemas.microsoft.com/office/drawing/2014/main" id="{4FACC2FA-DD96-4CBB-A191-2BD2C74FA117}"/>
              </a:ext>
            </a:extLst>
          </p:cNvPr>
          <p:cNvSpPr>
            <a:spLocks noGrp="1" noChangeArrowheads="1"/>
          </p:cNvSpPr>
          <p:nvPr>
            <p:ph type="title"/>
          </p:nvPr>
        </p:nvSpPr>
        <p:spPr>
          <a:xfrm>
            <a:off x="121717" y="125414"/>
            <a:ext cx="10593387" cy="1143000"/>
          </a:xfrm>
          <a:noFill/>
          <a:ln/>
        </p:spPr>
        <p:txBody>
          <a:bodyPr>
            <a:normAutofit fontScale="90000"/>
          </a:bodyPr>
          <a:lstStyle/>
          <a:p>
            <a:r>
              <a:rPr lang="en-IE" altLang="en-US" dirty="0">
                <a:solidFill>
                  <a:schemeClr val="tx2">
                    <a:lumMod val="50000"/>
                  </a:schemeClr>
                </a:solidFill>
              </a:rPr>
              <a:t>Electroscope: maintaining the presence of a charge</a:t>
            </a:r>
            <a:endParaRPr lang="en-GB" altLang="en-US" dirty="0">
              <a:solidFill>
                <a:schemeClr val="tx2">
                  <a:lumMod val="50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5368"/>
                                        </p:tgtEl>
                                        <p:attrNameLst>
                                          <p:attrName>style.visibility</p:attrName>
                                        </p:attrNameLst>
                                      </p:cBhvr>
                                      <p:to>
                                        <p:strVal val="visible"/>
                                      </p:to>
                                    </p:set>
                                    <p:anim calcmode="lin" valueType="num">
                                      <p:cBhvr additive="base">
                                        <p:cTn id="7" dur="2000" fill="hold"/>
                                        <p:tgtEl>
                                          <p:spTgt spid="15368"/>
                                        </p:tgtEl>
                                        <p:attrNameLst>
                                          <p:attrName>ppt_x</p:attrName>
                                        </p:attrNameLst>
                                      </p:cBhvr>
                                      <p:tavLst>
                                        <p:tav tm="0">
                                          <p:val>
                                            <p:strVal val="0-#ppt_w/2"/>
                                          </p:val>
                                        </p:tav>
                                        <p:tav tm="100000">
                                          <p:val>
                                            <p:strVal val="#ppt_x"/>
                                          </p:val>
                                        </p:tav>
                                      </p:tavLst>
                                    </p:anim>
                                    <p:anim calcmode="lin" valueType="num">
                                      <p:cBhvr additive="base">
                                        <p:cTn id="8" dur="2000" fill="hold"/>
                                        <p:tgtEl>
                                          <p:spTgt spid="15368"/>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2000"/>
                            </p:stCondLst>
                            <p:childTnLst>
                              <p:par>
                                <p:cTn id="10" presetID="9" presetClass="exit" presetSubtype="0" fill="hold" nodeType="afterEffect">
                                  <p:stCondLst>
                                    <p:cond delay="0"/>
                                  </p:stCondLst>
                                  <p:childTnLst>
                                    <p:animEffect transition="out" filter="dissolve">
                                      <p:cBhvr>
                                        <p:cTn id="11" dur="500"/>
                                        <p:tgtEl>
                                          <p:spTgt spid="15365"/>
                                        </p:tgtEl>
                                      </p:cBhvr>
                                    </p:animEffect>
                                    <p:set>
                                      <p:cBhvr>
                                        <p:cTn id="12" dur="1" fill="hold">
                                          <p:stCondLst>
                                            <p:cond delay="499"/>
                                          </p:stCondLst>
                                        </p:cTn>
                                        <p:tgtEl>
                                          <p:spTgt spid="15365"/>
                                        </p:tgtEl>
                                        <p:attrNameLst>
                                          <p:attrName>style.visibility</p:attrName>
                                        </p:attrNameLst>
                                      </p:cBhvr>
                                      <p:to>
                                        <p:strVal val="hidden"/>
                                      </p:to>
                                    </p:set>
                                  </p:childTnLst>
                                </p:cTn>
                              </p:par>
                              <p:par>
                                <p:cTn id="13" presetID="9" presetClass="exit" presetSubtype="0" fill="hold" nodeType="withEffect">
                                  <p:stCondLst>
                                    <p:cond delay="0"/>
                                  </p:stCondLst>
                                  <p:childTnLst>
                                    <p:animEffect transition="out" filter="dissolve">
                                      <p:cBhvr>
                                        <p:cTn id="14" dur="500"/>
                                        <p:tgtEl>
                                          <p:spTgt spid="15366"/>
                                        </p:tgtEl>
                                      </p:cBhvr>
                                    </p:animEffect>
                                    <p:set>
                                      <p:cBhvr>
                                        <p:cTn id="15" dur="1" fill="hold">
                                          <p:stCondLst>
                                            <p:cond delay="499"/>
                                          </p:stCondLst>
                                        </p:cTn>
                                        <p:tgtEl>
                                          <p:spTgt spid="15366"/>
                                        </p:tgtEl>
                                        <p:attrNameLst>
                                          <p:attrName>style.visibility</p:attrName>
                                        </p:attrNameLst>
                                      </p:cBhvr>
                                      <p:to>
                                        <p:strVal val="hidden"/>
                                      </p:to>
                                    </p:set>
                                  </p:childTnLst>
                                </p:cTn>
                              </p:par>
                              <p:par>
                                <p:cTn id="16" presetID="9" presetClass="entr" presetSubtype="0" fill="hold" nodeType="withEffect">
                                  <p:stCondLst>
                                    <p:cond delay="0"/>
                                  </p:stCondLst>
                                  <p:childTnLst>
                                    <p:set>
                                      <p:cBhvr>
                                        <p:cTn id="17" dur="1" fill="hold">
                                          <p:stCondLst>
                                            <p:cond delay="0"/>
                                          </p:stCondLst>
                                        </p:cTn>
                                        <p:tgtEl>
                                          <p:spTgt spid="15371"/>
                                        </p:tgtEl>
                                        <p:attrNameLst>
                                          <p:attrName>style.visibility</p:attrName>
                                        </p:attrNameLst>
                                      </p:cBhvr>
                                      <p:to>
                                        <p:strVal val="visible"/>
                                      </p:to>
                                    </p:set>
                                    <p:animEffect transition="in" filter="dissolve">
                                      <p:cBhvr>
                                        <p:cTn id="18" dur="500"/>
                                        <p:tgtEl>
                                          <p:spTgt spid="15371"/>
                                        </p:tgtEl>
                                      </p:cBhvr>
                                    </p:animEffect>
                                  </p:childTnLst>
                                </p:cTn>
                              </p:par>
                              <p:par>
                                <p:cTn id="19" presetID="9" presetClass="entr" presetSubtype="0" fill="hold" nodeType="withEffect">
                                  <p:stCondLst>
                                    <p:cond delay="0"/>
                                  </p:stCondLst>
                                  <p:childTnLst>
                                    <p:set>
                                      <p:cBhvr>
                                        <p:cTn id="20" dur="1" fill="hold">
                                          <p:stCondLst>
                                            <p:cond delay="0"/>
                                          </p:stCondLst>
                                        </p:cTn>
                                        <p:tgtEl>
                                          <p:spTgt spid="15370"/>
                                        </p:tgtEl>
                                        <p:attrNameLst>
                                          <p:attrName>style.visibility</p:attrName>
                                        </p:attrNameLst>
                                      </p:cBhvr>
                                      <p:to>
                                        <p:strVal val="visible"/>
                                      </p:to>
                                    </p:set>
                                    <p:animEffect transition="in" filter="dissolve">
                                      <p:cBhvr>
                                        <p:cTn id="21" dur="500"/>
                                        <p:tgtEl>
                                          <p:spTgt spid="15370"/>
                                        </p:tgtEl>
                                      </p:cBhvr>
                                    </p:animEffect>
                                  </p:childTnLst>
                                </p:cTn>
                              </p:par>
                              <p:par>
                                <p:cTn id="22" presetID="9" presetClass="entr" presetSubtype="0" fill="hold" nodeType="withEffect">
                                  <p:stCondLst>
                                    <p:cond delay="0"/>
                                  </p:stCondLst>
                                  <p:childTnLst>
                                    <p:set>
                                      <p:cBhvr>
                                        <p:cTn id="23" dur="1" fill="hold">
                                          <p:stCondLst>
                                            <p:cond delay="0"/>
                                          </p:stCondLst>
                                        </p:cTn>
                                        <p:tgtEl>
                                          <p:spTgt spid="15366"/>
                                        </p:tgtEl>
                                        <p:attrNameLst>
                                          <p:attrName>style.visibility</p:attrName>
                                        </p:attrNameLst>
                                      </p:cBhvr>
                                      <p:to>
                                        <p:strVal val="visible"/>
                                      </p:to>
                                    </p:set>
                                    <p:animEffect transition="in" filter="dissolve">
                                      <p:cBhvr>
                                        <p:cTn id="24" dur="2000"/>
                                        <p:tgtEl>
                                          <p:spTgt spid="15366"/>
                                        </p:tgtEl>
                                      </p:cBhvr>
                                    </p:animEffect>
                                  </p:childTnLst>
                                </p:cTn>
                              </p:par>
                              <p:par>
                                <p:cTn id="25" presetID="9" presetClass="entr" presetSubtype="0" fill="hold" nodeType="withEffect">
                                  <p:stCondLst>
                                    <p:cond delay="0"/>
                                  </p:stCondLst>
                                  <p:childTnLst>
                                    <p:set>
                                      <p:cBhvr>
                                        <p:cTn id="26" dur="1" fill="hold">
                                          <p:stCondLst>
                                            <p:cond delay="0"/>
                                          </p:stCondLst>
                                        </p:cTn>
                                        <p:tgtEl>
                                          <p:spTgt spid="15365"/>
                                        </p:tgtEl>
                                        <p:attrNameLst>
                                          <p:attrName>style.visibility</p:attrName>
                                        </p:attrNameLst>
                                      </p:cBhvr>
                                      <p:to>
                                        <p:strVal val="visible"/>
                                      </p:to>
                                    </p:set>
                                    <p:animEffect transition="in" filter="dissolve">
                                      <p:cBhvr>
                                        <p:cTn id="27" dur="2000"/>
                                        <p:tgtEl>
                                          <p:spTgt spid="15365"/>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 presetClass="entr" presetSubtype="0" fill="hold" nodeType="clickEffect">
                                  <p:stCondLst>
                                    <p:cond delay="0"/>
                                  </p:stCondLst>
                                  <p:childTnLst>
                                    <p:set>
                                      <p:cBhvr>
                                        <p:cTn id="31" dur="1" fill="hold">
                                          <p:stCondLst>
                                            <p:cond delay="0"/>
                                          </p:stCondLst>
                                        </p:cTn>
                                        <p:tgtEl>
                                          <p:spTgt spid="15373"/>
                                        </p:tgtEl>
                                        <p:attrNameLst>
                                          <p:attrName>style.visibility</p:attrName>
                                        </p:attrNameLst>
                                      </p:cBhvr>
                                      <p:to>
                                        <p:strVal val="visible"/>
                                      </p:to>
                                    </p:set>
                                  </p:childTnLst>
                                </p:cTn>
                              </p:par>
                            </p:childTnLst>
                          </p:cTn>
                        </p:par>
                        <p:par>
                          <p:cTn id="32" fill="hold" nodeType="afterGroup">
                            <p:stCondLst>
                              <p:cond delay="0"/>
                            </p:stCondLst>
                            <p:childTnLst>
                              <p:par>
                                <p:cTn id="33" presetID="1" presetClass="entr" presetSubtype="0" fill="hold" nodeType="afterEffect">
                                  <p:stCondLst>
                                    <p:cond delay="0"/>
                                  </p:stCondLst>
                                  <p:childTnLst>
                                    <p:set>
                                      <p:cBhvr>
                                        <p:cTn id="34" dur="1" fill="hold">
                                          <p:stCondLst>
                                            <p:cond delay="0"/>
                                          </p:stCondLst>
                                        </p:cTn>
                                        <p:tgtEl>
                                          <p:spTgt spid="15374"/>
                                        </p:tgtEl>
                                        <p:attrNameLst>
                                          <p:attrName>style.visibility</p:attrName>
                                        </p:attrNameLst>
                                      </p:cBhvr>
                                      <p:to>
                                        <p:strVal val="visible"/>
                                      </p:to>
                                    </p:set>
                                  </p:childTnLst>
                                </p:cTn>
                              </p:par>
                            </p:childTnLst>
                          </p:cTn>
                        </p:par>
                        <p:par>
                          <p:cTn id="35" fill="hold" nodeType="afterGroup">
                            <p:stCondLst>
                              <p:cond delay="0"/>
                            </p:stCondLst>
                            <p:childTnLst>
                              <p:par>
                                <p:cTn id="36" presetID="1" presetClass="entr" presetSubtype="0" fill="hold" nodeType="afterEffect">
                                  <p:stCondLst>
                                    <p:cond delay="0"/>
                                  </p:stCondLst>
                                  <p:childTnLst>
                                    <p:set>
                                      <p:cBhvr>
                                        <p:cTn id="37" dur="1" fill="hold">
                                          <p:stCondLst>
                                            <p:cond delay="0"/>
                                          </p:stCondLst>
                                        </p:cTn>
                                        <p:tgtEl>
                                          <p:spTgt spid="15375"/>
                                        </p:tgtEl>
                                        <p:attrNameLst>
                                          <p:attrName>style.visibility</p:attrName>
                                        </p:attrNameLst>
                                      </p:cBhvr>
                                      <p:to>
                                        <p:strVal val="visible"/>
                                      </p:to>
                                    </p:set>
                                  </p:childTnLst>
                                </p:cTn>
                              </p:par>
                            </p:childTnLst>
                          </p:cTn>
                        </p:par>
                        <p:par>
                          <p:cTn id="38" fill="hold" nodeType="afterGroup">
                            <p:stCondLst>
                              <p:cond delay="0"/>
                            </p:stCondLst>
                            <p:childTnLst>
                              <p:par>
                                <p:cTn id="39" presetID="1" presetClass="entr" presetSubtype="0" fill="hold" nodeType="afterEffect">
                                  <p:stCondLst>
                                    <p:cond delay="0"/>
                                  </p:stCondLst>
                                  <p:childTnLst>
                                    <p:set>
                                      <p:cBhvr>
                                        <p:cTn id="40" dur="1" fill="hold">
                                          <p:stCondLst>
                                            <p:cond delay="0"/>
                                          </p:stCondLst>
                                        </p:cTn>
                                        <p:tgtEl>
                                          <p:spTgt spid="15376"/>
                                        </p:tgtEl>
                                        <p:attrNameLst>
                                          <p:attrName>style.visibility</p:attrName>
                                        </p:attrNameLst>
                                      </p:cBhvr>
                                      <p:to>
                                        <p:strVal val="visible"/>
                                      </p:to>
                                    </p:set>
                                  </p:childTnLst>
                                </p:cTn>
                              </p:par>
                            </p:childTnLst>
                          </p:cTn>
                        </p:par>
                        <p:par>
                          <p:cTn id="41" fill="hold" nodeType="afterGroup">
                            <p:stCondLst>
                              <p:cond delay="0"/>
                            </p:stCondLst>
                            <p:childTnLst>
                              <p:par>
                                <p:cTn id="42" presetID="1" presetClass="entr" presetSubtype="0" fill="hold" nodeType="afterEffect">
                                  <p:stCondLst>
                                    <p:cond delay="0"/>
                                  </p:stCondLst>
                                  <p:childTnLst>
                                    <p:set>
                                      <p:cBhvr>
                                        <p:cTn id="43" dur="1" fill="hold">
                                          <p:stCondLst>
                                            <p:cond delay="0"/>
                                          </p:stCondLst>
                                        </p:cTn>
                                        <p:tgtEl>
                                          <p:spTgt spid="15377"/>
                                        </p:tgtEl>
                                        <p:attrNameLst>
                                          <p:attrName>style.visibility</p:attrName>
                                        </p:attrNameLst>
                                      </p:cBhvr>
                                      <p:to>
                                        <p:strVal val="visible"/>
                                      </p:to>
                                    </p:set>
                                  </p:childTnLst>
                                </p:cTn>
                              </p:par>
                            </p:childTnLst>
                          </p:cTn>
                        </p:par>
                        <p:par>
                          <p:cTn id="44" fill="hold" nodeType="afterGroup">
                            <p:stCondLst>
                              <p:cond delay="0"/>
                            </p:stCondLst>
                            <p:childTnLst>
                              <p:par>
                                <p:cTn id="45" presetID="1" presetClass="entr" presetSubtype="0" fill="hold" nodeType="afterEffect">
                                  <p:stCondLst>
                                    <p:cond delay="0"/>
                                  </p:stCondLst>
                                  <p:childTnLst>
                                    <p:set>
                                      <p:cBhvr>
                                        <p:cTn id="46" dur="1" fill="hold">
                                          <p:stCondLst>
                                            <p:cond delay="0"/>
                                          </p:stCondLst>
                                        </p:cTn>
                                        <p:tgtEl>
                                          <p:spTgt spid="15378"/>
                                        </p:tgtEl>
                                        <p:attrNameLst>
                                          <p:attrName>style.visibility</p:attrName>
                                        </p:attrNameLst>
                                      </p:cBhvr>
                                      <p:to>
                                        <p:strVal val="visible"/>
                                      </p:to>
                                    </p:set>
                                  </p:childTnLst>
                                </p:cTn>
                              </p:par>
                              <p:par>
                                <p:cTn id="47" presetID="9" presetClass="exit" presetSubtype="0" fill="hold" nodeType="withEffect">
                                  <p:stCondLst>
                                    <p:cond delay="0"/>
                                  </p:stCondLst>
                                  <p:childTnLst>
                                    <p:animEffect transition="out" filter="dissolve">
                                      <p:cBhvr>
                                        <p:cTn id="48" dur="2000"/>
                                        <p:tgtEl>
                                          <p:spTgt spid="15370"/>
                                        </p:tgtEl>
                                      </p:cBhvr>
                                    </p:animEffect>
                                    <p:set>
                                      <p:cBhvr>
                                        <p:cTn id="49" dur="1" fill="hold">
                                          <p:stCondLst>
                                            <p:cond delay="1999"/>
                                          </p:stCondLst>
                                        </p:cTn>
                                        <p:tgtEl>
                                          <p:spTgt spid="15370"/>
                                        </p:tgtEl>
                                        <p:attrNameLst>
                                          <p:attrName>style.visibility</p:attrName>
                                        </p:attrNameLst>
                                      </p:cBhvr>
                                      <p:to>
                                        <p:strVal val="hidden"/>
                                      </p:to>
                                    </p:set>
                                  </p:childTnLst>
                                </p:cTn>
                              </p:par>
                              <p:par>
                                <p:cTn id="50" presetID="9" presetClass="exit" presetSubtype="0" fill="hold" nodeType="withEffect">
                                  <p:stCondLst>
                                    <p:cond delay="0"/>
                                  </p:stCondLst>
                                  <p:childTnLst>
                                    <p:animEffect transition="out" filter="dissolve">
                                      <p:cBhvr>
                                        <p:cTn id="51" dur="2000"/>
                                        <p:tgtEl>
                                          <p:spTgt spid="15371"/>
                                        </p:tgtEl>
                                      </p:cBhvr>
                                    </p:animEffect>
                                    <p:set>
                                      <p:cBhvr>
                                        <p:cTn id="52" dur="1" fill="hold">
                                          <p:stCondLst>
                                            <p:cond delay="1999"/>
                                          </p:stCondLst>
                                        </p:cTn>
                                        <p:tgtEl>
                                          <p:spTgt spid="15371"/>
                                        </p:tgtEl>
                                        <p:attrNameLst>
                                          <p:attrName>style.visibility</p:attrName>
                                        </p:attrNameLst>
                                      </p:cBhvr>
                                      <p:to>
                                        <p:strVal val="hidden"/>
                                      </p:to>
                                    </p:set>
                                  </p:childTnLst>
                                </p:cTn>
                              </p:par>
                              <p:par>
                                <p:cTn id="53" presetID="9" presetClass="entr" presetSubtype="0" fill="hold" nodeType="withEffect">
                                  <p:stCondLst>
                                    <p:cond delay="0"/>
                                  </p:stCondLst>
                                  <p:childTnLst>
                                    <p:set>
                                      <p:cBhvr>
                                        <p:cTn id="54" dur="1" fill="hold">
                                          <p:stCondLst>
                                            <p:cond delay="0"/>
                                          </p:stCondLst>
                                        </p:cTn>
                                        <p:tgtEl>
                                          <p:spTgt spid="15365"/>
                                        </p:tgtEl>
                                        <p:attrNameLst>
                                          <p:attrName>style.visibility</p:attrName>
                                        </p:attrNameLst>
                                      </p:cBhvr>
                                      <p:to>
                                        <p:strVal val="visible"/>
                                      </p:to>
                                    </p:set>
                                    <p:animEffect transition="in" filter="dissolve">
                                      <p:cBhvr>
                                        <p:cTn id="55" dur="500"/>
                                        <p:tgtEl>
                                          <p:spTgt spid="15365"/>
                                        </p:tgtEl>
                                      </p:cBhvr>
                                    </p:animEffect>
                                  </p:childTnLst>
                                </p:cTn>
                              </p:par>
                              <p:par>
                                <p:cTn id="56" presetID="9" presetClass="entr" presetSubtype="0" fill="hold" nodeType="withEffect">
                                  <p:stCondLst>
                                    <p:cond delay="0"/>
                                  </p:stCondLst>
                                  <p:childTnLst>
                                    <p:set>
                                      <p:cBhvr>
                                        <p:cTn id="57" dur="1" fill="hold">
                                          <p:stCondLst>
                                            <p:cond delay="0"/>
                                          </p:stCondLst>
                                        </p:cTn>
                                        <p:tgtEl>
                                          <p:spTgt spid="15366"/>
                                        </p:tgtEl>
                                        <p:attrNameLst>
                                          <p:attrName>style.visibility</p:attrName>
                                        </p:attrNameLst>
                                      </p:cBhvr>
                                      <p:to>
                                        <p:strVal val="visible"/>
                                      </p:to>
                                    </p:set>
                                    <p:animEffect transition="in" filter="dissolve">
                                      <p:cBhvr>
                                        <p:cTn id="58" dur="500"/>
                                        <p:tgtEl>
                                          <p:spTgt spid="15366"/>
                                        </p:tgtEl>
                                      </p:cBhvr>
                                    </p:animEffect>
                                  </p:childTnLst>
                                </p:cTn>
                              </p:par>
                            </p:childTnLst>
                          </p:cTn>
                        </p:par>
                      </p:childTnLst>
                    </p:cTn>
                  </p:par>
                  <p:par>
                    <p:cTn id="59" fill="hold" nodeType="clickPar">
                      <p:stCondLst>
                        <p:cond delay="indefinite"/>
                      </p:stCondLst>
                      <p:childTnLst>
                        <p:par>
                          <p:cTn id="60" fill="hold" nodeType="withGroup">
                            <p:stCondLst>
                              <p:cond delay="0"/>
                            </p:stCondLst>
                            <p:childTnLst>
                              <p:par>
                                <p:cTn id="61" presetID="9" presetClass="exit" presetSubtype="0" fill="hold" nodeType="clickEffect">
                                  <p:stCondLst>
                                    <p:cond delay="0"/>
                                  </p:stCondLst>
                                  <p:childTnLst>
                                    <p:animEffect transition="out" filter="dissolve">
                                      <p:cBhvr>
                                        <p:cTn id="62" dur="500"/>
                                        <p:tgtEl>
                                          <p:spTgt spid="15373"/>
                                        </p:tgtEl>
                                      </p:cBhvr>
                                    </p:animEffect>
                                    <p:set>
                                      <p:cBhvr>
                                        <p:cTn id="63" dur="1" fill="hold">
                                          <p:stCondLst>
                                            <p:cond delay="499"/>
                                          </p:stCondLst>
                                        </p:cTn>
                                        <p:tgtEl>
                                          <p:spTgt spid="15373"/>
                                        </p:tgtEl>
                                        <p:attrNameLst>
                                          <p:attrName>style.visibility</p:attrName>
                                        </p:attrNameLst>
                                      </p:cBhvr>
                                      <p:to>
                                        <p:strVal val="hidden"/>
                                      </p:to>
                                    </p:set>
                                  </p:childTnLst>
                                </p:cTn>
                              </p:par>
                              <p:par>
                                <p:cTn id="64" presetID="9" presetClass="exit" presetSubtype="0" fill="hold" nodeType="withEffect">
                                  <p:stCondLst>
                                    <p:cond delay="0"/>
                                  </p:stCondLst>
                                  <p:childTnLst>
                                    <p:animEffect transition="out" filter="dissolve">
                                      <p:cBhvr>
                                        <p:cTn id="65" dur="500"/>
                                        <p:tgtEl>
                                          <p:spTgt spid="15374"/>
                                        </p:tgtEl>
                                      </p:cBhvr>
                                    </p:animEffect>
                                    <p:set>
                                      <p:cBhvr>
                                        <p:cTn id="66" dur="1" fill="hold">
                                          <p:stCondLst>
                                            <p:cond delay="499"/>
                                          </p:stCondLst>
                                        </p:cTn>
                                        <p:tgtEl>
                                          <p:spTgt spid="15374"/>
                                        </p:tgtEl>
                                        <p:attrNameLst>
                                          <p:attrName>style.visibility</p:attrName>
                                        </p:attrNameLst>
                                      </p:cBhvr>
                                      <p:to>
                                        <p:strVal val="hidden"/>
                                      </p:to>
                                    </p:set>
                                  </p:childTnLst>
                                </p:cTn>
                              </p:par>
                              <p:par>
                                <p:cTn id="67" presetID="9" presetClass="exit" presetSubtype="0" fill="hold" nodeType="withEffect">
                                  <p:stCondLst>
                                    <p:cond delay="0"/>
                                  </p:stCondLst>
                                  <p:childTnLst>
                                    <p:animEffect transition="out" filter="dissolve">
                                      <p:cBhvr>
                                        <p:cTn id="68" dur="500"/>
                                        <p:tgtEl>
                                          <p:spTgt spid="15375"/>
                                        </p:tgtEl>
                                      </p:cBhvr>
                                    </p:animEffect>
                                    <p:set>
                                      <p:cBhvr>
                                        <p:cTn id="69" dur="1" fill="hold">
                                          <p:stCondLst>
                                            <p:cond delay="499"/>
                                          </p:stCondLst>
                                        </p:cTn>
                                        <p:tgtEl>
                                          <p:spTgt spid="15375"/>
                                        </p:tgtEl>
                                        <p:attrNameLst>
                                          <p:attrName>style.visibility</p:attrName>
                                        </p:attrNameLst>
                                      </p:cBhvr>
                                      <p:to>
                                        <p:strVal val="hidden"/>
                                      </p:to>
                                    </p:set>
                                  </p:childTnLst>
                                </p:cTn>
                              </p:par>
                              <p:par>
                                <p:cTn id="70" presetID="9" presetClass="exit" presetSubtype="0" fill="hold" nodeType="withEffect">
                                  <p:stCondLst>
                                    <p:cond delay="0"/>
                                  </p:stCondLst>
                                  <p:childTnLst>
                                    <p:animEffect transition="out" filter="dissolve">
                                      <p:cBhvr>
                                        <p:cTn id="71" dur="500"/>
                                        <p:tgtEl>
                                          <p:spTgt spid="15376"/>
                                        </p:tgtEl>
                                      </p:cBhvr>
                                    </p:animEffect>
                                    <p:set>
                                      <p:cBhvr>
                                        <p:cTn id="72" dur="1" fill="hold">
                                          <p:stCondLst>
                                            <p:cond delay="499"/>
                                          </p:stCondLst>
                                        </p:cTn>
                                        <p:tgtEl>
                                          <p:spTgt spid="15376"/>
                                        </p:tgtEl>
                                        <p:attrNameLst>
                                          <p:attrName>style.visibility</p:attrName>
                                        </p:attrNameLst>
                                      </p:cBhvr>
                                      <p:to>
                                        <p:strVal val="hidden"/>
                                      </p:to>
                                    </p:set>
                                  </p:childTnLst>
                                </p:cTn>
                              </p:par>
                              <p:par>
                                <p:cTn id="73" presetID="9" presetClass="exit" presetSubtype="0" fill="hold" nodeType="withEffect">
                                  <p:stCondLst>
                                    <p:cond delay="0"/>
                                  </p:stCondLst>
                                  <p:childTnLst>
                                    <p:animEffect transition="out" filter="dissolve">
                                      <p:cBhvr>
                                        <p:cTn id="74" dur="500"/>
                                        <p:tgtEl>
                                          <p:spTgt spid="15377"/>
                                        </p:tgtEl>
                                      </p:cBhvr>
                                    </p:animEffect>
                                    <p:set>
                                      <p:cBhvr>
                                        <p:cTn id="75" dur="1" fill="hold">
                                          <p:stCondLst>
                                            <p:cond delay="499"/>
                                          </p:stCondLst>
                                        </p:cTn>
                                        <p:tgtEl>
                                          <p:spTgt spid="15377"/>
                                        </p:tgtEl>
                                        <p:attrNameLst>
                                          <p:attrName>style.visibility</p:attrName>
                                        </p:attrNameLst>
                                      </p:cBhvr>
                                      <p:to>
                                        <p:strVal val="hidden"/>
                                      </p:to>
                                    </p:set>
                                  </p:childTnLst>
                                </p:cTn>
                              </p:par>
                              <p:par>
                                <p:cTn id="76" presetID="9" presetClass="exit" presetSubtype="0" fill="hold" nodeType="withEffect">
                                  <p:stCondLst>
                                    <p:cond delay="0"/>
                                  </p:stCondLst>
                                  <p:childTnLst>
                                    <p:animEffect transition="out" filter="dissolve">
                                      <p:cBhvr>
                                        <p:cTn id="77" dur="500"/>
                                        <p:tgtEl>
                                          <p:spTgt spid="15378"/>
                                        </p:tgtEl>
                                      </p:cBhvr>
                                    </p:animEffect>
                                    <p:set>
                                      <p:cBhvr>
                                        <p:cTn id="78" dur="1" fill="hold">
                                          <p:stCondLst>
                                            <p:cond delay="499"/>
                                          </p:stCondLst>
                                        </p:cTn>
                                        <p:tgtEl>
                                          <p:spTgt spid="15378"/>
                                        </p:tgtEl>
                                        <p:attrNameLst>
                                          <p:attrName>style.visibility</p:attrName>
                                        </p:attrNameLst>
                                      </p:cBhvr>
                                      <p:to>
                                        <p:strVal val="hidden"/>
                                      </p:to>
                                    </p:set>
                                  </p:childTnLst>
                                </p:cTn>
                              </p:par>
                            </p:childTnLst>
                          </p:cTn>
                        </p:par>
                      </p:childTnLst>
                    </p:cTn>
                  </p:par>
                  <p:par>
                    <p:cTn id="79" fill="hold" nodeType="clickPar">
                      <p:stCondLst>
                        <p:cond delay="indefinite"/>
                      </p:stCondLst>
                      <p:childTnLst>
                        <p:par>
                          <p:cTn id="80" fill="hold" nodeType="withGroup">
                            <p:stCondLst>
                              <p:cond delay="0"/>
                            </p:stCondLst>
                            <p:childTnLst>
                              <p:par>
                                <p:cTn id="81" presetID="2" presetClass="exit" presetSubtype="8" fill="hold" grpId="1" nodeType="clickEffect">
                                  <p:stCondLst>
                                    <p:cond delay="0"/>
                                  </p:stCondLst>
                                  <p:childTnLst>
                                    <p:anim calcmode="lin" valueType="num">
                                      <p:cBhvr additive="base">
                                        <p:cTn id="82" dur="1000"/>
                                        <p:tgtEl>
                                          <p:spTgt spid="15368"/>
                                        </p:tgtEl>
                                        <p:attrNameLst>
                                          <p:attrName>ppt_x</p:attrName>
                                        </p:attrNameLst>
                                      </p:cBhvr>
                                      <p:tavLst>
                                        <p:tav tm="0">
                                          <p:val>
                                            <p:strVal val="ppt_x"/>
                                          </p:val>
                                        </p:tav>
                                        <p:tav tm="100000">
                                          <p:val>
                                            <p:strVal val="0-ppt_w/2"/>
                                          </p:val>
                                        </p:tav>
                                      </p:tavLst>
                                    </p:anim>
                                    <p:anim calcmode="lin" valueType="num">
                                      <p:cBhvr additive="base">
                                        <p:cTn id="83" dur="1000"/>
                                        <p:tgtEl>
                                          <p:spTgt spid="15368"/>
                                        </p:tgtEl>
                                        <p:attrNameLst>
                                          <p:attrName>ppt_y</p:attrName>
                                        </p:attrNameLst>
                                      </p:cBhvr>
                                      <p:tavLst>
                                        <p:tav tm="0">
                                          <p:val>
                                            <p:strVal val="ppt_y"/>
                                          </p:val>
                                        </p:tav>
                                        <p:tav tm="100000">
                                          <p:val>
                                            <p:strVal val="ppt_y"/>
                                          </p:val>
                                        </p:tav>
                                      </p:tavLst>
                                    </p:anim>
                                    <p:set>
                                      <p:cBhvr>
                                        <p:cTn id="84" dur="1" fill="hold">
                                          <p:stCondLst>
                                            <p:cond delay="999"/>
                                          </p:stCondLst>
                                        </p:cTn>
                                        <p:tgtEl>
                                          <p:spTgt spid="15368"/>
                                        </p:tgtEl>
                                        <p:attrNameLst>
                                          <p:attrName>style.visibility</p:attrName>
                                        </p:attrNameLst>
                                      </p:cBhvr>
                                      <p:to>
                                        <p:strVal val="hidden"/>
                                      </p:to>
                                    </p:set>
                                  </p:childTnLst>
                                </p:cTn>
                              </p:par>
                              <p:par>
                                <p:cTn id="85" presetID="9" presetClass="exit" presetSubtype="0" fill="hold" nodeType="withEffect">
                                  <p:stCondLst>
                                    <p:cond delay="0"/>
                                  </p:stCondLst>
                                  <p:childTnLst>
                                    <p:animEffect transition="out" filter="dissolve">
                                      <p:cBhvr>
                                        <p:cTn id="86" dur="500"/>
                                        <p:tgtEl>
                                          <p:spTgt spid="15366"/>
                                        </p:tgtEl>
                                      </p:cBhvr>
                                    </p:animEffect>
                                    <p:set>
                                      <p:cBhvr>
                                        <p:cTn id="87" dur="1" fill="hold">
                                          <p:stCondLst>
                                            <p:cond delay="499"/>
                                          </p:stCondLst>
                                        </p:cTn>
                                        <p:tgtEl>
                                          <p:spTgt spid="15366"/>
                                        </p:tgtEl>
                                        <p:attrNameLst>
                                          <p:attrName>style.visibility</p:attrName>
                                        </p:attrNameLst>
                                      </p:cBhvr>
                                      <p:to>
                                        <p:strVal val="hidden"/>
                                      </p:to>
                                    </p:set>
                                  </p:childTnLst>
                                </p:cTn>
                              </p:par>
                              <p:par>
                                <p:cTn id="88" presetID="9" presetClass="exit" presetSubtype="0" fill="hold" nodeType="withEffect">
                                  <p:stCondLst>
                                    <p:cond delay="0"/>
                                  </p:stCondLst>
                                  <p:childTnLst>
                                    <p:animEffect transition="out" filter="dissolve">
                                      <p:cBhvr>
                                        <p:cTn id="89" dur="500"/>
                                        <p:tgtEl>
                                          <p:spTgt spid="15365"/>
                                        </p:tgtEl>
                                      </p:cBhvr>
                                    </p:animEffect>
                                    <p:set>
                                      <p:cBhvr>
                                        <p:cTn id="90" dur="1" fill="hold">
                                          <p:stCondLst>
                                            <p:cond delay="499"/>
                                          </p:stCondLst>
                                        </p:cTn>
                                        <p:tgtEl>
                                          <p:spTgt spid="15365"/>
                                        </p:tgtEl>
                                        <p:attrNameLst>
                                          <p:attrName>style.visibility</p:attrName>
                                        </p:attrNameLst>
                                      </p:cBhvr>
                                      <p:to>
                                        <p:strVal val="hidden"/>
                                      </p:to>
                                    </p:set>
                                  </p:childTnLst>
                                </p:cTn>
                              </p:par>
                              <p:par>
                                <p:cTn id="91" presetID="9" presetClass="entr" presetSubtype="0" fill="hold" nodeType="withEffect">
                                  <p:stCondLst>
                                    <p:cond delay="0"/>
                                  </p:stCondLst>
                                  <p:childTnLst>
                                    <p:set>
                                      <p:cBhvr>
                                        <p:cTn id="92" dur="1" fill="hold">
                                          <p:stCondLst>
                                            <p:cond delay="0"/>
                                          </p:stCondLst>
                                        </p:cTn>
                                        <p:tgtEl>
                                          <p:spTgt spid="15371"/>
                                        </p:tgtEl>
                                        <p:attrNameLst>
                                          <p:attrName>style.visibility</p:attrName>
                                        </p:attrNameLst>
                                      </p:cBhvr>
                                      <p:to>
                                        <p:strVal val="visible"/>
                                      </p:to>
                                    </p:set>
                                    <p:animEffect transition="in" filter="dissolve">
                                      <p:cBhvr>
                                        <p:cTn id="93" dur="500"/>
                                        <p:tgtEl>
                                          <p:spTgt spid="15371"/>
                                        </p:tgtEl>
                                      </p:cBhvr>
                                    </p:animEffect>
                                  </p:childTnLst>
                                </p:cTn>
                              </p:par>
                              <p:par>
                                <p:cTn id="94" presetID="9" presetClass="entr" presetSubtype="0" fill="hold" nodeType="withEffect">
                                  <p:stCondLst>
                                    <p:cond delay="0"/>
                                  </p:stCondLst>
                                  <p:childTnLst>
                                    <p:set>
                                      <p:cBhvr>
                                        <p:cTn id="95" dur="1" fill="hold">
                                          <p:stCondLst>
                                            <p:cond delay="0"/>
                                          </p:stCondLst>
                                        </p:cTn>
                                        <p:tgtEl>
                                          <p:spTgt spid="15370"/>
                                        </p:tgtEl>
                                        <p:attrNameLst>
                                          <p:attrName>style.visibility</p:attrName>
                                        </p:attrNameLst>
                                      </p:cBhvr>
                                      <p:to>
                                        <p:strVal val="visible"/>
                                      </p:to>
                                    </p:set>
                                    <p:animEffect transition="in" filter="dissolve">
                                      <p:cBhvr>
                                        <p:cTn id="96" dur="500"/>
                                        <p:tgtEl>
                                          <p:spTgt spid="1537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8" grpId="0" animBg="1"/>
      <p:bldP spid="15368" grpId="1"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BCEFFAC40E5954F9A9E01A5E873C56A" ma:contentTypeVersion="13" ma:contentTypeDescription="Create a new document." ma:contentTypeScope="" ma:versionID="50c5f6b7951161d570e5c6ebc9d0076d">
  <xsd:schema xmlns:xsd="http://www.w3.org/2001/XMLSchema" xmlns:xs="http://www.w3.org/2001/XMLSchema" xmlns:p="http://schemas.microsoft.com/office/2006/metadata/properties" xmlns:ns3="11802992-a67b-4895-bf87-1ec05fd96432" xmlns:ns4="bbb143a9-e604-4eea-bcde-aa80cf463ef4" targetNamespace="http://schemas.microsoft.com/office/2006/metadata/properties" ma:root="true" ma:fieldsID="4b7a1870d44b548b27fb2d8ce2112a3e" ns3:_="" ns4:_="">
    <xsd:import namespace="11802992-a67b-4895-bf87-1ec05fd96432"/>
    <xsd:import namespace="bbb143a9-e604-4eea-bcde-aa80cf463ef4"/>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DateTaken" minOccurs="0"/>
                <xsd:element ref="ns3:MediaServiceLocation" minOccurs="0"/>
                <xsd:element ref="ns4:SharedWithUsers" minOccurs="0"/>
                <xsd:element ref="ns4:SharedWithDetails" minOccurs="0"/>
                <xsd:element ref="ns4:SharingHintHash" minOccurs="0"/>
                <xsd:element ref="ns3:MediaServiceGenerationTime" minOccurs="0"/>
                <xsd:element ref="ns3:MediaServiceEventHashCod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1802992-a67b-4895-bf87-1ec05fd9643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Location" ma:internalName="MediaServiceLocatio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bbb143a9-e604-4eea-bcde-aa80cf463ef4"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SharingHintHash" ma:index="16"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5747C02-75EB-47BD-AEAB-37DE8AA4B66C}">
  <ds:schemaRefs>
    <ds:schemaRef ds:uri="http://schemas.microsoft.com/sharepoint/v3/contenttype/forms"/>
  </ds:schemaRefs>
</ds:datastoreItem>
</file>

<file path=customXml/itemProps2.xml><?xml version="1.0" encoding="utf-8"?>
<ds:datastoreItem xmlns:ds="http://schemas.openxmlformats.org/officeDocument/2006/customXml" ds:itemID="{08FBD290-BB4D-4E6A-AC84-BC23FE6865D2}">
  <ds:schemaRefs>
    <ds:schemaRef ds:uri="bbb143a9-e604-4eea-bcde-aa80cf463ef4"/>
    <ds:schemaRef ds:uri="http://purl.org/dc/elements/1.1/"/>
    <ds:schemaRef ds:uri="http://schemas.microsoft.com/office/infopath/2007/PartnerControls"/>
    <ds:schemaRef ds:uri="11802992-a67b-4895-bf87-1ec05fd96432"/>
    <ds:schemaRef ds:uri="http://schemas.microsoft.com/office/2006/metadata/properties"/>
    <ds:schemaRef ds:uri="http://purl.org/dc/terms/"/>
    <ds:schemaRef ds:uri="http://schemas.microsoft.com/office/2006/documentManagement/types"/>
    <ds:schemaRef ds:uri="http://schemas.openxmlformats.org/package/2006/metadata/core-properties"/>
    <ds:schemaRef ds:uri="http://www.w3.org/XML/1998/namespace"/>
    <ds:schemaRef ds:uri="http://purl.org/dc/dcmitype/"/>
  </ds:schemaRefs>
</ds:datastoreItem>
</file>

<file path=customXml/itemProps3.xml><?xml version="1.0" encoding="utf-8"?>
<ds:datastoreItem xmlns:ds="http://schemas.openxmlformats.org/officeDocument/2006/customXml" ds:itemID="{2055820B-B3AD-4BF7-9413-ED8BB419028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1802992-a67b-4895-bf87-1ec05fd96432"/>
    <ds:schemaRef ds:uri="bbb143a9-e604-4eea-bcde-aa80cf463ef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0</TotalTime>
  <Words>856</Words>
  <Application>Microsoft Office PowerPoint</Application>
  <PresentationFormat>Widescreen</PresentationFormat>
  <Paragraphs>170</Paragraphs>
  <Slides>28</Slides>
  <Notes>0</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28</vt:i4>
      </vt:variant>
    </vt:vector>
  </HeadingPairs>
  <TitlesOfParts>
    <vt:vector size="35" baseType="lpstr">
      <vt:lpstr>Arial</vt:lpstr>
      <vt:lpstr>Calibri</vt:lpstr>
      <vt:lpstr>Calibri Light</vt:lpstr>
      <vt:lpstr>Cambria Math</vt:lpstr>
      <vt:lpstr>Times New Roman</vt:lpstr>
      <vt:lpstr>Office Theme</vt:lpstr>
      <vt:lpstr>Equation</vt:lpstr>
      <vt:lpstr>Electricity</vt:lpstr>
      <vt:lpstr>What is electricity?</vt:lpstr>
      <vt:lpstr>What is electricity?</vt:lpstr>
      <vt:lpstr>Where do protons and electrons come from?</vt:lpstr>
      <vt:lpstr>Charging by contact</vt:lpstr>
      <vt:lpstr>PowerPoint Presentation</vt:lpstr>
      <vt:lpstr>Electroscope: showing the presence of a charge</vt:lpstr>
      <vt:lpstr>PowerPoint Presentation</vt:lpstr>
      <vt:lpstr>Electroscope: maintaining the presence of a charge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Coulomb’s Law</vt:lpstr>
      <vt:lpstr>PowerPoint Presentation</vt:lpstr>
      <vt:lpstr>PowerPoint Presentation</vt:lpstr>
      <vt:lpstr>PowerPoint Presentation</vt:lpstr>
      <vt:lpstr>PowerPoint Presentation</vt:lpstr>
      <vt:lpstr>PowerPoint Presentation</vt:lpstr>
      <vt:lpstr>2013 q.12c</vt:lpstr>
      <vt:lpstr>PowerPoint Presentation</vt:lpstr>
      <vt:lpstr>PowerPoint Presentation</vt:lpstr>
      <vt:lpstr>2013 q.12c</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Electricity</dc:title>
  <dc:creator>Tom Tierney</dc:creator>
  <cp:lastModifiedBy>Tom Tierney</cp:lastModifiedBy>
  <cp:revision>16</cp:revision>
  <dcterms:created xsi:type="dcterms:W3CDTF">2020-11-18T13:20:27Z</dcterms:created>
  <dcterms:modified xsi:type="dcterms:W3CDTF">2021-01-15T14:55:36Z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0x0101007BCEFFAC40E5954F9A9E01A5E873C56A</vt:lpwstr>
  </property>
</Properties>
</file>