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4" r:id="rId7"/>
    <p:sldId id="266" r:id="rId8"/>
    <p:sldId id="265" r:id="rId9"/>
    <p:sldId id="262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8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799E7-29E0-451A-A75E-C38460514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6CC8E8-208F-4FF9-9A8E-71316305D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D10C8-3580-448B-A1D6-D59E8481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17AA1-5B88-4AB4-9375-FA49422CA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F8382-721A-437D-9D10-A4DCBCC96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585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603CC-8D05-4DB9-9AF5-9F2A7136C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7C7AC-F48A-4584-9C82-0911CCB13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7EB62-7CEF-447B-B837-C84FC962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0683D-83DA-4F9C-A1F8-6521FDAA0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DFC52-D550-48CE-9BC5-FE5BDB296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2777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5B1356-3576-40B0-8A34-9DF7AC84E9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961554-E8C6-4107-B23E-FE3D12191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097E5-4C90-45E0-AF06-5395EE00E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56A98-5C5A-4BC0-AF9B-AA1095F05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12B64-3A1F-48A6-BB89-32CA6230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2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49F44-1F24-45F6-8566-F8C356888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C92F4-8A0A-41CA-A59C-7CD0B0B30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73688-369B-432F-B624-DF12A5C6B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72BFD-9CF0-4CF4-B509-B4E27EA62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CFFFC-D5BF-43A8-AD98-1A6E7F63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125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77705-7062-4C40-A02B-91F1098D8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35A43-2CB5-44A6-8A1D-3616420D9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48359-6A61-471F-971F-2A830FAF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4E462-B15D-4430-8229-18C7B9FE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E46AF-F9A1-49C0-82F8-C7E1CBD4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319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6859D-5A2A-4FA5-86D3-AE18C568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D74F3-15E0-403A-84E9-B40B07C0F5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DFB7C-7A68-48DD-B1DD-1FEFA2ED5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04EDC-BF3A-4624-A04E-6F13F66B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2FB62-5262-4A29-A003-4ACBFF73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A4B0C-FADF-47FE-A179-2690F90A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252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557D2-5D27-4E04-BD7E-D05A62112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E66EA-88BA-4489-8F62-5F43C4ECB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9E885-28BF-44DC-BE08-FC4897E91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2A6CDC-5155-4ACC-A91D-FDD6B7B90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017FBE-7B7E-40C5-9A13-A2144EFCB1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B2ABB-9622-4AF7-8576-A1726CCC2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78F885-4862-4AA4-8D1A-D3D388F42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B8A3E2-89E7-4C0B-8943-DBD1111F2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188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AB675-DE6A-467D-BF5C-79955CF6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1A4A52-C076-4EFE-B92C-94B7F03E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DE54EF-EF86-4D73-B8A4-5CFF985C6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C643A1-44B1-4142-B627-1BDA4EECF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435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36E5A8-06DD-4EC7-BAA8-4DD3D5B2C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F6904-01B6-416F-9757-7D3F2FEE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FD4F1-AE80-4D9F-B36E-A68BB9AE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3243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91800-620D-4FFC-9C34-415549729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2CF56-2944-4A95-BE41-FD2501374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21F473-D96A-4B1B-B87E-DFDED1AFA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228E2-8B9B-4677-B28D-677C6693A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BB776-7148-43BC-9583-D61528BBE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C4591-4687-4646-BA93-7ED8EEA1E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018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E7A7-ADF0-44C5-842C-87D440774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1F6471-5E4B-4CBA-802B-37A4D4130D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F1944-567A-4426-90E0-7FDF3E668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231CD-E843-4226-88B0-0557F734B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D7018-859C-443D-A370-EC6B66712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602EF-F3CC-4F4A-8AA2-1B805145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1858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138D8C-9420-46A0-991A-DA38656AA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8F982-1CB6-4DD8-A71B-D3C8A3609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DDD61-0FF2-4DA0-9075-4EB9373C62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340EE-DB32-4FE6-B4D6-85976331AFEE}" type="datetimeFigureOut">
              <a:rPr lang="en-IE" smtClean="0"/>
              <a:t>13/01/2021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6878A-7C91-4997-A179-6D32B084D4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FA894-F440-470F-A8FB-829D5F75A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679C0-9B9E-42D9-8B3B-76F9DF2B1F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4086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1FB58-231A-49C0-9843-3294E278F3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Electric Potential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D81D79-210E-4F76-B1CE-2C29B346E3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43652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26B52-20A9-4075-BA8B-063EE0DF6A06}"/>
              </a:ext>
            </a:extLst>
          </p:cNvPr>
          <p:cNvSpPr txBox="1"/>
          <p:nvPr/>
        </p:nvSpPr>
        <p:spPr>
          <a:xfrm>
            <a:off x="604299" y="516835"/>
            <a:ext cx="508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Electric Potential</a:t>
            </a:r>
            <a:endParaRPr lang="en-IE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4F34B7-94D4-4D4E-9E03-A84EC7C0D1B3}"/>
              </a:ext>
            </a:extLst>
          </p:cNvPr>
          <p:cNvSpPr/>
          <p:nvPr/>
        </p:nvSpPr>
        <p:spPr>
          <a:xfrm>
            <a:off x="3434964" y="2910178"/>
            <a:ext cx="866692" cy="72356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+</a:t>
            </a:r>
            <a:endParaRPr lang="en-IE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62C23F-53B3-4FE2-9560-4EF415195A34}"/>
              </a:ext>
            </a:extLst>
          </p:cNvPr>
          <p:cNvSpPr txBox="1"/>
          <p:nvPr/>
        </p:nvSpPr>
        <p:spPr>
          <a:xfrm>
            <a:off x="1176792" y="1224501"/>
            <a:ext cx="78320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Imagine a large positive charge fixed in place….</a:t>
            </a:r>
          </a:p>
          <a:p>
            <a:endParaRPr lang="en-GB" dirty="0"/>
          </a:p>
          <a:p>
            <a:r>
              <a:rPr lang="en-GB" dirty="0"/>
              <a:t>Another, smaller and more mobile charge is released as shown…</a:t>
            </a:r>
          </a:p>
          <a:p>
            <a:endParaRPr lang="en-GB" dirty="0"/>
          </a:p>
          <a:p>
            <a:r>
              <a:rPr lang="en-GB" dirty="0"/>
              <a:t>Which way will it move, and why?</a:t>
            </a:r>
            <a:endParaRPr lang="en-IE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192826-3F0B-4448-9378-0CC64D2A0173}"/>
              </a:ext>
            </a:extLst>
          </p:cNvPr>
          <p:cNvSpPr/>
          <p:nvPr/>
        </p:nvSpPr>
        <p:spPr>
          <a:xfrm>
            <a:off x="3736450" y="4007416"/>
            <a:ext cx="263719" cy="29751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+</a:t>
            </a:r>
            <a:endParaRPr lang="en-IE" sz="4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BCD0C6-CF02-4684-AC4C-9CFA6CB0F2C2}"/>
              </a:ext>
            </a:extLst>
          </p:cNvPr>
          <p:cNvCxnSpPr>
            <a:stCxn id="7" idx="4"/>
          </p:cNvCxnSpPr>
          <p:nvPr/>
        </p:nvCxnSpPr>
        <p:spPr>
          <a:xfrm flipH="1">
            <a:off x="3868309" y="4304927"/>
            <a:ext cx="1" cy="1674454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5E6560B-803B-43AD-A0FA-83FD44A3A1E8}"/>
              </a:ext>
            </a:extLst>
          </p:cNvPr>
          <p:cNvSpPr txBox="1"/>
          <p:nvPr/>
        </p:nvSpPr>
        <p:spPr>
          <a:xfrm>
            <a:off x="5479456" y="3633747"/>
            <a:ext cx="58632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 will move downwards, as shown</a:t>
            </a:r>
          </a:p>
          <a:p>
            <a:endParaRPr lang="en-GB" dirty="0"/>
          </a:p>
          <a:p>
            <a:r>
              <a:rPr lang="en-GB" dirty="0"/>
              <a:t>This is because like charges repel</a:t>
            </a:r>
          </a:p>
          <a:p>
            <a:endParaRPr lang="en-GB" dirty="0"/>
          </a:p>
          <a:p>
            <a:r>
              <a:rPr lang="en-GB" dirty="0"/>
              <a:t>As described by Coulomb’s Law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6723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26B52-20A9-4075-BA8B-063EE0DF6A06}"/>
              </a:ext>
            </a:extLst>
          </p:cNvPr>
          <p:cNvSpPr txBox="1"/>
          <p:nvPr/>
        </p:nvSpPr>
        <p:spPr>
          <a:xfrm>
            <a:off x="604299" y="516835"/>
            <a:ext cx="508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Electric Potential</a:t>
            </a:r>
            <a:endParaRPr lang="en-IE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4F34B7-94D4-4D4E-9E03-A84EC7C0D1B3}"/>
              </a:ext>
            </a:extLst>
          </p:cNvPr>
          <p:cNvSpPr/>
          <p:nvPr/>
        </p:nvSpPr>
        <p:spPr>
          <a:xfrm>
            <a:off x="1314617" y="1478944"/>
            <a:ext cx="866692" cy="72356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+</a:t>
            </a:r>
            <a:endParaRPr lang="en-IE" sz="40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192826-3F0B-4448-9378-0CC64D2A0173}"/>
              </a:ext>
            </a:extLst>
          </p:cNvPr>
          <p:cNvSpPr/>
          <p:nvPr/>
        </p:nvSpPr>
        <p:spPr>
          <a:xfrm>
            <a:off x="1616103" y="2576182"/>
            <a:ext cx="263719" cy="29751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+</a:t>
            </a:r>
            <a:endParaRPr lang="en-IE" sz="4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BCD0C6-CF02-4684-AC4C-9CFA6CB0F2C2}"/>
              </a:ext>
            </a:extLst>
          </p:cNvPr>
          <p:cNvCxnSpPr>
            <a:stCxn id="7" idx="4"/>
          </p:cNvCxnSpPr>
          <p:nvPr/>
        </p:nvCxnSpPr>
        <p:spPr>
          <a:xfrm flipH="1">
            <a:off x="1747962" y="2873693"/>
            <a:ext cx="1" cy="1674454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C4D2EAB-1515-42FA-B738-6C6D732F02F2}"/>
              </a:ext>
            </a:extLst>
          </p:cNvPr>
          <p:cNvSpPr txBox="1"/>
          <p:nvPr/>
        </p:nvSpPr>
        <p:spPr>
          <a:xfrm>
            <a:off x="3763616" y="1478944"/>
            <a:ext cx="71137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When a force moves an object, work is done…</a:t>
            </a:r>
          </a:p>
          <a:p>
            <a:endParaRPr lang="en-GB" dirty="0"/>
          </a:p>
          <a:p>
            <a:r>
              <a:rPr lang="en-GB" dirty="0"/>
              <a:t>    …and this means is energy is transformed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Here, the kinetic energy is coming from </a:t>
            </a:r>
            <a:r>
              <a:rPr lang="en-GB" i="1" dirty="0"/>
              <a:t>the electric potential </a:t>
            </a:r>
            <a:r>
              <a:rPr lang="en-GB" dirty="0"/>
              <a:t>energy</a:t>
            </a:r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7BB9E9-EEF1-41A3-BFA2-2AE8F18E9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061" y="3826047"/>
            <a:ext cx="3477110" cy="284837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04317E5-FBED-40AF-8953-091EE4D337D0}"/>
              </a:ext>
            </a:extLst>
          </p:cNvPr>
          <p:cNvSpPr txBox="1"/>
          <p:nvPr/>
        </p:nvSpPr>
        <p:spPr>
          <a:xfrm>
            <a:off x="5078241" y="4233643"/>
            <a:ext cx="7113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Positive charges will move from high potential to low potential….</a:t>
            </a:r>
          </a:p>
          <a:p>
            <a:endParaRPr lang="en-GB" dirty="0"/>
          </a:p>
          <a:p>
            <a:r>
              <a:rPr lang="en-GB" dirty="0"/>
              <a:t>….just like a falling ball moves from high to low (gravitational) potential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3315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26B52-20A9-4075-BA8B-063EE0DF6A06}"/>
              </a:ext>
            </a:extLst>
          </p:cNvPr>
          <p:cNvSpPr txBox="1"/>
          <p:nvPr/>
        </p:nvSpPr>
        <p:spPr>
          <a:xfrm>
            <a:off x="604299" y="516835"/>
            <a:ext cx="508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Electric Potential</a:t>
            </a:r>
            <a:endParaRPr lang="en-IE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4F34B7-94D4-4D4E-9E03-A84EC7C0D1B3}"/>
              </a:ext>
            </a:extLst>
          </p:cNvPr>
          <p:cNvSpPr/>
          <p:nvPr/>
        </p:nvSpPr>
        <p:spPr>
          <a:xfrm>
            <a:off x="1314617" y="1478944"/>
            <a:ext cx="866692" cy="72356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+</a:t>
            </a:r>
            <a:endParaRPr lang="en-IE" sz="40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192826-3F0B-4448-9378-0CC64D2A0173}"/>
              </a:ext>
            </a:extLst>
          </p:cNvPr>
          <p:cNvSpPr/>
          <p:nvPr/>
        </p:nvSpPr>
        <p:spPr>
          <a:xfrm>
            <a:off x="1616103" y="4029596"/>
            <a:ext cx="263719" cy="29751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-</a:t>
            </a:r>
            <a:endParaRPr lang="en-IE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4D2EAB-1515-42FA-B738-6C6D732F02F2}"/>
              </a:ext>
            </a:extLst>
          </p:cNvPr>
          <p:cNvSpPr txBox="1"/>
          <p:nvPr/>
        </p:nvSpPr>
        <p:spPr>
          <a:xfrm>
            <a:off x="3763616" y="1478944"/>
            <a:ext cx="71137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if it a negative charge?</a:t>
            </a:r>
          </a:p>
          <a:p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dirty="0"/>
              <a:t>This will move towards the plus.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So, Negative charges will move from low to high potential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A82D805-48D2-4297-A28C-B12CAA98B323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1747963" y="2278828"/>
            <a:ext cx="0" cy="1750768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2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26B52-20A9-4075-BA8B-063EE0DF6A06}"/>
              </a:ext>
            </a:extLst>
          </p:cNvPr>
          <p:cNvSpPr txBox="1"/>
          <p:nvPr/>
        </p:nvSpPr>
        <p:spPr>
          <a:xfrm>
            <a:off x="604299" y="516835"/>
            <a:ext cx="508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Electric Potential</a:t>
            </a:r>
            <a:endParaRPr lang="en-IE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4F34B7-94D4-4D4E-9E03-A84EC7C0D1B3}"/>
              </a:ext>
            </a:extLst>
          </p:cNvPr>
          <p:cNvSpPr/>
          <p:nvPr/>
        </p:nvSpPr>
        <p:spPr>
          <a:xfrm>
            <a:off x="1314617" y="1478944"/>
            <a:ext cx="866692" cy="72356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+</a:t>
            </a:r>
            <a:endParaRPr lang="en-IE" sz="40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192826-3F0B-4448-9378-0CC64D2A0173}"/>
              </a:ext>
            </a:extLst>
          </p:cNvPr>
          <p:cNvSpPr/>
          <p:nvPr/>
        </p:nvSpPr>
        <p:spPr>
          <a:xfrm>
            <a:off x="1616103" y="2576182"/>
            <a:ext cx="263719" cy="29751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+</a:t>
            </a:r>
            <a:endParaRPr lang="en-IE" sz="4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BCD0C6-CF02-4684-AC4C-9CFA6CB0F2C2}"/>
              </a:ext>
            </a:extLst>
          </p:cNvPr>
          <p:cNvCxnSpPr>
            <a:stCxn id="7" idx="4"/>
          </p:cNvCxnSpPr>
          <p:nvPr/>
        </p:nvCxnSpPr>
        <p:spPr>
          <a:xfrm flipH="1">
            <a:off x="1747962" y="2873693"/>
            <a:ext cx="1" cy="1674454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FF4EAF4D-4175-4153-B51C-E5FEE39D9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5894" y="1401496"/>
            <a:ext cx="8515682" cy="10336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6AE492B-A600-46D6-815F-51FD11A89237}"/>
              </a:ext>
            </a:extLst>
          </p:cNvPr>
          <p:cNvSpPr/>
          <p:nvPr/>
        </p:nvSpPr>
        <p:spPr>
          <a:xfrm>
            <a:off x="3378467" y="981777"/>
            <a:ext cx="7700211" cy="497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33AC4A-BCC0-4C40-9B4A-4D7E779C2222}"/>
              </a:ext>
            </a:extLst>
          </p:cNvPr>
          <p:cNvSpPr/>
          <p:nvPr/>
        </p:nvSpPr>
        <p:spPr>
          <a:xfrm>
            <a:off x="7565457" y="1994273"/>
            <a:ext cx="4416391" cy="4409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2C2A4B-7BB7-4D17-935E-97BAA279F7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6532" y="3096838"/>
            <a:ext cx="4812656" cy="6643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ED30703-87F9-4687-B098-221E77A9E0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5894" y="3976557"/>
            <a:ext cx="8869067" cy="114318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7F41A1-A613-4C2C-AD6F-398ADCFAAC6B}"/>
                  </a:ext>
                </a:extLst>
              </p:cNvPr>
              <p:cNvSpPr txBox="1"/>
              <p:nvPr/>
            </p:nvSpPr>
            <p:spPr>
              <a:xfrm>
                <a:off x="4456497" y="5425213"/>
                <a:ext cx="4350618" cy="652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7F41A1-A613-4C2C-AD6F-398ADCFAAC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497" y="5425213"/>
                <a:ext cx="4350618" cy="6521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88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26B52-20A9-4075-BA8B-063EE0DF6A06}"/>
              </a:ext>
            </a:extLst>
          </p:cNvPr>
          <p:cNvSpPr txBox="1"/>
          <p:nvPr/>
        </p:nvSpPr>
        <p:spPr>
          <a:xfrm>
            <a:off x="604299" y="516835"/>
            <a:ext cx="508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Electric Potential</a:t>
            </a:r>
            <a:endParaRPr lang="en-IE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F0E08-244B-43AF-A931-3411756A9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569" y="1107275"/>
            <a:ext cx="8240862" cy="395561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279E002-BD45-44AC-8C34-F1AF9E314DC1}"/>
              </a:ext>
            </a:extLst>
          </p:cNvPr>
          <p:cNvSpPr/>
          <p:nvPr/>
        </p:nvSpPr>
        <p:spPr>
          <a:xfrm>
            <a:off x="1975569" y="2587915"/>
            <a:ext cx="7840595" cy="1442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A9D17C-380D-4CC3-B134-EDC0F77449AA}"/>
              </a:ext>
            </a:extLst>
          </p:cNvPr>
          <p:cNvSpPr/>
          <p:nvPr/>
        </p:nvSpPr>
        <p:spPr>
          <a:xfrm>
            <a:off x="2115953" y="4030051"/>
            <a:ext cx="7700211" cy="359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79DEB9-2B8F-4FD3-B7CB-DDD9E17E5B8D}"/>
              </a:ext>
            </a:extLst>
          </p:cNvPr>
          <p:cNvSpPr/>
          <p:nvPr/>
        </p:nvSpPr>
        <p:spPr>
          <a:xfrm>
            <a:off x="2228217" y="4251159"/>
            <a:ext cx="8240862" cy="744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16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D94E9B6-C47E-405E-962A-292260B08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159" y="1010653"/>
            <a:ext cx="9556409" cy="25907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734DCA-D4E5-4F70-950A-3459805B7E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159" y="3816274"/>
            <a:ext cx="8940571" cy="12754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AD7B17-FAFF-4032-8333-6FC2E301E3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1541" y="5212825"/>
            <a:ext cx="8786575" cy="110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62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EFFAC40E5954F9A9E01A5E873C56A" ma:contentTypeVersion="13" ma:contentTypeDescription="Create a new document." ma:contentTypeScope="" ma:versionID="50c5f6b7951161d570e5c6ebc9d0076d">
  <xsd:schema xmlns:xsd="http://www.w3.org/2001/XMLSchema" xmlns:xs="http://www.w3.org/2001/XMLSchema" xmlns:p="http://schemas.microsoft.com/office/2006/metadata/properties" xmlns:ns3="11802992-a67b-4895-bf87-1ec05fd96432" xmlns:ns4="bbb143a9-e604-4eea-bcde-aa80cf463ef4" targetNamespace="http://schemas.microsoft.com/office/2006/metadata/properties" ma:root="true" ma:fieldsID="4b7a1870d44b548b27fb2d8ce2112a3e" ns3:_="" ns4:_="">
    <xsd:import namespace="11802992-a67b-4895-bf87-1ec05fd96432"/>
    <xsd:import namespace="bbb143a9-e604-4eea-bcde-aa80cf463e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02992-a67b-4895-bf87-1ec05fd964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b143a9-e604-4eea-bcde-aa80cf463ef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BBFF89-61E2-4327-B5B0-C1428A441F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802992-a67b-4895-bf87-1ec05fd96432"/>
    <ds:schemaRef ds:uri="bbb143a9-e604-4eea-bcde-aa80cf463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BB49C9-60FD-49D4-BD90-1DCA30FDF0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17EE02-4415-4A75-91AE-5E42688CC7B0}">
  <ds:schemaRefs>
    <ds:schemaRef ds:uri="http://schemas.microsoft.com/office/2006/metadata/properties"/>
    <ds:schemaRef ds:uri="http://schemas.microsoft.com/office/2006/documentManagement/types"/>
    <ds:schemaRef ds:uri="bbb143a9-e604-4eea-bcde-aa80cf463ef4"/>
    <ds:schemaRef ds:uri="http://purl.org/dc/dcmitype/"/>
    <ds:schemaRef ds:uri="http://schemas.microsoft.com/office/infopath/2007/PartnerControls"/>
    <ds:schemaRef ds:uri="11802992-a67b-4895-bf87-1ec05fd96432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Electric Potential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 Potential</dc:title>
  <dc:creator>Tom Tierney</dc:creator>
  <cp:lastModifiedBy>Tom Tierney</cp:lastModifiedBy>
  <cp:revision>4</cp:revision>
  <dcterms:created xsi:type="dcterms:W3CDTF">2021-01-13T17:47:18Z</dcterms:created>
  <dcterms:modified xsi:type="dcterms:W3CDTF">2021-01-13T18:15:26Z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0x0101007BCEFFAC40E5954F9A9E01A5E873C56A</vt:lpwstr>
  </property>
</Properties>
</file>