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254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716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313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060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898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414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2626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2894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937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482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352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28EA0-1CDA-44DC-A9FE-53ABB8286AFB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4E752-6EC1-4E52-A929-CFBCB9A6BF5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917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20015 q7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8455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1"/>
            <a:ext cx="7772400" cy="1450975"/>
          </a:xfrm>
        </p:spPr>
        <p:txBody>
          <a:bodyPr/>
          <a:lstStyle/>
          <a:p>
            <a:pPr eaLnBrk="1" hangingPunct="1"/>
            <a:r>
              <a:rPr lang="en-GB" altLang="en-US" sz="4000">
                <a:solidFill>
                  <a:srgbClr val="003399"/>
                </a:solidFill>
              </a:rPr>
              <a:t>2005 question 7</a:t>
            </a:r>
            <a:br>
              <a:rPr lang="en-GB" altLang="en-US" sz="4000">
                <a:solidFill>
                  <a:srgbClr val="003399"/>
                </a:solidFill>
              </a:rPr>
            </a:br>
            <a:r>
              <a:rPr lang="en-GB" altLang="en-US" sz="4000"/>
              <a:t/>
            </a:r>
            <a:br>
              <a:rPr lang="en-GB" altLang="en-US" sz="4000"/>
            </a:br>
            <a:r>
              <a:rPr lang="en-GB" altLang="en-US" sz="1600">
                <a:solidFill>
                  <a:srgbClr val="003399"/>
                </a:solidFill>
              </a:rPr>
              <a:t>(p.125)</a:t>
            </a:r>
          </a:p>
        </p:txBody>
      </p:sp>
    </p:spTree>
    <p:extLst>
      <p:ext uri="{BB962C8B-B14F-4D97-AF65-F5344CB8AC3E}">
        <p14:creationId xmlns:p14="http://schemas.microsoft.com/office/powerpoint/2010/main" val="77167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33376"/>
            <a:ext cx="7772400" cy="658813"/>
          </a:xfrm>
        </p:spPr>
        <p:txBody>
          <a:bodyPr/>
          <a:lstStyle/>
          <a:p>
            <a:pPr algn="l" eaLnBrk="1" hangingPunct="1"/>
            <a:r>
              <a:rPr lang="en-GB" altLang="en-US" sz="2000">
                <a:solidFill>
                  <a:srgbClr val="003399"/>
                </a:solidFill>
              </a:rPr>
              <a:t>2005 question 7</a:t>
            </a:r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981075"/>
            <a:ext cx="767715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51" y="4437063"/>
            <a:ext cx="713422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966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557338"/>
            <a:ext cx="7810500" cy="51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33376"/>
            <a:ext cx="7772400" cy="658813"/>
          </a:xfrm>
        </p:spPr>
        <p:txBody>
          <a:bodyPr/>
          <a:lstStyle/>
          <a:p>
            <a:pPr algn="l" eaLnBrk="1" hangingPunct="1"/>
            <a:r>
              <a:rPr lang="en-GB" altLang="en-US" sz="2000">
                <a:solidFill>
                  <a:srgbClr val="003399"/>
                </a:solidFill>
              </a:rPr>
              <a:t>2005 question 7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389" y="909638"/>
            <a:ext cx="5164137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530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4" y="2776539"/>
            <a:ext cx="7191375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33376"/>
            <a:ext cx="7772400" cy="658813"/>
          </a:xfrm>
        </p:spPr>
        <p:txBody>
          <a:bodyPr/>
          <a:lstStyle/>
          <a:p>
            <a:pPr algn="l" eaLnBrk="1" hangingPunct="1"/>
            <a:r>
              <a:rPr lang="en-GB" altLang="en-US" sz="2000">
                <a:solidFill>
                  <a:srgbClr val="003399"/>
                </a:solidFill>
              </a:rPr>
              <a:t>2005 question 7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1341439"/>
            <a:ext cx="44291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615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08214" y="1074739"/>
            <a:ext cx="8135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Describe an experiment to show that sound is a wave motion. (12)</a:t>
            </a:r>
            <a:endParaRPr lang="en-IE" altLang="en-US" sz="1800">
              <a:solidFill>
                <a:srgbClr val="000099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33376"/>
            <a:ext cx="7772400" cy="658813"/>
          </a:xfrm>
        </p:spPr>
        <p:txBody>
          <a:bodyPr/>
          <a:lstStyle/>
          <a:p>
            <a:pPr algn="l" eaLnBrk="1" hangingPunct="1"/>
            <a:r>
              <a:rPr lang="en-GB" altLang="en-US" sz="2000">
                <a:solidFill>
                  <a:srgbClr val="003399"/>
                </a:solidFill>
              </a:rPr>
              <a:t>2005 question 7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700213"/>
            <a:ext cx="3905250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81226" y="4005264"/>
            <a:ext cx="801846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99"/>
                </a:solidFill>
              </a:rPr>
              <a:t>Method: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99"/>
                </a:solidFill>
              </a:rPr>
              <a:t>Strike a tuning fork and hold it to your ear. (3)   Rotate the tuning fork, as shown.  (3)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IE" altLang="en-US" sz="1800">
              <a:solidFill>
                <a:srgbClr val="000099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99"/>
                </a:solidFill>
              </a:rPr>
              <a:t>Observations:	You will hear the sound repetitively grow and fall in volume  (3)</a:t>
            </a:r>
            <a:endParaRPr lang="en-IE" altLang="en-US" sz="1800">
              <a:solidFill>
                <a:srgbClr val="000099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99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99"/>
                </a:solidFill>
              </a:rPr>
              <a:t>Conclusion:	This is an interference pattern</a:t>
            </a:r>
            <a:endParaRPr lang="en-IE" altLang="en-US" sz="1800">
              <a:solidFill>
                <a:srgbClr val="000099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24688" y="5372100"/>
            <a:ext cx="3168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and therefore sound is a wave</a:t>
            </a:r>
            <a:r>
              <a:rPr lang="en-US" altLang="en-US" sz="1800">
                <a:solidFill>
                  <a:srgbClr val="000099"/>
                </a:solidFill>
              </a:rPr>
              <a:t>. </a:t>
            </a:r>
            <a:endParaRPr lang="en-IE" altLang="en-US" sz="180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9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524000" y="4927600"/>
            <a:ext cx="91440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  <a:endParaRPr lang="en-GB" altLang="en-US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524000" y="1196975"/>
            <a:ext cx="8610600" cy="501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A student used a laser, as shown, to demonstrate that light is a wave motion.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(i) Name the two phenomena that occur when light passes through the pair of narrow slits. (6)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 diffraction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interference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(ii) A pattern is formed on the screen. Explain how the pattern is formed. (12)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slits act as coherent sources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waves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overlap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meet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path difference between waves (or shown on diagram )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constructive interference gives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brightness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bright lines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bright fringes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destructive interference gives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darkness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dark lines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dark fringes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(iii) What is the effect on the pattern when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(a) the wavelength of the light is increased. ( 4)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 	distance between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fringes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lines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spots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increases // pattern more spread out 4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(b) the distance between the slits is increased. ( 4)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distance between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fringes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lines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spots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decreases // pattern less spread out 4</a:t>
            </a:r>
            <a:r>
              <a:rPr lang="en-US" altLang="en-US" sz="1200">
                <a:solidFill>
                  <a:srgbClr val="003399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b="1">
                <a:solidFill>
                  <a:srgbClr val="000000"/>
                </a:solidFill>
                <a:cs typeface="Times New Roman" panose="02020603050405020304" pitchFamily="18" charset="0"/>
              </a:rPr>
              <a:t>       	</a:t>
            </a:r>
            <a:endParaRPr lang="en-GB" altLang="en-US" sz="120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676400" y="1524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olidFill>
                <a:srgbClr val="000099"/>
              </a:solidFill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905000" y="304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3399"/>
                </a:solidFill>
              </a:rPr>
              <a:t>Marking Scheme / 2005 q.7</a:t>
            </a:r>
            <a:endParaRPr lang="en-GB" altLang="en-US" sz="240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549276"/>
            <a:ext cx="7772400" cy="657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Describe an experiment to demonstrate that sound is also a wave motion. (12)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two loudspeakers connected to signal generator // rotate vibrating (tuning) fork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walk in front of and parallel to speakers // near ear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observation: (e.g. sound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loud and low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/ </a:t>
            </a:r>
            <a:r>
              <a:rPr lang="en-US" altLang="en-US" sz="1600" u="sng">
                <a:solidFill>
                  <a:srgbClr val="003399"/>
                </a:solidFill>
                <a:cs typeface="Times New Roman" panose="02020603050405020304" pitchFamily="18" charset="0"/>
              </a:rPr>
              <a:t>waxes and wanes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)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conclusion: interference occurs showing that sound is a wave motion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600" b="1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Sound travels as longitudinal waves while light travels as transverse waves. Explain the 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difference between longitudinal and transverse waves. (9)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	longitudinal waves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: the direction of the vibrations (of medium)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is parallel to the direction of (propagation) of the wave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	transverse wave</a:t>
            </a: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: the direction (of the vibrations) is perpendicular to the (direction of the) wave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600" b="1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3399"/>
                </a:solidFill>
                <a:cs typeface="Times New Roman" panose="02020603050405020304" pitchFamily="18" charset="0"/>
              </a:rPr>
              <a:t>	Describe an experiment to demonstrate that light waves are transverse waves. (9) </a:t>
            </a:r>
            <a:endParaRPr lang="en-US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light source and two pieces of polaroid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rotate one polaroid relative to the other and light (intensity)decreases (to zero) 3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rgbClr val="003399"/>
                </a:solidFill>
                <a:cs typeface="Times New Roman" panose="02020603050405020304" pitchFamily="18" charset="0"/>
              </a:rPr>
              <a:t>	polarization indicates transverse waves 3 </a:t>
            </a:r>
            <a:endParaRPr lang="en-GB" altLang="en-US" sz="160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60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18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20015 q7</vt:lpstr>
      <vt:lpstr>2005 question 7  (p.125)</vt:lpstr>
      <vt:lpstr>2005 question 7</vt:lpstr>
      <vt:lpstr>2005 question 7</vt:lpstr>
      <vt:lpstr>2005 question 7</vt:lpstr>
      <vt:lpstr>2005 question 7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20015 q7</dc:title>
  <dc:creator>Tom Tierney</dc:creator>
  <cp:lastModifiedBy>Tom Tierney</cp:lastModifiedBy>
  <cp:revision>1</cp:revision>
  <dcterms:created xsi:type="dcterms:W3CDTF">2019-01-21T15:46:37Z</dcterms:created>
  <dcterms:modified xsi:type="dcterms:W3CDTF">2019-01-21T15:47:30Z</dcterms:modified>
</cp:coreProperties>
</file>