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57" r:id="rId5"/>
    <p:sldId id="264" r:id="rId6"/>
    <p:sldId id="270" r:id="rId7"/>
    <p:sldId id="271" r:id="rId8"/>
    <p:sldId id="272" r:id="rId9"/>
    <p:sldId id="258" r:id="rId10"/>
    <p:sldId id="262" r:id="rId11"/>
    <p:sldId id="263" r:id="rId12"/>
    <p:sldId id="259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10931-7DC6-4E22-A142-E081696A465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6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852F1-EF8D-4D44-ADA0-2F75D637C22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FDC7A-7259-4C83-A0B1-644D2DC1C5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2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C8A552-7A7E-47DE-8E3D-24AAE50F844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40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F54D94-EEBC-439F-82A1-5B891876350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1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8D8D59-C860-4D8E-9E90-B0D68A3DF73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7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25631-647F-477C-BF9A-4F7ABBAF364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9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50FCA-EA74-4D49-98DE-A4F660D730A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6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0854E-CD99-4E8C-AA5B-F3B95CA062A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3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9CBF0-F9A6-4489-B947-810D6C3B455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847D1-1430-49C1-9EE2-5E791B5B4AA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2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A3549-0BB9-4B4D-9B89-99DA78791FD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8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C889D-2BC6-4F56-BF38-D2BF8DFD6B7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1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871A6-C598-4E5A-92BB-06003850266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46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6C906F-1720-4FE6-9E4C-C70EF56368BC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7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../../../All%20Users/Desktop/PhET%20Simulations.ln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.wmf"/><Relationship Id="rId4" Type="http://schemas.microsoft.com/office/2007/relationships/hdphoto" Target="../media/hdphoto1.wdp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143000"/>
          </a:xfrm>
        </p:spPr>
        <p:txBody>
          <a:bodyPr/>
          <a:lstStyle/>
          <a:p>
            <a:r>
              <a:rPr lang="en-IE" dirty="0" smtClean="0"/>
              <a:t>Dispersion </a:t>
            </a:r>
            <a:br>
              <a:rPr lang="en-IE" dirty="0" smtClean="0"/>
            </a:br>
            <a:r>
              <a:rPr lang="en-IE" dirty="0" smtClean="0"/>
              <a:t>and the </a:t>
            </a:r>
            <a:br>
              <a:rPr lang="en-IE" dirty="0" smtClean="0"/>
            </a:br>
            <a:r>
              <a:rPr lang="en-IE" dirty="0" smtClean="0"/>
              <a:t>Electromagnetic </a:t>
            </a:r>
            <a:r>
              <a:rPr lang="en-IE" dirty="0"/>
              <a:t>S</a:t>
            </a:r>
            <a:r>
              <a:rPr lang="en-IE" dirty="0" smtClean="0"/>
              <a:t>pectrum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61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3.gstatic.com/images?q=tbn:ANd9GcTiEZjwOMsWQYNA-IQu6hpZgbWs1-y9U9_Sh_X5mbg7VQxSSmq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481833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873530"/>
            <a:ext cx="6084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The retina in the eye is only sensitive to red, green and blue 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732219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Colour blindness happens when we are not sensitive to a particular colour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990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43910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0559" y="547658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/>
              <a:t>Colour blindness </a:t>
            </a:r>
            <a:r>
              <a:rPr lang="en-IE" dirty="0" smtClean="0"/>
              <a:t>happens when we are not sensitive to a particular colour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4227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dispersion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White light can be split up into its constituent colours by: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6369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refraction</a:t>
            </a:r>
            <a:endParaRPr lang="en-IE" dirty="0"/>
          </a:p>
        </p:txBody>
      </p:sp>
      <p:pic>
        <p:nvPicPr>
          <p:cNvPr id="4098" name="Picture 2" descr="http://t1.gstatic.com/images?q=tbn:ANd9GcQM3siOfcjMPKHEPrDu32i77Z8AAAAJ9fr4FFVYVXKAlxc69SfI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17887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1.gstatic.com/images?q=tbn:ANd9GcQSixuymawPqijTde5buh7OsXCxWDto3xkleUBWKARTLbdTFR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7043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0.gstatic.com/images?q=tbn:ANd9GcT9N_yAmwOX4lW4d9k_pMbneSK-yUBZ8R56f3ptzI04K90n6OtX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82" y="4456175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1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/>
              <a:t>rainbows</a:t>
            </a:r>
            <a:endParaRPr lang="en-IE" sz="2800" dirty="0"/>
          </a:p>
        </p:txBody>
      </p:sp>
      <p:pic>
        <p:nvPicPr>
          <p:cNvPr id="6148" name="Picture 4" descr="http://t3.gstatic.com/images?q=tbn:ANd9GcQjlHsDLKsyY_MdZLTaySDXw-o2pPdSryiT2Tl-VK1rF8J6ttsn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241935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QSEBQUEhQVFRQUFBQUFxQUFBUUFBQUFBcVFxQUFRQXHCYeFxkjGRQUHy8gJCcpLCwsFR4xNTAqNSYrLCkBCQoKDgwOGg8PGiwlHyQsLCwsLCksLCwsLCwqLCwsLCksLCksLCwsLCwsLCwsLCwsLCwsLCwsLCwsLCwsLCwsLP/AABEIAJQAsAMBIgACEQEDEQH/xAAbAAACAwEBAQAAAAAAAAAAAAADBAACBQEGB//EACgQAAMBAAIBAwMDBQAAAAAAAAABAgMEEQUhYfASMUGRscETUXHR8f/EABoBAAIDAQEAAAAAAAAAAAAAAAECAAMEBQb/xAAkEQACAgICAgMAAwEAAAAAAAAAAQIDBBEhMRJBBSJRMmFxE//aAAwDAQACEQMRAD8A8btwfYU04h6Z8fsX04JiVzjwzdFwsXB5q8AVZm9r48S14ZqhcmJOj8MupOdDunGF6zNSmZZVtAWjjQSpKND72UtFWTo6cIA4cZ1s4wMJwhCMADpxkRAhOIjZOyMhDhVljgNB2VIzpwVkPfZckZi0zJgPnq0NZiQnzEyKFlXMGaX9FMW14SCY8gcztM5VmLOvlGun5FriZhb+PM/bhdHsP6CYryOB2UxvcHqR2K513LhnjtOML1keo38cZu/Bf9jdXkKQlmL7RiOCjQ/txha8jVGaZgnU4i5xhHJVosKNFeiE6OkAcJ0dIyIhXojRCMJDjOM6zjIE40c6LdFehWE9fmw8i0MIqNOl6KFtfxGlIWNGhWNQ82mBy9SDLws4mtGhhyRuNUzIhB89GjLdh12raKHVbS91vg1Hx00Icjxoxhyvn7Dk2mcO7Fspe0dHG+V19bDyvJ8b7GZyOCe604qZncrxgteU48M7UXVeuDxGvFF7yPUcnxvsZfI4J1K8hSMt2I1yjFqTnQ5rx+heoNSls58q2gfRGd6I0WFTRQh04wgOHCEIQnRzo6iChPSTYRWJxQZUWtlehqbCzQrF/wABooXehu+xvPUYi+xGWHig/wCASceYjsoNnu0J56hpsbyT4mhJxrs4ktM08OT/AMG5SZipjOXJMGT8fC1biU6uxnuL2hrfgJmTyvGexuZckLWKaODOq2h8naxPlYz+szwvK8eZW3E6PfcvxvsYnM8d9zVRmfp1JUQuW4njtMugbk3OVwDN14/R1a7VI5d2PKAm0VaDVmDaNKZicQbRwtSKhFIQhBQmvNfwFmxeWFljbAMSw8UKzQaWAAzNBosVlhJogBuaCzXQrFBpodPQz0+GNZ6jEaIQTCxoMv1C/aPXKH89Ov8AA9jyTLz0GIoE4RsWpoonTCzmPDNiNEwe3CVCca9DuHJOFl/GOP2rGozrcWWp9GJzfFexhcvxvsfQXmqX4M3meK77OZXfOp6kepoyqsqJ865HE6EtMT2nN8X1+Pn5MPlcDr8HaoylIqvwvcTBcA6Robcb5+BW8zoRkmcidbiL9EaLOTjQxUzQlhYYCWFlgAHTDQxeWFTCyB0ws0AQSWBAYeWHhi8oNDGIGgNLAJl5smwjEh8tBSaCzRYmvYrimaEaBpszooYz3G6Ee9eM1wamHJH89OzFzsby16OflYNd62uzP/znS/Ol8DfI8eqX6GBzvEex6Xj8gNpirR5q2m3Fl/R3fj/mIy+lnZ815njPYx+Tw+j6Tz/Efno87zvFdG7Gzd8M7NuPC5eUDxGuPX4AOT0HL8f136GZtx+jtV2qSOFdjygyqYSX8YJF5LjGHmgssDASWAAxAWGLzQRUFAGOwkP56AIoJFDEGYZdAZoImAIZUWlgkzvZCDK0Lqv4FVZeaGT10Qey0HstjKzsZysZPYnjrmBr52OZcgyMdv8AY3nqCyuNq8Zopsqhbz1I2JtNeonzPGKvsDy3HcdzzWZ8ZKp+dZdi/JW4kvCzo8l5DxX39DzfO4HXfofUuRxFaPO+T8P9zLj5bg9SPW13U5cD5imEQGWEmj1Z5UMi6oCqCJk7JoMrLTYv9RdMmyDU0FmxSaCzYwBuKDTQpFhpshNjKZZMB9RdUKT+g0s6qBdl+wogeaGc7E4oPFk9kHosNGolFBYv5+hZGX6LJb7NLLYZz26MmdBnLYt1vj0Vy0142I2sOSHuVS9TJjUax5Bxs34uNq8odlEZXYcvKD3E+KSWTBoujebgsssmDTLInRAqZZMGmWQEQIqCzQFF5CAazoLNCssLLGINfUXl/PsLywioBA6fqWVAPq+fPsWVhAMxQeKEo0DZ6ACOzQVWKKwisiINKwkaCSsvFlyehWvRpZ7jUamVGgeNSxP8K9OPXKPlyLyQhk9l5ct2QhGBlkEghALsZdFpZdEIN+AYWfui8kIMGXQSX+3ZePsQgjZWy0Ps6qIQL4ZAkBIfqQhH2FdB86DJkIBBfTIqLKjhC0H6MQw+XqdIHfIvs//Z"/>
          <p:cNvSpPr>
            <a:spLocks noChangeAspect="1" noChangeArrowheads="1"/>
          </p:cNvSpPr>
          <p:nvPr/>
        </p:nvSpPr>
        <p:spPr bwMode="auto">
          <a:xfrm>
            <a:off x="63500" y="-684213"/>
            <a:ext cx="1676400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6" name="AutoShape 8" descr="data:image/jpeg;base64,/9j/4AAQSkZJRgABAQAAAQABAAD/2wCEAAkGBhQSEBQUEhQVFRQUFBQUFxQUFBUUFBQUFBcVFxQUFRQXHCYeFxkjGRQUHy8gJCcpLCwsFR4xNTAqNSYrLCkBCQoKDgwOGg8PGiwlHyQsLCwsLCksLCwsLCwqLCwsLCksLCksLCwsLCwsLCwsLCwsLCwsLCwsLCwsLCwsLCwsLP/AABEIAJQAsAMBIgACEQEDEQH/xAAbAAACAwEBAQAAAAAAAAAAAAADBAACBQEGB//EACgQAAMBAAIBAwMDBQAAAAAAAAABAgMEEQUhYfASMUGRscETUXHR8f/EABoBAAIDAQEAAAAAAAAAAAAAAAECAAMEBQb/xAAkEQACAgICAgMAAwEAAAAAAAAAAQIDBBEhMRJBBSJRMmFxE//aAAwDAQACEQMRAD8A8btwfYU04h6Z8fsX04JiVzjwzdFwsXB5q8AVZm9r48S14ZqhcmJOj8MupOdDunGF6zNSmZZVtAWjjQSpKND72UtFWTo6cIA4cZ1s4wMJwhCMADpxkRAhOIjZOyMhDhVljgNB2VIzpwVkPfZckZi0zJgPnq0NZiQnzEyKFlXMGaX9FMW14SCY8gcztM5VmLOvlGun5FriZhb+PM/bhdHsP6CYryOB2UxvcHqR2K513LhnjtOML1keo38cZu/Bf9jdXkKQlmL7RiOCjQ/txha8jVGaZgnU4i5xhHJVosKNFeiE6OkAcJ0dIyIhXojRCMJDjOM6zjIE40c6LdFehWE9fmw8i0MIqNOl6KFtfxGlIWNGhWNQ82mBy9SDLws4mtGhhyRuNUzIhB89GjLdh12raKHVbS91vg1Hx00Icjxoxhyvn7Dk2mcO7Fspe0dHG+V19bDyvJ8b7GZyOCe604qZncrxgteU48M7UXVeuDxGvFF7yPUcnxvsZfI4J1K8hSMt2I1yjFqTnQ5rx+heoNSls58q2gfRGd6I0WFTRQh04wgOHCEIQnRzo6iChPSTYRWJxQZUWtlehqbCzQrF/wABooXehu+xvPUYi+xGWHig/wCASceYjsoNnu0J56hpsbyT4mhJxrs4ktM08OT/AMG5SZipjOXJMGT8fC1biU6uxnuL2hrfgJmTyvGexuZckLWKaODOq2h8naxPlYz+szwvK8eZW3E6PfcvxvsYnM8d9zVRmfp1JUQuW4njtMugbk3OVwDN14/R1a7VI5d2PKAm0VaDVmDaNKZicQbRwtSKhFIQhBQmvNfwFmxeWFljbAMSw8UKzQaWAAzNBosVlhJogBuaCzXQrFBpodPQz0+GNZ6jEaIQTCxoMv1C/aPXKH89Ov8AA9jyTLz0GIoE4RsWpoonTCzmPDNiNEwe3CVCca9DuHJOFl/GOP2rGozrcWWp9GJzfFexhcvxvsfQXmqX4M3meK77OZXfOp6kepoyqsqJ865HE6EtMT2nN8X1+Pn5MPlcDr8HaoylIqvwvcTBcA6Robcb5+BW8zoRkmcidbiL9EaLOTjQxUzQlhYYCWFlgAHTDQxeWFTCyB0ws0AQSWBAYeWHhi8oNDGIGgNLAJl5smwjEh8tBSaCzRYmvYrimaEaBpszooYz3G6Ee9eM1wamHJH89OzFzsby16OflYNd62uzP/znS/Ol8DfI8eqX6GBzvEex6Xj8gNpirR5q2m3Fl/R3fj/mIy+lnZ815njPYx+Tw+j6Tz/Efno87zvFdG7Gzd8M7NuPC5eUDxGuPX4AOT0HL8f136GZtx+jtV2qSOFdjygyqYSX8YJF5LjGHmgssDASWAAxAWGLzQRUFAGOwkP56AIoJFDEGYZdAZoImAIZUWlgkzvZCDK0Lqv4FVZeaGT10Qey0HstjKzsZysZPYnjrmBr52OZcgyMdv8AY3nqCyuNq8Zopsqhbz1I2JtNeonzPGKvsDy3HcdzzWZ8ZKp+dZdi/JW4kvCzo8l5DxX39DzfO4HXfofUuRxFaPO+T8P9zLj5bg9SPW13U5cD5imEQGWEmj1Z5UMi6oCqCJk7JoMrLTYv9RdMmyDU0FmxSaCzYwBuKDTQpFhpshNjKZZMB9RdUKT+g0s6qBdl+wogeaGc7E4oPFk9kHosNGolFBYv5+hZGX6LJb7NLLYZz26MmdBnLYt1vj0Vy0142I2sOSHuVS9TJjUax5Bxs34uNq8odlEZXYcvKD3E+KSWTBoujebgsssmDTLInRAqZZMGmWQEQIqCzQFF5CAazoLNCssLLGINfUXl/PsLywioBA6fqWVAPq+fPsWVhAMxQeKEo0DZ6ACOzQVWKKwisiINKwkaCSsvFlyehWvRpZ7jUamVGgeNSxP8K9OPXKPlyLyQhk9l5ct2QhGBlkEghALsZdFpZdEIN+AYWfui8kIMGXQSX+3ZePsQgjZWy0Ps6qIQL4ZAkBIfqQhH2FdB86DJkIBBfTIqLKjhC0H6MQw+XqdIHfIvs//Z"/>
          <p:cNvSpPr>
            <a:spLocks noChangeAspect="1" noChangeArrowheads="1"/>
          </p:cNvSpPr>
          <p:nvPr/>
        </p:nvSpPr>
        <p:spPr bwMode="auto">
          <a:xfrm>
            <a:off x="215900" y="-531813"/>
            <a:ext cx="1676400" cy="1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6154" name="Picture 10" descr="http://upload.wikimedia.org/wikipedia/commons/thumb/5/5b/Supernumerary_rainbow_03_contrast.jpg/220px-Supernumerary_rainbow_03_contr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80253"/>
            <a:ext cx="20955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4100" y="3356992"/>
            <a:ext cx="524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Caused by refraction and total internal reflection…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818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724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5649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Diffraction  and interference:</a:t>
            </a:r>
            <a:endParaRPr lang="en-IE" dirty="0"/>
          </a:p>
        </p:txBody>
      </p:sp>
      <p:pic>
        <p:nvPicPr>
          <p:cNvPr id="5124" name="Picture 4" descr="http://t0.gstatic.com/images?q=tbn:ANd9GcQNZ5MwBqxWny7YbgsLkeaovdHFsb8KAeL2WWMWhDrI2p5W3i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3.gstatic.com/images?q=tbn:ANd9GcTs9Pt8FxSf2sysyAoF3CHY2QMZtYa1pK6boduMumzUYclhsvw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78" y="291006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7772400" cy="1143000"/>
          </a:xfrm>
        </p:spPr>
        <p:txBody>
          <a:bodyPr/>
          <a:lstStyle/>
          <a:p>
            <a:pPr algn="l" eaLnBrk="1" hangingPunct="1"/>
            <a:r>
              <a:rPr lang="en-IE" sz="3200" smtClean="0">
                <a:solidFill>
                  <a:srgbClr val="000099"/>
                </a:solidFill>
              </a:rPr>
              <a:t>Young’s Double Slit Experiment</a:t>
            </a:r>
          </a:p>
        </p:txBody>
      </p:sp>
      <p:pic>
        <p:nvPicPr>
          <p:cNvPr id="6147" name="Picture 3" descr="yo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76375"/>
            <a:ext cx="6477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629400" y="9906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3573463"/>
            <a:ext cx="1081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light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87675" y="5373688"/>
            <a:ext cx="165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slits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372225" y="5949950"/>
            <a:ext cx="165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screen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V="1">
            <a:off x="2195513" y="1484313"/>
            <a:ext cx="432117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2195513" y="3357563"/>
            <a:ext cx="4392612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0426" name="Oval 10"/>
          <p:cNvSpPr>
            <a:spLocks noChangeArrowheads="1"/>
          </p:cNvSpPr>
          <p:nvPr/>
        </p:nvSpPr>
        <p:spPr bwMode="auto">
          <a:xfrm>
            <a:off x="6516688" y="3213100"/>
            <a:ext cx="215900" cy="2873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0427" name="Oval 11"/>
          <p:cNvSpPr>
            <a:spLocks noChangeArrowheads="1"/>
          </p:cNvSpPr>
          <p:nvPr/>
        </p:nvSpPr>
        <p:spPr bwMode="auto">
          <a:xfrm>
            <a:off x="6516688" y="2349500"/>
            <a:ext cx="215900" cy="2873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0428" name="Oval 12"/>
          <p:cNvSpPr>
            <a:spLocks noChangeArrowheads="1"/>
          </p:cNvSpPr>
          <p:nvPr/>
        </p:nvSpPr>
        <p:spPr bwMode="auto">
          <a:xfrm>
            <a:off x="6516688" y="4076700"/>
            <a:ext cx="215900" cy="2873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6516688" y="1484313"/>
            <a:ext cx="215900" cy="28733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6516688" y="4941888"/>
            <a:ext cx="215900" cy="28733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57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  <p:bldP spid="60424" grpId="1" animBg="1"/>
      <p:bldP spid="60425" grpId="0" animBg="1"/>
      <p:bldP spid="60425" grpId="1" animBg="1"/>
      <p:bldP spid="60426" grpId="0" animBg="1"/>
      <p:bldP spid="60427" grpId="0" animBg="1"/>
      <p:bldP spid="60428" grpId="0" animBg="1"/>
      <p:bldP spid="60429" grpId="0" animBg="1"/>
      <p:bldP spid="604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youngconstruct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84313"/>
            <a:ext cx="6553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Line 6"/>
          <p:cNvSpPr>
            <a:spLocks noChangeShapeType="1"/>
          </p:cNvSpPr>
          <p:nvPr/>
        </p:nvSpPr>
        <p:spPr bwMode="auto">
          <a:xfrm>
            <a:off x="6659563" y="981075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6516688" y="3213100"/>
            <a:ext cx="215900" cy="2873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6516688" y="2349500"/>
            <a:ext cx="215900" cy="2873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6516688" y="4076700"/>
            <a:ext cx="215900" cy="287338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6516688" y="1484313"/>
            <a:ext cx="215900" cy="28733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6516688" y="4941888"/>
            <a:ext cx="215900" cy="287337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948488" y="1628775"/>
            <a:ext cx="21955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constructive interference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3563938" y="1557338"/>
            <a:ext cx="2195512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destructive interference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5940425" y="20605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5795963" y="2205038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5724525" y="2492375"/>
            <a:ext cx="792163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5580063" y="2708275"/>
            <a:ext cx="9366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0" y="587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The experiment demonstrates the presence of diffraction and interference</a:t>
            </a:r>
          </a:p>
        </p:txBody>
      </p:sp>
      <p:sp>
        <p:nvSpPr>
          <p:cNvPr id="7184" name="Rectangle 23"/>
          <p:cNvSpPr>
            <a:spLocks noGrp="1" noChangeArrowheads="1"/>
          </p:cNvSpPr>
          <p:nvPr>
            <p:ph type="title"/>
          </p:nvPr>
        </p:nvSpPr>
        <p:spPr>
          <a:xfrm>
            <a:off x="34925" y="44450"/>
            <a:ext cx="7772400" cy="1143000"/>
          </a:xfrm>
        </p:spPr>
        <p:txBody>
          <a:bodyPr/>
          <a:lstStyle/>
          <a:p>
            <a:pPr algn="l" eaLnBrk="1" hangingPunct="1"/>
            <a:r>
              <a:rPr lang="en-IE" sz="3200" smtClean="0">
                <a:solidFill>
                  <a:srgbClr val="000099"/>
                </a:solidFill>
              </a:rPr>
              <a:t>Young’s Double Slit Experiment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This shows that light must be a wave</a:t>
            </a: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6877050" y="270827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94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5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/>
      <p:bldP spid="29720" grpId="0"/>
      <p:bldP spid="297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96" y="4318386"/>
            <a:ext cx="7869979" cy="108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5" y="44419"/>
            <a:ext cx="77724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174" y="1519206"/>
            <a:ext cx="676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We know that light is a wave (Young’s Experiment)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5174" y="19888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We can measure the wavelength of light (using                         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368" y="2492896"/>
            <a:ext cx="6763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Different wavelengths/frequencies correspond to different colours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15616" y="4869160"/>
            <a:ext cx="6408712" cy="127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>
          <a:xfrm>
            <a:off x="944900" y="4211782"/>
            <a:ext cx="551391" cy="743466"/>
          </a:xfrm>
          <a:custGeom>
            <a:avLst/>
            <a:gdLst>
              <a:gd name="connsiteX0" fmla="*/ 205027 w 551391"/>
              <a:gd name="connsiteY0" fmla="*/ 651163 h 743466"/>
              <a:gd name="connsiteX1" fmla="*/ 551391 w 551391"/>
              <a:gd name="connsiteY1" fmla="*/ 0 h 74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391" h="743466">
                <a:moveTo>
                  <a:pt x="205027" y="651163"/>
                </a:moveTo>
                <a:cubicBezTo>
                  <a:pt x="-14337" y="781627"/>
                  <a:pt x="-233700" y="912091"/>
                  <a:pt x="551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>
              <a:solidFill>
                <a:srgbClr val="000099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701775" y="5764336"/>
            <a:ext cx="437348" cy="1093664"/>
          </a:xfrm>
          <a:custGeom>
            <a:avLst/>
            <a:gdLst>
              <a:gd name="connsiteX0" fmla="*/ 132548 w 437348"/>
              <a:gd name="connsiteY0" fmla="*/ 0 h 1093664"/>
              <a:gd name="connsiteX1" fmla="*/ 118693 w 437348"/>
              <a:gd name="connsiteY1" fmla="*/ 983672 h 1093664"/>
              <a:gd name="connsiteX2" fmla="*/ 437348 w 437348"/>
              <a:gd name="connsiteY2" fmla="*/ 443345 h 109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348" h="1093664">
                <a:moveTo>
                  <a:pt x="132548" y="0"/>
                </a:moveTo>
                <a:cubicBezTo>
                  <a:pt x="100220" y="454890"/>
                  <a:pt x="67893" y="909781"/>
                  <a:pt x="118693" y="983672"/>
                </a:cubicBezTo>
                <a:cubicBezTo>
                  <a:pt x="169493" y="1057563"/>
                  <a:pt x="-343125" y="1369290"/>
                  <a:pt x="437348" y="443345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>
              <a:solidFill>
                <a:srgbClr val="000099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944896" y="4077073"/>
            <a:ext cx="6579431" cy="1872208"/>
          </a:xfrm>
          <a:custGeom>
            <a:avLst/>
            <a:gdLst>
              <a:gd name="connsiteX0" fmla="*/ 0 w 1080654"/>
              <a:gd name="connsiteY0" fmla="*/ 0 h 138545"/>
              <a:gd name="connsiteX1" fmla="*/ 1080654 w 1080654"/>
              <a:gd name="connsiteY1" fmla="*/ 138545 h 138545"/>
              <a:gd name="connsiteX2" fmla="*/ 1080654 w 1080654"/>
              <a:gd name="connsiteY2" fmla="*/ 138545 h 13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0654" h="138545">
                <a:moveTo>
                  <a:pt x="0" y="0"/>
                </a:moveTo>
                <a:lnTo>
                  <a:pt x="1080654" y="138545"/>
                </a:lnTo>
                <a:lnTo>
                  <a:pt x="1080654" y="13854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>
              <a:solidFill>
                <a:srgbClr val="000099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094509" y="4294899"/>
            <a:ext cx="6428509" cy="1205356"/>
          </a:xfrm>
          <a:custGeom>
            <a:avLst/>
            <a:gdLst>
              <a:gd name="connsiteX0" fmla="*/ 0 w 6428509"/>
              <a:gd name="connsiteY0" fmla="*/ 581901 h 1205356"/>
              <a:gd name="connsiteX1" fmla="*/ 304800 w 6428509"/>
              <a:gd name="connsiteY1" fmla="*/ 10 h 1205356"/>
              <a:gd name="connsiteX2" fmla="*/ 623455 w 6428509"/>
              <a:gd name="connsiteY2" fmla="*/ 581901 h 1205356"/>
              <a:gd name="connsiteX3" fmla="*/ 858982 w 6428509"/>
              <a:gd name="connsiteY3" fmla="*/ 1080665 h 1205356"/>
              <a:gd name="connsiteX4" fmla="*/ 1136073 w 6428509"/>
              <a:gd name="connsiteY4" fmla="*/ 581901 h 1205356"/>
              <a:gd name="connsiteX5" fmla="*/ 1510146 w 6428509"/>
              <a:gd name="connsiteY5" fmla="*/ 41574 h 1205356"/>
              <a:gd name="connsiteX6" fmla="*/ 1898073 w 6428509"/>
              <a:gd name="connsiteY6" fmla="*/ 568046 h 1205356"/>
              <a:gd name="connsiteX7" fmla="*/ 2286000 w 6428509"/>
              <a:gd name="connsiteY7" fmla="*/ 1205356 h 1205356"/>
              <a:gd name="connsiteX8" fmla="*/ 2784764 w 6428509"/>
              <a:gd name="connsiteY8" fmla="*/ 568046 h 1205356"/>
              <a:gd name="connsiteX9" fmla="*/ 3144982 w 6428509"/>
              <a:gd name="connsiteY9" fmla="*/ 10 h 1205356"/>
              <a:gd name="connsiteX10" fmla="*/ 3574473 w 6428509"/>
              <a:gd name="connsiteY10" fmla="*/ 581901 h 1205356"/>
              <a:gd name="connsiteX11" fmla="*/ 4059382 w 6428509"/>
              <a:gd name="connsiteY11" fmla="*/ 1177646 h 1205356"/>
              <a:gd name="connsiteX12" fmla="*/ 4558146 w 6428509"/>
              <a:gd name="connsiteY12" fmla="*/ 581901 h 1205356"/>
              <a:gd name="connsiteX13" fmla="*/ 4946073 w 6428509"/>
              <a:gd name="connsiteY13" fmla="*/ 83137 h 1205356"/>
              <a:gd name="connsiteX14" fmla="*/ 5500255 w 6428509"/>
              <a:gd name="connsiteY14" fmla="*/ 568046 h 1205356"/>
              <a:gd name="connsiteX15" fmla="*/ 5971309 w 6428509"/>
              <a:gd name="connsiteY15" fmla="*/ 1080665 h 1205356"/>
              <a:gd name="connsiteX16" fmla="*/ 6428509 w 6428509"/>
              <a:gd name="connsiteY16" fmla="*/ 581901 h 1205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28509" h="1205356">
                <a:moveTo>
                  <a:pt x="0" y="581901"/>
                </a:moveTo>
                <a:cubicBezTo>
                  <a:pt x="100445" y="290955"/>
                  <a:pt x="200891" y="10"/>
                  <a:pt x="304800" y="10"/>
                </a:cubicBezTo>
                <a:cubicBezTo>
                  <a:pt x="408709" y="10"/>
                  <a:pt x="531091" y="401792"/>
                  <a:pt x="623455" y="581901"/>
                </a:cubicBezTo>
                <a:cubicBezTo>
                  <a:pt x="715819" y="762010"/>
                  <a:pt x="773546" y="1080665"/>
                  <a:pt x="858982" y="1080665"/>
                </a:cubicBezTo>
                <a:cubicBezTo>
                  <a:pt x="944418" y="1080665"/>
                  <a:pt x="1027546" y="755083"/>
                  <a:pt x="1136073" y="581901"/>
                </a:cubicBezTo>
                <a:cubicBezTo>
                  <a:pt x="1244600" y="408719"/>
                  <a:pt x="1383146" y="43883"/>
                  <a:pt x="1510146" y="41574"/>
                </a:cubicBezTo>
                <a:cubicBezTo>
                  <a:pt x="1637146" y="39265"/>
                  <a:pt x="1768764" y="374082"/>
                  <a:pt x="1898073" y="568046"/>
                </a:cubicBezTo>
                <a:cubicBezTo>
                  <a:pt x="2027382" y="762010"/>
                  <a:pt x="2138218" y="1205356"/>
                  <a:pt x="2286000" y="1205356"/>
                </a:cubicBezTo>
                <a:cubicBezTo>
                  <a:pt x="2433782" y="1205356"/>
                  <a:pt x="2641600" y="768937"/>
                  <a:pt x="2784764" y="568046"/>
                </a:cubicBezTo>
                <a:cubicBezTo>
                  <a:pt x="2927928" y="367155"/>
                  <a:pt x="3013364" y="-2299"/>
                  <a:pt x="3144982" y="10"/>
                </a:cubicBezTo>
                <a:cubicBezTo>
                  <a:pt x="3276600" y="2319"/>
                  <a:pt x="3422073" y="385628"/>
                  <a:pt x="3574473" y="581901"/>
                </a:cubicBezTo>
                <a:cubicBezTo>
                  <a:pt x="3726873" y="778174"/>
                  <a:pt x="3895437" y="1177646"/>
                  <a:pt x="4059382" y="1177646"/>
                </a:cubicBezTo>
                <a:cubicBezTo>
                  <a:pt x="4223327" y="1177646"/>
                  <a:pt x="4410364" y="764319"/>
                  <a:pt x="4558146" y="581901"/>
                </a:cubicBezTo>
                <a:cubicBezTo>
                  <a:pt x="4705928" y="399483"/>
                  <a:pt x="4789055" y="85446"/>
                  <a:pt x="4946073" y="83137"/>
                </a:cubicBezTo>
                <a:cubicBezTo>
                  <a:pt x="5103091" y="80828"/>
                  <a:pt x="5329382" y="401791"/>
                  <a:pt x="5500255" y="568046"/>
                </a:cubicBezTo>
                <a:cubicBezTo>
                  <a:pt x="5671128" y="734301"/>
                  <a:pt x="5816600" y="1078356"/>
                  <a:pt x="5971309" y="1080665"/>
                </a:cubicBezTo>
                <a:cubicBezTo>
                  <a:pt x="6126018" y="1082974"/>
                  <a:pt x="6277263" y="832437"/>
                  <a:pt x="6428509" y="581901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>
              <a:solidFill>
                <a:srgbClr val="00009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5315589"/>
            <a:ext cx="6834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Short waves                                                                         long waves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3607" y="5798005"/>
            <a:ext cx="683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High frequency                                                              low frequency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41875"/>
            <a:ext cx="431917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68" y="4320269"/>
            <a:ext cx="2282496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7548945" y="3174067"/>
            <a:ext cx="1619672" cy="23356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3200">
              <a:solidFill>
                <a:srgbClr val="000099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01516"/>
              </p:ext>
            </p:extLst>
          </p:nvPr>
        </p:nvGraphicFramePr>
        <p:xfrm>
          <a:off x="5580112" y="2036723"/>
          <a:ext cx="1172426" cy="27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9" imgW="761760" imgH="177480" progId="Equation.DSMT4">
                  <p:embed/>
                </p:oleObj>
              </mc:Choice>
              <mc:Fallback>
                <p:oleObj name="Equation" r:id="rId9" imgW="761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80112" y="2036723"/>
                        <a:ext cx="1172426" cy="27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7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6196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35010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What about waves longer than red?</a:t>
            </a:r>
            <a:endParaRPr lang="en-IE" dirty="0"/>
          </a:p>
        </p:txBody>
      </p:sp>
      <p:sp>
        <p:nvSpPr>
          <p:cNvPr id="5" name="Freeform 4"/>
          <p:cNvSpPr/>
          <p:nvPr/>
        </p:nvSpPr>
        <p:spPr>
          <a:xfrm>
            <a:off x="7204364" y="1731818"/>
            <a:ext cx="493405" cy="1690255"/>
          </a:xfrm>
          <a:custGeom>
            <a:avLst/>
            <a:gdLst>
              <a:gd name="connsiteX0" fmla="*/ 0 w 493405"/>
              <a:gd name="connsiteY0" fmla="*/ 1690255 h 1690255"/>
              <a:gd name="connsiteX1" fmla="*/ 471054 w 493405"/>
              <a:gd name="connsiteY1" fmla="*/ 900546 h 1690255"/>
              <a:gd name="connsiteX2" fmla="*/ 374072 w 493405"/>
              <a:gd name="connsiteY2" fmla="*/ 0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405" h="1690255">
                <a:moveTo>
                  <a:pt x="0" y="1690255"/>
                </a:moveTo>
                <a:cubicBezTo>
                  <a:pt x="204354" y="1436255"/>
                  <a:pt x="408709" y="1182255"/>
                  <a:pt x="471054" y="900546"/>
                </a:cubicBezTo>
                <a:cubicBezTo>
                  <a:pt x="533399" y="618837"/>
                  <a:pt x="453735" y="309418"/>
                  <a:pt x="374072" y="0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165" y="3870340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dirty="0"/>
              <a:t>What about </a:t>
            </a:r>
            <a:r>
              <a:rPr lang="en-IE" dirty="0" smtClean="0"/>
              <a:t>waves shorter than blue</a:t>
            </a:r>
            <a:endParaRPr lang="en-IE" dirty="0"/>
          </a:p>
        </p:txBody>
      </p:sp>
      <p:sp>
        <p:nvSpPr>
          <p:cNvPr id="8" name="Freeform 7"/>
          <p:cNvSpPr/>
          <p:nvPr/>
        </p:nvSpPr>
        <p:spPr>
          <a:xfrm flipH="1">
            <a:off x="1451088" y="2015902"/>
            <a:ext cx="613411" cy="1690255"/>
          </a:xfrm>
          <a:custGeom>
            <a:avLst/>
            <a:gdLst>
              <a:gd name="connsiteX0" fmla="*/ 0 w 493405"/>
              <a:gd name="connsiteY0" fmla="*/ 1690255 h 1690255"/>
              <a:gd name="connsiteX1" fmla="*/ 471054 w 493405"/>
              <a:gd name="connsiteY1" fmla="*/ 900546 h 1690255"/>
              <a:gd name="connsiteX2" fmla="*/ 374072 w 493405"/>
              <a:gd name="connsiteY2" fmla="*/ 0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405" h="1690255">
                <a:moveTo>
                  <a:pt x="0" y="1690255"/>
                </a:moveTo>
                <a:cubicBezTo>
                  <a:pt x="204354" y="1436255"/>
                  <a:pt x="408709" y="1182255"/>
                  <a:pt x="471054" y="900546"/>
                </a:cubicBezTo>
                <a:cubicBezTo>
                  <a:pt x="533399" y="618837"/>
                  <a:pt x="453735" y="309418"/>
                  <a:pt x="374072" y="0"/>
                </a:cubicBezTo>
              </a:path>
            </a:pathLst>
          </a:custGeom>
          <a:ln w="9525">
            <a:solidFill>
              <a:schemeClr val="tx1"/>
            </a:solidFill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32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100" name="Picture 4" descr="Heinrich Rudolf Hert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89" y="4239672"/>
            <a:ext cx="21907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5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-26988"/>
            <a:ext cx="7772400" cy="647701"/>
          </a:xfrm>
        </p:spPr>
        <p:txBody>
          <a:bodyPr/>
          <a:lstStyle/>
          <a:p>
            <a:pPr eaLnBrk="1" hangingPunct="1"/>
            <a:r>
              <a:rPr lang="en-IE" sz="4000" smtClean="0"/>
              <a:t>Electromagnetic Spectrum</a:t>
            </a:r>
            <a:endParaRPr lang="en-GB" sz="4000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844675"/>
            <a:ext cx="9144000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-36513" y="1736725"/>
            <a:ext cx="3384551" cy="1116013"/>
          </a:xfrm>
          <a:custGeom>
            <a:avLst/>
            <a:gdLst>
              <a:gd name="T0" fmla="*/ 0 w 5806"/>
              <a:gd name="T1" fmla="*/ 2147483647 h 703"/>
              <a:gd name="T2" fmla="*/ 2147483647 w 5806"/>
              <a:gd name="T3" fmla="*/ 2147483647 h 703"/>
              <a:gd name="T4" fmla="*/ 2147483647 w 5806"/>
              <a:gd name="T5" fmla="*/ 2147483647 h 703"/>
              <a:gd name="T6" fmla="*/ 2147483647 w 5806"/>
              <a:gd name="T7" fmla="*/ 2147483647 h 703"/>
              <a:gd name="T8" fmla="*/ 2147483647 w 5806"/>
              <a:gd name="T9" fmla="*/ 2147483647 h 703"/>
              <a:gd name="T10" fmla="*/ 2147483647 w 5806"/>
              <a:gd name="T11" fmla="*/ 2147483647 h 703"/>
              <a:gd name="T12" fmla="*/ 2147483647 w 5806"/>
              <a:gd name="T13" fmla="*/ 2147483647 h 703"/>
              <a:gd name="T14" fmla="*/ 2147483647 w 5806"/>
              <a:gd name="T15" fmla="*/ 2147483647 h 703"/>
              <a:gd name="T16" fmla="*/ 2147483647 w 5806"/>
              <a:gd name="T17" fmla="*/ 2147483647 h 703"/>
              <a:gd name="T18" fmla="*/ 2147483647 w 5806"/>
              <a:gd name="T19" fmla="*/ 2147483647 h 703"/>
              <a:gd name="T20" fmla="*/ 2147483647 w 5806"/>
              <a:gd name="T21" fmla="*/ 2147483647 h 703"/>
              <a:gd name="T22" fmla="*/ 2147483647 w 5806"/>
              <a:gd name="T23" fmla="*/ 2147483647 h 703"/>
              <a:gd name="T24" fmla="*/ 2147483647 w 5806"/>
              <a:gd name="T25" fmla="*/ 2147483647 h 703"/>
              <a:gd name="T26" fmla="*/ 2147483647 w 5806"/>
              <a:gd name="T27" fmla="*/ 2147483647 h 703"/>
              <a:gd name="T28" fmla="*/ 2147483647 w 5806"/>
              <a:gd name="T29" fmla="*/ 2147483647 h 703"/>
              <a:gd name="T30" fmla="*/ 2147483647 w 5806"/>
              <a:gd name="T31" fmla="*/ 2147483647 h 703"/>
              <a:gd name="T32" fmla="*/ 2147483647 w 5806"/>
              <a:gd name="T33" fmla="*/ 2147483647 h 703"/>
              <a:gd name="T34" fmla="*/ 2147483647 w 5806"/>
              <a:gd name="T35" fmla="*/ 2147483647 h 703"/>
              <a:gd name="T36" fmla="*/ 2147483647 w 5806"/>
              <a:gd name="T37" fmla="*/ 2147483647 h 703"/>
              <a:gd name="T38" fmla="*/ 2147483647 w 5806"/>
              <a:gd name="T39" fmla="*/ 2147483647 h 703"/>
              <a:gd name="T40" fmla="*/ 2147483647 w 5806"/>
              <a:gd name="T41" fmla="*/ 2147483647 h 703"/>
              <a:gd name="T42" fmla="*/ 2147483647 w 5806"/>
              <a:gd name="T43" fmla="*/ 2147483647 h 703"/>
              <a:gd name="T44" fmla="*/ 2147483647 w 5806"/>
              <a:gd name="T45" fmla="*/ 2147483647 h 703"/>
              <a:gd name="T46" fmla="*/ 2147483647 w 5806"/>
              <a:gd name="T47" fmla="*/ 2147483647 h 703"/>
              <a:gd name="T48" fmla="*/ 2147483647 w 5806"/>
              <a:gd name="T49" fmla="*/ 2147483647 h 703"/>
              <a:gd name="T50" fmla="*/ 2147483647 w 5806"/>
              <a:gd name="T51" fmla="*/ 2147483647 h 703"/>
              <a:gd name="T52" fmla="*/ 2147483647 w 5806"/>
              <a:gd name="T53" fmla="*/ 2147483647 h 70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06" h="703">
                <a:moveTo>
                  <a:pt x="0" y="386"/>
                </a:moveTo>
                <a:cubicBezTo>
                  <a:pt x="34" y="200"/>
                  <a:pt x="68" y="15"/>
                  <a:pt x="91" y="68"/>
                </a:cubicBezTo>
                <a:cubicBezTo>
                  <a:pt x="114" y="121"/>
                  <a:pt x="113" y="703"/>
                  <a:pt x="136" y="703"/>
                </a:cubicBezTo>
                <a:cubicBezTo>
                  <a:pt x="159" y="703"/>
                  <a:pt x="197" y="68"/>
                  <a:pt x="227" y="68"/>
                </a:cubicBezTo>
                <a:cubicBezTo>
                  <a:pt x="257" y="68"/>
                  <a:pt x="280" y="703"/>
                  <a:pt x="318" y="703"/>
                </a:cubicBezTo>
                <a:cubicBezTo>
                  <a:pt x="356" y="703"/>
                  <a:pt x="409" y="68"/>
                  <a:pt x="454" y="68"/>
                </a:cubicBezTo>
                <a:cubicBezTo>
                  <a:pt x="499" y="68"/>
                  <a:pt x="537" y="703"/>
                  <a:pt x="590" y="703"/>
                </a:cubicBezTo>
                <a:cubicBezTo>
                  <a:pt x="643" y="703"/>
                  <a:pt x="711" y="68"/>
                  <a:pt x="771" y="68"/>
                </a:cubicBezTo>
                <a:cubicBezTo>
                  <a:pt x="831" y="68"/>
                  <a:pt x="885" y="703"/>
                  <a:pt x="953" y="703"/>
                </a:cubicBezTo>
                <a:cubicBezTo>
                  <a:pt x="1021" y="703"/>
                  <a:pt x="1111" y="76"/>
                  <a:pt x="1179" y="68"/>
                </a:cubicBezTo>
                <a:cubicBezTo>
                  <a:pt x="1247" y="60"/>
                  <a:pt x="1293" y="658"/>
                  <a:pt x="1361" y="658"/>
                </a:cubicBezTo>
                <a:cubicBezTo>
                  <a:pt x="1429" y="658"/>
                  <a:pt x="1520" y="60"/>
                  <a:pt x="1588" y="68"/>
                </a:cubicBezTo>
                <a:cubicBezTo>
                  <a:pt x="1656" y="76"/>
                  <a:pt x="1701" y="703"/>
                  <a:pt x="1769" y="703"/>
                </a:cubicBezTo>
                <a:cubicBezTo>
                  <a:pt x="1837" y="703"/>
                  <a:pt x="1920" y="68"/>
                  <a:pt x="1996" y="68"/>
                </a:cubicBezTo>
                <a:cubicBezTo>
                  <a:pt x="2072" y="68"/>
                  <a:pt x="2140" y="703"/>
                  <a:pt x="2223" y="703"/>
                </a:cubicBezTo>
                <a:cubicBezTo>
                  <a:pt x="2306" y="703"/>
                  <a:pt x="2412" y="68"/>
                  <a:pt x="2495" y="68"/>
                </a:cubicBezTo>
                <a:cubicBezTo>
                  <a:pt x="2578" y="68"/>
                  <a:pt x="2631" y="703"/>
                  <a:pt x="2722" y="703"/>
                </a:cubicBezTo>
                <a:cubicBezTo>
                  <a:pt x="2813" y="703"/>
                  <a:pt x="2948" y="68"/>
                  <a:pt x="3039" y="68"/>
                </a:cubicBezTo>
                <a:cubicBezTo>
                  <a:pt x="3130" y="68"/>
                  <a:pt x="3168" y="703"/>
                  <a:pt x="3266" y="703"/>
                </a:cubicBezTo>
                <a:cubicBezTo>
                  <a:pt x="3364" y="703"/>
                  <a:pt x="3523" y="68"/>
                  <a:pt x="3629" y="68"/>
                </a:cubicBezTo>
                <a:cubicBezTo>
                  <a:pt x="3735" y="68"/>
                  <a:pt x="3795" y="703"/>
                  <a:pt x="3901" y="703"/>
                </a:cubicBezTo>
                <a:cubicBezTo>
                  <a:pt x="4007" y="703"/>
                  <a:pt x="4158" y="68"/>
                  <a:pt x="4264" y="68"/>
                </a:cubicBezTo>
                <a:cubicBezTo>
                  <a:pt x="4370" y="68"/>
                  <a:pt x="4430" y="703"/>
                  <a:pt x="4536" y="703"/>
                </a:cubicBezTo>
                <a:cubicBezTo>
                  <a:pt x="4642" y="703"/>
                  <a:pt x="4778" y="68"/>
                  <a:pt x="4899" y="68"/>
                </a:cubicBezTo>
                <a:cubicBezTo>
                  <a:pt x="5020" y="68"/>
                  <a:pt x="5134" y="703"/>
                  <a:pt x="5262" y="703"/>
                </a:cubicBezTo>
                <a:cubicBezTo>
                  <a:pt x="5390" y="703"/>
                  <a:pt x="5579" y="136"/>
                  <a:pt x="5670" y="68"/>
                </a:cubicBezTo>
                <a:cubicBezTo>
                  <a:pt x="5761" y="0"/>
                  <a:pt x="5783" y="147"/>
                  <a:pt x="5806" y="2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827088" y="28527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2771775" y="28527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3779838" y="28527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4643438" y="28527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19" name="Line 11"/>
          <p:cNvSpPr>
            <a:spLocks noChangeShapeType="1"/>
          </p:cNvSpPr>
          <p:nvPr/>
        </p:nvSpPr>
        <p:spPr bwMode="auto">
          <a:xfrm flipH="1">
            <a:off x="5940425" y="28527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20" name="Line 12"/>
          <p:cNvSpPr>
            <a:spLocks noChangeShapeType="1"/>
          </p:cNvSpPr>
          <p:nvPr/>
        </p:nvSpPr>
        <p:spPr bwMode="auto">
          <a:xfrm flipH="1">
            <a:off x="7885113" y="2852738"/>
            <a:ext cx="2159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21" name="Rectangle 13"/>
          <p:cNvSpPr>
            <a:spLocks noChangeArrowheads="1"/>
          </p:cNvSpPr>
          <p:nvPr/>
        </p:nvSpPr>
        <p:spPr bwMode="auto">
          <a:xfrm>
            <a:off x="3779838" y="4076700"/>
            <a:ext cx="863600" cy="5762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3348038" y="1844675"/>
            <a:ext cx="5761037" cy="1103313"/>
          </a:xfrm>
          <a:custGeom>
            <a:avLst/>
            <a:gdLst>
              <a:gd name="T0" fmla="*/ 0 w 3629"/>
              <a:gd name="T1" fmla="*/ 2147483647 h 695"/>
              <a:gd name="T2" fmla="*/ 2147483647 w 3629"/>
              <a:gd name="T3" fmla="*/ 2147483647 h 695"/>
              <a:gd name="T4" fmla="*/ 2147483647 w 3629"/>
              <a:gd name="T5" fmla="*/ 0 h 695"/>
              <a:gd name="T6" fmla="*/ 2147483647 w 3629"/>
              <a:gd name="T7" fmla="*/ 2147483647 h 695"/>
              <a:gd name="T8" fmla="*/ 2147483647 w 3629"/>
              <a:gd name="T9" fmla="*/ 0 h 695"/>
              <a:gd name="T10" fmla="*/ 2147483647 w 3629"/>
              <a:gd name="T11" fmla="*/ 2147483647 h 695"/>
              <a:gd name="T12" fmla="*/ 2147483647 w 3629"/>
              <a:gd name="T13" fmla="*/ 0 h 695"/>
              <a:gd name="T14" fmla="*/ 2147483647 w 3629"/>
              <a:gd name="T15" fmla="*/ 2147483647 h 695"/>
              <a:gd name="T16" fmla="*/ 2147483647 w 3629"/>
              <a:gd name="T17" fmla="*/ 0 h 695"/>
              <a:gd name="T18" fmla="*/ 2147483647 w 3629"/>
              <a:gd name="T19" fmla="*/ 2147483647 h 695"/>
              <a:gd name="T20" fmla="*/ 2147483647 w 3629"/>
              <a:gd name="T21" fmla="*/ 0 h 695"/>
              <a:gd name="T22" fmla="*/ 2147483647 w 3629"/>
              <a:gd name="T23" fmla="*/ 2147483647 h 695"/>
              <a:gd name="T24" fmla="*/ 2147483647 w 3629"/>
              <a:gd name="T25" fmla="*/ 0 h 695"/>
              <a:gd name="T26" fmla="*/ 2147483647 w 3629"/>
              <a:gd name="T27" fmla="*/ 2147483647 h 695"/>
              <a:gd name="T28" fmla="*/ 2147483647 w 3629"/>
              <a:gd name="T29" fmla="*/ 0 h 695"/>
              <a:gd name="T30" fmla="*/ 2147483647 w 3629"/>
              <a:gd name="T31" fmla="*/ 2147483647 h 695"/>
              <a:gd name="T32" fmla="*/ 2147483647 w 3629"/>
              <a:gd name="T33" fmla="*/ 0 h 695"/>
              <a:gd name="T34" fmla="*/ 2147483647 w 3629"/>
              <a:gd name="T35" fmla="*/ 2147483647 h 695"/>
              <a:gd name="T36" fmla="*/ 2147483647 w 3629"/>
              <a:gd name="T37" fmla="*/ 0 h 695"/>
              <a:gd name="T38" fmla="*/ 2147483647 w 3629"/>
              <a:gd name="T39" fmla="*/ 2147483647 h 695"/>
              <a:gd name="T40" fmla="*/ 2147483647 w 3629"/>
              <a:gd name="T41" fmla="*/ 0 h 695"/>
              <a:gd name="T42" fmla="*/ 2147483647 w 3629"/>
              <a:gd name="T43" fmla="*/ 2147483647 h 695"/>
              <a:gd name="T44" fmla="*/ 2147483647 w 3629"/>
              <a:gd name="T45" fmla="*/ 2147483647 h 69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629" h="695">
                <a:moveTo>
                  <a:pt x="0" y="182"/>
                </a:moveTo>
                <a:cubicBezTo>
                  <a:pt x="7" y="423"/>
                  <a:pt x="15" y="665"/>
                  <a:pt x="45" y="635"/>
                </a:cubicBezTo>
                <a:cubicBezTo>
                  <a:pt x="75" y="605"/>
                  <a:pt x="143" y="0"/>
                  <a:pt x="181" y="0"/>
                </a:cubicBezTo>
                <a:cubicBezTo>
                  <a:pt x="219" y="0"/>
                  <a:pt x="227" y="635"/>
                  <a:pt x="272" y="635"/>
                </a:cubicBezTo>
                <a:cubicBezTo>
                  <a:pt x="317" y="635"/>
                  <a:pt x="400" y="0"/>
                  <a:pt x="453" y="0"/>
                </a:cubicBezTo>
                <a:cubicBezTo>
                  <a:pt x="506" y="0"/>
                  <a:pt x="537" y="635"/>
                  <a:pt x="590" y="635"/>
                </a:cubicBezTo>
                <a:cubicBezTo>
                  <a:pt x="643" y="635"/>
                  <a:pt x="711" y="0"/>
                  <a:pt x="771" y="0"/>
                </a:cubicBezTo>
                <a:cubicBezTo>
                  <a:pt x="831" y="0"/>
                  <a:pt x="892" y="635"/>
                  <a:pt x="952" y="635"/>
                </a:cubicBezTo>
                <a:cubicBezTo>
                  <a:pt x="1012" y="635"/>
                  <a:pt x="1074" y="0"/>
                  <a:pt x="1134" y="0"/>
                </a:cubicBezTo>
                <a:cubicBezTo>
                  <a:pt x="1194" y="0"/>
                  <a:pt x="1255" y="635"/>
                  <a:pt x="1315" y="635"/>
                </a:cubicBezTo>
                <a:cubicBezTo>
                  <a:pt x="1375" y="635"/>
                  <a:pt x="1437" y="0"/>
                  <a:pt x="1497" y="0"/>
                </a:cubicBezTo>
                <a:cubicBezTo>
                  <a:pt x="1557" y="0"/>
                  <a:pt x="1618" y="635"/>
                  <a:pt x="1678" y="635"/>
                </a:cubicBezTo>
                <a:cubicBezTo>
                  <a:pt x="1738" y="635"/>
                  <a:pt x="1807" y="0"/>
                  <a:pt x="1860" y="0"/>
                </a:cubicBezTo>
                <a:cubicBezTo>
                  <a:pt x="1913" y="0"/>
                  <a:pt x="1943" y="635"/>
                  <a:pt x="1996" y="635"/>
                </a:cubicBezTo>
                <a:cubicBezTo>
                  <a:pt x="2049" y="635"/>
                  <a:pt x="2117" y="0"/>
                  <a:pt x="2177" y="0"/>
                </a:cubicBezTo>
                <a:cubicBezTo>
                  <a:pt x="2237" y="0"/>
                  <a:pt x="2299" y="635"/>
                  <a:pt x="2359" y="635"/>
                </a:cubicBezTo>
                <a:cubicBezTo>
                  <a:pt x="2419" y="635"/>
                  <a:pt x="2480" y="0"/>
                  <a:pt x="2540" y="0"/>
                </a:cubicBezTo>
                <a:cubicBezTo>
                  <a:pt x="2600" y="0"/>
                  <a:pt x="2661" y="635"/>
                  <a:pt x="2721" y="635"/>
                </a:cubicBezTo>
                <a:cubicBezTo>
                  <a:pt x="2781" y="635"/>
                  <a:pt x="2843" y="0"/>
                  <a:pt x="2903" y="0"/>
                </a:cubicBezTo>
                <a:cubicBezTo>
                  <a:pt x="2963" y="0"/>
                  <a:pt x="3016" y="635"/>
                  <a:pt x="3084" y="635"/>
                </a:cubicBezTo>
                <a:cubicBezTo>
                  <a:pt x="3152" y="635"/>
                  <a:pt x="3235" y="0"/>
                  <a:pt x="3311" y="0"/>
                </a:cubicBezTo>
                <a:cubicBezTo>
                  <a:pt x="3387" y="0"/>
                  <a:pt x="3485" y="575"/>
                  <a:pt x="3538" y="635"/>
                </a:cubicBezTo>
                <a:cubicBezTo>
                  <a:pt x="3591" y="695"/>
                  <a:pt x="3610" y="529"/>
                  <a:pt x="3629" y="36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4925" y="981075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High frequency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auto">
          <a:xfrm>
            <a:off x="34925" y="1412875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High energy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08" name="Text Box 19"/>
          <p:cNvSpPr txBox="1">
            <a:spLocks noChangeArrowheads="1"/>
          </p:cNvSpPr>
          <p:nvPr/>
        </p:nvSpPr>
        <p:spPr bwMode="auto">
          <a:xfrm>
            <a:off x="34925" y="549275"/>
            <a:ext cx="2951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Short waves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6084888" y="1052513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Low frequency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10" name="Text Box 21"/>
          <p:cNvSpPr txBox="1">
            <a:spLocks noChangeArrowheads="1"/>
          </p:cNvSpPr>
          <p:nvPr/>
        </p:nvSpPr>
        <p:spPr bwMode="auto">
          <a:xfrm>
            <a:off x="6084888" y="1484313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Low energy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11" name="Text Box 22"/>
          <p:cNvSpPr txBox="1">
            <a:spLocks noChangeArrowheads="1"/>
          </p:cNvSpPr>
          <p:nvPr/>
        </p:nvSpPr>
        <p:spPr bwMode="auto">
          <a:xfrm>
            <a:off x="6084888" y="620713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Long waves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31" name="Text Box 23"/>
          <p:cNvSpPr txBox="1">
            <a:spLocks noChangeArrowheads="1"/>
          </p:cNvSpPr>
          <p:nvPr/>
        </p:nvSpPr>
        <p:spPr bwMode="auto">
          <a:xfrm>
            <a:off x="3851275" y="3213100"/>
            <a:ext cx="93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visible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32" name="Text Box 24"/>
          <p:cNvSpPr txBox="1">
            <a:spLocks noChangeArrowheads="1"/>
          </p:cNvSpPr>
          <p:nvPr/>
        </p:nvSpPr>
        <p:spPr bwMode="auto">
          <a:xfrm>
            <a:off x="4859338" y="32131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Infra-Red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33" name="Text Box 25"/>
          <p:cNvSpPr txBox="1">
            <a:spLocks noChangeArrowheads="1"/>
          </p:cNvSpPr>
          <p:nvPr/>
        </p:nvSpPr>
        <p:spPr bwMode="auto">
          <a:xfrm>
            <a:off x="6372225" y="3213100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Micro-wave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34" name="Text Box 26"/>
          <p:cNvSpPr txBox="1">
            <a:spLocks noChangeArrowheads="1"/>
          </p:cNvSpPr>
          <p:nvPr/>
        </p:nvSpPr>
        <p:spPr bwMode="auto">
          <a:xfrm>
            <a:off x="8172450" y="32131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Radio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35" name="Text Box 27"/>
          <p:cNvSpPr txBox="1">
            <a:spLocks noChangeArrowheads="1"/>
          </p:cNvSpPr>
          <p:nvPr/>
        </p:nvSpPr>
        <p:spPr bwMode="auto">
          <a:xfrm>
            <a:off x="2987675" y="32131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UV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36" name="Text Box 28"/>
          <p:cNvSpPr txBox="1">
            <a:spLocks noChangeArrowheads="1"/>
          </p:cNvSpPr>
          <p:nvPr/>
        </p:nvSpPr>
        <p:spPr bwMode="auto">
          <a:xfrm>
            <a:off x="1476375" y="32131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X-ray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9837" name="Text Box 29"/>
          <p:cNvSpPr txBox="1">
            <a:spLocks noChangeArrowheads="1"/>
          </p:cNvSpPr>
          <p:nvPr/>
        </p:nvSpPr>
        <p:spPr bwMode="auto">
          <a:xfrm>
            <a:off x="34925" y="32131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IE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-ray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1983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58432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39" name="Rectangle 31"/>
          <p:cNvSpPr>
            <a:spLocks noChangeArrowheads="1"/>
          </p:cNvSpPr>
          <p:nvPr/>
        </p:nvSpPr>
        <p:spPr bwMode="auto">
          <a:xfrm>
            <a:off x="3779838" y="4005263"/>
            <a:ext cx="1008062" cy="790575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119840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1668462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41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3789363"/>
            <a:ext cx="12668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42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05263"/>
            <a:ext cx="10287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43" name="Rectangle 35"/>
          <p:cNvSpPr>
            <a:spLocks noChangeArrowheads="1"/>
          </p:cNvSpPr>
          <p:nvPr/>
        </p:nvSpPr>
        <p:spPr bwMode="auto">
          <a:xfrm>
            <a:off x="7740650" y="3789363"/>
            <a:ext cx="1403350" cy="2174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pic>
        <p:nvPicPr>
          <p:cNvPr id="119844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19970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845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3"/>
            <a:ext cx="90011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846" name="Line 38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19847" name="Line 39"/>
          <p:cNvSpPr>
            <a:spLocks noChangeShapeType="1"/>
          </p:cNvSpPr>
          <p:nvPr/>
        </p:nvSpPr>
        <p:spPr bwMode="auto">
          <a:xfrm>
            <a:off x="0" y="479742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164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9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9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1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  <p:bldP spid="119816" grpId="0" animBg="1"/>
      <p:bldP spid="119817" grpId="0" animBg="1"/>
      <p:bldP spid="119818" grpId="0" animBg="1"/>
      <p:bldP spid="119819" grpId="0" animBg="1"/>
      <p:bldP spid="119820" grpId="0" animBg="1"/>
      <p:bldP spid="119821" grpId="0" animBg="1"/>
      <p:bldP spid="119831" grpId="0"/>
      <p:bldP spid="119832" grpId="0"/>
      <p:bldP spid="119833" grpId="0"/>
      <p:bldP spid="119834" grpId="0"/>
      <p:bldP spid="119835" grpId="0"/>
      <p:bldP spid="119836" grpId="0"/>
      <p:bldP spid="119837" grpId="0"/>
      <p:bldP spid="119839" grpId="0" animBg="1"/>
      <p:bldP spid="119843" grpId="0" animBg="1"/>
      <p:bldP spid="119846" grpId="0" animBg="1"/>
      <p:bldP spid="1198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31838"/>
          </a:xfrm>
        </p:spPr>
        <p:txBody>
          <a:bodyPr/>
          <a:lstStyle/>
          <a:p>
            <a:pPr eaLnBrk="1" hangingPunct="1"/>
            <a:r>
              <a:rPr lang="en-IE" sz="3600" smtClean="0"/>
              <a:t>Greenhouse Effect</a:t>
            </a:r>
            <a:endParaRPr lang="en-GB" sz="36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908050"/>
            <a:ext cx="77724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0" y="1995488"/>
            <a:ext cx="3240088" cy="3455987"/>
          </a:xfrm>
          <a:prstGeom prst="ellipse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folHlink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2663825" y="4516438"/>
            <a:ext cx="2160588" cy="2873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Layer of CO</a:t>
            </a:r>
            <a:r>
              <a:rPr lang="en-GB" baseline="-25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2</a:t>
            </a:r>
            <a:endParaRPr lang="en-GB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222" name="Freeform 15"/>
          <p:cNvSpPr>
            <a:spLocks/>
          </p:cNvSpPr>
          <p:nvPr/>
        </p:nvSpPr>
        <p:spPr bwMode="auto">
          <a:xfrm>
            <a:off x="5545138" y="915988"/>
            <a:ext cx="2663825" cy="2736850"/>
          </a:xfrm>
          <a:custGeom>
            <a:avLst/>
            <a:gdLst>
              <a:gd name="T0" fmla="*/ 2147483647 w 1724"/>
              <a:gd name="T1" fmla="*/ 0 h 1633"/>
              <a:gd name="T2" fmla="*/ 0 w 1724"/>
              <a:gd name="T3" fmla="*/ 0 h 1633"/>
              <a:gd name="T4" fmla="*/ 2147483647 w 1724"/>
              <a:gd name="T5" fmla="*/ 2147483647 h 1633"/>
              <a:gd name="T6" fmla="*/ 2147483647 w 1724"/>
              <a:gd name="T7" fmla="*/ 2147483647 h 1633"/>
              <a:gd name="T8" fmla="*/ 2147483647 w 1724"/>
              <a:gd name="T9" fmla="*/ 2147483647 h 1633"/>
              <a:gd name="T10" fmla="*/ 2147483647 w 1724"/>
              <a:gd name="T11" fmla="*/ 2147483647 h 1633"/>
              <a:gd name="T12" fmla="*/ 2147483647 w 1724"/>
              <a:gd name="T13" fmla="*/ 2147483647 h 1633"/>
              <a:gd name="T14" fmla="*/ 2147483647 w 1724"/>
              <a:gd name="T15" fmla="*/ 2147483647 h 1633"/>
              <a:gd name="T16" fmla="*/ 2147483647 w 1724"/>
              <a:gd name="T17" fmla="*/ 2147483647 h 1633"/>
              <a:gd name="T18" fmla="*/ 2147483647 w 1724"/>
              <a:gd name="T19" fmla="*/ 2147483647 h 1633"/>
              <a:gd name="T20" fmla="*/ 2147483647 w 1724"/>
              <a:gd name="T21" fmla="*/ 2147483647 h 1633"/>
              <a:gd name="T22" fmla="*/ 2147483647 w 1724"/>
              <a:gd name="T23" fmla="*/ 0 h 16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724" h="1633">
                <a:moveTo>
                  <a:pt x="1724" y="0"/>
                </a:moveTo>
                <a:lnTo>
                  <a:pt x="0" y="0"/>
                </a:lnTo>
                <a:lnTo>
                  <a:pt x="136" y="408"/>
                </a:lnTo>
                <a:lnTo>
                  <a:pt x="318" y="907"/>
                </a:lnTo>
                <a:lnTo>
                  <a:pt x="499" y="1134"/>
                </a:lnTo>
                <a:lnTo>
                  <a:pt x="544" y="1225"/>
                </a:lnTo>
                <a:lnTo>
                  <a:pt x="771" y="1406"/>
                </a:lnTo>
                <a:lnTo>
                  <a:pt x="1134" y="1542"/>
                </a:lnTo>
                <a:lnTo>
                  <a:pt x="1361" y="1588"/>
                </a:lnTo>
                <a:lnTo>
                  <a:pt x="1588" y="1633"/>
                </a:lnTo>
                <a:lnTo>
                  <a:pt x="1724" y="1633"/>
                </a:lnTo>
                <a:lnTo>
                  <a:pt x="1724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chemeClr val="bg1">
                  <a:alpha val="81000"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6480175" y="1851025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 b="1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Sun</a:t>
            </a:r>
          </a:p>
        </p:txBody>
      </p:sp>
      <p:sp>
        <p:nvSpPr>
          <p:cNvPr id="120848" name="AutoShape 16"/>
          <p:cNvSpPr>
            <a:spLocks noChangeArrowheads="1"/>
          </p:cNvSpPr>
          <p:nvPr/>
        </p:nvSpPr>
        <p:spPr bwMode="auto">
          <a:xfrm rot="-1267466">
            <a:off x="2203450" y="2517775"/>
            <a:ext cx="3671888" cy="647700"/>
          </a:xfrm>
          <a:prstGeom prst="leftArrow">
            <a:avLst>
              <a:gd name="adj1" fmla="val 48102"/>
              <a:gd name="adj2" fmla="val 73226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IE"/>
              <a:t>E-m spectrum</a:t>
            </a:r>
            <a:endParaRPr lang="en-GB"/>
          </a:p>
        </p:txBody>
      </p:sp>
      <p:sp>
        <p:nvSpPr>
          <p:cNvPr id="9225" name="Freeform 17"/>
          <p:cNvSpPr>
            <a:spLocks/>
          </p:cNvSpPr>
          <p:nvPr/>
        </p:nvSpPr>
        <p:spPr bwMode="auto">
          <a:xfrm>
            <a:off x="4752975" y="915988"/>
            <a:ext cx="3455988" cy="3240087"/>
          </a:xfrm>
          <a:custGeom>
            <a:avLst/>
            <a:gdLst>
              <a:gd name="T0" fmla="*/ 2147483647 w 2177"/>
              <a:gd name="T1" fmla="*/ 0 h 2041"/>
              <a:gd name="T2" fmla="*/ 0 w 2177"/>
              <a:gd name="T3" fmla="*/ 0 h 2041"/>
              <a:gd name="T4" fmla="*/ 2147483647 w 2177"/>
              <a:gd name="T5" fmla="*/ 2147483647 h 2041"/>
              <a:gd name="T6" fmla="*/ 2147483647 w 2177"/>
              <a:gd name="T7" fmla="*/ 2147483647 h 2041"/>
              <a:gd name="T8" fmla="*/ 2147483647 w 2177"/>
              <a:gd name="T9" fmla="*/ 2147483647 h 2041"/>
              <a:gd name="T10" fmla="*/ 2147483647 w 2177"/>
              <a:gd name="T11" fmla="*/ 2147483647 h 2041"/>
              <a:gd name="T12" fmla="*/ 2147483647 w 2177"/>
              <a:gd name="T13" fmla="*/ 2147483647 h 2041"/>
              <a:gd name="T14" fmla="*/ 2147483647 w 2177"/>
              <a:gd name="T15" fmla="*/ 2147483647 h 2041"/>
              <a:gd name="T16" fmla="*/ 2147483647 w 2177"/>
              <a:gd name="T17" fmla="*/ 2147483647 h 2041"/>
              <a:gd name="T18" fmla="*/ 2147483647 w 2177"/>
              <a:gd name="T19" fmla="*/ 0 h 204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77" h="2041">
                <a:moveTo>
                  <a:pt x="681" y="0"/>
                </a:moveTo>
                <a:lnTo>
                  <a:pt x="0" y="0"/>
                </a:lnTo>
                <a:lnTo>
                  <a:pt x="182" y="680"/>
                </a:lnTo>
                <a:lnTo>
                  <a:pt x="681" y="1451"/>
                </a:lnTo>
                <a:lnTo>
                  <a:pt x="1225" y="1860"/>
                </a:lnTo>
                <a:lnTo>
                  <a:pt x="1678" y="2041"/>
                </a:lnTo>
                <a:lnTo>
                  <a:pt x="2177" y="2041"/>
                </a:lnTo>
                <a:lnTo>
                  <a:pt x="2177" y="1270"/>
                </a:lnTo>
                <a:lnTo>
                  <a:pt x="1588" y="589"/>
                </a:lnTo>
                <a:lnTo>
                  <a:pt x="681" y="0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20850" name="AutoShape 18"/>
          <p:cNvSpPr>
            <a:spLocks noChangeArrowheads="1"/>
          </p:cNvSpPr>
          <p:nvPr/>
        </p:nvSpPr>
        <p:spPr bwMode="auto">
          <a:xfrm>
            <a:off x="360363" y="2500313"/>
            <a:ext cx="2592387" cy="24479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328 w 21600"/>
              <a:gd name="T13" fmla="*/ 10000 h 21600"/>
              <a:gd name="T14" fmla="*/ 21272 w 21600"/>
              <a:gd name="T15" fmla="*/ 1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1771"/>
                </a:lnTo>
                <a:lnTo>
                  <a:pt x="10000" y="1771"/>
                </a:lnTo>
                <a:lnTo>
                  <a:pt x="10000" y="10000"/>
                </a:lnTo>
                <a:lnTo>
                  <a:pt x="1771" y="10000"/>
                </a:lnTo>
                <a:lnTo>
                  <a:pt x="1771" y="6480"/>
                </a:lnTo>
                <a:lnTo>
                  <a:pt x="0" y="10800"/>
                </a:lnTo>
                <a:lnTo>
                  <a:pt x="1771" y="15120"/>
                </a:lnTo>
                <a:lnTo>
                  <a:pt x="1771" y="11600"/>
                </a:lnTo>
                <a:lnTo>
                  <a:pt x="10000" y="11600"/>
                </a:lnTo>
                <a:lnTo>
                  <a:pt x="10000" y="19829"/>
                </a:lnTo>
                <a:lnTo>
                  <a:pt x="6480" y="19829"/>
                </a:lnTo>
                <a:lnTo>
                  <a:pt x="10800" y="21600"/>
                </a:lnTo>
                <a:lnTo>
                  <a:pt x="15120" y="19829"/>
                </a:lnTo>
                <a:lnTo>
                  <a:pt x="11600" y="19829"/>
                </a:lnTo>
                <a:lnTo>
                  <a:pt x="11600" y="11600"/>
                </a:lnTo>
                <a:lnTo>
                  <a:pt x="19829" y="11600"/>
                </a:lnTo>
                <a:lnTo>
                  <a:pt x="19829" y="15120"/>
                </a:lnTo>
                <a:lnTo>
                  <a:pt x="21600" y="10800"/>
                </a:lnTo>
                <a:lnTo>
                  <a:pt x="19829" y="6480"/>
                </a:lnTo>
                <a:lnTo>
                  <a:pt x="19829" y="10000"/>
                </a:lnTo>
                <a:lnTo>
                  <a:pt x="11600" y="10000"/>
                </a:lnTo>
                <a:lnTo>
                  <a:pt x="11600" y="1771"/>
                </a:lnTo>
                <a:lnTo>
                  <a:pt x="15120" y="1771"/>
                </a:lnTo>
                <a:lnTo>
                  <a:pt x="10800" y="0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936625" y="3003550"/>
            <a:ext cx="1389063" cy="153193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200"/>
          </a:p>
          <a:p>
            <a:r>
              <a:rPr lang="en-GB" sz="2000"/>
              <a:t>   earth</a:t>
            </a:r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2339975" y="5229225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Radiation from the sun warms the earth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2339975" y="5734050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The earth releases IR to cool itself down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2339975" y="6237288"/>
            <a:ext cx="6337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200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The CO2 traps the radiation so the earth cannot cool itself</a:t>
            </a:r>
            <a:endParaRPr lang="en-GB" sz="200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7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E1E7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4" grpId="0" animBg="1"/>
      <p:bldP spid="120845" grpId="0" animBg="1"/>
      <p:bldP spid="120848" grpId="0" animBg="1"/>
      <p:bldP spid="120850" grpId="0" animBg="1"/>
      <p:bldP spid="120851" grpId="0"/>
      <p:bldP spid="120852" grpId="0"/>
      <p:bldP spid="1208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Infra red</a:t>
            </a:r>
            <a:endParaRPr lang="en-IE" dirty="0"/>
          </a:p>
        </p:txBody>
      </p:sp>
      <p:sp>
        <p:nvSpPr>
          <p:cNvPr id="4" name="AutoShape 2" descr="thermographic image showing two people (false-color)."/>
          <p:cNvSpPr>
            <a:spLocks noChangeAspect="1" noChangeArrowheads="1"/>
          </p:cNvSpPr>
          <p:nvPr/>
        </p:nvSpPr>
        <p:spPr bwMode="auto">
          <a:xfrm>
            <a:off x="155575" y="-1447800"/>
            <a:ext cx="457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757363"/>
            <a:ext cx="8858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Colour triangle</a:t>
            </a:r>
            <a:br>
              <a:rPr lang="en-IE" dirty="0" smtClean="0"/>
            </a:b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72" y="1772816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3462" y="1277499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                                       red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/>
              <a:t> </a:t>
            </a:r>
            <a:r>
              <a:rPr lang="en-IE" dirty="0" smtClean="0"/>
              <a:t>        green                                              blue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329266" y="4490569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Primary colours:   red, green, blue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329266" y="4859901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Secondary colours:  yellow, magenta, cyan</a:t>
            </a:r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2309486" y="1544042"/>
            <a:ext cx="5688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             yellow                           magenta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                                  cyan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6612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White light is an even mix of red, green and blue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63093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Black is the absence of light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01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252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Design</vt:lpstr>
      <vt:lpstr>Equation</vt:lpstr>
      <vt:lpstr>Dispersion  and the  Electromagnetic Spectrum</vt:lpstr>
      <vt:lpstr>Young’s Double Slit Experiment</vt:lpstr>
      <vt:lpstr>Young’s Double Slit Experiment</vt:lpstr>
      <vt:lpstr>PowerPoint Presentation</vt:lpstr>
      <vt:lpstr>PowerPoint Presentation</vt:lpstr>
      <vt:lpstr>Electromagnetic Spectrum</vt:lpstr>
      <vt:lpstr>Greenhouse Effect</vt:lpstr>
      <vt:lpstr>Infra red</vt:lpstr>
      <vt:lpstr>Colour triangle </vt:lpstr>
      <vt:lpstr>PowerPoint Presentation</vt:lpstr>
      <vt:lpstr>PowerPoint Presentation</vt:lpstr>
      <vt:lpstr>dispersion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Tierney</dc:creator>
  <cp:lastModifiedBy>Thomas Tierney</cp:lastModifiedBy>
  <cp:revision>4</cp:revision>
  <dcterms:created xsi:type="dcterms:W3CDTF">2011-11-24T17:05:44Z</dcterms:created>
  <dcterms:modified xsi:type="dcterms:W3CDTF">2016-01-07T15:41:37Z</dcterms:modified>
</cp:coreProperties>
</file>