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2"/>
  </p:notesMasterIdLst>
  <p:handoutMasterIdLst>
    <p:handoutMasterId r:id="rId163"/>
  </p:handoutMasterIdLst>
  <p:sldIdLst>
    <p:sldId id="268" r:id="rId2"/>
    <p:sldId id="320" r:id="rId3"/>
    <p:sldId id="440" r:id="rId4"/>
    <p:sldId id="257" r:id="rId5"/>
    <p:sldId id="331" r:id="rId6"/>
    <p:sldId id="298" r:id="rId7"/>
    <p:sldId id="299" r:id="rId8"/>
    <p:sldId id="281" r:id="rId9"/>
    <p:sldId id="258" r:id="rId10"/>
    <p:sldId id="302" r:id="rId11"/>
    <p:sldId id="261" r:id="rId12"/>
    <p:sldId id="274" r:id="rId13"/>
    <p:sldId id="373" r:id="rId14"/>
    <p:sldId id="272" r:id="rId15"/>
    <p:sldId id="374" r:id="rId16"/>
    <p:sldId id="260" r:id="rId17"/>
    <p:sldId id="263" r:id="rId18"/>
    <p:sldId id="275" r:id="rId19"/>
    <p:sldId id="273" r:id="rId20"/>
    <p:sldId id="277" r:id="rId21"/>
    <p:sldId id="309" r:id="rId22"/>
    <p:sldId id="310" r:id="rId23"/>
    <p:sldId id="449" r:id="rId24"/>
    <p:sldId id="450" r:id="rId25"/>
    <p:sldId id="311" r:id="rId26"/>
    <p:sldId id="312" r:id="rId27"/>
    <p:sldId id="452" r:id="rId28"/>
    <p:sldId id="453" r:id="rId29"/>
    <p:sldId id="457" r:id="rId30"/>
    <p:sldId id="313" r:id="rId31"/>
    <p:sldId id="314" r:id="rId32"/>
    <p:sldId id="454" r:id="rId33"/>
    <p:sldId id="455" r:id="rId34"/>
    <p:sldId id="456" r:id="rId35"/>
    <p:sldId id="451" r:id="rId36"/>
    <p:sldId id="278" r:id="rId37"/>
    <p:sldId id="358" r:id="rId38"/>
    <p:sldId id="279" r:id="rId39"/>
    <p:sldId id="283" r:id="rId40"/>
    <p:sldId id="280" r:id="rId41"/>
    <p:sldId id="316" r:id="rId42"/>
    <p:sldId id="458" r:id="rId43"/>
    <p:sldId id="461" r:id="rId44"/>
    <p:sldId id="460" r:id="rId45"/>
    <p:sldId id="459" r:id="rId46"/>
    <p:sldId id="300" r:id="rId47"/>
    <p:sldId id="282" r:id="rId48"/>
    <p:sldId id="284" r:id="rId49"/>
    <p:sldId id="296" r:id="rId50"/>
    <p:sldId id="338" r:id="rId51"/>
    <p:sldId id="477" r:id="rId52"/>
    <p:sldId id="317" r:id="rId53"/>
    <p:sldId id="363" r:id="rId54"/>
    <p:sldId id="297" r:id="rId55"/>
    <p:sldId id="295" r:id="rId56"/>
    <p:sldId id="270" r:id="rId57"/>
    <p:sldId id="359" r:id="rId58"/>
    <p:sldId id="325" r:id="rId59"/>
    <p:sldId id="327" r:id="rId60"/>
    <p:sldId id="337" r:id="rId61"/>
    <p:sldId id="438" r:id="rId62"/>
    <p:sldId id="367" r:id="rId63"/>
    <p:sldId id="444" r:id="rId64"/>
    <p:sldId id="445" r:id="rId65"/>
    <p:sldId id="446" r:id="rId66"/>
    <p:sldId id="443" r:id="rId67"/>
    <p:sldId id="479" r:id="rId68"/>
    <p:sldId id="376" r:id="rId69"/>
    <p:sldId id="378" r:id="rId70"/>
    <p:sldId id="379" r:id="rId71"/>
    <p:sldId id="291" r:id="rId72"/>
    <p:sldId id="321" r:id="rId73"/>
    <p:sldId id="332" r:id="rId74"/>
    <p:sldId id="370" r:id="rId75"/>
    <p:sldId id="484" r:id="rId76"/>
    <p:sldId id="480" r:id="rId77"/>
    <p:sldId id="487" r:id="rId78"/>
    <p:sldId id="481" r:id="rId79"/>
    <p:sldId id="368" r:id="rId80"/>
    <p:sldId id="485" r:id="rId81"/>
    <p:sldId id="371" r:id="rId82"/>
    <p:sldId id="287" r:id="rId83"/>
    <p:sldId id="360" r:id="rId84"/>
    <p:sldId id="372" r:id="rId85"/>
    <p:sldId id="482" r:id="rId86"/>
    <p:sldId id="483" r:id="rId87"/>
    <p:sldId id="381" r:id="rId88"/>
    <p:sldId id="377" r:id="rId89"/>
    <p:sldId id="380" r:id="rId90"/>
    <p:sldId id="488" r:id="rId91"/>
    <p:sldId id="462" r:id="rId92"/>
    <p:sldId id="464" r:id="rId93"/>
    <p:sldId id="364" r:id="rId94"/>
    <p:sldId id="365" r:id="rId95"/>
    <p:sldId id="366" r:id="rId96"/>
    <p:sldId id="318" r:id="rId97"/>
    <p:sldId id="463" r:id="rId98"/>
    <p:sldId id="286" r:id="rId99"/>
    <p:sldId id="315" r:id="rId100"/>
    <p:sldId id="362" r:id="rId101"/>
    <p:sldId id="322" r:id="rId102"/>
    <p:sldId id="382" r:id="rId103"/>
    <p:sldId id="384" r:id="rId104"/>
    <p:sldId id="385" r:id="rId105"/>
    <p:sldId id="418" r:id="rId106"/>
    <p:sldId id="419" r:id="rId107"/>
    <p:sldId id="420" r:id="rId108"/>
    <p:sldId id="421" r:id="rId109"/>
    <p:sldId id="422" r:id="rId110"/>
    <p:sldId id="423" r:id="rId111"/>
    <p:sldId id="465" r:id="rId112"/>
    <p:sldId id="466" r:id="rId113"/>
    <p:sldId id="424" r:id="rId114"/>
    <p:sldId id="262" r:id="rId115"/>
    <p:sldId id="425" r:id="rId116"/>
    <p:sldId id="426" r:id="rId117"/>
    <p:sldId id="265" r:id="rId118"/>
    <p:sldId id="427" r:id="rId119"/>
    <p:sldId id="467" r:id="rId120"/>
    <p:sldId id="468" r:id="rId121"/>
    <p:sldId id="469" r:id="rId122"/>
    <p:sldId id="346" r:id="rId123"/>
    <p:sldId id="266" r:id="rId124"/>
    <p:sldId id="428" r:id="rId125"/>
    <p:sldId id="267" r:id="rId126"/>
    <p:sldId id="429" r:id="rId127"/>
    <p:sldId id="430" r:id="rId128"/>
    <p:sldId id="431" r:id="rId129"/>
    <p:sldId id="432" r:id="rId130"/>
    <p:sldId id="433" r:id="rId131"/>
    <p:sldId id="345" r:id="rId132"/>
    <p:sldId id="434" r:id="rId133"/>
    <p:sldId id="271" r:id="rId134"/>
    <p:sldId id="435" r:id="rId135"/>
    <p:sldId id="436" r:id="rId136"/>
    <p:sldId id="437" r:id="rId137"/>
    <p:sldId id="292" r:id="rId138"/>
    <p:sldId id="343" r:id="rId139"/>
    <p:sldId id="289" r:id="rId140"/>
    <p:sldId id="294" r:id="rId141"/>
    <p:sldId id="293" r:id="rId142"/>
    <p:sldId id="329" r:id="rId143"/>
    <p:sldId id="333" r:id="rId144"/>
    <p:sldId id="439" r:id="rId145"/>
    <p:sldId id="341" r:id="rId146"/>
    <p:sldId id="334" r:id="rId147"/>
    <p:sldId id="342" r:id="rId148"/>
    <p:sldId id="328" r:id="rId149"/>
    <p:sldId id="335" r:id="rId150"/>
    <p:sldId id="336" r:id="rId151"/>
    <p:sldId id="470" r:id="rId152"/>
    <p:sldId id="471" r:id="rId153"/>
    <p:sldId id="472" r:id="rId154"/>
    <p:sldId id="441" r:id="rId155"/>
    <p:sldId id="442" r:id="rId156"/>
    <p:sldId id="478" r:id="rId157"/>
    <p:sldId id="474" r:id="rId158"/>
    <p:sldId id="486" r:id="rId159"/>
    <p:sldId id="476" r:id="rId160"/>
    <p:sldId id="361" r:id="rId161"/>
  </p:sldIdLst>
  <p:sldSz cx="9144000" cy="6858000" type="screen4x3"/>
  <p:notesSz cx="6858000" cy="9144000"/>
  <p:custShowLst>
    <p:custShow name="Definitions" id="0">
      <p:sldLst>
        <p:sld r:id="rId5"/>
        <p:sld r:id="rId7"/>
        <p:sld r:id="rId15"/>
        <p:sld r:id="rId16"/>
        <p:sld r:id="rId18"/>
        <p:sld r:id="rId20"/>
        <p:sld r:id="rId40"/>
        <p:sld r:id="rId47"/>
        <p:sld r:id="rId48"/>
        <p:sld r:id="rId49"/>
        <p:sld r:id="rId75"/>
        <p:sld r:id="rId85"/>
        <p:sld r:id="rId88"/>
        <p:sld r:id="rId104"/>
        <p:sld r:id="rId115"/>
        <p:sld r:id="rId126"/>
        <p:sld r:id="rId133"/>
        <p:sld r:id="rId138"/>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EFA8E"/>
    <a:srgbClr val="B8CEDE"/>
    <a:srgbClr val="91C7C6"/>
    <a:srgbClr val="FFFF99"/>
    <a:srgbClr val="FFFFCC"/>
    <a:srgbClr val="716C43"/>
    <a:srgbClr val="7FB464"/>
    <a:srgbClr val="B9D8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1AB444-C6F1-437C-87C9-7C721639486F}" v="2350" dt="2025-09-14T16:11:30.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86467" autoAdjust="0"/>
  </p:normalViewPr>
  <p:slideViewPr>
    <p:cSldViewPr snapToGrid="0">
      <p:cViewPr varScale="1">
        <p:scale>
          <a:sx n="54" d="100"/>
          <a:sy n="54" d="100"/>
        </p:scale>
        <p:origin x="1416" y="36"/>
      </p:cViewPr>
      <p:guideLst/>
    </p:cSldViewPr>
  </p:slideViewPr>
  <p:outlineViewPr>
    <p:cViewPr>
      <p:scale>
        <a:sx n="33" d="100"/>
        <a:sy n="33" d="100"/>
      </p:scale>
      <p:origin x="0" y="-21316"/>
    </p:cViewPr>
  </p:outlineViewPr>
  <p:notesTextViewPr>
    <p:cViewPr>
      <p:scale>
        <a:sx n="1" d="1"/>
        <a:sy n="1" d="1"/>
      </p:scale>
      <p:origin x="0" y="0"/>
    </p:cViewPr>
  </p:notesTextViewPr>
  <p:sorterViewPr>
    <p:cViewPr varScale="1">
      <p:scale>
        <a:sx n="100" d="100"/>
        <a:sy n="100" d="100"/>
      </p:scale>
      <p:origin x="0" y="-2226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137698-C041-1176-181C-1A0AC04C94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E1288BF-AFDA-E808-C6E5-E5A94F41BB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07EF19-CF41-44CF-B2FF-6D10763E6881}" type="datetimeFigureOut">
              <a:rPr lang="en-GB" smtClean="0"/>
              <a:t>24/09/2025</a:t>
            </a:fld>
            <a:endParaRPr lang="en-GB"/>
          </a:p>
        </p:txBody>
      </p:sp>
      <p:sp>
        <p:nvSpPr>
          <p:cNvPr id="4" name="Footer Placeholder 3">
            <a:extLst>
              <a:ext uri="{FF2B5EF4-FFF2-40B4-BE49-F238E27FC236}">
                <a16:creationId xmlns:a16="http://schemas.microsoft.com/office/drawing/2014/main" id="{7E02D47D-AAC3-DD38-2038-9FD47AED0C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B3C5466-F002-A88E-8EA0-FD268976BB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76F0EF-2DA2-4478-87BE-4F12A64AED8B}" type="slidenum">
              <a:rPr lang="en-GB" smtClean="0"/>
              <a:t>‹#›</a:t>
            </a:fld>
            <a:endParaRPr lang="en-GB"/>
          </a:p>
        </p:txBody>
      </p:sp>
    </p:spTree>
    <p:extLst>
      <p:ext uri="{BB962C8B-B14F-4D97-AF65-F5344CB8AC3E}">
        <p14:creationId xmlns:p14="http://schemas.microsoft.com/office/powerpoint/2010/main" val="383391950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8T09:17:57.426"/>
    </inkml:context>
    <inkml:brush xml:id="br0">
      <inkml:brushProperty name="width" value="0.05292" units="cm"/>
      <inkml:brushProperty name="height" value="0.05292" units="cm"/>
      <inkml:brushProperty name="color" value="#FF0000"/>
    </inkml:brush>
  </inkml:definitions>
  <inkml:trace contextRef="#ctx0" brushRef="#br0">17843 12572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D0809-8702-4866-AD6B-ECB4CD0DB84C}" type="datetimeFigureOut">
              <a:rPr lang="en-GB" smtClean="0"/>
              <a:t>24/09/2025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E0E37-5F31-4073-8F35-FD795A549926}" type="slidenum">
              <a:rPr lang="en-GB" smtClean="0"/>
              <a:t>‹#›</a:t>
            </a:fld>
            <a:endParaRPr lang="en-GB"/>
          </a:p>
        </p:txBody>
      </p:sp>
    </p:spTree>
    <p:extLst>
      <p:ext uri="{BB962C8B-B14F-4D97-AF65-F5344CB8AC3E}">
        <p14:creationId xmlns:p14="http://schemas.microsoft.com/office/powerpoint/2010/main" val="119459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082513A-6E60-4952-BFD3-28D4D22D10EB}" type="slidenum">
              <a:rPr lang="en-IE" smtClean="0"/>
              <a:t>4</a:t>
            </a:fld>
            <a:endParaRPr lang="en-IE"/>
          </a:p>
        </p:txBody>
      </p:sp>
    </p:spTree>
    <p:extLst>
      <p:ext uri="{BB962C8B-B14F-4D97-AF65-F5344CB8AC3E}">
        <p14:creationId xmlns:p14="http://schemas.microsoft.com/office/powerpoint/2010/main" val="3204233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082513A-6E60-4952-BFD3-28D4D22D10EB}" type="slidenum">
              <a:rPr lang="en-IE" smtClean="0"/>
              <a:t>99</a:t>
            </a:fld>
            <a:endParaRPr lang="en-IE"/>
          </a:p>
        </p:txBody>
      </p:sp>
    </p:spTree>
    <p:extLst>
      <p:ext uri="{BB962C8B-B14F-4D97-AF65-F5344CB8AC3E}">
        <p14:creationId xmlns:p14="http://schemas.microsoft.com/office/powerpoint/2010/main" val="311371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43564-2B5A-E6DA-2E88-DDBC062DF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B60D7-905D-EC1E-5B0C-012E08452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7A56C-47E5-86DF-710E-029CA0201855}"/>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BA323591-2BAE-CCA8-BEC7-8B9B5EA3235B}"/>
              </a:ext>
            </a:extLst>
          </p:cNvPr>
          <p:cNvSpPr>
            <a:spLocks noGrp="1"/>
          </p:cNvSpPr>
          <p:nvPr>
            <p:ph type="sldNum" sz="quarter" idx="5"/>
          </p:nvPr>
        </p:nvSpPr>
        <p:spPr/>
        <p:txBody>
          <a:bodyPr/>
          <a:lstStyle/>
          <a:p>
            <a:fld id="{5082513A-6E60-4952-BFD3-28D4D22D10EB}" type="slidenum">
              <a:rPr lang="en-IE" smtClean="0"/>
              <a:t>100</a:t>
            </a:fld>
            <a:endParaRPr lang="en-IE"/>
          </a:p>
        </p:txBody>
      </p:sp>
    </p:spTree>
    <p:extLst>
      <p:ext uri="{BB962C8B-B14F-4D97-AF65-F5344CB8AC3E}">
        <p14:creationId xmlns:p14="http://schemas.microsoft.com/office/powerpoint/2010/main" val="3533334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144</a:t>
            </a:fld>
            <a:endParaRPr lang="en-GB"/>
          </a:p>
        </p:txBody>
      </p:sp>
    </p:spTree>
    <p:extLst>
      <p:ext uri="{BB962C8B-B14F-4D97-AF65-F5344CB8AC3E}">
        <p14:creationId xmlns:p14="http://schemas.microsoft.com/office/powerpoint/2010/main" val="3327075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082513A-6E60-4952-BFD3-28D4D22D10EB}" type="slidenum">
              <a:rPr lang="en-IE" smtClean="0"/>
              <a:t>146</a:t>
            </a:fld>
            <a:endParaRPr lang="en-IE"/>
          </a:p>
        </p:txBody>
      </p:sp>
    </p:spTree>
    <p:extLst>
      <p:ext uri="{BB962C8B-B14F-4D97-AF65-F5344CB8AC3E}">
        <p14:creationId xmlns:p14="http://schemas.microsoft.com/office/powerpoint/2010/main" val="2097142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082513A-6E60-4952-BFD3-28D4D22D10EB}" type="slidenum">
              <a:rPr lang="en-IE" smtClean="0"/>
              <a:t>147</a:t>
            </a:fld>
            <a:endParaRPr lang="en-IE"/>
          </a:p>
        </p:txBody>
      </p:sp>
    </p:spTree>
    <p:extLst>
      <p:ext uri="{BB962C8B-B14F-4D97-AF65-F5344CB8AC3E}">
        <p14:creationId xmlns:p14="http://schemas.microsoft.com/office/powerpoint/2010/main" val="242630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4E7AD-AA72-7F73-068B-E7CCD2CB5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BFBD4-433F-7E65-999A-CFE356A48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136C3-B4ED-E124-890A-CEB780D69B59}"/>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22B09FD8-B304-1DAA-2C18-E252C98CFA1D}"/>
              </a:ext>
            </a:extLst>
          </p:cNvPr>
          <p:cNvSpPr>
            <a:spLocks noGrp="1"/>
          </p:cNvSpPr>
          <p:nvPr>
            <p:ph type="sldNum" sz="quarter" idx="5"/>
          </p:nvPr>
        </p:nvSpPr>
        <p:spPr/>
        <p:txBody>
          <a:bodyPr/>
          <a:lstStyle/>
          <a:p>
            <a:fld id="{5082513A-6E60-4952-BFD3-28D4D22D10EB}" type="slidenum">
              <a:rPr lang="en-IE" smtClean="0"/>
              <a:t>160</a:t>
            </a:fld>
            <a:endParaRPr lang="en-IE"/>
          </a:p>
        </p:txBody>
      </p:sp>
    </p:spTree>
    <p:extLst>
      <p:ext uri="{BB962C8B-B14F-4D97-AF65-F5344CB8AC3E}">
        <p14:creationId xmlns:p14="http://schemas.microsoft.com/office/powerpoint/2010/main" val="52210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082513A-6E60-4952-BFD3-28D4D22D10EB}" type="slidenum">
              <a:rPr lang="en-IE" smtClean="0"/>
              <a:t>31</a:t>
            </a:fld>
            <a:endParaRPr lang="en-IE"/>
          </a:p>
        </p:txBody>
      </p:sp>
    </p:spTree>
    <p:extLst>
      <p:ext uri="{BB962C8B-B14F-4D97-AF65-F5344CB8AC3E}">
        <p14:creationId xmlns:p14="http://schemas.microsoft.com/office/powerpoint/2010/main" val="193912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EA11F-0DE9-B9E1-9FE8-06C8C56AA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FF285-860E-E848-8D85-28846AE7B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C5463-467C-2EDD-C92A-4C61905E33A1}"/>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A52F5F53-6A17-6954-F4F5-67F2964E6CB8}"/>
              </a:ext>
            </a:extLst>
          </p:cNvPr>
          <p:cNvSpPr>
            <a:spLocks noGrp="1"/>
          </p:cNvSpPr>
          <p:nvPr>
            <p:ph type="sldNum" sz="quarter" idx="5"/>
          </p:nvPr>
        </p:nvSpPr>
        <p:spPr/>
        <p:txBody>
          <a:bodyPr/>
          <a:lstStyle/>
          <a:p>
            <a:fld id="{5082513A-6E60-4952-BFD3-28D4D22D10EB}" type="slidenum">
              <a:rPr lang="en-IE" smtClean="0"/>
              <a:t>34</a:t>
            </a:fld>
            <a:endParaRPr lang="en-IE"/>
          </a:p>
        </p:txBody>
      </p:sp>
    </p:spTree>
    <p:extLst>
      <p:ext uri="{BB962C8B-B14F-4D97-AF65-F5344CB8AC3E}">
        <p14:creationId xmlns:p14="http://schemas.microsoft.com/office/powerpoint/2010/main" val="153634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082513A-6E60-4952-BFD3-28D4D22D10EB}" type="slidenum">
              <a:rPr lang="en-IE" smtClean="0"/>
              <a:t>50</a:t>
            </a:fld>
            <a:endParaRPr lang="en-IE"/>
          </a:p>
        </p:txBody>
      </p:sp>
    </p:spTree>
    <p:extLst>
      <p:ext uri="{BB962C8B-B14F-4D97-AF65-F5344CB8AC3E}">
        <p14:creationId xmlns:p14="http://schemas.microsoft.com/office/powerpoint/2010/main" val="357919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E2BE9-200C-09F7-11DD-DDDD17C0F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F0A8C-BEBD-FAA6-2943-BABA68AE1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32136-D0DC-31FC-21EA-04D7C4B437CD}"/>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9B63C11C-A0B2-DD20-AE96-2F959FFFD69E}"/>
              </a:ext>
            </a:extLst>
          </p:cNvPr>
          <p:cNvSpPr>
            <a:spLocks noGrp="1"/>
          </p:cNvSpPr>
          <p:nvPr>
            <p:ph type="sldNum" sz="quarter" idx="5"/>
          </p:nvPr>
        </p:nvSpPr>
        <p:spPr/>
        <p:txBody>
          <a:bodyPr/>
          <a:lstStyle/>
          <a:p>
            <a:fld id="{5082513A-6E60-4952-BFD3-28D4D22D10EB}" type="slidenum">
              <a:rPr lang="en-IE" smtClean="0"/>
              <a:t>51</a:t>
            </a:fld>
            <a:endParaRPr lang="en-IE"/>
          </a:p>
        </p:txBody>
      </p:sp>
    </p:spTree>
    <p:extLst>
      <p:ext uri="{BB962C8B-B14F-4D97-AF65-F5344CB8AC3E}">
        <p14:creationId xmlns:p14="http://schemas.microsoft.com/office/powerpoint/2010/main" val="241532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082513A-6E60-4952-BFD3-28D4D22D10EB}" type="slidenum">
              <a:rPr lang="en-IE" smtClean="0"/>
              <a:t>55</a:t>
            </a:fld>
            <a:endParaRPr lang="en-IE"/>
          </a:p>
        </p:txBody>
      </p:sp>
    </p:spTree>
    <p:extLst>
      <p:ext uri="{BB962C8B-B14F-4D97-AF65-F5344CB8AC3E}">
        <p14:creationId xmlns:p14="http://schemas.microsoft.com/office/powerpoint/2010/main" val="42372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81</a:t>
            </a:fld>
            <a:endParaRPr lang="en-GB"/>
          </a:p>
        </p:txBody>
      </p:sp>
    </p:spTree>
    <p:extLst>
      <p:ext uri="{BB962C8B-B14F-4D97-AF65-F5344CB8AC3E}">
        <p14:creationId xmlns:p14="http://schemas.microsoft.com/office/powerpoint/2010/main" val="91910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082513A-6E60-4952-BFD3-28D4D22D10EB}" type="slidenum">
              <a:rPr lang="en-IE" smtClean="0"/>
              <a:t>82</a:t>
            </a:fld>
            <a:endParaRPr lang="en-IE"/>
          </a:p>
        </p:txBody>
      </p:sp>
    </p:spTree>
    <p:extLst>
      <p:ext uri="{BB962C8B-B14F-4D97-AF65-F5344CB8AC3E}">
        <p14:creationId xmlns:p14="http://schemas.microsoft.com/office/powerpoint/2010/main" val="1662838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B5E01-2AFF-104B-A618-14F172377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CF023-634F-95BA-8338-5877FACCE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0A66E-FAD5-FEE0-7F2D-E54D5666C282}"/>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733B3BB9-FBCA-08F1-7B93-F2045CAC4246}"/>
              </a:ext>
            </a:extLst>
          </p:cNvPr>
          <p:cNvSpPr>
            <a:spLocks noGrp="1"/>
          </p:cNvSpPr>
          <p:nvPr>
            <p:ph type="sldNum" sz="quarter" idx="5"/>
          </p:nvPr>
        </p:nvSpPr>
        <p:spPr/>
        <p:txBody>
          <a:bodyPr/>
          <a:lstStyle/>
          <a:p>
            <a:fld id="{5082513A-6E60-4952-BFD3-28D4D22D10EB}" type="slidenum">
              <a:rPr lang="en-IE" smtClean="0"/>
              <a:t>83</a:t>
            </a:fld>
            <a:endParaRPr lang="en-IE"/>
          </a:p>
        </p:txBody>
      </p:sp>
    </p:spTree>
    <p:extLst>
      <p:ext uri="{BB962C8B-B14F-4D97-AF65-F5344CB8AC3E}">
        <p14:creationId xmlns:p14="http://schemas.microsoft.com/office/powerpoint/2010/main" val="135850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55246"/>
            <a:ext cx="8724900" cy="594137"/>
          </a:xfrm>
        </p:spPr>
        <p:txBody>
          <a:bodyPr wrap="square">
            <a:spAutoFit/>
          </a:bodyPr>
          <a:lstStyle/>
          <a:p>
            <a:r>
              <a:rPr lang="en-US"/>
              <a:t>Click to edit Master title style</a:t>
            </a:r>
          </a:p>
        </p:txBody>
      </p:sp>
    </p:spTree>
    <p:extLst>
      <p:ext uri="{BB962C8B-B14F-4D97-AF65-F5344CB8AC3E}">
        <p14:creationId xmlns:p14="http://schemas.microsoft.com/office/powerpoint/2010/main" val="343284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228600" y="189858"/>
            <a:ext cx="8686800" cy="862114"/>
          </a:xfrm>
          <a:ln w="76200" cmpd="thickThin">
            <a:solidFill>
              <a:srgbClr val="C00000">
                <a:alpha val="95000"/>
              </a:srgbClr>
            </a:solidFill>
          </a:ln>
        </p:spPr>
        <p:txBody>
          <a:bodyPr wrap="square" lIns="180000" tIns="180000" rIns="180000" bIns="180000">
            <a:spAutoFit/>
          </a:bodyPr>
          <a:lstStyle>
            <a:lvl1pPr algn="l">
              <a:defRPr sz="3600">
                <a:solidFill>
                  <a:schemeClr val="tx1"/>
                </a:solidFill>
              </a:defRPr>
            </a:lvl1pPr>
          </a:lstStyle>
          <a:p>
            <a:r>
              <a:rPr lang="en-US"/>
              <a:t>Definition</a:t>
            </a:r>
            <a:endParaRPr lang="en-GB"/>
          </a:p>
        </p:txBody>
      </p:sp>
    </p:spTree>
    <p:extLst>
      <p:ext uri="{BB962C8B-B14F-4D97-AF65-F5344CB8AC3E}">
        <p14:creationId xmlns:p14="http://schemas.microsoft.com/office/powerpoint/2010/main" val="16414426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84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66700" y="165879"/>
            <a:ext cx="8674100" cy="594137"/>
          </a:xfrm>
        </p:spPr>
        <p:txBody>
          <a:bodyPr wrap="square">
            <a:spAutoFit/>
          </a:bodyPr>
          <a:lstStyle/>
          <a:p>
            <a:r>
              <a:rPr lang="en-US"/>
              <a:t>Click to edit Master title style</a:t>
            </a:r>
            <a:endParaRPr lang="en-GB"/>
          </a:p>
        </p:txBody>
      </p:sp>
    </p:spTree>
    <p:extLst>
      <p:ext uri="{BB962C8B-B14F-4D97-AF65-F5344CB8AC3E}">
        <p14:creationId xmlns:p14="http://schemas.microsoft.com/office/powerpoint/2010/main" val="9539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eriment">
    <p:bg>
      <p:bgPr>
        <a:solidFill>
          <a:srgbClr val="CEFA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54000" y="197771"/>
            <a:ext cx="8712200" cy="594137"/>
          </a:xfrm>
        </p:spPr>
        <p:txBody>
          <a:bodyPr wrap="square">
            <a:spAutoFit/>
          </a:bodyPr>
          <a:lstStyle/>
          <a:p>
            <a:r>
              <a:rPr lang="en-US"/>
              <a:t>Click to edit Master title style</a:t>
            </a:r>
            <a:endParaRPr lang="en-GB"/>
          </a:p>
        </p:txBody>
      </p:sp>
    </p:spTree>
    <p:extLst>
      <p:ext uri="{BB962C8B-B14F-4D97-AF65-F5344CB8AC3E}">
        <p14:creationId xmlns:p14="http://schemas.microsoft.com/office/powerpoint/2010/main" val="211863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122293" y="-1"/>
            <a:ext cx="6608118" cy="461665"/>
          </a:xfrm>
        </p:spPr>
        <p:txBody>
          <a:bodyPr>
            <a:normAutofit/>
          </a:bodyPr>
          <a:lstStyle>
            <a:lvl1pPr>
              <a:defRPr sz="2800" b="0"/>
            </a:lvl1pPr>
          </a:lstStyle>
          <a:p>
            <a:r>
              <a:rPr lang="en-US"/>
              <a:t>Input Example Number</a:t>
            </a:r>
            <a:endParaRPr lang="en-GB"/>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2">
              <a:lumMod val="20000"/>
              <a:lumOff val="80000"/>
            </a:schemeClr>
          </a:solidFill>
        </p:spPr>
        <p:txBody>
          <a:bodyPr wrap="square">
            <a:spAutoFit/>
          </a:bodyPr>
          <a:lstStyle>
            <a:lvl1pPr marL="0" indent="0">
              <a:buNone/>
              <a:defRPr/>
            </a:lvl1pPr>
          </a:lstStyle>
          <a:p>
            <a:pPr lvl="0"/>
            <a:r>
              <a:rPr lang="en-US"/>
              <a:t>Click to edit question</a:t>
            </a:r>
            <a:endParaRPr lang="en-GB"/>
          </a:p>
        </p:txBody>
      </p:sp>
    </p:spTree>
    <p:extLst>
      <p:ext uri="{BB962C8B-B14F-4D97-AF65-F5344CB8AC3E}">
        <p14:creationId xmlns:p14="http://schemas.microsoft.com/office/powerpoint/2010/main" val="422007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122293" y="-1"/>
            <a:ext cx="6608118" cy="461665"/>
          </a:xfrm>
        </p:spPr>
        <p:txBody>
          <a:bodyPr>
            <a:normAutofit/>
          </a:bodyPr>
          <a:lstStyle>
            <a:lvl1pPr>
              <a:defRPr sz="2800" b="0"/>
            </a:lvl1pPr>
          </a:lstStyle>
          <a:p>
            <a:r>
              <a:rPr lang="en-US"/>
              <a:t>Input exercise Number</a:t>
            </a:r>
            <a:endParaRPr lang="en-GB"/>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5">
              <a:lumMod val="20000"/>
              <a:lumOff val="80000"/>
            </a:schemeClr>
          </a:solidFill>
        </p:spPr>
        <p:txBody>
          <a:bodyPr wrap="square">
            <a:spAutoFit/>
          </a:bodyPr>
          <a:lstStyle>
            <a:lvl1pPr marL="0" indent="0">
              <a:buNone/>
              <a:defRPr/>
            </a:lvl1pPr>
          </a:lstStyle>
          <a:p>
            <a:pPr lvl="0"/>
            <a:r>
              <a:rPr lang="en-US"/>
              <a:t>Click to edit question</a:t>
            </a:r>
            <a:endParaRPr lang="en-GB"/>
          </a:p>
        </p:txBody>
      </p:sp>
    </p:spTree>
    <p:extLst>
      <p:ext uri="{BB962C8B-B14F-4D97-AF65-F5344CB8AC3E}">
        <p14:creationId xmlns:p14="http://schemas.microsoft.com/office/powerpoint/2010/main" val="195126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5302"/>
          </a:xfrm>
          <a:solidFill>
            <a:srgbClr val="F6A8C1"/>
          </a:solidFill>
        </p:spPr>
        <p:txBody>
          <a:bodyPr vert="horz" lIns="91440" tIns="45720" rIns="91440" bIns="45720" rtlCol="0" anchor="t" anchorCtr="0">
            <a:spAutoFit/>
          </a:bodyPr>
          <a:lstStyle>
            <a:lvl1pPr>
              <a:defRPr lang="en-US" sz="2400" dirty="0"/>
            </a:lvl1pPr>
          </a:lstStyle>
          <a:p>
            <a:pPr marL="0" lvl="0"/>
            <a:r>
              <a:rPr lang="en-US"/>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F6A8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77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4732"/>
          </a:xfrm>
          <a:solidFill>
            <a:srgbClr val="B9D8F4"/>
          </a:solidFill>
        </p:spPr>
        <p:txBody>
          <a:bodyPr vert="horz" lIns="91440" tIns="45720" rIns="91440" bIns="45720" rtlCol="0" anchor="t" anchorCtr="0">
            <a:spAutoFit/>
          </a:bodyPr>
          <a:lstStyle>
            <a:lvl1pPr>
              <a:defRPr lang="en-US" sz="2400" dirty="0"/>
            </a:lvl1pPr>
          </a:lstStyle>
          <a:p>
            <a:pPr marL="0" lvl="0"/>
            <a:r>
              <a:rPr lang="en-US"/>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B9D8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07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bg>
      <p:bgPr>
        <a:gradFill flip="none" rotWithShape="1">
          <a:gsLst>
            <a:gs pos="0">
              <a:srgbClr val="010207"/>
            </a:gs>
            <a:gs pos="67000">
              <a:srgbClr val="1900FC"/>
            </a:gs>
            <a:gs pos="100000">
              <a:srgbClr val="1900F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2236454"/>
            <a:ext cx="7886700" cy="884202"/>
          </a:xfrm>
        </p:spPr>
        <p:txBody>
          <a:bodyPr>
            <a:normAutofit/>
          </a:bodyPr>
          <a:lstStyle>
            <a:lvl1pPr algn="ctr">
              <a:defRPr sz="4000">
                <a:solidFill>
                  <a:schemeClr val="bg1"/>
                </a:solidFill>
              </a:defRPr>
            </a:lvl1pPr>
          </a:lstStyle>
          <a:p>
            <a:r>
              <a:rPr lang="en-US"/>
              <a:t>Section</a:t>
            </a:r>
            <a:endParaRPr lang="en-GB"/>
          </a:p>
        </p:txBody>
      </p:sp>
    </p:spTree>
    <p:extLst>
      <p:ext uri="{BB962C8B-B14F-4D97-AF65-F5344CB8AC3E}">
        <p14:creationId xmlns:p14="http://schemas.microsoft.com/office/powerpoint/2010/main" val="208369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 Section">
    <p:bg>
      <p:bgPr>
        <a:gradFill flip="none" rotWithShape="1">
          <a:gsLst>
            <a:gs pos="32000">
              <a:schemeClr val="tx2">
                <a:lumMod val="10000"/>
                <a:lumOff val="90000"/>
              </a:schemeClr>
            </a:gs>
            <a:gs pos="100000">
              <a:schemeClr val="tx2">
                <a:lumMod val="25000"/>
                <a:lumOff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1779254"/>
            <a:ext cx="7886700" cy="884202"/>
          </a:xfrm>
        </p:spPr>
        <p:txBody>
          <a:bodyPr>
            <a:normAutofit/>
          </a:bodyPr>
          <a:lstStyle>
            <a:lvl1pPr algn="ctr">
              <a:defRPr sz="4000">
                <a:solidFill>
                  <a:schemeClr val="tx1"/>
                </a:solidFill>
              </a:defRPr>
            </a:lvl1pPr>
          </a:lstStyle>
          <a:p>
            <a:r>
              <a:rPr lang="en-US"/>
              <a:t>Sub Section</a:t>
            </a:r>
            <a:endParaRPr lang="en-GB"/>
          </a:p>
        </p:txBody>
      </p:sp>
    </p:spTree>
    <p:extLst>
      <p:ext uri="{BB962C8B-B14F-4D97-AF65-F5344CB8AC3E}">
        <p14:creationId xmlns:p14="http://schemas.microsoft.com/office/powerpoint/2010/main" val="38222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9549"/>
            <a:ext cx="7886700" cy="884202"/>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97022" y="1081345"/>
            <a:ext cx="885559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977976"/>
      </p:ext>
    </p:extLst>
  </p:cSld>
  <p:clrMap bg1="lt1" tx1="dk1" bg2="lt2" tx2="dk2" accent1="accent1" accent2="accent2" accent3="accent3" accent4="accent4" accent5="accent5" accent6="accent6" hlink="hlink" folHlink="folHlink"/>
  <p:sldLayoutIdLst>
    <p:sldLayoutId id="2147483678" r:id="rId1"/>
    <p:sldLayoutId id="2147483682" r:id="rId2"/>
    <p:sldLayoutId id="2147483683" r:id="rId3"/>
    <p:sldLayoutId id="2147483680" r:id="rId4"/>
    <p:sldLayoutId id="2147483681" r:id="rId5"/>
    <p:sldLayoutId id="2147483695" r:id="rId6"/>
    <p:sldLayoutId id="2147483696" r:id="rId7"/>
    <p:sldLayoutId id="2147483684" r:id="rId8"/>
    <p:sldLayoutId id="2147483689" r:id="rId9"/>
    <p:sldLayoutId id="2147483685" r:id="rId10"/>
    <p:sldLayoutId id="2147483679" r:id="rId1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File:Wreckage_from_Key_Bridge_Collapse_(240326-A-SE916-9511).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RtWbpyjJqrU" TargetMode="Externa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commons.wikimedia.org/wiki/File:DC-9_reduced-gravity_training_aircraft_-_going_up.jpg" TargetMode="External"/><Relationship Id="rId5" Type="http://schemas.openxmlformats.org/officeDocument/2006/relationships/image" Target="../media/image96.jpeg"/><Relationship Id="rId4" Type="http://schemas.openxmlformats.org/officeDocument/2006/relationships/hyperlink" Target="https://commons.wikimedia.org/wiki/File:DC-9_reduced-gravity_training_aircraft_-_going_down.jpg"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s://www.youtube.com/watch?v=b5hg2UuPUck"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image" Target="../media/image870.png"/><Relationship Id="rId1" Type="http://schemas.openxmlformats.org/officeDocument/2006/relationships/slideLayout" Target="../slideLayouts/slideLayout10.xml"/><Relationship Id="rId4" Type="http://schemas.openxmlformats.org/officeDocument/2006/relationships/image" Target="../media/image98.png"/></Relationships>
</file>

<file path=ppt/slides/_rels/slide104.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image" Target="../media/image900.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theengineeringmindset.com/density-of-gases/"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920.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930.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0.png"/><Relationship Id="rId1" Type="http://schemas.openxmlformats.org/officeDocument/2006/relationships/slideLayout" Target="../slideLayouts/slideLayout4.xml"/><Relationship Id="rId4" Type="http://schemas.openxmlformats.org/officeDocument/2006/relationships/image" Target="../media/image96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10.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980.png"/><Relationship Id="rId7" Type="http://schemas.openxmlformats.org/officeDocument/2006/relationships/image" Target="../media/image102.png"/><Relationship Id="rId2" Type="http://schemas.openxmlformats.org/officeDocument/2006/relationships/image" Target="../media/image970.png"/><Relationship Id="rId1" Type="http://schemas.openxmlformats.org/officeDocument/2006/relationships/slideLayout" Target="../slideLayouts/slideLayout4.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0.png"/></Relationships>
</file>

<file path=ppt/slides/_rels/slide11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xml"/><Relationship Id="rId4" Type="http://schemas.openxmlformats.org/officeDocument/2006/relationships/image" Target="../media/image106.png"/></Relationships>
</file>

<file path=ppt/slides/_rels/slide113.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1030.png"/><Relationship Id="rId1" Type="http://schemas.openxmlformats.org/officeDocument/2006/relationships/slideLayout" Target="../slideLayouts/slideLayout4.xml"/><Relationship Id="rId5" Type="http://schemas.openxmlformats.org/officeDocument/2006/relationships/image" Target="../media/image1060.png"/><Relationship Id="rId4" Type="http://schemas.openxmlformats.org/officeDocument/2006/relationships/image" Target="../media/image1050.png"/></Relationships>
</file>

<file path=ppt/slides/_rels/slide11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xml"/><Relationship Id="rId5" Type="http://schemas.openxmlformats.org/officeDocument/2006/relationships/hyperlink" Target="https://commons.wikimedia.org/wiki/File:Red_High_Heel_Pumps.svg" TargetMode="External"/><Relationship Id="rId4" Type="http://schemas.openxmlformats.org/officeDocument/2006/relationships/image" Target="../media/image99.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4.xml"/><Relationship Id="rId4" Type="http://schemas.openxmlformats.org/officeDocument/2006/relationships/image" Target="../media/image116.png"/></Relationships>
</file>

<file path=ppt/slides/_rels/slide11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hyperlink" Target="https://commons.wikimedia.org/wiki/File:Water_Drop_Before_It_Hits_The_Water.jpg" TargetMode="External"/><Relationship Id="rId2" Type="http://schemas.openxmlformats.org/officeDocument/2006/relationships/image" Target="../media/image100.jpeg"/><Relationship Id="rId1" Type="http://schemas.openxmlformats.org/officeDocument/2006/relationships/slideLayout" Target="../slideLayouts/slideLayout1.xml"/><Relationship Id="rId5" Type="http://schemas.openxmlformats.org/officeDocument/2006/relationships/hyperlink" Target="https://commons.wikimedia.org/wiki/File:Bicycle_pump_Luftpumpe.jpg" TargetMode="External"/><Relationship Id="rId4" Type="http://schemas.openxmlformats.org/officeDocument/2006/relationships/image" Target="../media/image101.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0.png"/><Relationship Id="rId7" Type="http://schemas.openxmlformats.org/officeDocument/2006/relationships/image" Target="../media/image124.png"/><Relationship Id="rId2" Type="http://schemas.openxmlformats.org/officeDocument/2006/relationships/image" Target="../media/image1190.png"/><Relationship Id="rId1" Type="http://schemas.openxmlformats.org/officeDocument/2006/relationships/slideLayout" Target="../slideLayouts/slideLayout1.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image" Target="../media/image126.png"/></Relationships>
</file>

<file path=ppt/slides/_rels/slide12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xml"/><Relationship Id="rId4" Type="http://schemas.openxmlformats.org/officeDocument/2006/relationships/image" Target="../media/image129.png"/></Relationships>
</file>

<file path=ppt/slides/_rels/slide12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4.xml"/><Relationship Id="rId5" Type="http://schemas.openxmlformats.org/officeDocument/2006/relationships/image" Target="../media/image133.png"/><Relationship Id="rId4" Type="http://schemas.openxmlformats.org/officeDocument/2006/relationships/image" Target="../media/image132.png"/></Relationships>
</file>

<file path=ppt/slides/_rels/slide12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5.xml"/><Relationship Id="rId4" Type="http://schemas.openxmlformats.org/officeDocument/2006/relationships/image" Target="../media/image136.png"/></Relationships>
</file>

<file path=ppt/slides/_rels/slide1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6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380.png"/><Relationship Id="rId1" Type="http://schemas.openxmlformats.org/officeDocument/2006/relationships/slideLayout" Target="../slideLayouts/slideLayout1.xml"/><Relationship Id="rId4" Type="http://schemas.openxmlformats.org/officeDocument/2006/relationships/hyperlink" Target="https://commons.wikimedia.org/wiki/File:Atmosphere_Sky_Clouds.jpg"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3" Type="http://schemas.openxmlformats.org/officeDocument/2006/relationships/hyperlink" Target="https://commons.wikimedia.org/wiki/File:Car_Crash.jpg" TargetMode="External"/><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png"/><Relationship Id="rId2" Type="http://schemas.openxmlformats.org/officeDocument/2006/relationships/image" Target="../media/image143.png"/><Relationship Id="rId1" Type="http://schemas.openxmlformats.org/officeDocument/2006/relationships/slideLayout" Target="../slideLayouts/slideLayout1.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3.xml"/><Relationship Id="rId4" Type="http://schemas.openxmlformats.org/officeDocument/2006/relationships/image" Target="../media/image139.png"/></Relationships>
</file>

<file path=ppt/slides/_rels/slide143.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12" Type="http://schemas.openxmlformats.org/officeDocument/2006/relationships/image" Target="../media/image15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4.png"/><Relationship Id="rId11" Type="http://schemas.openxmlformats.org/officeDocument/2006/relationships/image" Target="../media/image169.png"/><Relationship Id="rId5" Type="http://schemas.openxmlformats.org/officeDocument/2006/relationships/image" Target="../media/image163.pn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png"/></Relationships>
</file>

<file path=ppt/slides/_rels/slide14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3.png"/><Relationship Id="rId4" Type="http://schemas.openxmlformats.org/officeDocument/2006/relationships/image" Target="../media/image172.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11.xml"/></Relationships>
</file>

<file path=ppt/slides/_rels/slide151.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image" Target="../media/image1760.png"/><Relationship Id="rId1" Type="http://schemas.openxmlformats.org/officeDocument/2006/relationships/slideLayout" Target="../slideLayouts/slideLayout4.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152.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76.png"/><Relationship Id="rId1" Type="http://schemas.openxmlformats.org/officeDocument/2006/relationships/slideLayout" Target="../slideLayouts/slideLayout4.xml"/><Relationship Id="rId5" Type="http://schemas.openxmlformats.org/officeDocument/2006/relationships/image" Target="../media/image188.png"/><Relationship Id="rId4" Type="http://schemas.openxmlformats.org/officeDocument/2006/relationships/image" Target="../media/image187.png"/></Relationships>
</file>

<file path=ppt/slides/_rels/slide15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5.xml"/><Relationship Id="rId5" Type="http://schemas.openxmlformats.org/officeDocument/2006/relationships/image" Target="../media/image192.png"/><Relationship Id="rId4" Type="http://schemas.openxmlformats.org/officeDocument/2006/relationships/image" Target="../media/image191.png"/></Relationships>
</file>

<file path=ppt/slides/_rels/slide157.xml.rels><?xml version="1.0" encoding="UTF-8" standalone="yes"?>
<Relationships xmlns="http://schemas.openxmlformats.org/package/2006/relationships"><Relationship Id="rId3" Type="http://schemas.openxmlformats.org/officeDocument/2006/relationships/image" Target="../media/image1910.png"/><Relationship Id="rId2" Type="http://schemas.openxmlformats.org/officeDocument/2006/relationships/image" Target="../media/image1900.png"/><Relationship Id="rId1" Type="http://schemas.openxmlformats.org/officeDocument/2006/relationships/slideLayout" Target="../slideLayouts/slideLayout4.xml"/><Relationship Id="rId4" Type="http://schemas.openxmlformats.org/officeDocument/2006/relationships/image" Target="../media/image1920.png"/></Relationships>
</file>

<file path=ppt/slides/_rels/slide158.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commons.wikimedia.org/wiki/File:DC-9_reduced-gravity_training_aircraft_-_going_up.jpg" TargetMode="External"/><Relationship Id="rId5" Type="http://schemas.openxmlformats.org/officeDocument/2006/relationships/image" Target="../media/image96.jpeg"/><Relationship Id="rId4" Type="http://schemas.openxmlformats.org/officeDocument/2006/relationships/hyperlink" Target="https://commons.wikimedia.org/wiki/File:DC-9_reduced-gravity_training_aircraft_-_going_down.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4.xml"/><Relationship Id="rId5" Type="http://schemas.openxmlformats.org/officeDocument/2006/relationships/image" Target="../media/image390.png"/><Relationship Id="rId4" Type="http://schemas.openxmlformats.org/officeDocument/2006/relationships/image" Target="../media/image380.png"/></Relationships>
</file>

<file path=ppt/slides/_rels/slide31.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10.png"/></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0.png"/><Relationship Id="rId1" Type="http://schemas.openxmlformats.org/officeDocument/2006/relationships/slideLayout" Target="../slideLayouts/slideLayout3.xml"/><Relationship Id="rId4" Type="http://schemas.openxmlformats.org/officeDocument/2006/relationships/image" Target="../media/image440.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s://commons.wikimedia.org/wiki/File:Titan_3E_with_Voyager_1.j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commons.wikimedia.org/wiki/File:Voyager_spacecraft_model.png" TargetMode="External"/><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s://commons.wikimedia.org/wiki/File:Titan_3E_with_Voyager_1.jpg" TargetMode="External"/><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commons.wikimedia.org/wiki/File:BFR_in_flight-2018_version.jpg" TargetMode="External"/><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commons.wikimedia.org/wiki/File:Aristotle_Altemps_Inv8575.jpg" TargetMode="External"/><Relationship Id="rId7" Type="http://schemas.openxmlformats.org/officeDocument/2006/relationships/hyperlink" Target="https://commons.wikimedia.org/wiki/File:Frans_Hals_-_Portret_van_Ren%C3%A9_Descartes.jpg"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commons.wikimedia.org/wiki/File:After_Justus_Suttermans_-_Portrait_of_Galileo_Galilei_-_1800-1900.jpg" TargetMode="External"/><Relationship Id="rId4" Type="http://schemas.openxmlformats.org/officeDocument/2006/relationships/image" Target="../media/image7.jpeg"/><Relationship Id="rId9" Type="http://schemas.openxmlformats.org/officeDocument/2006/relationships/hyperlink" Target="https://commons.wikimedia.org/wiki/File:Portrait_of_Sir_Isaac_Newton,_1689_(brightened).jp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1.xml"/><Relationship Id="rId5" Type="http://schemas.openxmlformats.org/officeDocument/2006/relationships/hyperlink" Target="https://commons.wikimedia.org/wiki/File:3.5-litre_Rover_V8_engine_from_a_1986_Range_Rover.png" TargetMode="External"/><Relationship Id="rId4" Type="http://schemas.openxmlformats.org/officeDocument/2006/relationships/image" Target="../media/image82.png"/></Relationships>
</file>

<file path=ppt/slides/_rels/slide73.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hyperlink" Target="https://commons.wikimedia.org/wiki/File:Mechanics_keep_the_Marine_Corps_rolling_150318-M-SD875-007.jpg" TargetMode="External"/><Relationship Id="rId7" Type="http://schemas.openxmlformats.org/officeDocument/2006/relationships/hyperlink" Target="https://commons.wikimedia.org/wiki/File:Transrapid_09.jpg" TargetMode="External"/><Relationship Id="rId2" Type="http://schemas.openxmlformats.org/officeDocument/2006/relationships/image" Target="../media/image83.jpeg"/><Relationship Id="rId1" Type="http://schemas.openxmlformats.org/officeDocument/2006/relationships/slideLayout" Target="../slideLayouts/slideLayout1.xml"/><Relationship Id="rId6" Type="http://schemas.openxmlformats.org/officeDocument/2006/relationships/image" Target="../media/image85.jpeg"/><Relationship Id="rId5" Type="http://schemas.openxmlformats.org/officeDocument/2006/relationships/hyperlink" Target="https://commons.wikimedia.org/wiki/File:Hub_(PSF).png" TargetMode="External"/><Relationship Id="rId4" Type="http://schemas.openxmlformats.org/officeDocument/2006/relationships/image" Target="../media/image84.png"/><Relationship Id="rId9" Type="http://schemas.openxmlformats.org/officeDocument/2006/relationships/hyperlink" Target="https://commons.wikimedia.org/wiki/File:638366main_E81-38091_full_full.jpg"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02.png"/><Relationship Id="rId2" Type="http://schemas.openxmlformats.org/officeDocument/2006/relationships/image" Target="../media/image792.png"/><Relationship Id="rId1" Type="http://schemas.openxmlformats.org/officeDocument/2006/relationships/slideLayout" Target="../slideLayouts/slideLayout1.xml"/><Relationship Id="rId4" Type="http://schemas.openxmlformats.org/officeDocument/2006/relationships/image" Target="../media/image81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commons.wikimedia.org/wiki/File:Bad_Lieutenants_VFS_skydiving_team.jpg"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xml"/><Relationship Id="rId4" Type="http://schemas.openxmlformats.org/officeDocument/2006/relationships/image" Target="../media/image91.png"/></Relationships>
</file>

<file path=ppt/slides/_rels/slide92.xml.rels><?xml version="1.0" encoding="UTF-8" standalone="yes"?>
<Relationships xmlns="http://schemas.openxmlformats.org/package/2006/relationships"><Relationship Id="rId2" Type="http://schemas.openxmlformats.org/officeDocument/2006/relationships/image" Target="../media/image791.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790.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801.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800.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20.png"/><Relationship Id="rId1" Type="http://schemas.openxmlformats.org/officeDocument/2006/relationships/slideLayout" Target="../slideLayouts/slideLayout4.xml"/><Relationship Id="rId4" Type="http://schemas.openxmlformats.org/officeDocument/2006/relationships/hyperlink" Target="https://commons.wikimedia.org/wiki/File:PCW_Drop_Tower_2005.jpg"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commons.wikimedia.org/wiki/File:Astronauts_in_weightlessness.jpg" TargetMode="External"/><Relationship Id="rId5" Type="http://schemas.openxmlformats.org/officeDocument/2006/relationships/image" Target="../media/image94.png"/><Relationship Id="rId4" Type="http://schemas.openxmlformats.org/officeDocument/2006/relationships/hyperlink" Target="https://commons.wikimedia.org/wiki/File:Weightless_hair.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78D339C-D6E1-7B0A-138C-3E8A7B6F0611}"/>
              </a:ext>
            </a:extLst>
          </p:cNvPr>
          <p:cNvGrpSpPr/>
          <p:nvPr/>
        </p:nvGrpSpPr>
        <p:grpSpPr>
          <a:xfrm>
            <a:off x="0" y="0"/>
            <a:ext cx="9144000" cy="6859260"/>
            <a:chOff x="0" y="0"/>
            <a:chExt cx="9144000" cy="6859260"/>
          </a:xfrm>
        </p:grpSpPr>
        <p:pic>
          <p:nvPicPr>
            <p:cNvPr id="6" name="Picture 2">
              <a:extLst>
                <a:ext uri="{FF2B5EF4-FFF2-40B4-BE49-F238E27FC236}">
                  <a16:creationId xmlns:a16="http://schemas.microsoft.com/office/drawing/2014/main" id="{2DC56530-BC1F-A515-F572-EFD84AF88D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extLst>
                <a:ext uri="{FF2B5EF4-FFF2-40B4-BE49-F238E27FC236}">
                  <a16:creationId xmlns:a16="http://schemas.microsoft.com/office/drawing/2014/main" id="{3B7AAD84-74E0-032B-7093-CDAC481EC936}"/>
                </a:ext>
              </a:extLst>
            </p:cNvPr>
            <p:cNvSpPr txBox="1"/>
            <p:nvPr/>
          </p:nvSpPr>
          <p:spPr>
            <a:xfrm>
              <a:off x="8033657" y="6336040"/>
              <a:ext cx="904415" cy="523220"/>
            </a:xfrm>
            <a:prstGeom prst="rect">
              <a:avLst/>
            </a:prstGeom>
            <a:noFill/>
          </p:spPr>
          <p:txBody>
            <a:bodyPr wrap="none" rtlCol="0">
              <a:spAutoFit/>
            </a:bodyPr>
            <a:lstStyle/>
            <a:p>
              <a:pPr algn="l"/>
              <a:r>
                <a:rPr lang="en-GB" sz="2800"/>
                <a:t>CC0</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4B79C7-D36B-893B-B5C0-0CF0A85BF132}"/>
                  </a:ext>
                </a:extLst>
              </p:cNvPr>
              <p:cNvSpPr txBox="1"/>
              <p:nvPr/>
            </p:nvSpPr>
            <p:spPr>
              <a:xfrm>
                <a:off x="513209" y="6336040"/>
                <a:ext cx="4572000" cy="369332"/>
              </a:xfrm>
              <a:prstGeom prst="rect">
                <a:avLst/>
              </a:prstGeom>
              <a:noFill/>
            </p:spPr>
            <p:txBody>
              <a:bodyPr wrap="square">
                <a:spAutoFit/>
              </a:bodyPr>
              <a:lstStyle/>
              <a:p>
                <a:r>
                  <a:rPr lang="en-GB" b="0" i="0" dirty="0">
                    <a:solidFill>
                      <a:schemeClr val="bg1"/>
                    </a:solidFill>
                    <a:effectLst/>
                    <a:latin typeface="Arial" panose="020B0604020202020204" pitchFamily="34" charset="0"/>
                  </a:rPr>
                  <a:t>MV Dali 15 km/h, </a:t>
                </a:r>
                <a14:m>
                  <m:oMath xmlns:m="http://schemas.openxmlformats.org/officeDocument/2006/math">
                    <m:r>
                      <a:rPr lang="en-GB" b="0" i="0" smtClean="0">
                        <a:solidFill>
                          <a:schemeClr val="bg1"/>
                        </a:solidFill>
                        <a:effectLst/>
                        <a:latin typeface="Cambria Math" panose="02040503050406030204" pitchFamily="18" charset="0"/>
                      </a:rPr>
                      <m:t>1.5</m:t>
                    </m:r>
                    <m:r>
                      <a:rPr lang="en-GB" b="0" i="1" smtClean="0">
                        <a:solidFill>
                          <a:schemeClr val="bg1"/>
                        </a:solidFill>
                        <a:effectLst/>
                        <a:latin typeface="Cambria Math" panose="02040503050406030204" pitchFamily="18" charset="0"/>
                      </a:rPr>
                      <m:t>×</m:t>
                    </m:r>
                    <m:sSup>
                      <m:sSupPr>
                        <m:ctrlPr>
                          <a:rPr lang="en-GB" b="0" i="1" smtClean="0">
                            <a:solidFill>
                              <a:schemeClr val="bg1"/>
                            </a:solidFill>
                            <a:effectLst/>
                            <a:latin typeface="Cambria Math" panose="02040503050406030204" pitchFamily="18" charset="0"/>
                          </a:rPr>
                        </m:ctrlPr>
                      </m:sSupPr>
                      <m:e>
                        <m:r>
                          <a:rPr lang="en-GB" b="0" i="1" smtClean="0">
                            <a:solidFill>
                              <a:schemeClr val="bg1"/>
                            </a:solidFill>
                            <a:effectLst/>
                            <a:latin typeface="Cambria Math" panose="02040503050406030204" pitchFamily="18" charset="0"/>
                          </a:rPr>
                          <m:t>10</m:t>
                        </m:r>
                      </m:e>
                      <m:sup>
                        <m:r>
                          <a:rPr lang="en-GB" b="0" i="1" smtClean="0">
                            <a:solidFill>
                              <a:schemeClr val="bg1"/>
                            </a:solidFill>
                            <a:effectLst/>
                            <a:latin typeface="Cambria Math" panose="02040503050406030204" pitchFamily="18" charset="0"/>
                          </a:rPr>
                          <m:t>8</m:t>
                        </m:r>
                      </m:sup>
                    </m:sSup>
                    <m:r>
                      <a:rPr lang="en-GB" b="0" i="1" smtClean="0">
                        <a:solidFill>
                          <a:schemeClr val="bg1"/>
                        </a:solidFill>
                        <a:effectLst/>
                        <a:latin typeface="Cambria Math" panose="02040503050406030204" pitchFamily="18" charset="0"/>
                      </a:rPr>
                      <m:t>𝑘𝑔</m:t>
                    </m:r>
                  </m:oMath>
                </a14:m>
                <a:r>
                  <a:rPr lang="en-GB" dirty="0">
                    <a:solidFill>
                      <a:schemeClr val="bg1"/>
                    </a:solidFill>
                  </a:rPr>
                  <a:t>, </a:t>
                </a:r>
              </a:p>
            </p:txBody>
          </p:sp>
        </mc:Choice>
        <mc:Fallback xmlns="">
          <p:sp>
            <p:nvSpPr>
              <p:cNvPr id="5" name="TextBox 4">
                <a:extLst>
                  <a:ext uri="{FF2B5EF4-FFF2-40B4-BE49-F238E27FC236}">
                    <a16:creationId xmlns:a16="http://schemas.microsoft.com/office/drawing/2014/main" id="{B04B79C7-D36B-893B-B5C0-0CF0A85BF132}"/>
                  </a:ext>
                </a:extLst>
              </p:cNvPr>
              <p:cNvSpPr txBox="1">
                <a:spLocks noRot="1" noChangeAspect="1" noMove="1" noResize="1" noEditPoints="1" noAdjustHandles="1" noChangeArrowheads="1" noChangeShapeType="1" noTextEdit="1"/>
              </p:cNvSpPr>
              <p:nvPr/>
            </p:nvSpPr>
            <p:spPr>
              <a:xfrm>
                <a:off x="513209" y="6336040"/>
                <a:ext cx="4572000" cy="369332"/>
              </a:xfrm>
              <a:prstGeom prst="rect">
                <a:avLst/>
              </a:prstGeom>
              <a:blipFill>
                <a:blip r:embed="rId4"/>
                <a:stretch>
                  <a:fillRect l="-1067" t="-8197" b="-24590"/>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0B0673E3-B3DC-A695-B5A2-34A731C81EFC}"/>
              </a:ext>
            </a:extLst>
          </p:cNvPr>
          <p:cNvSpPr>
            <a:spLocks noGrp="1"/>
          </p:cNvSpPr>
          <p:nvPr>
            <p:ph type="title"/>
          </p:nvPr>
        </p:nvSpPr>
        <p:spPr>
          <a:xfrm>
            <a:off x="1498600" y="828346"/>
            <a:ext cx="4572000" cy="1920526"/>
          </a:xfrm>
        </p:spPr>
        <p:txBody>
          <a:bodyPr/>
          <a:lstStyle/>
          <a:p>
            <a:r>
              <a:rPr lang="en-IE" altLang="en-US" sz="4400" dirty="0">
                <a:solidFill>
                  <a:schemeClr val="accent6">
                    <a:lumMod val="75000"/>
                  </a:schemeClr>
                </a:solidFill>
              </a:rPr>
              <a:t>Force density pressure momentum</a:t>
            </a:r>
            <a:endParaRPr lang="en-GB"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464021-E970-CEBA-4138-B79D8F0F1207}"/>
              </a:ext>
            </a:extLst>
          </p:cNvPr>
          <p:cNvSpPr txBox="1"/>
          <p:nvPr/>
        </p:nvSpPr>
        <p:spPr>
          <a:xfrm>
            <a:off x="2059782" y="2461984"/>
            <a:ext cx="6912768" cy="369332"/>
          </a:xfrm>
          <a:prstGeom prst="rect">
            <a:avLst/>
          </a:prstGeom>
          <a:noFill/>
        </p:spPr>
        <p:txBody>
          <a:bodyPr wrap="square">
            <a:spAutoFit/>
          </a:bodyPr>
          <a:lstStyle/>
          <a:p>
            <a:r>
              <a:rPr lang="en-IE">
                <a:hlinkClick r:id="rId2"/>
              </a:rPr>
              <a:t>https://www.youtube.com/watch?v=RtWbpyjJqrU</a:t>
            </a:r>
            <a:r>
              <a:rPr lang="en-IE"/>
              <a:t> </a:t>
            </a:r>
          </a:p>
        </p:txBody>
      </p:sp>
      <p:pic>
        <p:nvPicPr>
          <p:cNvPr id="4" name="Picture 3">
            <a:extLst>
              <a:ext uri="{FF2B5EF4-FFF2-40B4-BE49-F238E27FC236}">
                <a16:creationId xmlns:a16="http://schemas.microsoft.com/office/drawing/2014/main" id="{6786A6FB-5BA0-3AEF-1054-2AE0F86DB88E}"/>
              </a:ext>
            </a:extLst>
          </p:cNvPr>
          <p:cNvPicPr>
            <a:picLocks noChangeAspect="1"/>
          </p:cNvPicPr>
          <p:nvPr/>
        </p:nvPicPr>
        <p:blipFill>
          <a:blip r:embed="rId3"/>
          <a:stretch>
            <a:fillRect/>
          </a:stretch>
        </p:blipFill>
        <p:spPr>
          <a:xfrm>
            <a:off x="3546327" y="1015009"/>
            <a:ext cx="2114845" cy="1181265"/>
          </a:xfrm>
          <a:prstGeom prst="rect">
            <a:avLst/>
          </a:prstGeom>
        </p:spPr>
      </p:pic>
      <p:sp>
        <p:nvSpPr>
          <p:cNvPr id="3" name="Title 2">
            <a:extLst>
              <a:ext uri="{FF2B5EF4-FFF2-40B4-BE49-F238E27FC236}">
                <a16:creationId xmlns:a16="http://schemas.microsoft.com/office/drawing/2014/main" id="{662B2E97-1D89-F725-9755-5729E95EC627}"/>
              </a:ext>
            </a:extLst>
          </p:cNvPr>
          <p:cNvSpPr txBox="1">
            <a:spLocks noGrp="1"/>
          </p:cNvSpPr>
          <p:nvPr>
            <p:ph type="title"/>
          </p:nvPr>
        </p:nvSpPr>
        <p:spPr>
          <a:xfrm>
            <a:off x="241300" y="155575"/>
            <a:ext cx="8724900" cy="593725"/>
          </a:xfrm>
          <a:prstGeom prst="rect">
            <a:avLst/>
          </a:prstGeom>
          <a:noFill/>
        </p:spPr>
        <p:txBody>
          <a:bodyPr wrap="none" rtlCol="0">
            <a:spAutoFit/>
          </a:bodyPr>
          <a:lstStyle/>
          <a:p>
            <a:pPr algn="l"/>
            <a:r>
              <a:rPr lang="en-GB" sz="3600" dirty="0"/>
              <a:t>Video – cat fall</a:t>
            </a:r>
          </a:p>
        </p:txBody>
      </p:sp>
    </p:spTree>
    <p:extLst>
      <p:ext uri="{BB962C8B-B14F-4D97-AF65-F5344CB8AC3E}">
        <p14:creationId xmlns:p14="http://schemas.microsoft.com/office/powerpoint/2010/main" val="21546663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7CCB3-53E3-BEC6-C4FE-7AB167DA15F0}"/>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3131BF86-8ABE-3599-DBB5-88FD86B40AC2}"/>
              </a:ext>
            </a:extLst>
          </p:cNvPr>
          <p:cNvSpPr/>
          <p:nvPr/>
        </p:nvSpPr>
        <p:spPr>
          <a:xfrm>
            <a:off x="3454399" y="1347283"/>
            <a:ext cx="2074545" cy="417465"/>
          </a:xfrm>
          <a:custGeom>
            <a:avLst/>
            <a:gdLst>
              <a:gd name="connsiteX0" fmla="*/ 0 w 2438400"/>
              <a:gd name="connsiteY0" fmla="*/ 995680 h 995680"/>
              <a:gd name="connsiteX1" fmla="*/ 1280160 w 2438400"/>
              <a:gd name="connsiteY1" fmla="*/ 0 h 995680"/>
              <a:gd name="connsiteX2" fmla="*/ 2438400 w 2438400"/>
              <a:gd name="connsiteY2" fmla="*/ 822960 h 995680"/>
              <a:gd name="connsiteX0" fmla="*/ 0 w 2438400"/>
              <a:gd name="connsiteY0" fmla="*/ 996210 h 996210"/>
              <a:gd name="connsiteX1" fmla="*/ 1280160 w 2438400"/>
              <a:gd name="connsiteY1" fmla="*/ 530 h 996210"/>
              <a:gd name="connsiteX2" fmla="*/ 2438400 w 2438400"/>
              <a:gd name="connsiteY2" fmla="*/ 823490 h 996210"/>
              <a:gd name="connsiteX0" fmla="*/ 0 w 2438400"/>
              <a:gd name="connsiteY0" fmla="*/ 996307 h 996307"/>
              <a:gd name="connsiteX1" fmla="*/ 1280160 w 2438400"/>
              <a:gd name="connsiteY1" fmla="*/ 627 h 996307"/>
              <a:gd name="connsiteX2" fmla="*/ 2438400 w 2438400"/>
              <a:gd name="connsiteY2" fmla="*/ 823587 h 996307"/>
              <a:gd name="connsiteX0" fmla="*/ 0 w 2438400"/>
              <a:gd name="connsiteY0" fmla="*/ 996307 h 996307"/>
              <a:gd name="connsiteX1" fmla="*/ 1280160 w 2438400"/>
              <a:gd name="connsiteY1" fmla="*/ 627 h 996307"/>
              <a:gd name="connsiteX2" fmla="*/ 2438400 w 2438400"/>
              <a:gd name="connsiteY2" fmla="*/ 823587 h 996307"/>
              <a:gd name="connsiteX0" fmla="*/ 0 w 2540000"/>
              <a:gd name="connsiteY0" fmla="*/ 999254 h 999254"/>
              <a:gd name="connsiteX1" fmla="*/ 1280160 w 2540000"/>
              <a:gd name="connsiteY1" fmla="*/ 3574 h 999254"/>
              <a:gd name="connsiteX2" fmla="*/ 2540000 w 2540000"/>
              <a:gd name="connsiteY2" fmla="*/ 724934 h 999254"/>
              <a:gd name="connsiteX0" fmla="*/ 0 w 2540000"/>
              <a:gd name="connsiteY0" fmla="*/ 999702 h 999702"/>
              <a:gd name="connsiteX1" fmla="*/ 1280160 w 2540000"/>
              <a:gd name="connsiteY1" fmla="*/ 4022 h 999702"/>
              <a:gd name="connsiteX2" fmla="*/ 2540000 w 2540000"/>
              <a:gd name="connsiteY2" fmla="*/ 725382 h 999702"/>
              <a:gd name="connsiteX0" fmla="*/ 0 w 2255520"/>
              <a:gd name="connsiteY0" fmla="*/ 1007026 h 1007026"/>
              <a:gd name="connsiteX1" fmla="*/ 1280160 w 2255520"/>
              <a:gd name="connsiteY1" fmla="*/ 11346 h 1007026"/>
              <a:gd name="connsiteX2" fmla="*/ 2255520 w 2255520"/>
              <a:gd name="connsiteY2" fmla="*/ 600626 h 1007026"/>
              <a:gd name="connsiteX0" fmla="*/ 0 w 2255520"/>
              <a:gd name="connsiteY0" fmla="*/ 1008561 h 1008561"/>
              <a:gd name="connsiteX1" fmla="*/ 1280160 w 2255520"/>
              <a:gd name="connsiteY1" fmla="*/ 12881 h 1008561"/>
              <a:gd name="connsiteX2" fmla="*/ 2255520 w 2255520"/>
              <a:gd name="connsiteY2" fmla="*/ 602161 h 1008561"/>
              <a:gd name="connsiteX0" fmla="*/ 0 w 2113280"/>
              <a:gd name="connsiteY0" fmla="*/ 1005220 h 1005220"/>
              <a:gd name="connsiteX1" fmla="*/ 1280160 w 2113280"/>
              <a:gd name="connsiteY1" fmla="*/ 9540 h 1005220"/>
              <a:gd name="connsiteX2" fmla="*/ 2113280 w 2113280"/>
              <a:gd name="connsiteY2" fmla="*/ 639460 h 1005220"/>
              <a:gd name="connsiteX0" fmla="*/ 0 w 2113280"/>
              <a:gd name="connsiteY0" fmla="*/ 995809 h 995809"/>
              <a:gd name="connsiteX1" fmla="*/ 1280160 w 2113280"/>
              <a:gd name="connsiteY1" fmla="*/ 129 h 995809"/>
              <a:gd name="connsiteX2" fmla="*/ 2113280 w 2113280"/>
              <a:gd name="connsiteY2" fmla="*/ 630049 h 995809"/>
              <a:gd name="connsiteX0" fmla="*/ 0 w 2214880"/>
              <a:gd name="connsiteY0" fmla="*/ 1008561 h 1008561"/>
              <a:gd name="connsiteX1" fmla="*/ 1280160 w 2214880"/>
              <a:gd name="connsiteY1" fmla="*/ 12881 h 1008561"/>
              <a:gd name="connsiteX2" fmla="*/ 2214880 w 2214880"/>
              <a:gd name="connsiteY2" fmla="*/ 602161 h 1008561"/>
              <a:gd name="connsiteX0" fmla="*/ 0 w 2214880"/>
              <a:gd name="connsiteY0" fmla="*/ 1008561 h 1008561"/>
              <a:gd name="connsiteX1" fmla="*/ 1280160 w 2214880"/>
              <a:gd name="connsiteY1" fmla="*/ 12881 h 1008561"/>
              <a:gd name="connsiteX2" fmla="*/ 2214880 w 2214880"/>
              <a:gd name="connsiteY2" fmla="*/ 602161 h 1008561"/>
              <a:gd name="connsiteX0" fmla="*/ 0 w 2214880"/>
              <a:gd name="connsiteY0" fmla="*/ 995695 h 995695"/>
              <a:gd name="connsiteX1" fmla="*/ 1280160 w 2214880"/>
              <a:gd name="connsiteY1" fmla="*/ 15 h 995695"/>
              <a:gd name="connsiteX2" fmla="*/ 2214880 w 2214880"/>
              <a:gd name="connsiteY2" fmla="*/ 589295 h 995695"/>
              <a:gd name="connsiteX0" fmla="*/ 0 w 2214880"/>
              <a:gd name="connsiteY0" fmla="*/ 995695 h 995695"/>
              <a:gd name="connsiteX1" fmla="*/ 1280160 w 2214880"/>
              <a:gd name="connsiteY1" fmla="*/ 15 h 995695"/>
              <a:gd name="connsiteX2" fmla="*/ 2214880 w 2214880"/>
              <a:gd name="connsiteY2" fmla="*/ 589295 h 995695"/>
              <a:gd name="connsiteX0" fmla="*/ 0 w 2133600"/>
              <a:gd name="connsiteY0" fmla="*/ 1010524 h 1010524"/>
              <a:gd name="connsiteX1" fmla="*/ 1280160 w 2133600"/>
              <a:gd name="connsiteY1" fmla="*/ 14844 h 1010524"/>
              <a:gd name="connsiteX2" fmla="*/ 2133600 w 2133600"/>
              <a:gd name="connsiteY2" fmla="*/ 522844 h 1010524"/>
              <a:gd name="connsiteX0" fmla="*/ 0 w 2133600"/>
              <a:gd name="connsiteY0" fmla="*/ 995680 h 995680"/>
              <a:gd name="connsiteX1" fmla="*/ 1280160 w 2133600"/>
              <a:gd name="connsiteY1" fmla="*/ 0 h 995680"/>
              <a:gd name="connsiteX2" fmla="*/ 2133600 w 2133600"/>
              <a:gd name="connsiteY2" fmla="*/ 508000 h 995680"/>
              <a:gd name="connsiteX0" fmla="*/ 0 w 2133600"/>
              <a:gd name="connsiteY0" fmla="*/ 995680 h 995680"/>
              <a:gd name="connsiteX1" fmla="*/ 1280160 w 2133600"/>
              <a:gd name="connsiteY1" fmla="*/ 0 h 995680"/>
              <a:gd name="connsiteX2" fmla="*/ 2133600 w 2133600"/>
              <a:gd name="connsiteY2" fmla="*/ 508000 h 995680"/>
              <a:gd name="connsiteX0" fmla="*/ 0 w 2042160"/>
              <a:gd name="connsiteY0" fmla="*/ 1022358 h 1022358"/>
              <a:gd name="connsiteX1" fmla="*/ 1280160 w 2042160"/>
              <a:gd name="connsiteY1" fmla="*/ 26678 h 1022358"/>
              <a:gd name="connsiteX2" fmla="*/ 2042160 w 2042160"/>
              <a:gd name="connsiteY2" fmla="*/ 422918 h 1022358"/>
              <a:gd name="connsiteX0" fmla="*/ 0 w 2042160"/>
              <a:gd name="connsiteY0" fmla="*/ 1014008 h 1014008"/>
              <a:gd name="connsiteX1" fmla="*/ 1280160 w 2042160"/>
              <a:gd name="connsiteY1" fmla="*/ 18328 h 1014008"/>
              <a:gd name="connsiteX2" fmla="*/ 2042160 w 2042160"/>
              <a:gd name="connsiteY2" fmla="*/ 414568 h 1014008"/>
              <a:gd name="connsiteX0" fmla="*/ 0 w 2042160"/>
              <a:gd name="connsiteY0" fmla="*/ 996656 h 996656"/>
              <a:gd name="connsiteX1" fmla="*/ 1280160 w 2042160"/>
              <a:gd name="connsiteY1" fmla="*/ 976 h 996656"/>
              <a:gd name="connsiteX2" fmla="*/ 2042160 w 2042160"/>
              <a:gd name="connsiteY2" fmla="*/ 397216 h 996656"/>
              <a:gd name="connsiteX0" fmla="*/ 0 w 1981200"/>
              <a:gd name="connsiteY0" fmla="*/ 1025858 h 1025858"/>
              <a:gd name="connsiteX1" fmla="*/ 1280160 w 1981200"/>
              <a:gd name="connsiteY1" fmla="*/ 30178 h 1025858"/>
              <a:gd name="connsiteX2" fmla="*/ 1981200 w 1981200"/>
              <a:gd name="connsiteY2" fmla="*/ 324818 h 1025858"/>
              <a:gd name="connsiteX0" fmla="*/ 0 w 1981200"/>
              <a:gd name="connsiteY0" fmla="*/ 1025070 h 1025070"/>
              <a:gd name="connsiteX1" fmla="*/ 1280160 w 1981200"/>
              <a:gd name="connsiteY1" fmla="*/ 29390 h 1025070"/>
              <a:gd name="connsiteX2" fmla="*/ 1981200 w 1981200"/>
              <a:gd name="connsiteY2" fmla="*/ 324030 h 1025070"/>
              <a:gd name="connsiteX0" fmla="*/ 0 w 1981200"/>
              <a:gd name="connsiteY0" fmla="*/ 995808 h 995808"/>
              <a:gd name="connsiteX1" fmla="*/ 1280160 w 1981200"/>
              <a:gd name="connsiteY1" fmla="*/ 128 h 995808"/>
              <a:gd name="connsiteX2" fmla="*/ 1981200 w 1981200"/>
              <a:gd name="connsiteY2" fmla="*/ 294768 h 995808"/>
              <a:gd name="connsiteX0" fmla="*/ 0 w 2255520"/>
              <a:gd name="connsiteY0" fmla="*/ 995693 h 995693"/>
              <a:gd name="connsiteX1" fmla="*/ 1280160 w 2255520"/>
              <a:gd name="connsiteY1" fmla="*/ 13 h 995693"/>
              <a:gd name="connsiteX2" fmla="*/ 2255520 w 2255520"/>
              <a:gd name="connsiteY2" fmla="*/ 972466 h 995693"/>
              <a:gd name="connsiteX0" fmla="*/ 0 w 2255520"/>
              <a:gd name="connsiteY0" fmla="*/ 995699 h 995699"/>
              <a:gd name="connsiteX1" fmla="*/ 1280160 w 2255520"/>
              <a:gd name="connsiteY1" fmla="*/ 19 h 995699"/>
              <a:gd name="connsiteX2" fmla="*/ 2255520 w 2255520"/>
              <a:gd name="connsiteY2" fmla="*/ 972472 h 995699"/>
              <a:gd name="connsiteX0" fmla="*/ 0 w 2164080"/>
              <a:gd name="connsiteY0" fmla="*/ 995699 h 995699"/>
              <a:gd name="connsiteX1" fmla="*/ 1188720 w 2164080"/>
              <a:gd name="connsiteY1" fmla="*/ 19 h 995699"/>
              <a:gd name="connsiteX2" fmla="*/ 2164080 w 2164080"/>
              <a:gd name="connsiteY2" fmla="*/ 972472 h 995699"/>
              <a:gd name="connsiteX0" fmla="*/ 0 w 2164080"/>
              <a:gd name="connsiteY0" fmla="*/ 995699 h 995699"/>
              <a:gd name="connsiteX1" fmla="*/ 1188720 w 2164080"/>
              <a:gd name="connsiteY1" fmla="*/ 19 h 995699"/>
              <a:gd name="connsiteX2" fmla="*/ 2164080 w 2164080"/>
              <a:gd name="connsiteY2" fmla="*/ 972472 h 995699"/>
            </a:gdLst>
            <a:ahLst/>
            <a:cxnLst>
              <a:cxn ang="0">
                <a:pos x="connsiteX0" y="connsiteY0"/>
              </a:cxn>
              <a:cxn ang="0">
                <a:pos x="connsiteX1" y="connsiteY1"/>
              </a:cxn>
              <a:cxn ang="0">
                <a:pos x="connsiteX2" y="connsiteY2"/>
              </a:cxn>
            </a:cxnLst>
            <a:rect l="l" t="t" r="r" b="b"/>
            <a:pathLst>
              <a:path w="2164080" h="995699">
                <a:moveTo>
                  <a:pt x="0" y="995699"/>
                </a:moveTo>
                <a:cubicBezTo>
                  <a:pt x="386080" y="476617"/>
                  <a:pt x="828040" y="3890"/>
                  <a:pt x="1188720" y="19"/>
                </a:cubicBezTo>
                <a:cubicBezTo>
                  <a:pt x="1549400" y="-3852"/>
                  <a:pt x="1940560" y="544711"/>
                  <a:pt x="2164080" y="97247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2BE4526D-9F8B-F9E1-84B5-D2B43353901C}"/>
              </a:ext>
            </a:extLst>
          </p:cNvPr>
          <p:cNvSpPr/>
          <p:nvPr/>
        </p:nvSpPr>
        <p:spPr>
          <a:xfrm rot="5400000">
            <a:off x="4511868" y="1225563"/>
            <a:ext cx="120263" cy="262503"/>
          </a:xfrm>
          <a:custGeom>
            <a:avLst/>
            <a:gdLst>
              <a:gd name="connsiteX0" fmla="*/ 355600 w 711200"/>
              <a:gd name="connsiteY0" fmla="*/ 0 h 707886"/>
              <a:gd name="connsiteX1" fmla="*/ 711200 w 711200"/>
              <a:gd name="connsiteY1" fmla="*/ 707886 h 707886"/>
              <a:gd name="connsiteX2" fmla="*/ 355600 w 711200"/>
              <a:gd name="connsiteY2" fmla="*/ 250329 h 707886"/>
              <a:gd name="connsiteX3" fmla="*/ 0 w 711200"/>
              <a:gd name="connsiteY3" fmla="*/ 707886 h 707886"/>
            </a:gdLst>
            <a:ahLst/>
            <a:cxnLst>
              <a:cxn ang="0">
                <a:pos x="connsiteX0" y="connsiteY0"/>
              </a:cxn>
              <a:cxn ang="0">
                <a:pos x="connsiteX1" y="connsiteY1"/>
              </a:cxn>
              <a:cxn ang="0">
                <a:pos x="connsiteX2" y="connsiteY2"/>
              </a:cxn>
              <a:cxn ang="0">
                <a:pos x="connsiteX3" y="connsiteY3"/>
              </a:cxn>
            </a:cxnLst>
            <a:rect l="l" t="t" r="r" b="b"/>
            <a:pathLst>
              <a:path w="711200" h="707886">
                <a:moveTo>
                  <a:pt x="355600" y="0"/>
                </a:moveTo>
                <a:lnTo>
                  <a:pt x="711200" y="707886"/>
                </a:lnTo>
                <a:lnTo>
                  <a:pt x="355600" y="250329"/>
                </a:lnTo>
                <a:lnTo>
                  <a:pt x="0" y="707886"/>
                </a:lnTo>
                <a:close/>
              </a:path>
            </a:pathLst>
          </a:custGeom>
          <a:solidFill>
            <a:schemeClr val="tx1"/>
          </a:solidFill>
          <a:ln w="9525"/>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7" name="Group 16">
            <a:extLst>
              <a:ext uri="{FF2B5EF4-FFF2-40B4-BE49-F238E27FC236}">
                <a16:creationId xmlns:a16="http://schemas.microsoft.com/office/drawing/2014/main" id="{C4F20E43-785B-121A-527A-BC954F603AB0}"/>
              </a:ext>
            </a:extLst>
          </p:cNvPr>
          <p:cNvGrpSpPr/>
          <p:nvPr/>
        </p:nvGrpSpPr>
        <p:grpSpPr>
          <a:xfrm>
            <a:off x="5528944" y="1599051"/>
            <a:ext cx="3393440" cy="2545080"/>
            <a:chOff x="5332194" y="1980711"/>
            <a:chExt cx="3393440" cy="2545080"/>
          </a:xfrm>
        </p:grpSpPr>
        <p:pic>
          <p:nvPicPr>
            <p:cNvPr id="7172" name="Picture 4">
              <a:extLst>
                <a:ext uri="{FF2B5EF4-FFF2-40B4-BE49-F238E27FC236}">
                  <a16:creationId xmlns:a16="http://schemas.microsoft.com/office/drawing/2014/main" id="{BDED24F5-916D-C827-E6FB-67580BB1E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194" y="1980711"/>
              <a:ext cx="3393440" cy="254508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hlinkClick r:id="rId4"/>
              <a:extLst>
                <a:ext uri="{FF2B5EF4-FFF2-40B4-BE49-F238E27FC236}">
                  <a16:creationId xmlns:a16="http://schemas.microsoft.com/office/drawing/2014/main" id="{A94785C5-F951-0B37-D258-30989C5C96E1}"/>
                </a:ext>
              </a:extLst>
            </p:cNvPr>
            <p:cNvSpPr txBox="1"/>
            <p:nvPr/>
          </p:nvSpPr>
          <p:spPr>
            <a:xfrm>
              <a:off x="8234794" y="4248792"/>
              <a:ext cx="490840" cy="276999"/>
            </a:xfrm>
            <a:prstGeom prst="rect">
              <a:avLst/>
            </a:prstGeom>
            <a:noFill/>
          </p:spPr>
          <p:txBody>
            <a:bodyPr wrap="none" rtlCol="0">
              <a:spAutoFit/>
            </a:bodyPr>
            <a:lstStyle/>
            <a:p>
              <a:pPr algn="l"/>
              <a:r>
                <a:rPr lang="en-GB" sz="1200"/>
                <a:t>CC0</a:t>
              </a:r>
            </a:p>
          </p:txBody>
        </p:sp>
      </p:grpSp>
      <p:grpSp>
        <p:nvGrpSpPr>
          <p:cNvPr id="18" name="Group 17">
            <a:extLst>
              <a:ext uri="{FF2B5EF4-FFF2-40B4-BE49-F238E27FC236}">
                <a16:creationId xmlns:a16="http://schemas.microsoft.com/office/drawing/2014/main" id="{8FA7B26E-3586-53B9-84E8-7BC9119FD235}"/>
              </a:ext>
            </a:extLst>
          </p:cNvPr>
          <p:cNvGrpSpPr/>
          <p:nvPr/>
        </p:nvGrpSpPr>
        <p:grpSpPr>
          <a:xfrm>
            <a:off x="41923" y="1764748"/>
            <a:ext cx="3593973" cy="2156384"/>
            <a:chOff x="41923" y="2092408"/>
            <a:chExt cx="3593973" cy="2156384"/>
          </a:xfrm>
        </p:grpSpPr>
        <p:pic>
          <p:nvPicPr>
            <p:cNvPr id="7174" name="Picture 6">
              <a:extLst>
                <a:ext uri="{FF2B5EF4-FFF2-40B4-BE49-F238E27FC236}">
                  <a16:creationId xmlns:a16="http://schemas.microsoft.com/office/drawing/2014/main" id="{D5A7F968-1DD6-5E13-B327-2682DB96D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3" y="2092408"/>
              <a:ext cx="3593973" cy="2156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hlinkClick r:id="rId6"/>
              <a:extLst>
                <a:ext uri="{FF2B5EF4-FFF2-40B4-BE49-F238E27FC236}">
                  <a16:creationId xmlns:a16="http://schemas.microsoft.com/office/drawing/2014/main" id="{74FABF59-667D-D074-361F-F078B1176CB0}"/>
                </a:ext>
              </a:extLst>
            </p:cNvPr>
            <p:cNvSpPr txBox="1"/>
            <p:nvPr/>
          </p:nvSpPr>
          <p:spPr>
            <a:xfrm>
              <a:off x="3124217" y="3917793"/>
              <a:ext cx="490840" cy="276999"/>
            </a:xfrm>
            <a:prstGeom prst="rect">
              <a:avLst/>
            </a:prstGeom>
            <a:noFill/>
          </p:spPr>
          <p:txBody>
            <a:bodyPr wrap="none" rtlCol="0">
              <a:spAutoFit/>
            </a:bodyPr>
            <a:lstStyle/>
            <a:p>
              <a:pPr algn="l"/>
              <a:r>
                <a:rPr lang="en-GB" sz="1200"/>
                <a:t>CC0</a:t>
              </a:r>
            </a:p>
          </p:txBody>
        </p:sp>
      </p:grpSp>
      <p:sp>
        <p:nvSpPr>
          <p:cNvPr id="19" name="TextBox 18">
            <a:extLst>
              <a:ext uri="{FF2B5EF4-FFF2-40B4-BE49-F238E27FC236}">
                <a16:creationId xmlns:a16="http://schemas.microsoft.com/office/drawing/2014/main" id="{ED1E8BFB-C77A-9950-E5D6-E49BE77A51EA}"/>
              </a:ext>
            </a:extLst>
          </p:cNvPr>
          <p:cNvSpPr txBox="1"/>
          <p:nvPr/>
        </p:nvSpPr>
        <p:spPr>
          <a:xfrm>
            <a:off x="562099" y="4217968"/>
            <a:ext cx="8282304" cy="2246769"/>
          </a:xfrm>
          <a:prstGeom prst="rect">
            <a:avLst/>
          </a:prstGeom>
          <a:noFill/>
        </p:spPr>
        <p:txBody>
          <a:bodyPr wrap="square" rtlCol="0">
            <a:spAutoFit/>
          </a:bodyPr>
          <a:lstStyle/>
          <a:p>
            <a:pPr algn="l"/>
            <a:r>
              <a:rPr lang="en-GB" sz="2800" dirty="0"/>
              <a:t>The aircraft follows the same path as a projectile that is only influenced by gravity. </a:t>
            </a:r>
          </a:p>
          <a:p>
            <a:pPr algn="l"/>
            <a:endParaRPr lang="en-GB" sz="2800" dirty="0"/>
          </a:p>
          <a:p>
            <a:pPr algn="l"/>
            <a:r>
              <a:rPr lang="en-GB" sz="2800" dirty="0"/>
              <a:t>The occupants have the same acceleration as their surroundings and thus feel weightless.</a:t>
            </a:r>
          </a:p>
        </p:txBody>
      </p:sp>
      <p:sp>
        <p:nvSpPr>
          <p:cNvPr id="2" name="Title 1">
            <a:extLst>
              <a:ext uri="{FF2B5EF4-FFF2-40B4-BE49-F238E27FC236}">
                <a16:creationId xmlns:a16="http://schemas.microsoft.com/office/drawing/2014/main" id="{611C320D-3488-67FC-E0CD-3A9B10405B7B}"/>
              </a:ext>
            </a:extLst>
          </p:cNvPr>
          <p:cNvSpPr>
            <a:spLocks noGrp="1"/>
          </p:cNvSpPr>
          <p:nvPr>
            <p:ph type="title"/>
          </p:nvPr>
        </p:nvSpPr>
        <p:spPr>
          <a:xfrm>
            <a:off x="241300" y="155246"/>
            <a:ext cx="8724900" cy="1089529"/>
          </a:xfrm>
        </p:spPr>
        <p:txBody>
          <a:bodyPr/>
          <a:lstStyle/>
          <a:p>
            <a:r>
              <a:rPr lang="en-GB" dirty="0"/>
              <a:t>How can a parabolic flight path produce weightlessness </a:t>
            </a:r>
          </a:p>
        </p:txBody>
      </p:sp>
    </p:spTree>
    <p:extLst>
      <p:ext uri="{BB962C8B-B14F-4D97-AF65-F5344CB8AC3E}">
        <p14:creationId xmlns:p14="http://schemas.microsoft.com/office/powerpoint/2010/main" val="73277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A49DC3-D59B-1555-E66A-ECB193934A96}"/>
              </a:ext>
            </a:extLst>
          </p:cNvPr>
          <p:cNvSpPr txBox="1"/>
          <p:nvPr/>
        </p:nvSpPr>
        <p:spPr>
          <a:xfrm>
            <a:off x="1426498" y="2559392"/>
            <a:ext cx="5742384" cy="369332"/>
          </a:xfrm>
          <a:prstGeom prst="rect">
            <a:avLst/>
          </a:prstGeom>
          <a:noFill/>
        </p:spPr>
        <p:txBody>
          <a:bodyPr wrap="square">
            <a:spAutoFit/>
          </a:bodyPr>
          <a:lstStyle/>
          <a:p>
            <a:r>
              <a:rPr lang="en-IE">
                <a:hlinkClick r:id="rId2"/>
              </a:rPr>
              <a:t>https://www.youtube.com/watch?v=b5hg2UuPUck</a:t>
            </a:r>
            <a:r>
              <a:rPr lang="en-IE"/>
              <a:t> </a:t>
            </a:r>
          </a:p>
        </p:txBody>
      </p:sp>
      <p:pic>
        <p:nvPicPr>
          <p:cNvPr id="5" name="Picture 4">
            <a:extLst>
              <a:ext uri="{FF2B5EF4-FFF2-40B4-BE49-F238E27FC236}">
                <a16:creationId xmlns:a16="http://schemas.microsoft.com/office/drawing/2014/main" id="{1C1D36DF-5529-D4C1-B9CD-2706BAD29358}"/>
              </a:ext>
            </a:extLst>
          </p:cNvPr>
          <p:cNvPicPr>
            <a:picLocks noChangeAspect="1"/>
          </p:cNvPicPr>
          <p:nvPr/>
        </p:nvPicPr>
        <p:blipFill>
          <a:blip r:embed="rId3"/>
          <a:stretch>
            <a:fillRect/>
          </a:stretch>
        </p:blipFill>
        <p:spPr>
          <a:xfrm>
            <a:off x="4715699" y="1305456"/>
            <a:ext cx="1838582" cy="1086002"/>
          </a:xfrm>
          <a:prstGeom prst="rect">
            <a:avLst/>
          </a:prstGeom>
        </p:spPr>
      </p:pic>
      <p:sp>
        <p:nvSpPr>
          <p:cNvPr id="2" name="Title 1">
            <a:extLst>
              <a:ext uri="{FF2B5EF4-FFF2-40B4-BE49-F238E27FC236}">
                <a16:creationId xmlns:a16="http://schemas.microsoft.com/office/drawing/2014/main" id="{5C4D96C5-4039-2AC4-EA3F-467BADAEFD04}"/>
              </a:ext>
            </a:extLst>
          </p:cNvPr>
          <p:cNvSpPr>
            <a:spLocks noGrp="1"/>
          </p:cNvSpPr>
          <p:nvPr>
            <p:ph type="title"/>
          </p:nvPr>
        </p:nvSpPr>
        <p:spPr>
          <a:xfrm>
            <a:off x="241300" y="155246"/>
            <a:ext cx="8724900" cy="590931"/>
          </a:xfrm>
        </p:spPr>
        <p:txBody>
          <a:bodyPr/>
          <a:lstStyle/>
          <a:p>
            <a:pPr algn="ctr"/>
            <a:r>
              <a:rPr lang="en-GB" dirty="0"/>
              <a:t>Video: Zero g</a:t>
            </a:r>
          </a:p>
        </p:txBody>
      </p:sp>
    </p:spTree>
    <p:extLst>
      <p:ext uri="{BB962C8B-B14F-4D97-AF65-F5344CB8AC3E}">
        <p14:creationId xmlns:p14="http://schemas.microsoft.com/office/powerpoint/2010/main" val="35029153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A181-2037-7475-D438-9A070312A051}"/>
              </a:ext>
            </a:extLst>
          </p:cNvPr>
          <p:cNvSpPr>
            <a:spLocks noGrp="1"/>
          </p:cNvSpPr>
          <p:nvPr>
            <p:ph type="title"/>
          </p:nvPr>
        </p:nvSpPr>
        <p:spPr/>
        <p:txBody>
          <a:bodyPr/>
          <a:lstStyle/>
          <a:p>
            <a:r>
              <a:rPr lang="en-GB"/>
              <a:t>Density and Pressure</a:t>
            </a:r>
          </a:p>
        </p:txBody>
      </p:sp>
    </p:spTree>
    <p:extLst>
      <p:ext uri="{BB962C8B-B14F-4D97-AF65-F5344CB8AC3E}">
        <p14:creationId xmlns:p14="http://schemas.microsoft.com/office/powerpoint/2010/main" val="38210034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80" name="Object 16">
                <a:extLst>
                  <a:ext uri="{FF2B5EF4-FFF2-40B4-BE49-F238E27FC236}">
                    <a16:creationId xmlns:a16="http://schemas.microsoft.com/office/drawing/2014/main" id="{FB081956-7CC7-C61F-DBC2-DF0757415978}"/>
                  </a:ext>
                </a:extLst>
              </p:cNvPr>
              <p:cNvSpPr txBox="1"/>
              <p:nvPr/>
            </p:nvSpPr>
            <p:spPr bwMode="auto">
              <a:xfrm>
                <a:off x="696248" y="2144712"/>
                <a:ext cx="3941753" cy="1157662"/>
              </a:xfrm>
              <a:prstGeom prst="rect">
                <a:avLst/>
              </a:prstGeom>
              <a:solidFill>
                <a:srgbClr val="FFFF99"/>
              </a:solidFill>
              <a:ln>
                <a:noFill/>
              </a:ln>
            </p:spPr>
            <p:txBody>
              <a:bodyPr>
                <a:normAutofit/>
              </a:bodyPr>
              <a:lstStyle/>
              <a:p>
                <a:pPr/>
                <a14:m>
                  <m:oMathPara xmlns:m="http://schemas.openxmlformats.org/officeDocument/2006/math">
                    <m:oMathParaPr>
                      <m:jc m:val="left"/>
                    </m:oMathParaPr>
                    <m:oMath xmlns:m="http://schemas.openxmlformats.org/officeDocument/2006/math">
                      <m:r>
                        <m:rPr>
                          <m:nor/>
                        </m:rPr>
                        <a:rPr lang="en-IE" sz="3300" i="0">
                          <a:solidFill>
                            <a:srgbClr val="000000"/>
                          </a:solidFill>
                          <a:latin typeface="Cambria Math" panose="02040503050406030204" pitchFamily="18" charset="0"/>
                        </a:rPr>
                        <m:t>Density</m:t>
                      </m:r>
                      <m:r>
                        <a:rPr lang="en-IE" sz="3300" i="1">
                          <a:solidFill>
                            <a:srgbClr val="000000"/>
                          </a:solidFill>
                          <a:latin typeface="Cambria Math" panose="02040503050406030204" pitchFamily="18" charset="0"/>
                        </a:rPr>
                        <m:t>= </m:t>
                      </m:r>
                      <m:f>
                        <m:fPr>
                          <m:ctrlPr>
                            <a:rPr lang="en-IE" sz="3300" i="1">
                              <a:solidFill>
                                <a:srgbClr val="000000"/>
                              </a:solidFill>
                              <a:latin typeface="Cambria Math" panose="02040503050406030204" pitchFamily="18" charset="0"/>
                            </a:rPr>
                          </m:ctrlPr>
                        </m:fPr>
                        <m:num>
                          <m:r>
                            <m:rPr>
                              <m:nor/>
                            </m:rPr>
                            <a:rPr lang="en-IE" sz="3300" i="0">
                              <a:solidFill>
                                <a:srgbClr val="000000"/>
                              </a:solidFill>
                              <a:latin typeface="Cambria Math" panose="02040503050406030204" pitchFamily="18" charset="0"/>
                            </a:rPr>
                            <m:t>Mass</m:t>
                          </m:r>
                        </m:num>
                        <m:den>
                          <m:r>
                            <m:rPr>
                              <m:nor/>
                            </m:rPr>
                            <a:rPr lang="en-IE" sz="3300" i="0">
                              <a:solidFill>
                                <a:srgbClr val="000000"/>
                              </a:solidFill>
                              <a:latin typeface="Cambria Math" panose="02040503050406030204" pitchFamily="18" charset="0"/>
                            </a:rPr>
                            <m:t>Volume</m:t>
                          </m:r>
                        </m:den>
                      </m:f>
                    </m:oMath>
                  </m:oMathPara>
                </a14:m>
                <a:endParaRPr lang="en-IE"/>
              </a:p>
            </p:txBody>
          </p:sp>
        </mc:Choice>
        <mc:Fallback xmlns="">
          <p:sp>
            <p:nvSpPr>
              <p:cNvPr id="3080" name="Object 16">
                <a:extLst>
                  <a:ext uri="{FF2B5EF4-FFF2-40B4-BE49-F238E27FC236}">
                    <a16:creationId xmlns:a16="http://schemas.microsoft.com/office/drawing/2014/main" id="{FB081956-7CC7-C61F-DBC2-DF0757415978}"/>
                  </a:ext>
                </a:extLst>
              </p:cNvPr>
              <p:cNvSpPr txBox="1">
                <a:spLocks noRot="1" noChangeAspect="1" noMove="1" noResize="1" noEditPoints="1" noAdjustHandles="1" noChangeArrowheads="1" noChangeShapeType="1" noTextEdit="1"/>
              </p:cNvSpPr>
              <p:nvPr/>
            </p:nvSpPr>
            <p:spPr bwMode="auto">
              <a:xfrm>
                <a:off x="696248" y="2144712"/>
                <a:ext cx="3941753" cy="1157662"/>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82" name="Object 18">
                <a:extLst>
                  <a:ext uri="{FF2B5EF4-FFF2-40B4-BE49-F238E27FC236}">
                    <a16:creationId xmlns:a16="http://schemas.microsoft.com/office/drawing/2014/main" id="{7A38CE8A-A235-1B5A-1B5C-EE36B995F8F2}"/>
                  </a:ext>
                </a:extLst>
              </p:cNvPr>
              <p:cNvSpPr txBox="1"/>
              <p:nvPr/>
            </p:nvSpPr>
            <p:spPr bwMode="auto">
              <a:xfrm>
                <a:off x="5423034" y="2144712"/>
                <a:ext cx="2447925" cy="1284288"/>
              </a:xfrm>
              <a:prstGeom prst="rect">
                <a:avLst/>
              </a:prstGeom>
              <a:solidFill>
                <a:srgbClr val="FFFF99"/>
              </a:solidFill>
              <a:ln>
                <a:noFill/>
              </a:ln>
            </p:spPr>
            <p:txBody>
              <a:bodyPr>
                <a:normAutofit/>
              </a:bodyPr>
              <a:lstStyle/>
              <a:p>
                <a:pPr/>
                <a14:m>
                  <m:oMathPara xmlns:m="http://schemas.openxmlformats.org/officeDocument/2006/math">
                    <m:oMathParaPr>
                      <m:jc m:val="left"/>
                    </m:oMathParaPr>
                    <m:oMath xmlns:m="http://schemas.openxmlformats.org/officeDocument/2006/math">
                      <m:r>
                        <a:rPr lang="en-IE" sz="3600" i="1">
                          <a:solidFill>
                            <a:srgbClr val="000000"/>
                          </a:solidFill>
                          <a:latin typeface="Cambria Math" panose="02040503050406030204" pitchFamily="18" charset="0"/>
                        </a:rPr>
                        <m:t>𝜌</m:t>
                      </m:r>
                      <m:r>
                        <a:rPr lang="en-IE" sz="3600" i="1">
                          <a:solidFill>
                            <a:srgbClr val="000000"/>
                          </a:solidFill>
                          <a:latin typeface="Cambria Math" panose="02040503050406030204" pitchFamily="18" charset="0"/>
                        </a:rPr>
                        <m:t>=</m:t>
                      </m:r>
                      <m:f>
                        <m:fPr>
                          <m:ctrlPr>
                            <a:rPr lang="en-IE" sz="3600" i="1">
                              <a:solidFill>
                                <a:srgbClr val="000000"/>
                              </a:solidFill>
                              <a:latin typeface="Cambria Math" panose="02040503050406030204" pitchFamily="18" charset="0"/>
                            </a:rPr>
                          </m:ctrlPr>
                        </m:fPr>
                        <m:num>
                          <m:r>
                            <a:rPr lang="en-IE" sz="3600" i="1">
                              <a:solidFill>
                                <a:srgbClr val="000000"/>
                              </a:solidFill>
                              <a:latin typeface="Cambria Math" panose="02040503050406030204" pitchFamily="18" charset="0"/>
                            </a:rPr>
                            <m:t>𝑚</m:t>
                          </m:r>
                        </m:num>
                        <m:den>
                          <m:r>
                            <a:rPr lang="en-IE" sz="3600" i="1">
                              <a:solidFill>
                                <a:srgbClr val="000000"/>
                              </a:solidFill>
                              <a:latin typeface="Cambria Math" panose="02040503050406030204" pitchFamily="18" charset="0"/>
                            </a:rPr>
                            <m:t>𝑉</m:t>
                          </m:r>
                        </m:den>
                      </m:f>
                    </m:oMath>
                  </m:oMathPara>
                </a14:m>
                <a:endParaRPr lang="en-IE" dirty="0"/>
              </a:p>
            </p:txBody>
          </p:sp>
        </mc:Choice>
        <mc:Fallback xmlns="">
          <p:sp>
            <p:nvSpPr>
              <p:cNvPr id="3082" name="Object 18">
                <a:extLst>
                  <a:ext uri="{FF2B5EF4-FFF2-40B4-BE49-F238E27FC236}">
                    <a16:creationId xmlns:a16="http://schemas.microsoft.com/office/drawing/2014/main" id="{7A38CE8A-A235-1B5A-1B5C-EE36B995F8F2}"/>
                  </a:ext>
                </a:extLst>
              </p:cNvPr>
              <p:cNvSpPr txBox="1">
                <a:spLocks noRot="1" noChangeAspect="1" noMove="1" noResize="1" noEditPoints="1" noAdjustHandles="1" noChangeArrowheads="1" noChangeShapeType="1" noTextEdit="1"/>
              </p:cNvSpPr>
              <p:nvPr/>
            </p:nvSpPr>
            <p:spPr bwMode="auto">
              <a:xfrm>
                <a:off x="5423034" y="2144712"/>
                <a:ext cx="2447925" cy="1284288"/>
              </a:xfrm>
              <a:prstGeom prst="rect">
                <a:avLst/>
              </a:prstGeom>
              <a:blipFill>
                <a:blip r:embed="rId3"/>
                <a:stretch>
                  <a:fillRect/>
                </a:stretch>
              </a:blipFill>
              <a:ln>
                <a:noFill/>
              </a:ln>
            </p:spPr>
            <p:txBody>
              <a:bodyPr/>
              <a:lstStyle/>
              <a:p>
                <a:r>
                  <a:rPr lang="en-US">
                    <a:noFill/>
                  </a:rPr>
                  <a:t> </a:t>
                </a:r>
              </a:p>
            </p:txBody>
          </p:sp>
        </mc:Fallback>
      </mc:AlternateContent>
      <p:sp>
        <p:nvSpPr>
          <p:cNvPr id="3083" name="Text Box 20">
            <a:extLst>
              <a:ext uri="{FF2B5EF4-FFF2-40B4-BE49-F238E27FC236}">
                <a16:creationId xmlns:a16="http://schemas.microsoft.com/office/drawing/2014/main" id="{F8FCDC6E-234C-D9EB-ADE2-F1C5F2DB4965}"/>
              </a:ext>
            </a:extLst>
          </p:cNvPr>
          <p:cNvSpPr txBox="1">
            <a:spLocks noChangeArrowheads="1"/>
          </p:cNvSpPr>
          <p:nvPr/>
        </p:nvSpPr>
        <p:spPr bwMode="auto">
          <a:xfrm>
            <a:off x="4683250" y="2511050"/>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400"/>
              <a:t>or</a:t>
            </a:r>
            <a:endParaRPr lang="en-GB" altLang="en-US" sz="2400"/>
          </a:p>
        </p:txBody>
      </p:sp>
      <mc:AlternateContent xmlns:mc="http://schemas.openxmlformats.org/markup-compatibility/2006" xmlns:a14="http://schemas.microsoft.com/office/drawing/2010/main">
        <mc:Choice Requires="a14">
          <p:sp>
            <p:nvSpPr>
              <p:cNvPr id="2" name="Object 18">
                <a:extLst>
                  <a:ext uri="{FF2B5EF4-FFF2-40B4-BE49-F238E27FC236}">
                    <a16:creationId xmlns:a16="http://schemas.microsoft.com/office/drawing/2014/main" id="{BF801C18-FACA-9A12-F001-E2066939B600}"/>
                  </a:ext>
                </a:extLst>
              </p:cNvPr>
              <p:cNvSpPr txBox="1"/>
              <p:nvPr/>
            </p:nvSpPr>
            <p:spPr bwMode="auto">
              <a:xfrm>
                <a:off x="420075" y="4472597"/>
                <a:ext cx="8303850" cy="1284288"/>
              </a:xfrm>
              <a:prstGeom prst="rect">
                <a:avLst/>
              </a:prstGeom>
              <a:noFill/>
              <a:ln>
                <a:noFill/>
              </a:ln>
            </p:spPr>
            <p:txBody>
              <a:bodyPr>
                <a:noAutofit/>
              </a:bodyPr>
              <a:lstStyle/>
              <a:p>
                <a14:m>
                  <m:oMath xmlns:m="http://schemas.openxmlformats.org/officeDocument/2006/math">
                    <m:r>
                      <a:rPr lang="en-IE" sz="2800" i="1" smtClean="0">
                        <a:solidFill>
                          <a:srgbClr val="000000"/>
                        </a:solidFill>
                        <a:latin typeface="Cambria Math" panose="02040503050406030204" pitchFamily="18" charset="0"/>
                      </a:rPr>
                      <m:t>𝜌</m:t>
                    </m:r>
                  </m:oMath>
                </a14:m>
                <a:r>
                  <a:rPr lang="en-IE" sz="2800" dirty="0"/>
                  <a:t> is a Greek letter used for density pronounced </a:t>
                </a:r>
                <a:r>
                  <a:rPr lang="en-IE" sz="2800" i="1" dirty="0"/>
                  <a:t>rho</a:t>
                </a:r>
              </a:p>
              <a:p>
                <a:r>
                  <a:rPr lang="en-IE" sz="2800" dirty="0"/>
                  <a:t>Notice the slight difference between </a:t>
                </a:r>
                <a14:m>
                  <m:oMath xmlns:m="http://schemas.openxmlformats.org/officeDocument/2006/math">
                    <m:r>
                      <a:rPr lang="en-GB" sz="2800" b="0" i="1" smtClean="0">
                        <a:latin typeface="Cambria Math" panose="02040503050406030204" pitchFamily="18" charset="0"/>
                      </a:rPr>
                      <m:t>𝜌</m:t>
                    </m:r>
                  </m:oMath>
                </a14:m>
                <a:r>
                  <a:rPr lang="en-IE" sz="2800" dirty="0"/>
                  <a:t> and p</a:t>
                </a:r>
              </a:p>
            </p:txBody>
          </p:sp>
        </mc:Choice>
        <mc:Fallback xmlns="">
          <p:sp>
            <p:nvSpPr>
              <p:cNvPr id="2" name="Object 18">
                <a:extLst>
                  <a:ext uri="{FF2B5EF4-FFF2-40B4-BE49-F238E27FC236}">
                    <a16:creationId xmlns:a16="http://schemas.microsoft.com/office/drawing/2014/main" id="{BF801C18-FACA-9A12-F001-E2066939B600}"/>
                  </a:ext>
                </a:extLst>
              </p:cNvPr>
              <p:cNvSpPr txBox="1">
                <a:spLocks noRot="1" noChangeAspect="1" noMove="1" noResize="1" noEditPoints="1" noAdjustHandles="1" noChangeArrowheads="1" noChangeShapeType="1" noTextEdit="1"/>
              </p:cNvSpPr>
              <p:nvPr/>
            </p:nvSpPr>
            <p:spPr bwMode="auto">
              <a:xfrm>
                <a:off x="420075" y="4472597"/>
                <a:ext cx="8303850" cy="1284288"/>
              </a:xfrm>
              <a:prstGeom prst="rect">
                <a:avLst/>
              </a:prstGeom>
              <a:blipFill>
                <a:blip r:embed="rId4"/>
                <a:stretch>
                  <a:fillRect l="-1542" t="-5238" r="-220"/>
                </a:stretch>
              </a:blipFill>
              <a:ln>
                <a:noFill/>
              </a:ln>
            </p:spPr>
            <p:txBody>
              <a:bodyPr/>
              <a:lstStyle/>
              <a:p>
                <a:r>
                  <a:rPr lang="en-GB">
                    <a:noFill/>
                  </a:rPr>
                  <a:t> </a:t>
                </a:r>
              </a:p>
            </p:txBody>
          </p:sp>
        </mc:Fallback>
      </mc:AlternateContent>
      <p:sp>
        <p:nvSpPr>
          <p:cNvPr id="3" name="Title 2">
            <a:extLst>
              <a:ext uri="{FF2B5EF4-FFF2-40B4-BE49-F238E27FC236}">
                <a16:creationId xmlns:a16="http://schemas.microsoft.com/office/drawing/2014/main" id="{BBB67BBB-7FB0-78A5-D848-2A8A2C7304C6}"/>
              </a:ext>
            </a:extLst>
          </p:cNvPr>
          <p:cNvSpPr>
            <a:spLocks noGrp="1"/>
          </p:cNvSpPr>
          <p:nvPr>
            <p:ph type="title"/>
          </p:nvPr>
        </p:nvSpPr>
        <p:spPr>
          <a:xfrm>
            <a:off x="228600" y="189858"/>
            <a:ext cx="8686800" cy="862114"/>
          </a:xfrm>
        </p:spPr>
        <p:txBody>
          <a:bodyPr/>
          <a:lstStyle/>
          <a:p>
            <a:pPr>
              <a:spcBef>
                <a:spcPct val="50000"/>
              </a:spcBef>
            </a:pPr>
            <a:r>
              <a:rPr lang="en-IE" altLang="en-US"/>
              <a:t>What is Density?</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2" grpId="0" animBg="1"/>
      <p:bldP spid="3083" grpId="0"/>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a:extLst>
              <a:ext uri="{FF2B5EF4-FFF2-40B4-BE49-F238E27FC236}">
                <a16:creationId xmlns:a16="http://schemas.microsoft.com/office/drawing/2014/main" id="{4A55BBD4-A4A7-87DB-0291-E2A8107559E1}"/>
              </a:ext>
            </a:extLst>
          </p:cNvPr>
          <p:cNvSpPr txBox="1">
            <a:spLocks noChangeArrowheads="1"/>
          </p:cNvSpPr>
          <p:nvPr/>
        </p:nvSpPr>
        <p:spPr bwMode="auto">
          <a:xfrm>
            <a:off x="4456842" y="4225925"/>
            <a:ext cx="231218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b="1"/>
              <a:t>Scalar</a:t>
            </a:r>
            <a:endParaRPr lang="en-GB" altLang="en-US" sz="2800"/>
          </a:p>
        </p:txBody>
      </p:sp>
      <p:sp>
        <p:nvSpPr>
          <p:cNvPr id="4102" name="Rectangle 4">
            <a:extLst>
              <a:ext uri="{FF2B5EF4-FFF2-40B4-BE49-F238E27FC236}">
                <a16:creationId xmlns:a16="http://schemas.microsoft.com/office/drawing/2014/main" id="{DCA97F40-695A-ECB7-FA2E-62A6D7AA0C60}"/>
              </a:ext>
            </a:extLst>
          </p:cNvPr>
          <p:cNvSpPr>
            <a:spLocks noChangeArrowheads="1"/>
          </p:cNvSpPr>
          <p:nvPr/>
        </p:nvSpPr>
        <p:spPr bwMode="auto">
          <a:xfrm>
            <a:off x="615444" y="1275487"/>
            <a:ext cx="7060798" cy="584775"/>
          </a:xfrm>
          <a:prstGeom prst="rect">
            <a:avLst/>
          </a:prstGeom>
          <a:solidFill>
            <a:srgbClr val="FFFF99"/>
          </a:solidFill>
          <a:ln>
            <a:noFill/>
          </a:ln>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b="1"/>
              <a:t>kilogram per cubic metre ( kg m</a:t>
            </a:r>
            <a:r>
              <a:rPr lang="en-GB" altLang="en-US" sz="3200" b="1" baseline="30000"/>
              <a:t>-3</a:t>
            </a:r>
            <a:r>
              <a:rPr lang="en-GB" altLang="en-US" sz="3200" b="1"/>
              <a:t>).</a:t>
            </a:r>
          </a:p>
        </p:txBody>
      </p:sp>
      <p:sp>
        <p:nvSpPr>
          <p:cNvPr id="2" name="Text Box 5">
            <a:extLst>
              <a:ext uri="{FF2B5EF4-FFF2-40B4-BE49-F238E27FC236}">
                <a16:creationId xmlns:a16="http://schemas.microsoft.com/office/drawing/2014/main" id="{1AE35BF5-C4A7-16D7-BDA2-0F4416FEB576}"/>
              </a:ext>
            </a:extLst>
          </p:cNvPr>
          <p:cNvSpPr txBox="1">
            <a:spLocks noChangeArrowheads="1"/>
          </p:cNvSpPr>
          <p:nvPr/>
        </p:nvSpPr>
        <p:spPr bwMode="auto">
          <a:xfrm>
            <a:off x="1079426" y="3429000"/>
            <a:ext cx="80645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a:t>Is density a scalar or vector quantity</a:t>
            </a:r>
            <a:r>
              <a:rPr lang="en-IE" altLang="en-US" sz="3200" b="1"/>
              <a:t>?</a:t>
            </a:r>
            <a:endParaRPr lang="en-GB" altLang="en-US" sz="2800"/>
          </a:p>
        </p:txBody>
      </p:sp>
      <p:sp>
        <p:nvSpPr>
          <p:cNvPr id="3" name="Title 2">
            <a:extLst>
              <a:ext uri="{FF2B5EF4-FFF2-40B4-BE49-F238E27FC236}">
                <a16:creationId xmlns:a16="http://schemas.microsoft.com/office/drawing/2014/main" id="{1FB052D9-2A2B-1E03-460B-96C62EC82E90}"/>
              </a:ext>
            </a:extLst>
          </p:cNvPr>
          <p:cNvSpPr>
            <a:spLocks noGrp="1"/>
          </p:cNvSpPr>
          <p:nvPr>
            <p:ph type="title"/>
          </p:nvPr>
        </p:nvSpPr>
        <p:spPr>
          <a:xfrm>
            <a:off x="241300" y="155246"/>
            <a:ext cx="8724900" cy="590931"/>
          </a:xfrm>
        </p:spPr>
        <p:txBody>
          <a:bodyPr/>
          <a:lstStyle/>
          <a:p>
            <a:pPr>
              <a:spcBef>
                <a:spcPct val="50000"/>
              </a:spcBef>
            </a:pPr>
            <a:r>
              <a:rPr lang="en-IE" altLang="en-US"/>
              <a:t>What is the SI Unit of Density?</a:t>
            </a:r>
            <a:endParaRPr lang="en-GB" altLang="en-US"/>
          </a:p>
        </p:txBody>
      </p:sp>
      <p:grpSp>
        <p:nvGrpSpPr>
          <p:cNvPr id="11" name="Group 10">
            <a:extLst>
              <a:ext uri="{FF2B5EF4-FFF2-40B4-BE49-F238E27FC236}">
                <a16:creationId xmlns:a16="http://schemas.microsoft.com/office/drawing/2014/main" id="{452B826F-FE92-8C23-B075-88C38BE14AE8}"/>
              </a:ext>
            </a:extLst>
          </p:cNvPr>
          <p:cNvGrpSpPr/>
          <p:nvPr/>
        </p:nvGrpSpPr>
        <p:grpSpPr>
          <a:xfrm>
            <a:off x="3079244" y="2076981"/>
            <a:ext cx="5136943" cy="1064202"/>
            <a:chOff x="3079244" y="2076981"/>
            <a:chExt cx="5136943" cy="1064202"/>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36E1E2A-CD82-7909-C098-DAA627F3C336}"/>
                    </a:ext>
                  </a:extLst>
                </p:cNvPr>
                <p:cNvSpPr txBox="1"/>
                <p:nvPr/>
              </p:nvSpPr>
              <p:spPr>
                <a:xfrm>
                  <a:off x="3079244" y="2184400"/>
                  <a:ext cx="3865161" cy="668966"/>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This comes from </a:t>
                  </a:r>
                  <a14:m>
                    <m:oMath xmlns:m="http://schemas.openxmlformats.org/officeDocument/2006/math">
                      <m:r>
                        <a:rPr lang="en-GB" sz="2800" b="0" i="1" smtClean="0">
                          <a:latin typeface="Cambria Math" panose="02040503050406030204" pitchFamily="18" charset="0"/>
                          <a:cs typeface="Arial" panose="020B0604020202020204" pitchFamily="34" charset="0"/>
                        </a:rPr>
                        <m:t>𝜌</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𝑚</m:t>
                          </m:r>
                        </m:num>
                        <m:den>
                          <m:r>
                            <a:rPr lang="en-GB" sz="2800" b="0" i="1" smtClean="0">
                              <a:latin typeface="Cambria Math" panose="02040503050406030204" pitchFamily="18" charset="0"/>
                              <a:cs typeface="Arial" panose="020B0604020202020204" pitchFamily="34" charset="0"/>
                            </a:rPr>
                            <m:t>𝑉</m:t>
                          </m:r>
                        </m:den>
                      </m:f>
                    </m:oMath>
                  </a14:m>
                  <a:endParaRPr lang="en-GB" sz="280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D36E1E2A-CD82-7909-C098-DAA627F3C336}"/>
                    </a:ext>
                  </a:extLst>
                </p:cNvPr>
                <p:cNvSpPr txBox="1">
                  <a:spLocks noRot="1" noChangeAspect="1" noMove="1" noResize="1" noEditPoints="1" noAdjustHandles="1" noChangeArrowheads="1" noChangeShapeType="1" noTextEdit="1"/>
                </p:cNvSpPr>
                <p:nvPr/>
              </p:nvSpPr>
              <p:spPr>
                <a:xfrm>
                  <a:off x="3079244" y="2184400"/>
                  <a:ext cx="3865161" cy="668966"/>
                </a:xfrm>
                <a:prstGeom prst="rect">
                  <a:avLst/>
                </a:prstGeom>
                <a:blipFill>
                  <a:blip r:embed="rId2"/>
                  <a:stretch>
                    <a:fillRect l="-3155" t="-2727"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97449D-7F46-1338-B566-6ACCF98E82AD}"/>
                    </a:ext>
                  </a:extLst>
                </p:cNvPr>
                <p:cNvSpPr txBox="1"/>
                <p:nvPr/>
              </p:nvSpPr>
              <p:spPr>
                <a:xfrm>
                  <a:off x="7457453" y="2076981"/>
                  <a:ext cx="758734" cy="106420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𝑘𝑔</m:t>
                            </m:r>
                          </m:num>
                          <m:den>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𝑚</m:t>
                                </m:r>
                              </m:e>
                              <m:sup>
                                <m:r>
                                  <a:rPr lang="en-GB" sz="2800" b="0" i="1" smtClean="0">
                                    <a:latin typeface="Cambria Math" panose="02040503050406030204" pitchFamily="18" charset="0"/>
                                    <a:cs typeface="Arial" panose="020B0604020202020204" pitchFamily="34" charset="0"/>
                                  </a:rPr>
                                  <m:t>3</m:t>
                                </m:r>
                              </m:sup>
                            </m:sSup>
                          </m:den>
                        </m:f>
                      </m:oMath>
                    </m:oMathPara>
                  </a14:m>
                  <a:endParaRPr lang="en-GB" sz="280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4897449D-7F46-1338-B566-6ACCF98E82AD}"/>
                    </a:ext>
                  </a:extLst>
                </p:cNvPr>
                <p:cNvSpPr txBox="1">
                  <a:spLocks noRot="1" noChangeAspect="1" noMove="1" noResize="1" noEditPoints="1" noAdjustHandles="1" noChangeArrowheads="1" noChangeShapeType="1" noTextEdit="1"/>
                </p:cNvSpPr>
                <p:nvPr/>
              </p:nvSpPr>
              <p:spPr>
                <a:xfrm>
                  <a:off x="7457453" y="2076981"/>
                  <a:ext cx="758734" cy="1064202"/>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80F6595-51FB-ED8D-5E08-3582E32A481B}"/>
                </a:ext>
              </a:extLst>
            </p:cNvPr>
            <p:cNvCxnSpPr>
              <a:cxnSpLocks/>
            </p:cNvCxnSpPr>
            <p:nvPr/>
          </p:nvCxnSpPr>
          <p:spPr>
            <a:xfrm flipH="1">
              <a:off x="6944405" y="2314915"/>
              <a:ext cx="513048" cy="9185"/>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D0C7ACD-97A1-7F51-719A-C835E6BD28E4}"/>
                </a:ext>
              </a:extLst>
            </p:cNvPr>
            <p:cNvCxnSpPr>
              <a:cxnSpLocks/>
            </p:cNvCxnSpPr>
            <p:nvPr/>
          </p:nvCxnSpPr>
          <p:spPr>
            <a:xfrm flipH="1" flipV="1">
              <a:off x="6944405" y="2778753"/>
              <a:ext cx="513048" cy="32714"/>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ppt_x"/>
                                          </p:val>
                                        </p:tav>
                                        <p:tav tm="100000">
                                          <p:val>
                                            <p:strVal val="#ppt_x"/>
                                          </p:val>
                                        </p:tav>
                                      </p:tavLst>
                                    </p:anim>
                                    <p:anim calcmode="lin" valueType="num">
                                      <p:cBhvr additive="base">
                                        <p:cTn id="8"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wipe(left)">
                                      <p:cBhvr>
                                        <p:cTn id="2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2" grpId="0" animBg="1"/>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5230A-5C96-F1CE-A6AD-E42865B5123C}"/>
            </a:ext>
          </a:extLst>
        </p:cNvPr>
        <p:cNvGrpSpPr/>
        <p:nvPr/>
      </p:nvGrpSpPr>
      <p:grpSpPr>
        <a:xfrm>
          <a:off x="0" y="0"/>
          <a:ext cx="0" cy="0"/>
          <a:chOff x="0" y="0"/>
          <a:chExt cx="0" cy="0"/>
        </a:xfrm>
      </p:grpSpPr>
      <p:graphicFrame>
        <p:nvGraphicFramePr>
          <p:cNvPr id="27781" name="Group 133">
            <a:extLst>
              <a:ext uri="{FF2B5EF4-FFF2-40B4-BE49-F238E27FC236}">
                <a16:creationId xmlns:a16="http://schemas.microsoft.com/office/drawing/2014/main" id="{F694B7D2-19C8-A548-7733-B52D6B940A54}"/>
              </a:ext>
            </a:extLst>
          </p:cNvPr>
          <p:cNvGraphicFramePr>
            <a:graphicFrameLocks noGrp="1"/>
          </p:cNvGraphicFramePr>
          <p:nvPr/>
        </p:nvGraphicFramePr>
        <p:xfrm>
          <a:off x="1317171" y="912153"/>
          <a:ext cx="5932715" cy="4663260"/>
        </p:xfrm>
        <a:graphic>
          <a:graphicData uri="http://schemas.openxmlformats.org/drawingml/2006/table">
            <a:tbl>
              <a:tblPr/>
              <a:tblGrid>
                <a:gridCol w="2688772">
                  <a:extLst>
                    <a:ext uri="{9D8B030D-6E8A-4147-A177-3AD203B41FA5}">
                      <a16:colId xmlns:a16="http://schemas.microsoft.com/office/drawing/2014/main" val="20000"/>
                    </a:ext>
                  </a:extLst>
                </a:gridCol>
                <a:gridCol w="3243943">
                  <a:extLst>
                    <a:ext uri="{9D8B030D-6E8A-4147-A177-3AD203B41FA5}">
                      <a16:colId xmlns:a16="http://schemas.microsoft.com/office/drawing/2014/main" val="20001"/>
                    </a:ext>
                  </a:extLst>
                </a:gridCol>
              </a:tblGrid>
              <a:tr h="484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1" i="0" u="none" strike="noStrike" cap="none" normalizeH="0" baseline="0">
                          <a:ln>
                            <a:noFill/>
                          </a:ln>
                          <a:solidFill>
                            <a:schemeClr val="tx1"/>
                          </a:solidFill>
                          <a:effectLst/>
                          <a:latin typeface="Arial" charset="0"/>
                        </a:rPr>
                        <a:t>Substance</a:t>
                      </a:r>
                      <a:endParaRPr kumimoji="0" lang="en-GB" sz="2800" b="1"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1" i="0" u="none" strike="noStrike" cap="none" normalizeH="0" baseline="0">
                          <a:ln>
                            <a:noFill/>
                          </a:ln>
                          <a:solidFill>
                            <a:schemeClr val="tx1"/>
                          </a:solidFill>
                          <a:effectLst/>
                          <a:latin typeface="Arial" charset="0"/>
                        </a:rPr>
                        <a:t>Density in kg m</a:t>
                      </a:r>
                      <a:r>
                        <a:rPr kumimoji="0" lang="en-IE" sz="2800" b="1" i="0" u="none" strike="noStrike" cap="none" normalizeH="0" baseline="30000">
                          <a:ln>
                            <a:noFill/>
                          </a:ln>
                          <a:solidFill>
                            <a:schemeClr val="tx1"/>
                          </a:solidFill>
                          <a:effectLst/>
                          <a:latin typeface="Arial" charset="0"/>
                        </a:rPr>
                        <a:t>-3</a:t>
                      </a:r>
                      <a:endParaRPr kumimoji="0" lang="en-GB" sz="2800" b="1"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Osmium</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22 590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4596809"/>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Gold</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19 280</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Tungsten</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19 250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576078"/>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Lead</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11 350</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Iron</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7 870</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Stone (approx.)</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2 700</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Water at 4 </a:t>
                      </a:r>
                      <a:r>
                        <a:rPr kumimoji="0" lang="en-IE" sz="2800" b="0" i="0" u="none" strike="noStrike" cap="none" normalizeH="0" baseline="30000" err="1">
                          <a:ln>
                            <a:noFill/>
                          </a:ln>
                          <a:solidFill>
                            <a:schemeClr val="tx1"/>
                          </a:solidFill>
                          <a:effectLst/>
                          <a:latin typeface="Arial" charset="0"/>
                        </a:rPr>
                        <a:t>o</a:t>
                      </a:r>
                      <a:r>
                        <a:rPr kumimoji="0" lang="en-IE" sz="2800" b="0" i="0" u="none" strike="noStrike" cap="none" normalizeH="0" baseline="0" err="1">
                          <a:ln>
                            <a:noFill/>
                          </a:ln>
                          <a:solidFill>
                            <a:schemeClr val="tx1"/>
                          </a:solidFill>
                          <a:effectLst/>
                          <a:latin typeface="Arial" charset="0"/>
                        </a:rPr>
                        <a:t>C</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1 000</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Wood (pine)</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~400</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Box 1">
            <a:extLst>
              <a:ext uri="{FF2B5EF4-FFF2-40B4-BE49-F238E27FC236}">
                <a16:creationId xmlns:a16="http://schemas.microsoft.com/office/drawing/2014/main" id="{71F25756-F26F-513B-2D53-BDA7F0AE462C}"/>
              </a:ext>
            </a:extLst>
          </p:cNvPr>
          <p:cNvSpPr txBox="1"/>
          <p:nvPr/>
        </p:nvSpPr>
        <p:spPr>
          <a:xfrm>
            <a:off x="876740" y="5945847"/>
            <a:ext cx="3869432" cy="523220"/>
          </a:xfrm>
          <a:prstGeom prst="rect">
            <a:avLst/>
          </a:prstGeom>
          <a:noFill/>
        </p:spPr>
        <p:txBody>
          <a:bodyPr wrap="square" rtlCol="0">
            <a:spAutoFit/>
          </a:bodyPr>
          <a:lstStyle/>
          <a:p>
            <a:r>
              <a:rPr lang="en-IE" sz="2800"/>
              <a:t>Source: Wikipedia</a:t>
            </a:r>
          </a:p>
        </p:txBody>
      </p:sp>
      <p:sp>
        <p:nvSpPr>
          <p:cNvPr id="4" name="Title 3">
            <a:extLst>
              <a:ext uri="{FF2B5EF4-FFF2-40B4-BE49-F238E27FC236}">
                <a16:creationId xmlns:a16="http://schemas.microsoft.com/office/drawing/2014/main" id="{D0711DEE-240B-0C34-9A71-65EE58387121}"/>
              </a:ext>
            </a:extLst>
          </p:cNvPr>
          <p:cNvSpPr>
            <a:spLocks noGrp="1"/>
          </p:cNvSpPr>
          <p:nvPr>
            <p:ph type="title"/>
          </p:nvPr>
        </p:nvSpPr>
        <p:spPr/>
        <p:txBody>
          <a:bodyPr/>
          <a:lstStyle/>
          <a:p>
            <a:r>
              <a:rPr lang="en-GB" dirty="0"/>
              <a:t>Solid and liquid densities</a:t>
            </a:r>
          </a:p>
        </p:txBody>
      </p:sp>
    </p:spTree>
    <p:extLst>
      <p:ext uri="{BB962C8B-B14F-4D97-AF65-F5344CB8AC3E}">
        <p14:creationId xmlns:p14="http://schemas.microsoft.com/office/powerpoint/2010/main" val="13766014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81" name="Group 133">
            <a:extLst>
              <a:ext uri="{FF2B5EF4-FFF2-40B4-BE49-F238E27FC236}">
                <a16:creationId xmlns:a16="http://schemas.microsoft.com/office/drawing/2014/main" id="{608E0FCC-8F1F-A4AD-A15A-14C09A40A47E}"/>
              </a:ext>
            </a:extLst>
          </p:cNvPr>
          <p:cNvGraphicFramePr>
            <a:graphicFrameLocks noGrp="1"/>
          </p:cNvGraphicFramePr>
          <p:nvPr/>
        </p:nvGraphicFramePr>
        <p:xfrm>
          <a:off x="1317171" y="727096"/>
          <a:ext cx="5976258" cy="4663260"/>
        </p:xfrm>
        <a:graphic>
          <a:graphicData uri="http://schemas.openxmlformats.org/drawingml/2006/table">
            <a:tbl>
              <a:tblPr/>
              <a:tblGrid>
                <a:gridCol w="2701070">
                  <a:extLst>
                    <a:ext uri="{9D8B030D-6E8A-4147-A177-3AD203B41FA5}">
                      <a16:colId xmlns:a16="http://schemas.microsoft.com/office/drawing/2014/main" val="20000"/>
                    </a:ext>
                  </a:extLst>
                </a:gridCol>
                <a:gridCol w="3275188">
                  <a:extLst>
                    <a:ext uri="{9D8B030D-6E8A-4147-A177-3AD203B41FA5}">
                      <a16:colId xmlns:a16="http://schemas.microsoft.com/office/drawing/2014/main" val="20001"/>
                    </a:ext>
                  </a:extLst>
                </a:gridCol>
              </a:tblGrid>
              <a:tr h="484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1" i="0" u="none" strike="noStrike" cap="none" normalizeH="0" baseline="0">
                          <a:ln>
                            <a:noFill/>
                          </a:ln>
                          <a:solidFill>
                            <a:schemeClr val="tx1"/>
                          </a:solidFill>
                          <a:effectLst/>
                          <a:latin typeface="Arial" charset="0"/>
                        </a:rPr>
                        <a:t>Substance</a:t>
                      </a:r>
                      <a:endParaRPr kumimoji="0" lang="en-GB" sz="2800" b="1"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1" i="0" u="none" strike="noStrike" cap="none" normalizeH="0" baseline="0">
                          <a:ln>
                            <a:noFill/>
                          </a:ln>
                          <a:solidFill>
                            <a:schemeClr val="tx1"/>
                          </a:solidFill>
                          <a:effectLst/>
                          <a:latin typeface="Arial" charset="0"/>
                        </a:rPr>
                        <a:t>Density in kg m</a:t>
                      </a:r>
                      <a:r>
                        <a:rPr kumimoji="0" lang="en-IE" sz="2800" b="1" i="0" u="none" strike="noStrike" cap="none" normalizeH="0" baseline="30000">
                          <a:ln>
                            <a:noFill/>
                          </a:ln>
                          <a:solidFill>
                            <a:schemeClr val="tx1"/>
                          </a:solidFill>
                          <a:effectLst/>
                          <a:latin typeface="Arial" charset="0"/>
                        </a:rPr>
                        <a:t>-3</a:t>
                      </a:r>
                      <a:endParaRPr kumimoji="0" lang="en-GB" sz="2800" b="1"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Air (0 </a:t>
                      </a:r>
                      <a:r>
                        <a:rPr kumimoji="0" lang="en-IE" sz="2800" b="0" i="0" u="none" strike="noStrike" cap="none" normalizeH="0" baseline="30000" err="1">
                          <a:ln>
                            <a:noFill/>
                          </a:ln>
                          <a:solidFill>
                            <a:schemeClr val="tx1"/>
                          </a:solidFill>
                          <a:effectLst/>
                          <a:latin typeface="Arial" charset="0"/>
                        </a:rPr>
                        <a:t>o</a:t>
                      </a:r>
                      <a:r>
                        <a:rPr kumimoji="0" lang="en-IE" sz="2800" b="0" i="0" u="none" strike="noStrike" cap="none" normalizeH="0" baseline="0" err="1">
                          <a:ln>
                            <a:noFill/>
                          </a:ln>
                          <a:solidFill>
                            <a:schemeClr val="tx1"/>
                          </a:solidFill>
                          <a:effectLst/>
                          <a:latin typeface="Arial" charset="0"/>
                        </a:rPr>
                        <a:t>C</a:t>
                      </a:r>
                      <a:r>
                        <a:rPr kumimoji="0" lang="en-IE" sz="2800" b="0" i="0" u="none" strike="noStrike" cap="none" normalizeH="0" baseline="0">
                          <a:ln>
                            <a:noFill/>
                          </a:ln>
                          <a:solidFill>
                            <a:schemeClr val="tx1"/>
                          </a:solidFill>
                          <a:effectLst/>
                          <a:latin typeface="Arial" charset="0"/>
                        </a:rPr>
                        <a:t>)</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1.27</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4596809"/>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Nitrogen</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1.23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3400">
                <a:tc>
                  <a:txBody>
                    <a:bodyPr/>
                    <a:lstStyle/>
                    <a:p>
                      <a:r>
                        <a:rPr kumimoji="0" lang="en-GB" sz="2800" b="0" i="0" u="none" strike="noStrike" kern="1200" cap="none" normalizeH="0" baseline="0">
                          <a:ln>
                            <a:noFill/>
                          </a:ln>
                          <a:solidFill>
                            <a:schemeClr val="tx1"/>
                          </a:solidFill>
                          <a:effectLst/>
                          <a:latin typeface="Arial" charset="0"/>
                          <a:ea typeface="+mn-ea"/>
                          <a:cs typeface="+mn-cs"/>
                        </a:rPr>
                        <a:t>Oxygen</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GB" sz="2800" b="0" i="0" u="none" strike="noStrike" kern="1200" cap="none" normalizeH="0" baseline="0">
                          <a:ln>
                            <a:noFill/>
                          </a:ln>
                          <a:solidFill>
                            <a:schemeClr val="tx1"/>
                          </a:solidFill>
                          <a:effectLst/>
                          <a:latin typeface="Arial" charset="0"/>
                          <a:ea typeface="+mn-ea"/>
                          <a:cs typeface="+mn-cs"/>
                        </a:rPr>
                        <a:t>1.41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Carbon dioxide</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a:ln>
                            <a:noFill/>
                          </a:ln>
                          <a:solidFill>
                            <a:schemeClr val="tx1"/>
                          </a:solidFill>
                          <a:effectLst/>
                          <a:latin typeface="Arial" charset="0"/>
                        </a:rPr>
                        <a:t>1.94</a:t>
                      </a:r>
                      <a:endParaRPr kumimoji="0" lang="en-GB" sz="2800" b="0" i="0" u="none" strike="noStrike" cap="none" normalizeH="0" baseline="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Argon</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1.76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Methane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0.706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Helium</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0.176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0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Hydrogen</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0.089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 name="TextBox 1">
            <a:extLst>
              <a:ext uri="{FF2B5EF4-FFF2-40B4-BE49-F238E27FC236}">
                <a16:creationId xmlns:a16="http://schemas.microsoft.com/office/drawing/2014/main" id="{46E902C9-D25E-0172-9FE4-6FF6DCC621F6}"/>
              </a:ext>
            </a:extLst>
          </p:cNvPr>
          <p:cNvSpPr txBox="1"/>
          <p:nvPr/>
        </p:nvSpPr>
        <p:spPr>
          <a:xfrm>
            <a:off x="1078564" y="6052457"/>
            <a:ext cx="6616690" cy="400110"/>
          </a:xfrm>
          <a:prstGeom prst="rect">
            <a:avLst/>
          </a:prstGeom>
          <a:noFill/>
        </p:spPr>
        <p:txBody>
          <a:bodyPr wrap="square" rtlCol="0">
            <a:spAutoFit/>
          </a:bodyPr>
          <a:lstStyle/>
          <a:p>
            <a:r>
              <a:rPr lang="en-IE" sz="2000"/>
              <a:t>Source: </a:t>
            </a:r>
            <a:r>
              <a:rPr lang="en-GB" sz="2000">
                <a:hlinkClick r:id="rId2"/>
              </a:rPr>
              <a:t>Density of Gases - The Engineering Mindset</a:t>
            </a:r>
            <a:endParaRPr lang="en-IE" sz="2000"/>
          </a:p>
        </p:txBody>
      </p:sp>
      <p:sp>
        <p:nvSpPr>
          <p:cNvPr id="4" name="Title 3">
            <a:extLst>
              <a:ext uri="{FF2B5EF4-FFF2-40B4-BE49-F238E27FC236}">
                <a16:creationId xmlns:a16="http://schemas.microsoft.com/office/drawing/2014/main" id="{75302B2D-D976-E8CE-25C5-BF9AFCCD4489}"/>
              </a:ext>
            </a:extLst>
          </p:cNvPr>
          <p:cNvSpPr>
            <a:spLocks noGrp="1"/>
          </p:cNvSpPr>
          <p:nvPr>
            <p:ph type="title"/>
          </p:nvPr>
        </p:nvSpPr>
        <p:spPr>
          <a:xfrm>
            <a:off x="241300" y="155246"/>
            <a:ext cx="8724900" cy="594137"/>
          </a:xfrm>
        </p:spPr>
        <p:txBody>
          <a:bodyPr/>
          <a:lstStyle/>
          <a:p>
            <a:r>
              <a:rPr lang="en-GB"/>
              <a:t>Gas densities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a:extLst>
              <a:ext uri="{FF2B5EF4-FFF2-40B4-BE49-F238E27FC236}">
                <a16:creationId xmlns:a16="http://schemas.microsoft.com/office/drawing/2014/main" id="{DD2260E4-3863-25B8-205A-F877E725BE04}"/>
              </a:ext>
            </a:extLst>
          </p:cNvPr>
          <p:cNvSpPr txBox="1">
            <a:spLocks noChangeArrowheads="1"/>
          </p:cNvSpPr>
          <p:nvPr/>
        </p:nvSpPr>
        <p:spPr bwMode="auto">
          <a:xfrm>
            <a:off x="1198861" y="1860595"/>
            <a:ext cx="490330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b="1" dirty="0"/>
              <a:t>1 m</a:t>
            </a:r>
            <a:r>
              <a:rPr lang="en-IE" altLang="en-US" sz="2800" b="1" baseline="30000" dirty="0"/>
              <a:t>3</a:t>
            </a:r>
            <a:r>
              <a:rPr lang="en-IE" altLang="en-US" sz="2800" b="1" dirty="0"/>
              <a:t>   =   1,000,000 cm</a:t>
            </a:r>
            <a:r>
              <a:rPr lang="en-IE" altLang="en-US" sz="2800" b="1" baseline="30000" dirty="0"/>
              <a:t>3</a:t>
            </a:r>
            <a:r>
              <a:rPr lang="en-IE" altLang="en-US" sz="2800" b="1" dirty="0"/>
              <a:t>            </a:t>
            </a:r>
          </a:p>
          <a:p>
            <a:pPr eaLnBrk="1" hangingPunct="1">
              <a:spcBef>
                <a:spcPct val="50000"/>
              </a:spcBef>
            </a:pPr>
            <a:r>
              <a:rPr lang="en-IE" altLang="en-US" sz="2800" b="1" dirty="0"/>
              <a:t>1 cm</a:t>
            </a:r>
            <a:r>
              <a:rPr lang="en-IE" altLang="en-US" sz="2800" b="1" baseline="30000" dirty="0"/>
              <a:t>3</a:t>
            </a:r>
            <a:r>
              <a:rPr lang="en-IE" altLang="en-US" sz="2800" b="1" dirty="0"/>
              <a:t>   =   1 </a:t>
            </a:r>
            <a:r>
              <a:rPr lang="en-US" altLang="en-US" sz="2800" b="1" dirty="0">
                <a:cs typeface="Arial" panose="020B0604020202020204" pitchFamily="34" charset="0"/>
              </a:rPr>
              <a:t>× 10</a:t>
            </a:r>
            <a:r>
              <a:rPr lang="en-US" altLang="en-US" sz="2800" b="1" baseline="30000" dirty="0">
                <a:cs typeface="Arial" panose="020B0604020202020204" pitchFamily="34" charset="0"/>
              </a:rPr>
              <a:t>-6</a:t>
            </a:r>
            <a:r>
              <a:rPr lang="en-US" altLang="en-US" sz="2800" b="1" dirty="0">
                <a:cs typeface="Arial" panose="020B0604020202020204" pitchFamily="34" charset="0"/>
              </a:rPr>
              <a:t> m</a:t>
            </a:r>
            <a:r>
              <a:rPr lang="en-US" altLang="en-US" sz="2800" b="1" baseline="30000" dirty="0">
                <a:cs typeface="Arial" panose="020B0604020202020204" pitchFamily="34" charset="0"/>
              </a:rPr>
              <a:t>3</a:t>
            </a:r>
          </a:p>
        </p:txBody>
      </p:sp>
      <p:sp>
        <p:nvSpPr>
          <p:cNvPr id="6148" name="Rectangle 6">
            <a:extLst>
              <a:ext uri="{FF2B5EF4-FFF2-40B4-BE49-F238E27FC236}">
                <a16:creationId xmlns:a16="http://schemas.microsoft.com/office/drawing/2014/main" id="{B2F40654-A842-CF02-16B5-C549517CF6E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p:sp>
        <p:nvSpPr>
          <p:cNvPr id="3" name="TextBox 2">
            <a:extLst>
              <a:ext uri="{FF2B5EF4-FFF2-40B4-BE49-F238E27FC236}">
                <a16:creationId xmlns:a16="http://schemas.microsoft.com/office/drawing/2014/main" id="{C79387D8-0FCD-CEA2-A017-9ACEEB6B5BEB}"/>
              </a:ext>
            </a:extLst>
          </p:cNvPr>
          <p:cNvSpPr txBox="1"/>
          <p:nvPr/>
        </p:nvSpPr>
        <p:spPr>
          <a:xfrm>
            <a:off x="859972" y="1012801"/>
            <a:ext cx="6572568" cy="523220"/>
          </a:xfrm>
          <a:prstGeom prst="rect">
            <a:avLst/>
          </a:prstGeom>
          <a:solidFill>
            <a:srgbClr val="FFFF66"/>
          </a:solidFill>
        </p:spPr>
        <p:txBody>
          <a:bodyPr wrap="none" rtlCol="0">
            <a:spAutoFit/>
          </a:bodyPr>
          <a:lstStyle/>
          <a:p>
            <a:pPr algn="l"/>
            <a:r>
              <a:rPr lang="en-GB" sz="2800"/>
              <a:t>Be really </a:t>
            </a:r>
            <a:r>
              <a:rPr lang="en-GB" sz="2800" err="1"/>
              <a:t>really</a:t>
            </a:r>
            <a:r>
              <a:rPr lang="en-GB" sz="2800"/>
              <a:t> careful, it’s a bit of a trap</a:t>
            </a:r>
          </a:p>
        </p:txBody>
      </p:sp>
      <mc:AlternateContent xmlns:mc="http://schemas.openxmlformats.org/markup-compatibility/2006" xmlns:a14="http://schemas.microsoft.com/office/drawing/2010/main">
        <mc:Choice Requires="a14">
          <p:sp>
            <p:nvSpPr>
              <p:cNvPr id="4" name="Text Box 4">
                <a:extLst>
                  <a:ext uri="{FF2B5EF4-FFF2-40B4-BE49-F238E27FC236}">
                    <a16:creationId xmlns:a16="http://schemas.microsoft.com/office/drawing/2014/main" id="{4BBED999-34BC-B7D3-09E6-1A6E607004CC}"/>
                  </a:ext>
                </a:extLst>
              </p:cNvPr>
              <p:cNvSpPr txBox="1">
                <a:spLocks noChangeArrowheads="1"/>
              </p:cNvSpPr>
              <p:nvPr/>
            </p:nvSpPr>
            <p:spPr bwMode="auto">
              <a:xfrm>
                <a:off x="1003255" y="5835575"/>
                <a:ext cx="6837725"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800" b="0" i="0" smtClean="0">
                          <a:latin typeface="Cambria Math" panose="02040503050406030204" pitchFamily="18" charset="0"/>
                        </a:rPr>
                        <m:t>100</m:t>
                      </m:r>
                      <m:r>
                        <a:rPr lang="en-GB" altLang="en-US" sz="2800" b="0" i="1" smtClean="0">
                          <a:latin typeface="Cambria Math" panose="02040503050406030204" pitchFamily="18" charset="0"/>
                        </a:rPr>
                        <m:t>×100×100</m:t>
                      </m:r>
                      <m:r>
                        <a:rPr lang="en-GB" altLang="en-US" sz="2800" b="0" i="0" smtClean="0">
                          <a:latin typeface="Cambria Math" panose="02040503050406030204" pitchFamily="18" charset="0"/>
                        </a:rPr>
                        <m:t> </m:t>
                      </m:r>
                      <m:r>
                        <a:rPr lang="en-GB" altLang="en-US" sz="2800" b="0" i="1" smtClean="0">
                          <a:latin typeface="Cambria Math" panose="02040503050406030204" pitchFamily="18" charset="0"/>
                        </a:rPr>
                        <m:t>=1 000 000 </m:t>
                      </m:r>
                      <m:r>
                        <a:rPr lang="en-GB" altLang="en-US" sz="2800" b="0" i="1" smtClean="0">
                          <a:latin typeface="Cambria Math" panose="02040503050406030204" pitchFamily="18" charset="0"/>
                        </a:rPr>
                        <m:t>𝑐</m:t>
                      </m:r>
                      <m:sSup>
                        <m:sSupPr>
                          <m:ctrlPr>
                            <a:rPr lang="en-GB" altLang="en-US" sz="2800" i="1" smtClean="0">
                              <a:latin typeface="Cambria Math" panose="02040503050406030204" pitchFamily="18" charset="0"/>
                            </a:rPr>
                          </m:ctrlPr>
                        </m:sSupPr>
                        <m:e>
                          <m:r>
                            <a:rPr lang="en-GB" altLang="en-US" sz="2800" b="0" i="1" smtClean="0">
                              <a:latin typeface="Cambria Math" panose="02040503050406030204" pitchFamily="18" charset="0"/>
                            </a:rPr>
                            <m:t>𝑚</m:t>
                          </m:r>
                        </m:e>
                        <m:sup>
                          <m:r>
                            <a:rPr lang="en-GB" altLang="en-US" sz="2800" b="0" i="1" smtClean="0">
                              <a:latin typeface="Cambria Math" panose="02040503050406030204" pitchFamily="18" charset="0"/>
                            </a:rPr>
                            <m:t>3</m:t>
                          </m:r>
                        </m:sup>
                      </m:sSup>
                      <m:r>
                        <a:rPr lang="en-GB" altLang="en-US" sz="2800" b="0" i="1" smtClean="0">
                          <a:latin typeface="Cambria Math" panose="02040503050406030204" pitchFamily="18" charset="0"/>
                        </a:rPr>
                        <m:t>𝑖𝑛</m:t>
                      </m:r>
                      <m:r>
                        <a:rPr lang="en-GB" altLang="en-US" sz="2800" b="0" i="1" smtClean="0">
                          <a:latin typeface="Cambria Math" panose="02040503050406030204" pitchFamily="18" charset="0"/>
                        </a:rPr>
                        <m:t> 1 </m:t>
                      </m:r>
                      <m:sSup>
                        <m:sSupPr>
                          <m:ctrlPr>
                            <a:rPr lang="en-GB" altLang="en-US" sz="2800" b="0" i="1" smtClean="0">
                              <a:latin typeface="Cambria Math" panose="02040503050406030204" pitchFamily="18" charset="0"/>
                            </a:rPr>
                          </m:ctrlPr>
                        </m:sSupPr>
                        <m:e>
                          <m:r>
                            <a:rPr lang="en-GB" altLang="en-US" sz="2800" b="0" i="1" smtClean="0">
                              <a:latin typeface="Cambria Math" panose="02040503050406030204" pitchFamily="18" charset="0"/>
                            </a:rPr>
                            <m:t>𝑚</m:t>
                          </m:r>
                        </m:e>
                        <m:sup>
                          <m:r>
                            <a:rPr lang="en-GB" altLang="en-US" sz="2800" b="0" i="1" smtClean="0">
                              <a:latin typeface="Cambria Math" panose="02040503050406030204" pitchFamily="18" charset="0"/>
                            </a:rPr>
                            <m:t>3</m:t>
                          </m:r>
                        </m:sup>
                      </m:sSup>
                    </m:oMath>
                  </m:oMathPara>
                </a14:m>
                <a:endParaRPr lang="en-GB" altLang="en-US" sz="2800" dirty="0"/>
              </a:p>
            </p:txBody>
          </p:sp>
        </mc:Choice>
        <mc:Fallback xmlns="">
          <p:sp>
            <p:nvSpPr>
              <p:cNvPr id="4" name="Text Box 4">
                <a:extLst>
                  <a:ext uri="{FF2B5EF4-FFF2-40B4-BE49-F238E27FC236}">
                    <a16:creationId xmlns:a16="http://schemas.microsoft.com/office/drawing/2014/main" id="{4BBED999-34BC-B7D3-09E6-1A6E607004CC}"/>
                  </a:ext>
                </a:extLst>
              </p:cNvPr>
              <p:cNvSpPr txBox="1">
                <a:spLocks noRot="1" noChangeAspect="1" noMove="1" noResize="1" noEditPoints="1" noAdjustHandles="1" noChangeArrowheads="1" noChangeShapeType="1" noTextEdit="1"/>
              </p:cNvSpPr>
              <p:nvPr/>
            </p:nvSpPr>
            <p:spPr bwMode="auto">
              <a:xfrm>
                <a:off x="1003255" y="5835575"/>
                <a:ext cx="6837725" cy="52322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 name="Title 4">
            <a:extLst>
              <a:ext uri="{FF2B5EF4-FFF2-40B4-BE49-F238E27FC236}">
                <a16:creationId xmlns:a16="http://schemas.microsoft.com/office/drawing/2014/main" id="{8993DDFE-82F8-86F5-AD81-CFEFF8F499B6}"/>
              </a:ext>
            </a:extLst>
          </p:cNvPr>
          <p:cNvSpPr>
            <a:spLocks noGrp="1"/>
          </p:cNvSpPr>
          <p:nvPr>
            <p:ph type="title"/>
          </p:nvPr>
        </p:nvSpPr>
        <p:spPr>
          <a:xfrm>
            <a:off x="241300" y="155246"/>
            <a:ext cx="8724900" cy="594137"/>
          </a:xfrm>
        </p:spPr>
        <p:txBody>
          <a:bodyPr/>
          <a:lstStyle/>
          <a:p>
            <a:r>
              <a:rPr lang="en-IE"/>
              <a:t>converting volumes</a:t>
            </a:r>
          </a:p>
        </p:txBody>
      </p:sp>
      <p:sp>
        <p:nvSpPr>
          <p:cNvPr id="2" name="Freeform: Shape 1">
            <a:extLst>
              <a:ext uri="{FF2B5EF4-FFF2-40B4-BE49-F238E27FC236}">
                <a16:creationId xmlns:a16="http://schemas.microsoft.com/office/drawing/2014/main" id="{617DE4D1-A65C-5571-7305-CEAB2DE0DFAF}"/>
              </a:ext>
            </a:extLst>
          </p:cNvPr>
          <p:cNvSpPr/>
          <p:nvPr/>
        </p:nvSpPr>
        <p:spPr>
          <a:xfrm>
            <a:off x="2788920" y="3712076"/>
            <a:ext cx="1497330" cy="1280160"/>
          </a:xfrm>
          <a:custGeom>
            <a:avLst/>
            <a:gdLst>
              <a:gd name="connsiteX0" fmla="*/ 0 w 1497330"/>
              <a:gd name="connsiteY0" fmla="*/ 57150 h 1280160"/>
              <a:gd name="connsiteX1" fmla="*/ 0 w 1497330"/>
              <a:gd name="connsiteY1" fmla="*/ 902970 h 1280160"/>
              <a:gd name="connsiteX2" fmla="*/ 731520 w 1497330"/>
              <a:gd name="connsiteY2" fmla="*/ 1280160 h 1280160"/>
              <a:gd name="connsiteX3" fmla="*/ 1497330 w 1497330"/>
              <a:gd name="connsiteY3" fmla="*/ 811530 h 1280160"/>
              <a:gd name="connsiteX4" fmla="*/ 1497330 w 1497330"/>
              <a:gd name="connsiteY4" fmla="*/ 0 h 1280160"/>
              <a:gd name="connsiteX5" fmla="*/ 754380 w 1497330"/>
              <a:gd name="connsiteY5" fmla="*/ 308610 h 1280160"/>
              <a:gd name="connsiteX6" fmla="*/ 0 w 1497330"/>
              <a:gd name="connsiteY6" fmla="*/ 5715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330" h="1280160">
                <a:moveTo>
                  <a:pt x="0" y="57150"/>
                </a:moveTo>
                <a:lnTo>
                  <a:pt x="0" y="902970"/>
                </a:lnTo>
                <a:lnTo>
                  <a:pt x="731520" y="1280160"/>
                </a:lnTo>
                <a:lnTo>
                  <a:pt x="1497330" y="811530"/>
                </a:lnTo>
                <a:lnTo>
                  <a:pt x="1497330" y="0"/>
                </a:lnTo>
                <a:lnTo>
                  <a:pt x="754380" y="308610"/>
                </a:lnTo>
                <a:lnTo>
                  <a:pt x="0" y="5715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74331256-519B-CFCD-EBB4-D50B28C19774}"/>
              </a:ext>
            </a:extLst>
          </p:cNvPr>
          <p:cNvSpPr/>
          <p:nvPr/>
        </p:nvSpPr>
        <p:spPr>
          <a:xfrm>
            <a:off x="2777490" y="3517766"/>
            <a:ext cx="1485900" cy="274320"/>
          </a:xfrm>
          <a:custGeom>
            <a:avLst/>
            <a:gdLst>
              <a:gd name="connsiteX0" fmla="*/ 0 w 1485900"/>
              <a:gd name="connsiteY0" fmla="*/ 274320 h 274320"/>
              <a:gd name="connsiteX1" fmla="*/ 868680 w 1485900"/>
              <a:gd name="connsiteY1" fmla="*/ 0 h 274320"/>
              <a:gd name="connsiteX2" fmla="*/ 1485900 w 1485900"/>
              <a:gd name="connsiteY2" fmla="*/ 182880 h 274320"/>
            </a:gdLst>
            <a:ahLst/>
            <a:cxnLst>
              <a:cxn ang="0">
                <a:pos x="connsiteX0" y="connsiteY0"/>
              </a:cxn>
              <a:cxn ang="0">
                <a:pos x="connsiteX1" y="connsiteY1"/>
              </a:cxn>
              <a:cxn ang="0">
                <a:pos x="connsiteX2" y="connsiteY2"/>
              </a:cxn>
            </a:cxnLst>
            <a:rect l="l" t="t" r="r" b="b"/>
            <a:pathLst>
              <a:path w="1485900" h="274320">
                <a:moveTo>
                  <a:pt x="0" y="274320"/>
                </a:moveTo>
                <a:lnTo>
                  <a:pt x="868680" y="0"/>
                </a:lnTo>
                <a:lnTo>
                  <a:pt x="1485900" y="18288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6B61F563-8BEF-9E97-7F48-0288BED50289}"/>
              </a:ext>
            </a:extLst>
          </p:cNvPr>
          <p:cNvCxnSpPr>
            <a:cxnSpLocks/>
            <a:stCxn id="2" idx="5"/>
            <a:endCxn id="2" idx="2"/>
          </p:cNvCxnSpPr>
          <p:nvPr/>
        </p:nvCxnSpPr>
        <p:spPr>
          <a:xfrm flipH="1">
            <a:off x="3520440" y="4020686"/>
            <a:ext cx="22860" cy="97155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62AE596-6002-0C16-7E04-DAFF1EF7189E}"/>
              </a:ext>
            </a:extLst>
          </p:cNvPr>
          <p:cNvSpPr txBox="1"/>
          <p:nvPr/>
        </p:nvSpPr>
        <p:spPr>
          <a:xfrm rot="19916509">
            <a:off x="3558818" y="4718129"/>
            <a:ext cx="1194558" cy="461665"/>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100 cm</a:t>
            </a:r>
          </a:p>
        </p:txBody>
      </p:sp>
      <p:sp>
        <p:nvSpPr>
          <p:cNvPr id="11" name="TextBox 10">
            <a:extLst>
              <a:ext uri="{FF2B5EF4-FFF2-40B4-BE49-F238E27FC236}">
                <a16:creationId xmlns:a16="http://schemas.microsoft.com/office/drawing/2014/main" id="{43CFE88C-7A78-8E22-2767-60FC7C1D59E8}"/>
              </a:ext>
            </a:extLst>
          </p:cNvPr>
          <p:cNvSpPr txBox="1"/>
          <p:nvPr/>
        </p:nvSpPr>
        <p:spPr>
          <a:xfrm rot="1679842">
            <a:off x="2417494" y="4787648"/>
            <a:ext cx="1194558" cy="461665"/>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100 cm</a:t>
            </a:r>
          </a:p>
        </p:txBody>
      </p:sp>
      <p:sp>
        <p:nvSpPr>
          <p:cNvPr id="12" name="TextBox 11">
            <a:extLst>
              <a:ext uri="{FF2B5EF4-FFF2-40B4-BE49-F238E27FC236}">
                <a16:creationId xmlns:a16="http://schemas.microsoft.com/office/drawing/2014/main" id="{DEC6FC80-A3C4-6162-ADDB-8C0E0293BC5D}"/>
              </a:ext>
            </a:extLst>
          </p:cNvPr>
          <p:cNvSpPr txBox="1"/>
          <p:nvPr/>
        </p:nvSpPr>
        <p:spPr>
          <a:xfrm rot="16200000">
            <a:off x="1890793" y="3851597"/>
            <a:ext cx="1194558" cy="461665"/>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100 cm</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46C21-844D-8088-BE03-4AA01F1CDE9C}"/>
            </a:ext>
          </a:extLst>
        </p:cNvPr>
        <p:cNvGrpSpPr/>
        <p:nvPr/>
      </p:nvGrpSpPr>
      <p:grpSpPr>
        <a:xfrm>
          <a:off x="0" y="0"/>
          <a:ext cx="0" cy="0"/>
          <a:chOff x="0" y="0"/>
          <a:chExt cx="0" cy="0"/>
        </a:xfrm>
      </p:grpSpPr>
      <p:sp>
        <p:nvSpPr>
          <p:cNvPr id="6148" name="Rectangle 6">
            <a:extLst>
              <a:ext uri="{FF2B5EF4-FFF2-40B4-BE49-F238E27FC236}">
                <a16:creationId xmlns:a16="http://schemas.microsoft.com/office/drawing/2014/main" id="{32EB4580-E922-E179-8161-1D07AE8B7D6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p:sp>
        <p:nvSpPr>
          <p:cNvPr id="6" name="TextBox 5">
            <a:extLst>
              <a:ext uri="{FF2B5EF4-FFF2-40B4-BE49-F238E27FC236}">
                <a16:creationId xmlns:a16="http://schemas.microsoft.com/office/drawing/2014/main" id="{A00B304B-D0FC-C9EB-EE0D-50809210643A}"/>
              </a:ext>
            </a:extLst>
          </p:cNvPr>
          <p:cNvSpPr txBox="1"/>
          <p:nvPr/>
        </p:nvSpPr>
        <p:spPr>
          <a:xfrm>
            <a:off x="940514" y="1328482"/>
            <a:ext cx="7262972" cy="523220"/>
          </a:xfrm>
          <a:prstGeom prst="rect">
            <a:avLst/>
          </a:prstGeom>
          <a:noFill/>
        </p:spPr>
        <p:txBody>
          <a:bodyPr wrap="square">
            <a:spAutoFit/>
          </a:bodyPr>
          <a:lstStyle/>
          <a:p>
            <a:pPr eaLnBrk="1" hangingPunct="1">
              <a:spcBef>
                <a:spcPct val="50000"/>
              </a:spcBef>
            </a:pPr>
            <a:r>
              <a:rPr lang="en-IE" altLang="en-US" sz="2800" b="1"/>
              <a:t>1 litre   =   1,000 cm</a:t>
            </a:r>
            <a:r>
              <a:rPr lang="en-IE" altLang="en-US" sz="2800" b="1" baseline="30000"/>
              <a:t>3</a:t>
            </a:r>
            <a:r>
              <a:rPr lang="en-IE" altLang="en-US" sz="2800" b="1"/>
              <a:t>  = 0.001 m</a:t>
            </a:r>
            <a:r>
              <a:rPr lang="en-IE" altLang="en-US" sz="2800" b="1" baseline="30000"/>
              <a:t>3</a:t>
            </a:r>
            <a:endParaRPr lang="en-IE" altLang="en-US" sz="2800" b="1"/>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7C83BC6-EA2C-6B97-EDA2-0B6ED71D9ADA}"/>
                  </a:ext>
                </a:extLst>
              </p:cNvPr>
              <p:cNvSpPr txBox="1"/>
              <p:nvPr/>
            </p:nvSpPr>
            <p:spPr>
              <a:xfrm>
                <a:off x="785942" y="3308128"/>
                <a:ext cx="7417543" cy="2031325"/>
              </a:xfrm>
              <a:prstGeom prst="rect">
                <a:avLst/>
              </a:prstGeom>
              <a:noFill/>
            </p:spPr>
            <p:txBody>
              <a:bodyPr wrap="square">
                <a:spAutoFit/>
              </a:bodyPr>
              <a:lstStyle/>
              <a:p>
                <a:pPr eaLnBrk="1" hangingPunct="1">
                  <a:spcBef>
                    <a:spcPct val="50000"/>
                  </a:spcBef>
                </a:pPr>
                <a:r>
                  <a:rPr lang="en-GB" sz="2800"/>
                  <a:t>Up to 1964, the litre was defined as the volume of 1 kg of water at 3.98 ℃.</a:t>
                </a:r>
              </a:p>
              <a:p>
                <a:pPr eaLnBrk="1" hangingPunct="1">
                  <a:spcBef>
                    <a:spcPct val="50000"/>
                  </a:spcBef>
                </a:pPr>
                <a:r>
                  <a:rPr lang="en-GB" altLang="en-US" sz="2800"/>
                  <a:t>This is how the density of water is almost exactly 1 000 </a:t>
                </a:r>
                <a14:m>
                  <m:oMath xmlns:m="http://schemas.openxmlformats.org/officeDocument/2006/math">
                    <m:r>
                      <a:rPr lang="en-GB" altLang="en-US" sz="2800" b="0" i="1" smtClean="0">
                        <a:latin typeface="Cambria Math" panose="02040503050406030204" pitchFamily="18" charset="0"/>
                      </a:rPr>
                      <m:t>𝑘𝑔</m:t>
                    </m:r>
                    <m:r>
                      <a:rPr lang="en-GB" altLang="en-US" sz="2800" b="0" i="1" smtClean="0">
                        <a:latin typeface="Cambria Math" panose="02040503050406030204" pitchFamily="18" charset="0"/>
                      </a:rPr>
                      <m:t> </m:t>
                    </m:r>
                    <m:sSup>
                      <m:sSupPr>
                        <m:ctrlPr>
                          <a:rPr lang="en-GB" altLang="en-US" sz="2800" b="0" i="1" smtClean="0">
                            <a:latin typeface="Cambria Math" panose="02040503050406030204" pitchFamily="18" charset="0"/>
                          </a:rPr>
                        </m:ctrlPr>
                      </m:sSupPr>
                      <m:e>
                        <m:r>
                          <a:rPr lang="en-GB" altLang="en-US" sz="2800" b="0" i="1" smtClean="0">
                            <a:latin typeface="Cambria Math" panose="02040503050406030204" pitchFamily="18" charset="0"/>
                          </a:rPr>
                          <m:t>𝑚</m:t>
                        </m:r>
                      </m:e>
                      <m:sup>
                        <m:r>
                          <a:rPr lang="en-GB" altLang="en-US" sz="2800" b="0" i="1" smtClean="0">
                            <a:latin typeface="Cambria Math" panose="02040503050406030204" pitchFamily="18" charset="0"/>
                          </a:rPr>
                          <m:t>−3</m:t>
                        </m:r>
                      </m:sup>
                    </m:sSup>
                  </m:oMath>
                </a14:m>
                <a:endParaRPr lang="en-IE" altLang="en-US" sz="2800"/>
              </a:p>
            </p:txBody>
          </p:sp>
        </mc:Choice>
        <mc:Fallback xmlns="">
          <p:sp>
            <p:nvSpPr>
              <p:cNvPr id="8" name="TextBox 7">
                <a:extLst>
                  <a:ext uri="{FF2B5EF4-FFF2-40B4-BE49-F238E27FC236}">
                    <a16:creationId xmlns:a16="http://schemas.microsoft.com/office/drawing/2014/main" id="{97C83BC6-EA2C-6B97-EDA2-0B6ED71D9ADA}"/>
                  </a:ext>
                </a:extLst>
              </p:cNvPr>
              <p:cNvSpPr txBox="1">
                <a:spLocks noRot="1" noChangeAspect="1" noMove="1" noResize="1" noEditPoints="1" noAdjustHandles="1" noChangeArrowheads="1" noChangeShapeType="1" noTextEdit="1"/>
              </p:cNvSpPr>
              <p:nvPr/>
            </p:nvSpPr>
            <p:spPr>
              <a:xfrm>
                <a:off x="785942" y="3308128"/>
                <a:ext cx="7417543" cy="2031325"/>
              </a:xfrm>
              <a:prstGeom prst="rect">
                <a:avLst/>
              </a:prstGeom>
              <a:blipFill>
                <a:blip r:embed="rId2"/>
                <a:stretch>
                  <a:fillRect l="-1726" t="-3303" b="-750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E13D89F-4FDB-6700-6D87-BF0840875859}"/>
              </a:ext>
            </a:extLst>
          </p:cNvPr>
          <p:cNvSpPr txBox="1"/>
          <p:nvPr/>
        </p:nvSpPr>
        <p:spPr>
          <a:xfrm>
            <a:off x="348343" y="2579914"/>
            <a:ext cx="2723823" cy="523220"/>
          </a:xfrm>
          <a:prstGeom prst="rect">
            <a:avLst/>
          </a:prstGeom>
          <a:noFill/>
        </p:spPr>
        <p:txBody>
          <a:bodyPr wrap="none" rtlCol="0">
            <a:spAutoFit/>
          </a:bodyPr>
          <a:lstStyle/>
          <a:p>
            <a:pPr algn="l"/>
            <a:r>
              <a:rPr lang="en-GB" sz="2800"/>
              <a:t>Historical aside:</a:t>
            </a:r>
          </a:p>
        </p:txBody>
      </p:sp>
      <p:sp>
        <p:nvSpPr>
          <p:cNvPr id="3" name="Title 2">
            <a:extLst>
              <a:ext uri="{FF2B5EF4-FFF2-40B4-BE49-F238E27FC236}">
                <a16:creationId xmlns:a16="http://schemas.microsoft.com/office/drawing/2014/main" id="{DFC384A6-35B5-4954-010E-966B56506947}"/>
              </a:ext>
            </a:extLst>
          </p:cNvPr>
          <p:cNvSpPr>
            <a:spLocks noGrp="1"/>
          </p:cNvSpPr>
          <p:nvPr>
            <p:ph type="title"/>
          </p:nvPr>
        </p:nvSpPr>
        <p:spPr>
          <a:xfrm>
            <a:off x="241300" y="155246"/>
            <a:ext cx="8724900" cy="594137"/>
          </a:xfrm>
        </p:spPr>
        <p:txBody>
          <a:bodyPr/>
          <a:lstStyle/>
          <a:p>
            <a:r>
              <a:rPr lang="en-IE"/>
              <a:t>The litre</a:t>
            </a:r>
          </a:p>
        </p:txBody>
      </p:sp>
    </p:spTree>
    <p:extLst>
      <p:ext uri="{BB962C8B-B14F-4D97-AF65-F5344CB8AC3E}">
        <p14:creationId xmlns:p14="http://schemas.microsoft.com/office/powerpoint/2010/main" val="6915196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Object 18">
                <a:extLst>
                  <a:ext uri="{FF2B5EF4-FFF2-40B4-BE49-F238E27FC236}">
                    <a16:creationId xmlns:a16="http://schemas.microsoft.com/office/drawing/2014/main" id="{CF3187BC-25D7-D71A-BCD8-C5DC6DABF232}"/>
                  </a:ext>
                </a:extLst>
              </p:cNvPr>
              <p:cNvSpPr txBox="1"/>
              <p:nvPr/>
            </p:nvSpPr>
            <p:spPr bwMode="auto">
              <a:xfrm>
                <a:off x="2738436" y="1590714"/>
                <a:ext cx="1846264" cy="935769"/>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IE" sz="3200" i="1">
                          <a:solidFill>
                            <a:srgbClr val="000000"/>
                          </a:solidFill>
                          <a:latin typeface="Cambria Math" panose="02040503050406030204" pitchFamily="18" charset="0"/>
                        </a:rPr>
                        <m:t>𝜌</m:t>
                      </m:r>
                      <m:r>
                        <a:rPr lang="en-IE" sz="3200" i="1">
                          <a:solidFill>
                            <a:srgbClr val="000000"/>
                          </a:solidFill>
                          <a:latin typeface="Cambria Math" panose="02040503050406030204" pitchFamily="18" charset="0"/>
                        </a:rPr>
                        <m:t>=</m:t>
                      </m:r>
                      <m:f>
                        <m:fPr>
                          <m:ctrlPr>
                            <a:rPr lang="en-IE" sz="3200" i="1">
                              <a:solidFill>
                                <a:srgbClr val="000000"/>
                              </a:solidFill>
                              <a:latin typeface="Cambria Math" panose="02040503050406030204" pitchFamily="18" charset="0"/>
                            </a:rPr>
                          </m:ctrlPr>
                        </m:fPr>
                        <m:num>
                          <m:r>
                            <a:rPr lang="en-IE" sz="3200" i="1">
                              <a:solidFill>
                                <a:srgbClr val="000000"/>
                              </a:solidFill>
                              <a:latin typeface="Cambria Math" panose="02040503050406030204" pitchFamily="18" charset="0"/>
                            </a:rPr>
                            <m:t>𝑚</m:t>
                          </m:r>
                        </m:num>
                        <m:den>
                          <m:r>
                            <a:rPr lang="en-IE" sz="3200" i="1">
                              <a:solidFill>
                                <a:srgbClr val="000000"/>
                              </a:solidFill>
                              <a:latin typeface="Cambria Math" panose="02040503050406030204" pitchFamily="18" charset="0"/>
                            </a:rPr>
                            <m:t>𝑉</m:t>
                          </m:r>
                        </m:den>
                      </m:f>
                    </m:oMath>
                  </m:oMathPara>
                </a14:m>
                <a:endParaRPr lang="en-IE" sz="1600" dirty="0"/>
              </a:p>
            </p:txBody>
          </p:sp>
        </mc:Choice>
        <mc:Fallback xmlns="">
          <p:sp>
            <p:nvSpPr>
              <p:cNvPr id="2" name="Object 18">
                <a:extLst>
                  <a:ext uri="{FF2B5EF4-FFF2-40B4-BE49-F238E27FC236}">
                    <a16:creationId xmlns:a16="http://schemas.microsoft.com/office/drawing/2014/main" id="{CF3187BC-25D7-D71A-BCD8-C5DC6DABF232}"/>
                  </a:ext>
                </a:extLst>
              </p:cNvPr>
              <p:cNvSpPr txBox="1">
                <a:spLocks noRot="1" noChangeAspect="1" noMove="1" noResize="1" noEditPoints="1" noAdjustHandles="1" noChangeArrowheads="1" noChangeShapeType="1" noTextEdit="1"/>
              </p:cNvSpPr>
              <p:nvPr/>
            </p:nvSpPr>
            <p:spPr bwMode="auto">
              <a:xfrm>
                <a:off x="2738436" y="1590714"/>
                <a:ext cx="1846264" cy="935769"/>
              </a:xfrm>
              <a:prstGeom prst="rect">
                <a:avLst/>
              </a:prstGeom>
              <a:blipFill>
                <a:blip r:embed="rId2"/>
                <a:stretch>
                  <a:fillRect/>
                </a:stretch>
              </a:blipFill>
              <a:ln>
                <a:noFill/>
              </a:ln>
            </p:spPr>
            <p:txBody>
              <a:bodyPr/>
              <a:lstStyle/>
              <a:p>
                <a:r>
                  <a:rPr lang="en-GB">
                    <a:noFill/>
                  </a:rPr>
                  <a:t> </a:t>
                </a:r>
              </a:p>
            </p:txBody>
          </p:sp>
        </mc:Fallback>
      </mc:AlternateContent>
      <p:sp>
        <p:nvSpPr>
          <p:cNvPr id="3" name="Title 2">
            <a:extLst>
              <a:ext uri="{FF2B5EF4-FFF2-40B4-BE49-F238E27FC236}">
                <a16:creationId xmlns:a16="http://schemas.microsoft.com/office/drawing/2014/main" id="{4FD96878-792B-F266-F0B7-24891F8B5772}"/>
              </a:ext>
            </a:extLst>
          </p:cNvPr>
          <p:cNvSpPr>
            <a:spLocks noGrp="1"/>
          </p:cNvSpPr>
          <p:nvPr>
            <p:ph type="title"/>
          </p:nvPr>
        </p:nvSpPr>
        <p:spPr/>
        <p:txBody>
          <a:bodyPr>
            <a:normAutofit fontScale="90000"/>
          </a:bodyPr>
          <a:lstStyle/>
          <a:p>
            <a:r>
              <a:rPr lang="en-GB" dirty="0"/>
              <a:t>Example 22</a:t>
            </a:r>
          </a:p>
        </p:txBody>
      </p:sp>
      <p:sp>
        <p:nvSpPr>
          <p:cNvPr id="7" name="Text Placeholder 6">
            <a:extLst>
              <a:ext uri="{FF2B5EF4-FFF2-40B4-BE49-F238E27FC236}">
                <a16:creationId xmlns:a16="http://schemas.microsoft.com/office/drawing/2014/main" id="{4ECD8913-B91D-906E-654E-870447A59C21}"/>
              </a:ext>
            </a:extLst>
          </p:cNvPr>
          <p:cNvSpPr>
            <a:spLocks noGrp="1"/>
          </p:cNvSpPr>
          <p:nvPr>
            <p:ph type="body" sz="quarter" idx="10"/>
          </p:nvPr>
        </p:nvSpPr>
        <p:spPr>
          <a:xfrm>
            <a:off x="122292" y="461664"/>
            <a:ext cx="8899415" cy="867930"/>
          </a:xfrm>
        </p:spPr>
        <p:txBody>
          <a:bodyPr/>
          <a:lstStyle/>
          <a:p>
            <a:r>
              <a:rPr lang="en-GB" dirty="0"/>
              <a:t>Calculate the density of iron if a cube of iron measuring 10 cm x 10 cm x 10 cm has a mass of 7.6 kg</a:t>
            </a:r>
          </a:p>
        </p:txBody>
      </p:sp>
      <mc:AlternateContent xmlns:mc="http://schemas.openxmlformats.org/markup-compatibility/2006" xmlns:a14="http://schemas.microsoft.com/office/drawing/2010/main">
        <mc:Choice Requires="a14">
          <p:sp>
            <p:nvSpPr>
              <p:cNvPr id="8" name="Object 18">
                <a:extLst>
                  <a:ext uri="{FF2B5EF4-FFF2-40B4-BE49-F238E27FC236}">
                    <a16:creationId xmlns:a16="http://schemas.microsoft.com/office/drawing/2014/main" id="{E97D3D6F-8630-3ECC-EFCA-1FC4A4898A7B}"/>
                  </a:ext>
                </a:extLst>
              </p:cNvPr>
              <p:cNvSpPr txBox="1"/>
              <p:nvPr/>
            </p:nvSpPr>
            <p:spPr bwMode="auto">
              <a:xfrm>
                <a:off x="2738436" y="2786856"/>
                <a:ext cx="4246564" cy="1104854"/>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IE" sz="3200" i="1" smtClean="0">
                          <a:solidFill>
                            <a:srgbClr val="000000"/>
                          </a:solidFill>
                          <a:latin typeface="Cambria Math" panose="02040503050406030204" pitchFamily="18" charset="0"/>
                        </a:rPr>
                        <m:t>𝜌</m:t>
                      </m:r>
                      <m:r>
                        <a:rPr lang="en-IE" sz="3200" i="1" smtClean="0">
                          <a:solidFill>
                            <a:srgbClr val="000000"/>
                          </a:solidFill>
                          <a:latin typeface="Cambria Math" panose="02040503050406030204" pitchFamily="18" charset="0"/>
                        </a:rPr>
                        <m:t>=</m:t>
                      </m:r>
                      <m:f>
                        <m:fPr>
                          <m:ctrlPr>
                            <a:rPr lang="en-IE" sz="3200" i="1">
                              <a:solidFill>
                                <a:srgbClr val="000000"/>
                              </a:solidFill>
                              <a:latin typeface="Cambria Math" panose="02040503050406030204" pitchFamily="18" charset="0"/>
                            </a:rPr>
                          </m:ctrlPr>
                        </m:fPr>
                        <m:num>
                          <m:r>
                            <a:rPr lang="en-GB" sz="3200" b="0" i="1" smtClean="0">
                              <a:solidFill>
                                <a:srgbClr val="000000"/>
                              </a:solidFill>
                              <a:latin typeface="Cambria Math" panose="02040503050406030204" pitchFamily="18" charset="0"/>
                            </a:rPr>
                            <m:t>7.6</m:t>
                          </m:r>
                        </m:num>
                        <m:den>
                          <m:r>
                            <a:rPr lang="en-GB" sz="3200" b="0" i="1" smtClean="0">
                              <a:solidFill>
                                <a:srgbClr val="000000"/>
                              </a:solidFill>
                              <a:latin typeface="Cambria Math" panose="02040503050406030204" pitchFamily="18" charset="0"/>
                            </a:rPr>
                            <m:t>(0.1×0.1×0.1)</m:t>
                          </m:r>
                        </m:den>
                      </m:f>
                    </m:oMath>
                  </m:oMathPara>
                </a14:m>
                <a:endParaRPr lang="en-IE" sz="3200"/>
              </a:p>
            </p:txBody>
          </p:sp>
        </mc:Choice>
        <mc:Fallback xmlns="">
          <p:sp>
            <p:nvSpPr>
              <p:cNvPr id="8" name="Object 18">
                <a:extLst>
                  <a:ext uri="{FF2B5EF4-FFF2-40B4-BE49-F238E27FC236}">
                    <a16:creationId xmlns:a16="http://schemas.microsoft.com/office/drawing/2014/main" id="{E97D3D6F-8630-3ECC-EFCA-1FC4A4898A7B}"/>
                  </a:ext>
                </a:extLst>
              </p:cNvPr>
              <p:cNvSpPr txBox="1">
                <a:spLocks noRot="1" noChangeAspect="1" noMove="1" noResize="1" noEditPoints="1" noAdjustHandles="1" noChangeArrowheads="1" noChangeShapeType="1" noTextEdit="1"/>
              </p:cNvSpPr>
              <p:nvPr/>
            </p:nvSpPr>
            <p:spPr bwMode="auto">
              <a:xfrm>
                <a:off x="2738436" y="2786856"/>
                <a:ext cx="4246564" cy="1104854"/>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18">
                <a:extLst>
                  <a:ext uri="{FF2B5EF4-FFF2-40B4-BE49-F238E27FC236}">
                    <a16:creationId xmlns:a16="http://schemas.microsoft.com/office/drawing/2014/main" id="{905F55DD-308C-95D0-5C72-4715442E1F01}"/>
                  </a:ext>
                </a:extLst>
              </p:cNvPr>
              <p:cNvSpPr txBox="1"/>
              <p:nvPr/>
            </p:nvSpPr>
            <p:spPr bwMode="auto">
              <a:xfrm>
                <a:off x="2738436" y="4412456"/>
                <a:ext cx="4433429" cy="584775"/>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IE" sz="3200" i="1" smtClean="0">
                          <a:solidFill>
                            <a:srgbClr val="000000"/>
                          </a:solidFill>
                          <a:latin typeface="Cambria Math" panose="02040503050406030204" pitchFamily="18" charset="0"/>
                        </a:rPr>
                        <m:t>𝜌</m:t>
                      </m:r>
                      <m:r>
                        <a:rPr lang="en-IE" sz="3200" i="1" smtClean="0">
                          <a:solidFill>
                            <a:srgbClr val="000000"/>
                          </a:solidFill>
                          <a:latin typeface="Cambria Math" panose="02040503050406030204" pitchFamily="18" charset="0"/>
                        </a:rPr>
                        <m:t>=7600 </m:t>
                      </m:r>
                      <m:r>
                        <a:rPr lang="en-GB" sz="3200" b="0" i="1" smtClean="0">
                          <a:solidFill>
                            <a:srgbClr val="000000"/>
                          </a:solidFill>
                          <a:latin typeface="Cambria Math" panose="02040503050406030204" pitchFamily="18" charset="0"/>
                        </a:rPr>
                        <m:t>𝑘𝑔</m:t>
                      </m:r>
                      <m:r>
                        <a:rPr lang="en-GB" sz="3200" b="0" i="1" smtClean="0">
                          <a:solidFill>
                            <a:srgbClr val="000000"/>
                          </a:solidFill>
                          <a:latin typeface="Cambria Math" panose="02040503050406030204" pitchFamily="18" charset="0"/>
                        </a:rPr>
                        <m:t> </m:t>
                      </m:r>
                      <m:sSup>
                        <m:sSupPr>
                          <m:ctrlPr>
                            <a:rPr lang="en-GB" sz="3200" b="0" i="1" smtClean="0">
                              <a:solidFill>
                                <a:srgbClr val="000000"/>
                              </a:solidFill>
                              <a:latin typeface="Cambria Math" panose="02040503050406030204" pitchFamily="18" charset="0"/>
                            </a:rPr>
                          </m:ctrlPr>
                        </m:sSupPr>
                        <m:e>
                          <m:r>
                            <a:rPr lang="en-GB" sz="3200" b="0" i="1" smtClean="0">
                              <a:solidFill>
                                <a:srgbClr val="000000"/>
                              </a:solidFill>
                              <a:latin typeface="Cambria Math" panose="02040503050406030204" pitchFamily="18" charset="0"/>
                            </a:rPr>
                            <m:t>𝑚</m:t>
                          </m:r>
                        </m:e>
                        <m:sup>
                          <m:r>
                            <a:rPr lang="en-GB" sz="3200" b="0" i="1" smtClean="0">
                              <a:solidFill>
                                <a:srgbClr val="000000"/>
                              </a:solidFill>
                              <a:latin typeface="Cambria Math" panose="02040503050406030204" pitchFamily="18" charset="0"/>
                            </a:rPr>
                            <m:t>−3</m:t>
                          </m:r>
                        </m:sup>
                      </m:sSup>
                    </m:oMath>
                  </m:oMathPara>
                </a14:m>
                <a:endParaRPr lang="en-IE" sz="3200"/>
              </a:p>
            </p:txBody>
          </p:sp>
        </mc:Choice>
        <mc:Fallback xmlns="">
          <p:sp>
            <p:nvSpPr>
              <p:cNvPr id="9" name="Object 18">
                <a:extLst>
                  <a:ext uri="{FF2B5EF4-FFF2-40B4-BE49-F238E27FC236}">
                    <a16:creationId xmlns:a16="http://schemas.microsoft.com/office/drawing/2014/main" id="{905F55DD-308C-95D0-5C72-4715442E1F01}"/>
                  </a:ext>
                </a:extLst>
              </p:cNvPr>
              <p:cNvSpPr txBox="1">
                <a:spLocks noRot="1" noChangeAspect="1" noMove="1" noResize="1" noEditPoints="1" noAdjustHandles="1" noChangeArrowheads="1" noChangeShapeType="1" noTextEdit="1"/>
              </p:cNvSpPr>
              <p:nvPr/>
            </p:nvSpPr>
            <p:spPr bwMode="auto">
              <a:xfrm>
                <a:off x="2738436" y="4412456"/>
                <a:ext cx="4433429" cy="584775"/>
              </a:xfrm>
              <a:prstGeom prst="rect">
                <a:avLst/>
              </a:prstGeom>
              <a:blipFill>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86852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3BE54-0435-B6FE-8A46-1A51567C203F}"/>
              </a:ext>
            </a:extLst>
          </p:cNvPr>
          <p:cNvSpPr/>
          <p:nvPr/>
        </p:nvSpPr>
        <p:spPr>
          <a:xfrm>
            <a:off x="567890" y="1746703"/>
            <a:ext cx="7326571" cy="47779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129317B-F649-44CA-CDCA-5269FA6A9E1D}"/>
              </a:ext>
            </a:extLst>
          </p:cNvPr>
          <p:cNvSpPr txBox="1"/>
          <p:nvPr/>
        </p:nvSpPr>
        <p:spPr>
          <a:xfrm>
            <a:off x="3319231" y="2147507"/>
            <a:ext cx="404278" cy="523220"/>
          </a:xfrm>
          <a:prstGeom prst="rect">
            <a:avLst/>
          </a:prstGeom>
          <a:noFill/>
        </p:spPr>
        <p:txBody>
          <a:bodyPr wrap="none" rtlCol="0">
            <a:spAutoFit/>
          </a:bodyPr>
          <a:lstStyle/>
          <a:p>
            <a:pPr algn="l"/>
            <a:r>
              <a:rPr lang="en-GB" sz="2800"/>
              <a:t>F</a:t>
            </a:r>
          </a:p>
        </p:txBody>
      </p:sp>
      <p:cxnSp>
        <p:nvCxnSpPr>
          <p:cNvPr id="6" name="Straight Arrow Connector 5">
            <a:extLst>
              <a:ext uri="{FF2B5EF4-FFF2-40B4-BE49-F238E27FC236}">
                <a16:creationId xmlns:a16="http://schemas.microsoft.com/office/drawing/2014/main" id="{6BBF821E-F22C-01F9-7AB5-3495E109EB4C}"/>
              </a:ext>
            </a:extLst>
          </p:cNvPr>
          <p:cNvCxnSpPr>
            <a:cxnSpLocks/>
          </p:cNvCxnSpPr>
          <p:nvPr/>
        </p:nvCxnSpPr>
        <p:spPr>
          <a:xfrm>
            <a:off x="2993457" y="2670727"/>
            <a:ext cx="98177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8D696BB-B35A-B6A0-C6B1-F1F05BC8ACFC}"/>
                  </a:ext>
                </a:extLst>
              </p:cNvPr>
              <p:cNvSpPr txBox="1"/>
              <p:nvPr/>
            </p:nvSpPr>
            <p:spPr>
              <a:xfrm>
                <a:off x="4223810" y="2898561"/>
                <a:ext cx="49321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𝑎</m:t>
                      </m:r>
                    </m:oMath>
                  </m:oMathPara>
                </a14:m>
                <a:endParaRPr lang="en-GB" sz="2800"/>
              </a:p>
            </p:txBody>
          </p:sp>
        </mc:Choice>
        <mc:Fallback xmlns="">
          <p:sp>
            <p:nvSpPr>
              <p:cNvPr id="7" name="TextBox 6">
                <a:extLst>
                  <a:ext uri="{FF2B5EF4-FFF2-40B4-BE49-F238E27FC236}">
                    <a16:creationId xmlns:a16="http://schemas.microsoft.com/office/drawing/2014/main" id="{D8D696BB-B35A-B6A0-C6B1-F1F05BC8ACFC}"/>
                  </a:ext>
                </a:extLst>
              </p:cNvPr>
              <p:cNvSpPr txBox="1">
                <a:spLocks noRot="1" noChangeAspect="1" noMove="1" noResize="1" noEditPoints="1" noAdjustHandles="1" noChangeArrowheads="1" noChangeShapeType="1" noTextEdit="1"/>
              </p:cNvSpPr>
              <p:nvPr/>
            </p:nvSpPr>
            <p:spPr>
              <a:xfrm>
                <a:off x="4223810" y="2898561"/>
                <a:ext cx="493212" cy="523220"/>
              </a:xfrm>
              <a:prstGeom prst="rect">
                <a:avLst/>
              </a:prstGeom>
              <a:blipFill>
                <a:blip r:embed="rId2"/>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A8DE04AF-00EB-A7F0-735C-F815C0220C09}"/>
              </a:ext>
            </a:extLst>
          </p:cNvPr>
          <p:cNvCxnSpPr>
            <a:cxnSpLocks/>
          </p:cNvCxnSpPr>
          <p:nvPr/>
        </p:nvCxnSpPr>
        <p:spPr>
          <a:xfrm>
            <a:off x="3209791" y="3177364"/>
            <a:ext cx="1027436" cy="0"/>
          </a:xfrm>
          <a:prstGeom prst="straightConnector1">
            <a:avLst/>
          </a:prstGeom>
          <a:ln w="57150">
            <a:solidFill>
              <a:srgbClr val="1001D9"/>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D020E5-6C85-63E9-1698-496170D4356A}"/>
              </a:ext>
            </a:extLst>
          </p:cNvPr>
          <p:cNvSpPr txBox="1"/>
          <p:nvPr/>
        </p:nvSpPr>
        <p:spPr>
          <a:xfrm>
            <a:off x="3319231" y="3768308"/>
            <a:ext cx="604653" cy="523220"/>
          </a:xfrm>
          <a:prstGeom prst="rect">
            <a:avLst/>
          </a:prstGeom>
          <a:noFill/>
        </p:spPr>
        <p:txBody>
          <a:bodyPr wrap="none" rtlCol="0">
            <a:spAutoFit/>
          </a:bodyPr>
          <a:lstStyle/>
          <a:p>
            <a:pPr algn="l"/>
            <a:r>
              <a:rPr lang="en-GB" sz="2800"/>
              <a:t>2F</a:t>
            </a:r>
          </a:p>
        </p:txBody>
      </p:sp>
      <p:cxnSp>
        <p:nvCxnSpPr>
          <p:cNvPr id="13" name="Straight Arrow Connector 12">
            <a:extLst>
              <a:ext uri="{FF2B5EF4-FFF2-40B4-BE49-F238E27FC236}">
                <a16:creationId xmlns:a16="http://schemas.microsoft.com/office/drawing/2014/main" id="{18B9CD20-41CB-26C6-4A5B-089DB20C023B}"/>
              </a:ext>
            </a:extLst>
          </p:cNvPr>
          <p:cNvCxnSpPr>
            <a:cxnSpLocks/>
          </p:cNvCxnSpPr>
          <p:nvPr/>
        </p:nvCxnSpPr>
        <p:spPr>
          <a:xfrm>
            <a:off x="2993457" y="4291528"/>
            <a:ext cx="200088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07E04D3-1920-9A8C-6FF8-D1A118768AE3}"/>
                  </a:ext>
                </a:extLst>
              </p:cNvPr>
              <p:cNvSpPr txBox="1"/>
              <p:nvPr/>
            </p:nvSpPr>
            <p:spPr>
              <a:xfrm>
                <a:off x="5344776" y="4549682"/>
                <a:ext cx="77053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2 </m:t>
                      </m:r>
                      <m:r>
                        <a:rPr lang="en-GB" sz="2800" b="0" i="1" smtClean="0">
                          <a:latin typeface="Cambria Math" panose="02040503050406030204" pitchFamily="18" charset="0"/>
                        </a:rPr>
                        <m:t>𝑎</m:t>
                      </m:r>
                    </m:oMath>
                  </m:oMathPara>
                </a14:m>
                <a:endParaRPr lang="en-GB" sz="2800"/>
              </a:p>
            </p:txBody>
          </p:sp>
        </mc:Choice>
        <mc:Fallback xmlns="">
          <p:sp>
            <p:nvSpPr>
              <p:cNvPr id="14" name="TextBox 13">
                <a:extLst>
                  <a:ext uri="{FF2B5EF4-FFF2-40B4-BE49-F238E27FC236}">
                    <a16:creationId xmlns:a16="http://schemas.microsoft.com/office/drawing/2014/main" id="{707E04D3-1920-9A8C-6FF8-D1A118768AE3}"/>
                  </a:ext>
                </a:extLst>
              </p:cNvPr>
              <p:cNvSpPr txBox="1">
                <a:spLocks noRot="1" noChangeAspect="1" noMove="1" noResize="1" noEditPoints="1" noAdjustHandles="1" noChangeArrowheads="1" noChangeShapeType="1" noTextEdit="1"/>
              </p:cNvSpPr>
              <p:nvPr/>
            </p:nvSpPr>
            <p:spPr>
              <a:xfrm>
                <a:off x="5344776" y="4549682"/>
                <a:ext cx="770532" cy="523220"/>
              </a:xfrm>
              <a:prstGeom prst="rect">
                <a:avLst/>
              </a:prstGeom>
              <a:blipFill>
                <a:blip r:embed="rId3"/>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2126B9C-F557-E36B-7168-6DF6D7B74EB9}"/>
              </a:ext>
            </a:extLst>
          </p:cNvPr>
          <p:cNvCxnSpPr>
            <a:cxnSpLocks/>
            <a:endCxn id="14" idx="1"/>
          </p:cNvCxnSpPr>
          <p:nvPr/>
        </p:nvCxnSpPr>
        <p:spPr>
          <a:xfrm>
            <a:off x="3209791" y="4798165"/>
            <a:ext cx="2134985" cy="13127"/>
          </a:xfrm>
          <a:prstGeom prst="straightConnector1">
            <a:avLst/>
          </a:prstGeom>
          <a:ln w="57150">
            <a:solidFill>
              <a:srgbClr val="1001D9"/>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28EACD-CAC6-9204-8FB0-035378422270}"/>
              </a:ext>
            </a:extLst>
          </p:cNvPr>
          <p:cNvSpPr txBox="1"/>
          <p:nvPr/>
        </p:nvSpPr>
        <p:spPr>
          <a:xfrm>
            <a:off x="1089394" y="5478755"/>
            <a:ext cx="6805068" cy="523220"/>
          </a:xfrm>
          <a:prstGeom prst="rect">
            <a:avLst/>
          </a:prstGeom>
          <a:noFill/>
        </p:spPr>
        <p:txBody>
          <a:bodyPr wrap="none" rtlCol="0">
            <a:spAutoFit/>
          </a:bodyPr>
          <a:lstStyle/>
          <a:p>
            <a:pPr algn="l"/>
            <a:r>
              <a:rPr lang="en-GB" sz="2800"/>
              <a:t>Double the force, double the acceleration</a:t>
            </a:r>
          </a:p>
        </p:txBody>
      </p:sp>
      <p:sp>
        <p:nvSpPr>
          <p:cNvPr id="4" name="Oval 3">
            <a:extLst>
              <a:ext uri="{FF2B5EF4-FFF2-40B4-BE49-F238E27FC236}">
                <a16:creationId xmlns:a16="http://schemas.microsoft.com/office/drawing/2014/main" id="{8EFA0759-CE5B-6C3B-C94C-C2EB7F70A32A}"/>
              </a:ext>
            </a:extLst>
          </p:cNvPr>
          <p:cNvSpPr/>
          <p:nvPr/>
        </p:nvSpPr>
        <p:spPr>
          <a:xfrm>
            <a:off x="2315436" y="2318297"/>
            <a:ext cx="678020" cy="702678"/>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9" name="Oval 8">
            <a:extLst>
              <a:ext uri="{FF2B5EF4-FFF2-40B4-BE49-F238E27FC236}">
                <a16:creationId xmlns:a16="http://schemas.microsoft.com/office/drawing/2014/main" id="{AD53BEDB-5F4C-53B6-80FD-C8DB98B2775D}"/>
              </a:ext>
            </a:extLst>
          </p:cNvPr>
          <p:cNvSpPr/>
          <p:nvPr/>
        </p:nvSpPr>
        <p:spPr>
          <a:xfrm>
            <a:off x="2315436" y="3944999"/>
            <a:ext cx="678020" cy="702678"/>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0" name="Text Box 5">
            <a:extLst>
              <a:ext uri="{FF2B5EF4-FFF2-40B4-BE49-F238E27FC236}">
                <a16:creationId xmlns:a16="http://schemas.microsoft.com/office/drawing/2014/main" id="{3015EAB9-8CF7-4E01-8A2E-302C224540CB}"/>
              </a:ext>
            </a:extLst>
          </p:cNvPr>
          <p:cNvSpPr txBox="1">
            <a:spLocks noGrp="1" noChangeArrowheads="1"/>
          </p:cNvSpPr>
          <p:nvPr>
            <p:ph type="title"/>
          </p:nvPr>
        </p:nvSpPr>
        <p:spPr bwMode="auto">
          <a:xfrm>
            <a:off x="241300" y="155575"/>
            <a:ext cx="87249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dirty="0"/>
              <a:t>The Acceleration of a body is directly proportional to the Force causing it.</a:t>
            </a:r>
            <a:endParaRPr lang="en-GB" altLang="en-US" sz="32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9C8F22-05B4-5FFF-2BD3-1159CF9FC569}"/>
              </a:ext>
            </a:extLst>
          </p:cNvPr>
          <p:cNvSpPr>
            <a:spLocks noGrp="1"/>
          </p:cNvSpPr>
          <p:nvPr>
            <p:ph type="title"/>
          </p:nvPr>
        </p:nvSpPr>
        <p:spPr/>
        <p:txBody>
          <a:bodyPr>
            <a:normAutofit fontScale="90000"/>
          </a:bodyPr>
          <a:lstStyle/>
          <a:p>
            <a:r>
              <a:rPr lang="en-GB" dirty="0"/>
              <a:t>Example 23</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FB2FEAA6-E0E2-7BA1-8A73-40130F51A0CC}"/>
                  </a:ext>
                </a:extLst>
              </p:cNvPr>
              <p:cNvSpPr>
                <a:spLocks noGrp="1"/>
              </p:cNvSpPr>
              <p:nvPr>
                <p:ph type="body" sz="quarter" idx="10"/>
              </p:nvPr>
            </p:nvSpPr>
            <p:spPr>
              <a:xfrm>
                <a:off x="122292" y="461664"/>
                <a:ext cx="8899415" cy="867930"/>
              </a:xfrm>
            </p:spPr>
            <p:txBody>
              <a:bodyPr/>
              <a:lstStyle/>
              <a:p>
                <a:r>
                  <a:rPr lang="en-GB" dirty="0"/>
                  <a:t>The density of seawater is 1024 </a:t>
                </a:r>
                <a14:m>
                  <m:oMath xmlns:m="http://schemas.openxmlformats.org/officeDocument/2006/math">
                    <m:r>
                      <a:rPr lang="en-GB" b="0" i="1" smtClean="0">
                        <a:latin typeface="Cambria Math" panose="02040503050406030204" pitchFamily="18" charset="0"/>
                      </a:rPr>
                      <m:t>𝑘𝑔</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−3</m:t>
                        </m:r>
                      </m:sup>
                    </m:sSup>
                  </m:oMath>
                </a14:m>
                <a:r>
                  <a:rPr lang="en-GB" dirty="0"/>
                  <a:t> what is the mass of one litre of sea water?</a:t>
                </a:r>
              </a:p>
            </p:txBody>
          </p:sp>
        </mc:Choice>
        <mc:Fallback xmlns="">
          <p:sp>
            <p:nvSpPr>
              <p:cNvPr id="6" name="Text Placeholder 5">
                <a:extLst>
                  <a:ext uri="{FF2B5EF4-FFF2-40B4-BE49-F238E27FC236}">
                    <a16:creationId xmlns:a16="http://schemas.microsoft.com/office/drawing/2014/main" id="{FB2FEAA6-E0E2-7BA1-8A73-40130F51A0CC}"/>
                  </a:ext>
                </a:extLst>
              </p:cNvPr>
              <p:cNvSpPr>
                <a:spLocks noGrp="1" noRot="1" noChangeAspect="1" noMove="1" noResize="1" noEditPoints="1" noAdjustHandles="1" noChangeArrowheads="1" noChangeShapeType="1" noTextEdit="1"/>
              </p:cNvSpPr>
              <p:nvPr>
                <p:ph type="body" sz="quarter" idx="10"/>
              </p:nvPr>
            </p:nvSpPr>
            <p:spPr>
              <a:xfrm>
                <a:off x="122292" y="461664"/>
                <a:ext cx="8899415" cy="867930"/>
              </a:xfrm>
              <a:blipFill>
                <a:blip r:embed="rId2"/>
                <a:stretch>
                  <a:fillRect l="-1370" t="-12676" b="-190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05B19CB-2A63-382B-135E-30D6252A6556}"/>
                  </a:ext>
                </a:extLst>
              </p:cNvPr>
              <p:cNvSpPr txBox="1"/>
              <p:nvPr/>
            </p:nvSpPr>
            <p:spPr>
              <a:xfrm>
                <a:off x="1409700" y="1791259"/>
                <a:ext cx="7215630" cy="523220"/>
              </a:xfrm>
              <a:prstGeom prst="rect">
                <a:avLst/>
              </a:prstGeom>
              <a:noFill/>
            </p:spPr>
            <p:txBody>
              <a:bodyPr wrap="none" rtlCol="0">
                <a:spAutoFit/>
              </a:bodyPr>
              <a:lstStyle/>
              <a:p>
                <a:pPr>
                  <a:spcAft>
                    <a:spcPts val="1200"/>
                  </a:spcAft>
                </a:pPr>
                <a:r>
                  <a:rPr lang="en-GB" sz="2800">
                    <a:latin typeface="Arial" panose="020B0604020202020204" pitchFamily="34" charset="0"/>
                    <a:cs typeface="Arial" panose="020B0604020202020204" pitchFamily="34" charset="0"/>
                  </a:rPr>
                  <a:t>1 litre = </a:t>
                </a:r>
                <a:r>
                  <a:rPr lang="en-GB" sz="2800"/>
                  <a:t>10 cm x 10 cm x 10 cm = </a:t>
                </a:r>
                <a14:m>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10</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𝑚</m:t>
                        </m:r>
                      </m:e>
                      <m:sup>
                        <m:r>
                          <a:rPr lang="en-GB" sz="2800" b="0" i="1" smtClean="0">
                            <a:latin typeface="Cambria Math" panose="02040503050406030204" pitchFamily="18" charset="0"/>
                          </a:rPr>
                          <m:t>3</m:t>
                        </m:r>
                      </m:sup>
                    </m:sSup>
                  </m:oMath>
                </a14:m>
                <a:r>
                  <a:rPr lang="en-GB" sz="2800">
                    <a:latin typeface="Arial" panose="020B0604020202020204" pitchFamily="34" charset="0"/>
                    <a:cs typeface="Arial" panose="020B0604020202020204" pitchFamily="34" charset="0"/>
                  </a:rPr>
                  <a:t> </a:t>
                </a:r>
              </a:p>
            </p:txBody>
          </p:sp>
        </mc:Choice>
        <mc:Fallback xmlns="">
          <p:sp>
            <p:nvSpPr>
              <p:cNvPr id="8" name="TextBox 7">
                <a:extLst>
                  <a:ext uri="{FF2B5EF4-FFF2-40B4-BE49-F238E27FC236}">
                    <a16:creationId xmlns:a16="http://schemas.microsoft.com/office/drawing/2014/main" id="{F05B19CB-2A63-382B-135E-30D6252A6556}"/>
                  </a:ext>
                </a:extLst>
              </p:cNvPr>
              <p:cNvSpPr txBox="1">
                <a:spLocks noRot="1" noChangeAspect="1" noMove="1" noResize="1" noEditPoints="1" noAdjustHandles="1" noChangeArrowheads="1" noChangeShapeType="1" noTextEdit="1"/>
              </p:cNvSpPr>
              <p:nvPr/>
            </p:nvSpPr>
            <p:spPr>
              <a:xfrm>
                <a:off x="1409700" y="1791259"/>
                <a:ext cx="7215630" cy="523220"/>
              </a:xfrm>
              <a:prstGeom prst="rect">
                <a:avLst/>
              </a:prstGeom>
              <a:blipFill>
                <a:blip r:embed="rId3"/>
                <a:stretch>
                  <a:fillRect l="-1689"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18">
                <a:extLst>
                  <a:ext uri="{FF2B5EF4-FFF2-40B4-BE49-F238E27FC236}">
                    <a16:creationId xmlns:a16="http://schemas.microsoft.com/office/drawing/2014/main" id="{6B066B16-C0CE-D66E-8275-F34865E8D591}"/>
                  </a:ext>
                </a:extLst>
              </p:cNvPr>
              <p:cNvSpPr txBox="1"/>
              <p:nvPr/>
            </p:nvSpPr>
            <p:spPr bwMode="auto">
              <a:xfrm>
                <a:off x="3055937" y="2791923"/>
                <a:ext cx="1846264" cy="935769"/>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IE" sz="3200" i="1">
                          <a:solidFill>
                            <a:srgbClr val="000000"/>
                          </a:solidFill>
                          <a:latin typeface="Cambria Math" panose="02040503050406030204" pitchFamily="18" charset="0"/>
                        </a:rPr>
                        <m:t>𝜌</m:t>
                      </m:r>
                      <m:r>
                        <a:rPr lang="en-IE" sz="3200" i="1">
                          <a:solidFill>
                            <a:srgbClr val="000000"/>
                          </a:solidFill>
                          <a:latin typeface="Cambria Math" panose="02040503050406030204" pitchFamily="18" charset="0"/>
                        </a:rPr>
                        <m:t>=</m:t>
                      </m:r>
                      <m:f>
                        <m:fPr>
                          <m:ctrlPr>
                            <a:rPr lang="en-IE" sz="3200" i="1">
                              <a:solidFill>
                                <a:srgbClr val="000000"/>
                              </a:solidFill>
                              <a:latin typeface="Cambria Math" panose="02040503050406030204" pitchFamily="18" charset="0"/>
                            </a:rPr>
                          </m:ctrlPr>
                        </m:fPr>
                        <m:num>
                          <m:r>
                            <a:rPr lang="en-IE" sz="3200" i="1">
                              <a:solidFill>
                                <a:srgbClr val="000000"/>
                              </a:solidFill>
                              <a:latin typeface="Cambria Math" panose="02040503050406030204" pitchFamily="18" charset="0"/>
                            </a:rPr>
                            <m:t>𝑚</m:t>
                          </m:r>
                        </m:num>
                        <m:den>
                          <m:r>
                            <a:rPr lang="en-IE" sz="3200" i="1">
                              <a:solidFill>
                                <a:srgbClr val="000000"/>
                              </a:solidFill>
                              <a:latin typeface="Cambria Math" panose="02040503050406030204" pitchFamily="18" charset="0"/>
                            </a:rPr>
                            <m:t>𝑉</m:t>
                          </m:r>
                        </m:den>
                      </m:f>
                    </m:oMath>
                  </m:oMathPara>
                </a14:m>
                <a:endParaRPr lang="en-IE" sz="1600"/>
              </a:p>
            </p:txBody>
          </p:sp>
        </mc:Choice>
        <mc:Fallback xmlns="">
          <p:sp>
            <p:nvSpPr>
              <p:cNvPr id="9" name="Object 18">
                <a:extLst>
                  <a:ext uri="{FF2B5EF4-FFF2-40B4-BE49-F238E27FC236}">
                    <a16:creationId xmlns:a16="http://schemas.microsoft.com/office/drawing/2014/main" id="{6B066B16-C0CE-D66E-8275-F34865E8D591}"/>
                  </a:ext>
                </a:extLst>
              </p:cNvPr>
              <p:cNvSpPr txBox="1">
                <a:spLocks noRot="1" noChangeAspect="1" noMove="1" noResize="1" noEditPoints="1" noAdjustHandles="1" noChangeArrowheads="1" noChangeShapeType="1" noTextEdit="1"/>
              </p:cNvSpPr>
              <p:nvPr/>
            </p:nvSpPr>
            <p:spPr bwMode="auto">
              <a:xfrm>
                <a:off x="3055937" y="2791923"/>
                <a:ext cx="1846264" cy="935769"/>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ject 18">
                <a:extLst>
                  <a:ext uri="{FF2B5EF4-FFF2-40B4-BE49-F238E27FC236}">
                    <a16:creationId xmlns:a16="http://schemas.microsoft.com/office/drawing/2014/main" id="{3DF80A67-66D4-F54E-5063-AB7BA2C6BC8E}"/>
                  </a:ext>
                </a:extLst>
              </p:cNvPr>
              <p:cNvSpPr txBox="1"/>
              <p:nvPr/>
            </p:nvSpPr>
            <p:spPr bwMode="auto">
              <a:xfrm>
                <a:off x="3055937" y="3909523"/>
                <a:ext cx="1846264" cy="584775"/>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GB" sz="3200" b="0" i="1" smtClean="0">
                          <a:solidFill>
                            <a:srgbClr val="000000"/>
                          </a:solidFill>
                          <a:latin typeface="Cambria Math" panose="02040503050406030204" pitchFamily="18" charset="0"/>
                        </a:rPr>
                        <m:t>𝑚</m:t>
                      </m:r>
                      <m:r>
                        <a:rPr lang="en-IE" sz="3200" i="1">
                          <a:solidFill>
                            <a:srgbClr val="000000"/>
                          </a:solidFill>
                          <a:latin typeface="Cambria Math" panose="02040503050406030204" pitchFamily="18" charset="0"/>
                        </a:rPr>
                        <m:t>=</m:t>
                      </m:r>
                      <m:r>
                        <a:rPr lang="en-IE" sz="3200" i="1">
                          <a:solidFill>
                            <a:srgbClr val="000000"/>
                          </a:solidFill>
                          <a:latin typeface="Cambria Math" panose="02040503050406030204" pitchFamily="18" charset="0"/>
                        </a:rPr>
                        <m:t>𝜌</m:t>
                      </m:r>
                      <m:r>
                        <a:rPr lang="en-GB" sz="3200" b="0" i="1" smtClean="0">
                          <a:solidFill>
                            <a:srgbClr val="000000"/>
                          </a:solidFill>
                          <a:latin typeface="Cambria Math" panose="02040503050406030204" pitchFamily="18" charset="0"/>
                        </a:rPr>
                        <m:t>𝑉</m:t>
                      </m:r>
                    </m:oMath>
                  </m:oMathPara>
                </a14:m>
                <a:endParaRPr lang="en-IE" sz="3200"/>
              </a:p>
            </p:txBody>
          </p:sp>
        </mc:Choice>
        <mc:Fallback xmlns="">
          <p:sp>
            <p:nvSpPr>
              <p:cNvPr id="10" name="Object 18">
                <a:extLst>
                  <a:ext uri="{FF2B5EF4-FFF2-40B4-BE49-F238E27FC236}">
                    <a16:creationId xmlns:a16="http://schemas.microsoft.com/office/drawing/2014/main" id="{3DF80A67-66D4-F54E-5063-AB7BA2C6BC8E}"/>
                  </a:ext>
                </a:extLst>
              </p:cNvPr>
              <p:cNvSpPr txBox="1">
                <a:spLocks noRot="1" noChangeAspect="1" noMove="1" noResize="1" noEditPoints="1" noAdjustHandles="1" noChangeArrowheads="1" noChangeShapeType="1" noTextEdit="1"/>
              </p:cNvSpPr>
              <p:nvPr/>
            </p:nvSpPr>
            <p:spPr bwMode="auto">
              <a:xfrm>
                <a:off x="3055937" y="3909523"/>
                <a:ext cx="1846264" cy="584775"/>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ject 18">
                <a:extLst>
                  <a:ext uri="{FF2B5EF4-FFF2-40B4-BE49-F238E27FC236}">
                    <a16:creationId xmlns:a16="http://schemas.microsoft.com/office/drawing/2014/main" id="{79EBD16F-851C-F4CA-6FF1-0562169FF939}"/>
                  </a:ext>
                </a:extLst>
              </p:cNvPr>
              <p:cNvSpPr txBox="1"/>
              <p:nvPr/>
            </p:nvSpPr>
            <p:spPr bwMode="auto">
              <a:xfrm>
                <a:off x="3094036" y="4676129"/>
                <a:ext cx="3395664" cy="584775"/>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GB" sz="3200" b="0" i="1" smtClean="0">
                          <a:solidFill>
                            <a:srgbClr val="000000"/>
                          </a:solidFill>
                          <a:latin typeface="Cambria Math" panose="02040503050406030204" pitchFamily="18" charset="0"/>
                        </a:rPr>
                        <m:t>𝑚</m:t>
                      </m:r>
                      <m:r>
                        <a:rPr lang="en-IE" sz="3200" i="1">
                          <a:solidFill>
                            <a:srgbClr val="000000"/>
                          </a:solidFill>
                          <a:latin typeface="Cambria Math" panose="02040503050406030204" pitchFamily="18" charset="0"/>
                        </a:rPr>
                        <m:t>=</m:t>
                      </m:r>
                      <m:r>
                        <a:rPr lang="en-GB" sz="3200" i="1" smtClean="0">
                          <a:solidFill>
                            <a:srgbClr val="000000"/>
                          </a:solidFill>
                          <a:latin typeface="Cambria Math" panose="02040503050406030204" pitchFamily="18" charset="0"/>
                        </a:rPr>
                        <m:t>1</m:t>
                      </m:r>
                      <m:r>
                        <a:rPr lang="en-GB" sz="3200" b="0" i="1" smtClean="0">
                          <a:solidFill>
                            <a:srgbClr val="000000"/>
                          </a:solidFill>
                          <a:latin typeface="Cambria Math" panose="02040503050406030204" pitchFamily="18" charset="0"/>
                        </a:rPr>
                        <m:t>024×</m:t>
                      </m:r>
                      <m:sSup>
                        <m:sSupPr>
                          <m:ctrlPr>
                            <a:rPr lang="en-GB" sz="3200" b="0" i="1" smtClean="0">
                              <a:solidFill>
                                <a:srgbClr val="000000"/>
                              </a:solidFill>
                              <a:latin typeface="Cambria Math" panose="02040503050406030204" pitchFamily="18" charset="0"/>
                            </a:rPr>
                          </m:ctrlPr>
                        </m:sSupPr>
                        <m:e>
                          <m:r>
                            <a:rPr lang="en-GB" sz="3200" b="0" i="1" smtClean="0">
                              <a:solidFill>
                                <a:srgbClr val="000000"/>
                              </a:solidFill>
                              <a:latin typeface="Cambria Math" panose="02040503050406030204" pitchFamily="18" charset="0"/>
                            </a:rPr>
                            <m:t>10</m:t>
                          </m:r>
                        </m:e>
                        <m:sup>
                          <m:r>
                            <a:rPr lang="en-GB" sz="3200" b="0" i="1" smtClean="0">
                              <a:solidFill>
                                <a:srgbClr val="000000"/>
                              </a:solidFill>
                              <a:latin typeface="Cambria Math" panose="02040503050406030204" pitchFamily="18" charset="0"/>
                            </a:rPr>
                            <m:t>−3</m:t>
                          </m:r>
                        </m:sup>
                      </m:sSup>
                    </m:oMath>
                  </m:oMathPara>
                </a14:m>
                <a:endParaRPr lang="en-IE" sz="3200"/>
              </a:p>
            </p:txBody>
          </p:sp>
        </mc:Choice>
        <mc:Fallback xmlns="">
          <p:sp>
            <p:nvSpPr>
              <p:cNvPr id="11" name="Object 18">
                <a:extLst>
                  <a:ext uri="{FF2B5EF4-FFF2-40B4-BE49-F238E27FC236}">
                    <a16:creationId xmlns:a16="http://schemas.microsoft.com/office/drawing/2014/main" id="{79EBD16F-851C-F4CA-6FF1-0562169FF939}"/>
                  </a:ext>
                </a:extLst>
              </p:cNvPr>
              <p:cNvSpPr txBox="1">
                <a:spLocks noRot="1" noChangeAspect="1" noMove="1" noResize="1" noEditPoints="1" noAdjustHandles="1" noChangeArrowheads="1" noChangeShapeType="1" noTextEdit="1"/>
              </p:cNvSpPr>
              <p:nvPr/>
            </p:nvSpPr>
            <p:spPr bwMode="auto">
              <a:xfrm>
                <a:off x="3094036" y="4676129"/>
                <a:ext cx="3395664" cy="58477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18">
                <a:extLst>
                  <a:ext uri="{FF2B5EF4-FFF2-40B4-BE49-F238E27FC236}">
                    <a16:creationId xmlns:a16="http://schemas.microsoft.com/office/drawing/2014/main" id="{003B95F0-3739-63ED-214D-EAD8224057A9}"/>
                  </a:ext>
                </a:extLst>
              </p:cNvPr>
              <p:cNvSpPr txBox="1"/>
              <p:nvPr/>
            </p:nvSpPr>
            <p:spPr bwMode="auto">
              <a:xfrm>
                <a:off x="3094036" y="5442735"/>
                <a:ext cx="3395664" cy="584775"/>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GB" sz="3200" b="0" i="1" smtClean="0">
                          <a:solidFill>
                            <a:srgbClr val="000000"/>
                          </a:solidFill>
                          <a:latin typeface="Cambria Math" panose="02040503050406030204" pitchFamily="18" charset="0"/>
                        </a:rPr>
                        <m:t>𝑚</m:t>
                      </m:r>
                      <m:r>
                        <a:rPr lang="en-IE" sz="3200" i="1">
                          <a:solidFill>
                            <a:srgbClr val="000000"/>
                          </a:solidFill>
                          <a:latin typeface="Cambria Math" panose="02040503050406030204" pitchFamily="18" charset="0"/>
                        </a:rPr>
                        <m:t>=</m:t>
                      </m:r>
                      <m:r>
                        <a:rPr lang="en-GB" sz="3200" i="1" smtClean="0">
                          <a:solidFill>
                            <a:srgbClr val="000000"/>
                          </a:solidFill>
                          <a:latin typeface="Cambria Math" panose="02040503050406030204" pitchFamily="18" charset="0"/>
                        </a:rPr>
                        <m:t>1</m:t>
                      </m:r>
                      <m:r>
                        <a:rPr lang="en-GB" sz="3200" b="0" i="1" smtClean="0">
                          <a:solidFill>
                            <a:srgbClr val="000000"/>
                          </a:solidFill>
                          <a:latin typeface="Cambria Math" panose="02040503050406030204" pitchFamily="18" charset="0"/>
                        </a:rPr>
                        <m:t>.024 </m:t>
                      </m:r>
                      <m:r>
                        <a:rPr lang="en-GB" sz="3200" b="0" i="1" smtClean="0">
                          <a:solidFill>
                            <a:srgbClr val="000000"/>
                          </a:solidFill>
                          <a:latin typeface="Cambria Math" panose="02040503050406030204" pitchFamily="18" charset="0"/>
                        </a:rPr>
                        <m:t>𝑘𝑔</m:t>
                      </m:r>
                    </m:oMath>
                  </m:oMathPara>
                </a14:m>
                <a:endParaRPr lang="en-IE" sz="3200"/>
              </a:p>
            </p:txBody>
          </p:sp>
        </mc:Choice>
        <mc:Fallback xmlns="">
          <p:sp>
            <p:nvSpPr>
              <p:cNvPr id="12" name="Object 18">
                <a:extLst>
                  <a:ext uri="{FF2B5EF4-FFF2-40B4-BE49-F238E27FC236}">
                    <a16:creationId xmlns:a16="http://schemas.microsoft.com/office/drawing/2014/main" id="{003B95F0-3739-63ED-214D-EAD8224057A9}"/>
                  </a:ext>
                </a:extLst>
              </p:cNvPr>
              <p:cNvSpPr txBox="1">
                <a:spLocks noRot="1" noChangeAspect="1" noMove="1" noResize="1" noEditPoints="1" noAdjustHandles="1" noChangeArrowheads="1" noChangeShapeType="1" noTextEdit="1"/>
              </p:cNvSpPr>
              <p:nvPr/>
            </p:nvSpPr>
            <p:spPr bwMode="auto">
              <a:xfrm>
                <a:off x="3094036" y="5442735"/>
                <a:ext cx="3395664" cy="584775"/>
              </a:xfrm>
              <a:prstGeom prst="rect">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650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A1528-D6A4-BCEF-58C8-D79A4FD6BA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E34392-A124-9778-3B67-D21D7CB43D10}"/>
              </a:ext>
            </a:extLst>
          </p:cNvPr>
          <p:cNvSpPr>
            <a:spLocks noGrp="1"/>
          </p:cNvSpPr>
          <p:nvPr>
            <p:ph type="title"/>
          </p:nvPr>
        </p:nvSpPr>
        <p:spPr/>
        <p:txBody>
          <a:bodyPr>
            <a:normAutofit fontScale="90000"/>
          </a:bodyPr>
          <a:lstStyle/>
          <a:p>
            <a:r>
              <a:rPr lang="en-GB" dirty="0"/>
              <a:t>Exercise</a:t>
            </a:r>
          </a:p>
        </p:txBody>
      </p:sp>
      <p:sp>
        <p:nvSpPr>
          <p:cNvPr id="7" name="Text Placeholder 6">
            <a:extLst>
              <a:ext uri="{FF2B5EF4-FFF2-40B4-BE49-F238E27FC236}">
                <a16:creationId xmlns:a16="http://schemas.microsoft.com/office/drawing/2014/main" id="{36849F9F-37DD-97CA-000E-9072975D7B85}"/>
              </a:ext>
            </a:extLst>
          </p:cNvPr>
          <p:cNvSpPr>
            <a:spLocks noGrp="1"/>
          </p:cNvSpPr>
          <p:nvPr>
            <p:ph type="body" sz="quarter" idx="10"/>
          </p:nvPr>
        </p:nvSpPr>
        <p:spPr>
          <a:xfrm>
            <a:off x="122292" y="461664"/>
            <a:ext cx="8899415" cy="1255728"/>
          </a:xfrm>
        </p:spPr>
        <p:txBody>
          <a:bodyPr/>
          <a:lstStyle/>
          <a:p>
            <a:r>
              <a:rPr lang="en-GB" dirty="0"/>
              <a:t>Calculate the density of a softwood if a cube of that wood measuring 10 cm x 10 cm x 10 cm has a mass of 450 g. </a:t>
            </a:r>
          </a:p>
        </p:txBody>
      </p:sp>
      <mc:AlternateContent xmlns:mc="http://schemas.openxmlformats.org/markup-compatibility/2006" xmlns:a14="http://schemas.microsoft.com/office/drawing/2010/main">
        <mc:Choice Requires="a14">
          <p:sp>
            <p:nvSpPr>
              <p:cNvPr id="9" name="Object 18">
                <a:extLst>
                  <a:ext uri="{FF2B5EF4-FFF2-40B4-BE49-F238E27FC236}">
                    <a16:creationId xmlns:a16="http://schemas.microsoft.com/office/drawing/2014/main" id="{6D98A67A-EE47-C14E-22FD-3B32F6C60B49}"/>
                  </a:ext>
                </a:extLst>
              </p:cNvPr>
              <p:cNvSpPr txBox="1"/>
              <p:nvPr/>
            </p:nvSpPr>
            <p:spPr bwMode="auto">
              <a:xfrm>
                <a:off x="6853237" y="6211670"/>
                <a:ext cx="1970724" cy="369332"/>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IE" i="1" smtClean="0">
                          <a:solidFill>
                            <a:srgbClr val="000000"/>
                          </a:solidFill>
                          <a:latin typeface="Cambria Math" panose="02040503050406030204" pitchFamily="18" charset="0"/>
                        </a:rPr>
                        <m:t>𝜌</m:t>
                      </m:r>
                      <m:r>
                        <a:rPr lang="en-IE" i="1" smtClean="0">
                          <a:solidFill>
                            <a:srgbClr val="000000"/>
                          </a:solidFill>
                          <a:latin typeface="Cambria Math" panose="02040503050406030204" pitchFamily="18" charset="0"/>
                        </a:rPr>
                        <m:t>=450 </m:t>
                      </m:r>
                      <m:r>
                        <a:rPr lang="en-GB" b="0" i="1" smtClean="0">
                          <a:solidFill>
                            <a:srgbClr val="000000"/>
                          </a:solidFill>
                          <a:latin typeface="Cambria Math" panose="02040503050406030204" pitchFamily="18" charset="0"/>
                        </a:rPr>
                        <m:t>𝑘𝑔</m:t>
                      </m:r>
                      <m:r>
                        <a:rPr lang="en-GB" b="0" i="1" smtClean="0">
                          <a:solidFill>
                            <a:srgbClr val="000000"/>
                          </a:solidFill>
                          <a:latin typeface="Cambria Math" panose="02040503050406030204" pitchFamily="18" charset="0"/>
                        </a:rPr>
                        <m:t> </m:t>
                      </m:r>
                      <m:sSup>
                        <m:sSupPr>
                          <m:ctrlPr>
                            <a:rPr lang="en-GB" b="0" i="1" smtClean="0">
                              <a:solidFill>
                                <a:srgbClr val="000000"/>
                              </a:solidFill>
                              <a:latin typeface="Cambria Math" panose="02040503050406030204" pitchFamily="18" charset="0"/>
                            </a:rPr>
                          </m:ctrlPr>
                        </m:sSupPr>
                        <m:e>
                          <m:r>
                            <a:rPr lang="en-GB" b="0" i="1" smtClean="0">
                              <a:solidFill>
                                <a:srgbClr val="000000"/>
                              </a:solidFill>
                              <a:latin typeface="Cambria Math" panose="02040503050406030204" pitchFamily="18" charset="0"/>
                            </a:rPr>
                            <m:t>𝑚</m:t>
                          </m:r>
                        </m:e>
                        <m:sup>
                          <m:r>
                            <a:rPr lang="en-GB" b="0" i="1" smtClean="0">
                              <a:solidFill>
                                <a:srgbClr val="000000"/>
                              </a:solidFill>
                              <a:latin typeface="Cambria Math" panose="02040503050406030204" pitchFamily="18" charset="0"/>
                            </a:rPr>
                            <m:t>−3</m:t>
                          </m:r>
                        </m:sup>
                      </m:sSup>
                    </m:oMath>
                  </m:oMathPara>
                </a14:m>
                <a:endParaRPr lang="en-IE" dirty="0"/>
              </a:p>
            </p:txBody>
          </p:sp>
        </mc:Choice>
        <mc:Fallback xmlns="">
          <p:sp>
            <p:nvSpPr>
              <p:cNvPr id="9" name="Object 18">
                <a:extLst>
                  <a:ext uri="{FF2B5EF4-FFF2-40B4-BE49-F238E27FC236}">
                    <a16:creationId xmlns:a16="http://schemas.microsoft.com/office/drawing/2014/main" id="{6D98A67A-EE47-C14E-22FD-3B32F6C60B49}"/>
                  </a:ext>
                </a:extLst>
              </p:cNvPr>
              <p:cNvSpPr txBox="1">
                <a:spLocks noRot="1" noChangeAspect="1" noMove="1" noResize="1" noEditPoints="1" noAdjustHandles="1" noChangeArrowheads="1" noChangeShapeType="1" noTextEdit="1"/>
              </p:cNvSpPr>
              <p:nvPr/>
            </p:nvSpPr>
            <p:spPr bwMode="auto">
              <a:xfrm>
                <a:off x="6853237" y="6211670"/>
                <a:ext cx="1970724" cy="369332"/>
              </a:xfrm>
              <a:prstGeom prst="rect">
                <a:avLst/>
              </a:prstGeom>
              <a:blipFill>
                <a:blip r:embed="rId2"/>
                <a:stretch>
                  <a:fillRect b="-13115"/>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386254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D22B2-F44A-9EB6-BD25-CBB81DED3E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1D5D51-929D-FA1C-4C58-056DAA006FC7}"/>
              </a:ext>
            </a:extLst>
          </p:cNvPr>
          <p:cNvSpPr>
            <a:spLocks noGrp="1"/>
          </p:cNvSpPr>
          <p:nvPr>
            <p:ph type="title"/>
          </p:nvPr>
        </p:nvSpPr>
        <p:spPr/>
        <p:txBody>
          <a:bodyPr>
            <a:normAutofit fontScale="90000"/>
          </a:bodyPr>
          <a:lstStyle/>
          <a:p>
            <a:r>
              <a:rPr lang="en-GB" dirty="0"/>
              <a:t>Example 24</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25D6A07B-FB4F-EA30-511B-84CE9645337C}"/>
                  </a:ext>
                </a:extLst>
              </p:cNvPr>
              <p:cNvSpPr>
                <a:spLocks noGrp="1"/>
              </p:cNvSpPr>
              <p:nvPr>
                <p:ph type="body" sz="quarter" idx="10"/>
              </p:nvPr>
            </p:nvSpPr>
            <p:spPr>
              <a:xfrm>
                <a:off x="122292" y="461664"/>
                <a:ext cx="8899415" cy="867930"/>
              </a:xfrm>
            </p:spPr>
            <p:txBody>
              <a:bodyPr/>
              <a:lstStyle/>
              <a:p>
                <a:r>
                  <a:rPr lang="en-GB" dirty="0"/>
                  <a:t>The density of cooking oil is 920 </a:t>
                </a:r>
                <a14:m>
                  <m:oMath xmlns:m="http://schemas.openxmlformats.org/officeDocument/2006/math">
                    <m:r>
                      <a:rPr lang="en-GB" b="0" i="1" smtClean="0">
                        <a:latin typeface="Cambria Math" panose="02040503050406030204" pitchFamily="18" charset="0"/>
                      </a:rPr>
                      <m:t>𝑘𝑔</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−3</m:t>
                        </m:r>
                      </m:sup>
                    </m:sSup>
                  </m:oMath>
                </a14:m>
                <a:r>
                  <a:rPr lang="en-GB" dirty="0"/>
                  <a:t> what is the mass of 2 litres of that oil?</a:t>
                </a:r>
              </a:p>
            </p:txBody>
          </p:sp>
        </mc:Choice>
        <mc:Fallback xmlns="">
          <p:sp>
            <p:nvSpPr>
              <p:cNvPr id="6" name="Text Placeholder 5">
                <a:extLst>
                  <a:ext uri="{FF2B5EF4-FFF2-40B4-BE49-F238E27FC236}">
                    <a16:creationId xmlns:a16="http://schemas.microsoft.com/office/drawing/2014/main" id="{25D6A07B-FB4F-EA30-511B-84CE9645337C}"/>
                  </a:ext>
                </a:extLst>
              </p:cNvPr>
              <p:cNvSpPr>
                <a:spLocks noGrp="1" noRot="1" noChangeAspect="1" noMove="1" noResize="1" noEditPoints="1" noAdjustHandles="1" noChangeArrowheads="1" noChangeShapeType="1" noTextEdit="1"/>
              </p:cNvSpPr>
              <p:nvPr>
                <p:ph type="body" sz="quarter" idx="10"/>
              </p:nvPr>
            </p:nvSpPr>
            <p:spPr>
              <a:xfrm>
                <a:off x="122292" y="461664"/>
                <a:ext cx="8899415" cy="867930"/>
              </a:xfrm>
              <a:blipFill>
                <a:blip r:embed="rId2"/>
                <a:stretch>
                  <a:fillRect l="-1370" t="-12676" b="-190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5B27C0A-978E-1528-B0C0-C676AA2C7003}"/>
                  </a:ext>
                </a:extLst>
              </p:cNvPr>
              <p:cNvSpPr txBox="1"/>
              <p:nvPr/>
            </p:nvSpPr>
            <p:spPr>
              <a:xfrm>
                <a:off x="122292" y="1520796"/>
                <a:ext cx="6003888" cy="461665"/>
              </a:xfrm>
              <a:prstGeom prst="rect">
                <a:avLst/>
              </a:prstGeom>
              <a:noFill/>
            </p:spPr>
            <p:txBody>
              <a:bodyPr wrap="none" rtlCol="0">
                <a:spAutoFit/>
              </a:bodyPr>
              <a:lstStyle/>
              <a:p>
                <a:pPr>
                  <a:spcAft>
                    <a:spcPts val="1200"/>
                  </a:spcAft>
                </a:pPr>
                <a:r>
                  <a:rPr lang="en-GB" sz="2400" dirty="0">
                    <a:latin typeface="Arial" panose="020B0604020202020204" pitchFamily="34" charset="0"/>
                    <a:cs typeface="Arial" panose="020B0604020202020204" pitchFamily="34" charset="0"/>
                  </a:rPr>
                  <a:t>1 litre = </a:t>
                </a:r>
                <a:r>
                  <a:rPr lang="en-GB" sz="2400" dirty="0"/>
                  <a:t>10 cm x 10 cm x 10 cm =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10</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 </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𝑚</m:t>
                        </m:r>
                      </m:e>
                      <m:sup>
                        <m:r>
                          <a:rPr lang="en-GB" sz="2400" b="0" i="1" smtClean="0">
                            <a:latin typeface="Cambria Math" panose="02040503050406030204" pitchFamily="18" charset="0"/>
                          </a:rPr>
                          <m:t>3</m:t>
                        </m:r>
                      </m:sup>
                    </m:sSup>
                  </m:oMath>
                </a14:m>
                <a:r>
                  <a:rPr lang="en-GB" sz="2400" dirty="0">
                    <a:latin typeface="Arial" panose="020B0604020202020204" pitchFamily="34" charset="0"/>
                    <a:cs typeface="Arial" panose="020B0604020202020204" pitchFamily="34" charset="0"/>
                  </a:rPr>
                  <a:t> </a:t>
                </a:r>
              </a:p>
            </p:txBody>
          </p:sp>
        </mc:Choice>
        <mc:Fallback xmlns="">
          <p:sp>
            <p:nvSpPr>
              <p:cNvPr id="8" name="TextBox 7">
                <a:extLst>
                  <a:ext uri="{FF2B5EF4-FFF2-40B4-BE49-F238E27FC236}">
                    <a16:creationId xmlns:a16="http://schemas.microsoft.com/office/drawing/2014/main" id="{A5B27C0A-978E-1528-B0C0-C676AA2C7003}"/>
                  </a:ext>
                </a:extLst>
              </p:cNvPr>
              <p:cNvSpPr txBox="1">
                <a:spLocks noRot="1" noChangeAspect="1" noMove="1" noResize="1" noEditPoints="1" noAdjustHandles="1" noChangeArrowheads="1" noChangeShapeType="1" noTextEdit="1"/>
              </p:cNvSpPr>
              <p:nvPr/>
            </p:nvSpPr>
            <p:spPr>
              <a:xfrm>
                <a:off x="122292" y="1520796"/>
                <a:ext cx="6003888" cy="461665"/>
              </a:xfrm>
              <a:prstGeom prst="rect">
                <a:avLst/>
              </a:prstGeom>
              <a:blipFill>
                <a:blip r:embed="rId3"/>
                <a:stretch>
                  <a:fillRect l="-1523" t="-9211" b="-302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Object 18">
                <a:extLst>
                  <a:ext uri="{FF2B5EF4-FFF2-40B4-BE49-F238E27FC236}">
                    <a16:creationId xmlns:a16="http://schemas.microsoft.com/office/drawing/2014/main" id="{7B60F284-7BDD-A552-9691-CF1C09F0B3F3}"/>
                  </a:ext>
                </a:extLst>
              </p:cNvPr>
              <p:cNvSpPr txBox="1"/>
              <p:nvPr/>
            </p:nvSpPr>
            <p:spPr bwMode="auto">
              <a:xfrm>
                <a:off x="7128826" y="6211670"/>
                <a:ext cx="1695134" cy="369332"/>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GB" b="0" i="1" smtClean="0">
                          <a:solidFill>
                            <a:srgbClr val="000000"/>
                          </a:solidFill>
                          <a:latin typeface="Cambria Math" panose="02040503050406030204" pitchFamily="18" charset="0"/>
                        </a:rPr>
                        <m:t>𝑚</m:t>
                      </m:r>
                      <m:r>
                        <a:rPr lang="en-IE" i="1">
                          <a:solidFill>
                            <a:srgbClr val="000000"/>
                          </a:solidFill>
                          <a:latin typeface="Cambria Math" panose="02040503050406030204" pitchFamily="18" charset="0"/>
                        </a:rPr>
                        <m:t>=</m:t>
                      </m:r>
                      <m:r>
                        <a:rPr lang="en-GB" i="1" smtClean="0">
                          <a:solidFill>
                            <a:srgbClr val="000000"/>
                          </a:solidFill>
                          <a:latin typeface="Cambria Math" panose="02040503050406030204" pitchFamily="18" charset="0"/>
                        </a:rPr>
                        <m:t>1</m:t>
                      </m:r>
                      <m:r>
                        <a:rPr lang="en-GB" b="0" i="1" smtClean="0">
                          <a:solidFill>
                            <a:srgbClr val="000000"/>
                          </a:solidFill>
                          <a:latin typeface="Cambria Math" panose="02040503050406030204" pitchFamily="18" charset="0"/>
                        </a:rPr>
                        <m:t>.84 </m:t>
                      </m:r>
                      <m:r>
                        <a:rPr lang="en-GB" b="0" i="1" smtClean="0">
                          <a:solidFill>
                            <a:srgbClr val="000000"/>
                          </a:solidFill>
                          <a:latin typeface="Cambria Math" panose="02040503050406030204" pitchFamily="18" charset="0"/>
                        </a:rPr>
                        <m:t>𝑘𝑔</m:t>
                      </m:r>
                    </m:oMath>
                  </m:oMathPara>
                </a14:m>
                <a:endParaRPr lang="en-IE" dirty="0"/>
              </a:p>
            </p:txBody>
          </p:sp>
        </mc:Choice>
        <mc:Fallback xmlns="">
          <p:sp>
            <p:nvSpPr>
              <p:cNvPr id="12" name="Object 18">
                <a:extLst>
                  <a:ext uri="{FF2B5EF4-FFF2-40B4-BE49-F238E27FC236}">
                    <a16:creationId xmlns:a16="http://schemas.microsoft.com/office/drawing/2014/main" id="{7B60F284-7BDD-A552-9691-CF1C09F0B3F3}"/>
                  </a:ext>
                </a:extLst>
              </p:cNvPr>
              <p:cNvSpPr txBox="1">
                <a:spLocks noRot="1" noChangeAspect="1" noMove="1" noResize="1" noEditPoints="1" noAdjustHandles="1" noChangeArrowheads="1" noChangeShapeType="1" noTextEdit="1"/>
              </p:cNvSpPr>
              <p:nvPr/>
            </p:nvSpPr>
            <p:spPr bwMode="auto">
              <a:xfrm>
                <a:off x="7128826" y="6211670"/>
                <a:ext cx="1695134" cy="369332"/>
              </a:xfrm>
              <a:prstGeom prst="rect">
                <a:avLst/>
              </a:prstGeom>
              <a:blipFill>
                <a:blip r:embed="rId4"/>
                <a:stretch>
                  <a:fillRect b="-13115"/>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68886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BF04-AD28-4F8C-A818-35A2275415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C57016-4F42-9A2E-0FB6-13FEE5746541}"/>
              </a:ext>
            </a:extLst>
          </p:cNvPr>
          <p:cNvSpPr>
            <a:spLocks noGrp="1"/>
          </p:cNvSpPr>
          <p:nvPr>
            <p:ph type="title"/>
          </p:nvPr>
        </p:nvSpPr>
        <p:spPr/>
        <p:txBody>
          <a:bodyPr>
            <a:normAutofit fontScale="90000"/>
          </a:bodyPr>
          <a:lstStyle/>
          <a:p>
            <a:r>
              <a:rPr lang="en-GB" dirty="0"/>
              <a:t>Example 25</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9EDFF830-8563-831A-7BB4-27856448D1C3}"/>
                  </a:ext>
                </a:extLst>
              </p:cNvPr>
              <p:cNvSpPr>
                <a:spLocks noGrp="1"/>
              </p:cNvSpPr>
              <p:nvPr>
                <p:ph type="body" sz="quarter" idx="10"/>
              </p:nvPr>
            </p:nvSpPr>
            <p:spPr>
              <a:xfrm>
                <a:off x="122292" y="461664"/>
                <a:ext cx="8899415" cy="867930"/>
              </a:xfrm>
            </p:spPr>
            <p:txBody>
              <a:bodyPr/>
              <a:lstStyle/>
              <a:p>
                <a:r>
                  <a:rPr lang="en-GB"/>
                  <a:t>What is the volume of 500 g of honey in litres. The density of honey is 1450 </a:t>
                </a:r>
                <a14:m>
                  <m:oMath xmlns:m="http://schemas.openxmlformats.org/officeDocument/2006/math">
                    <m:r>
                      <a:rPr lang="en-GB" b="0" i="1" smtClean="0">
                        <a:latin typeface="Cambria Math" panose="02040503050406030204" pitchFamily="18" charset="0"/>
                      </a:rPr>
                      <m:t>𝑘𝑔</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−3</m:t>
                        </m:r>
                      </m:sup>
                    </m:sSup>
                  </m:oMath>
                </a14:m>
                <a:r>
                  <a:rPr lang="en-GB"/>
                  <a:t>?</a:t>
                </a:r>
              </a:p>
            </p:txBody>
          </p:sp>
        </mc:Choice>
        <mc:Fallback xmlns="">
          <p:sp>
            <p:nvSpPr>
              <p:cNvPr id="6" name="Text Placeholder 5">
                <a:extLst>
                  <a:ext uri="{FF2B5EF4-FFF2-40B4-BE49-F238E27FC236}">
                    <a16:creationId xmlns:a16="http://schemas.microsoft.com/office/drawing/2014/main" id="{9EDFF830-8563-831A-7BB4-27856448D1C3}"/>
                  </a:ext>
                </a:extLst>
              </p:cNvPr>
              <p:cNvSpPr>
                <a:spLocks noGrp="1" noRot="1" noChangeAspect="1" noMove="1" noResize="1" noEditPoints="1" noAdjustHandles="1" noChangeArrowheads="1" noChangeShapeType="1" noTextEdit="1"/>
              </p:cNvSpPr>
              <p:nvPr>
                <p:ph type="body" sz="quarter" idx="10"/>
              </p:nvPr>
            </p:nvSpPr>
            <p:spPr>
              <a:xfrm>
                <a:off x="122292" y="461664"/>
                <a:ext cx="8899415" cy="867930"/>
              </a:xfrm>
              <a:blipFill>
                <a:blip r:embed="rId2"/>
                <a:stretch>
                  <a:fillRect l="-1370" t="-12676" b="-190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18">
                <a:extLst>
                  <a:ext uri="{FF2B5EF4-FFF2-40B4-BE49-F238E27FC236}">
                    <a16:creationId xmlns:a16="http://schemas.microsoft.com/office/drawing/2014/main" id="{97CCE043-2FB0-58A5-AB41-CC666CA00EF9}"/>
                  </a:ext>
                </a:extLst>
              </p:cNvPr>
              <p:cNvSpPr txBox="1"/>
              <p:nvPr/>
            </p:nvSpPr>
            <p:spPr bwMode="auto">
              <a:xfrm>
                <a:off x="2941637" y="1690139"/>
                <a:ext cx="1846264" cy="935769"/>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IE" sz="3200" i="1">
                          <a:solidFill>
                            <a:srgbClr val="000000"/>
                          </a:solidFill>
                          <a:latin typeface="Cambria Math" panose="02040503050406030204" pitchFamily="18" charset="0"/>
                        </a:rPr>
                        <m:t>𝜌</m:t>
                      </m:r>
                      <m:r>
                        <a:rPr lang="en-IE" sz="3200" i="1">
                          <a:solidFill>
                            <a:srgbClr val="000000"/>
                          </a:solidFill>
                          <a:latin typeface="Cambria Math" panose="02040503050406030204" pitchFamily="18" charset="0"/>
                        </a:rPr>
                        <m:t>=</m:t>
                      </m:r>
                      <m:f>
                        <m:fPr>
                          <m:ctrlPr>
                            <a:rPr lang="en-IE" sz="3200" i="1">
                              <a:solidFill>
                                <a:srgbClr val="000000"/>
                              </a:solidFill>
                              <a:latin typeface="Cambria Math" panose="02040503050406030204" pitchFamily="18" charset="0"/>
                            </a:rPr>
                          </m:ctrlPr>
                        </m:fPr>
                        <m:num>
                          <m:r>
                            <a:rPr lang="en-IE" sz="3200" i="1">
                              <a:solidFill>
                                <a:srgbClr val="000000"/>
                              </a:solidFill>
                              <a:latin typeface="Cambria Math" panose="02040503050406030204" pitchFamily="18" charset="0"/>
                            </a:rPr>
                            <m:t>𝑚</m:t>
                          </m:r>
                        </m:num>
                        <m:den>
                          <m:r>
                            <a:rPr lang="en-IE" sz="3200" i="1">
                              <a:solidFill>
                                <a:srgbClr val="000000"/>
                              </a:solidFill>
                              <a:latin typeface="Cambria Math" panose="02040503050406030204" pitchFamily="18" charset="0"/>
                            </a:rPr>
                            <m:t>𝑉</m:t>
                          </m:r>
                        </m:den>
                      </m:f>
                    </m:oMath>
                  </m:oMathPara>
                </a14:m>
                <a:endParaRPr lang="en-IE" sz="1600"/>
              </a:p>
            </p:txBody>
          </p:sp>
        </mc:Choice>
        <mc:Fallback xmlns="">
          <p:sp>
            <p:nvSpPr>
              <p:cNvPr id="9" name="Object 18">
                <a:extLst>
                  <a:ext uri="{FF2B5EF4-FFF2-40B4-BE49-F238E27FC236}">
                    <a16:creationId xmlns:a16="http://schemas.microsoft.com/office/drawing/2014/main" id="{97CCE043-2FB0-58A5-AB41-CC666CA00EF9}"/>
                  </a:ext>
                </a:extLst>
              </p:cNvPr>
              <p:cNvSpPr txBox="1">
                <a:spLocks noRot="1" noChangeAspect="1" noMove="1" noResize="1" noEditPoints="1" noAdjustHandles="1" noChangeArrowheads="1" noChangeShapeType="1" noTextEdit="1"/>
              </p:cNvSpPr>
              <p:nvPr/>
            </p:nvSpPr>
            <p:spPr bwMode="auto">
              <a:xfrm>
                <a:off x="2941637" y="1690139"/>
                <a:ext cx="1846264" cy="935769"/>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Object 18">
                <a:extLst>
                  <a:ext uri="{FF2B5EF4-FFF2-40B4-BE49-F238E27FC236}">
                    <a16:creationId xmlns:a16="http://schemas.microsoft.com/office/drawing/2014/main" id="{E50E3230-3C64-4A2C-4768-EBA83211A24E}"/>
                  </a:ext>
                </a:extLst>
              </p:cNvPr>
              <p:cNvSpPr txBox="1"/>
              <p:nvPr/>
            </p:nvSpPr>
            <p:spPr bwMode="auto">
              <a:xfrm>
                <a:off x="2941637" y="2846753"/>
                <a:ext cx="1846264" cy="1018740"/>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GB" sz="3200" b="0" i="1" smtClean="0">
                          <a:solidFill>
                            <a:srgbClr val="000000"/>
                          </a:solidFill>
                          <a:latin typeface="Cambria Math" panose="02040503050406030204" pitchFamily="18" charset="0"/>
                        </a:rPr>
                        <m:t>𝑉</m:t>
                      </m:r>
                      <m:r>
                        <a:rPr lang="en-IE" sz="3200" i="1">
                          <a:solidFill>
                            <a:srgbClr val="000000"/>
                          </a:solidFill>
                          <a:latin typeface="Cambria Math" panose="02040503050406030204" pitchFamily="18" charset="0"/>
                        </a:rPr>
                        <m:t>=</m:t>
                      </m:r>
                      <m:f>
                        <m:fPr>
                          <m:ctrlPr>
                            <a:rPr lang="en-IE" sz="3200" i="1">
                              <a:solidFill>
                                <a:srgbClr val="000000"/>
                              </a:solidFill>
                              <a:latin typeface="Cambria Math" panose="02040503050406030204" pitchFamily="18" charset="0"/>
                            </a:rPr>
                          </m:ctrlPr>
                        </m:fPr>
                        <m:num>
                          <m:r>
                            <a:rPr lang="en-IE" sz="3200" i="1">
                              <a:solidFill>
                                <a:srgbClr val="000000"/>
                              </a:solidFill>
                              <a:latin typeface="Cambria Math" panose="02040503050406030204" pitchFamily="18" charset="0"/>
                            </a:rPr>
                            <m:t>𝑚</m:t>
                          </m:r>
                        </m:num>
                        <m:den>
                          <m:r>
                            <a:rPr lang="en-GB" sz="3200" b="0" i="1" smtClean="0">
                              <a:solidFill>
                                <a:srgbClr val="000000"/>
                              </a:solidFill>
                              <a:latin typeface="Cambria Math" panose="02040503050406030204" pitchFamily="18" charset="0"/>
                            </a:rPr>
                            <m:t>𝜌</m:t>
                          </m:r>
                        </m:den>
                      </m:f>
                    </m:oMath>
                  </m:oMathPara>
                </a14:m>
                <a:endParaRPr lang="en-IE" sz="1600"/>
              </a:p>
            </p:txBody>
          </p:sp>
        </mc:Choice>
        <mc:Fallback xmlns="">
          <p:sp>
            <p:nvSpPr>
              <p:cNvPr id="2" name="Object 18">
                <a:extLst>
                  <a:ext uri="{FF2B5EF4-FFF2-40B4-BE49-F238E27FC236}">
                    <a16:creationId xmlns:a16="http://schemas.microsoft.com/office/drawing/2014/main" id="{E50E3230-3C64-4A2C-4768-EBA83211A24E}"/>
                  </a:ext>
                </a:extLst>
              </p:cNvPr>
              <p:cNvSpPr txBox="1">
                <a:spLocks noRot="1" noChangeAspect="1" noMove="1" noResize="1" noEditPoints="1" noAdjustHandles="1" noChangeArrowheads="1" noChangeShapeType="1" noTextEdit="1"/>
              </p:cNvSpPr>
              <p:nvPr/>
            </p:nvSpPr>
            <p:spPr bwMode="auto">
              <a:xfrm>
                <a:off x="2941637" y="2846753"/>
                <a:ext cx="1846264" cy="1018740"/>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bject 18">
                <a:extLst>
                  <a:ext uri="{FF2B5EF4-FFF2-40B4-BE49-F238E27FC236}">
                    <a16:creationId xmlns:a16="http://schemas.microsoft.com/office/drawing/2014/main" id="{F5546FF0-E778-10C4-6D89-92F2BE143EBD}"/>
                  </a:ext>
                </a:extLst>
              </p:cNvPr>
              <p:cNvSpPr txBox="1"/>
              <p:nvPr/>
            </p:nvSpPr>
            <p:spPr bwMode="auto">
              <a:xfrm>
                <a:off x="2941636" y="3933938"/>
                <a:ext cx="5072064" cy="1027525"/>
              </a:xfrm>
              <a:prstGeom prst="rect">
                <a:avLst/>
              </a:prstGeom>
              <a:noFill/>
              <a:ln>
                <a:noFill/>
              </a:ln>
            </p:spPr>
            <p:txBody>
              <a:bodyPr wrap="square">
                <a:spAutoFit/>
              </a:bodyPr>
              <a:lstStyle/>
              <a:p>
                <a:pPr/>
                <a14:m>
                  <m:oMathPara xmlns:m="http://schemas.openxmlformats.org/officeDocument/2006/math">
                    <m:oMathParaPr>
                      <m:jc m:val="left"/>
                    </m:oMathParaPr>
                    <m:oMath xmlns:m="http://schemas.openxmlformats.org/officeDocument/2006/math">
                      <m:r>
                        <a:rPr lang="en-GB" sz="3200" b="0" i="1" smtClean="0">
                          <a:solidFill>
                            <a:srgbClr val="000000"/>
                          </a:solidFill>
                          <a:latin typeface="Cambria Math" panose="02040503050406030204" pitchFamily="18" charset="0"/>
                        </a:rPr>
                        <m:t>𝑉</m:t>
                      </m:r>
                      <m:r>
                        <a:rPr lang="en-IE" sz="3200" i="1">
                          <a:solidFill>
                            <a:srgbClr val="000000"/>
                          </a:solidFill>
                          <a:latin typeface="Cambria Math" panose="02040503050406030204" pitchFamily="18" charset="0"/>
                        </a:rPr>
                        <m:t>=</m:t>
                      </m:r>
                      <m:f>
                        <m:fPr>
                          <m:ctrlPr>
                            <a:rPr lang="en-IE" sz="3200" i="1">
                              <a:solidFill>
                                <a:srgbClr val="000000"/>
                              </a:solidFill>
                              <a:latin typeface="Cambria Math" panose="02040503050406030204" pitchFamily="18" charset="0"/>
                            </a:rPr>
                          </m:ctrlPr>
                        </m:fPr>
                        <m:num>
                          <m:r>
                            <a:rPr lang="en-GB" sz="3200" b="0" i="1" smtClean="0">
                              <a:solidFill>
                                <a:srgbClr val="000000"/>
                              </a:solidFill>
                              <a:latin typeface="Cambria Math" panose="02040503050406030204" pitchFamily="18" charset="0"/>
                            </a:rPr>
                            <m:t>0.5</m:t>
                          </m:r>
                        </m:num>
                        <m:den>
                          <m:r>
                            <a:rPr lang="en-GB" sz="3200" b="0" i="1" smtClean="0">
                              <a:solidFill>
                                <a:srgbClr val="000000"/>
                              </a:solidFill>
                              <a:latin typeface="Cambria Math" panose="02040503050406030204" pitchFamily="18" charset="0"/>
                            </a:rPr>
                            <m:t>1450</m:t>
                          </m:r>
                        </m:den>
                      </m:f>
                      <m:r>
                        <a:rPr lang="en-GB" sz="3200" b="0" i="1" smtClean="0">
                          <a:solidFill>
                            <a:srgbClr val="000000"/>
                          </a:solidFill>
                          <a:latin typeface="Cambria Math" panose="02040503050406030204" pitchFamily="18" charset="0"/>
                        </a:rPr>
                        <m:t>=0.000345 </m:t>
                      </m:r>
                      <m:sSup>
                        <m:sSupPr>
                          <m:ctrlPr>
                            <a:rPr lang="en-GB" sz="3200" b="0" i="1" smtClean="0">
                              <a:solidFill>
                                <a:srgbClr val="000000"/>
                              </a:solidFill>
                              <a:latin typeface="Cambria Math" panose="02040503050406030204" pitchFamily="18" charset="0"/>
                            </a:rPr>
                          </m:ctrlPr>
                        </m:sSupPr>
                        <m:e>
                          <m:r>
                            <a:rPr lang="en-GB" sz="3200" b="0" i="1" smtClean="0">
                              <a:solidFill>
                                <a:srgbClr val="000000"/>
                              </a:solidFill>
                              <a:latin typeface="Cambria Math" panose="02040503050406030204" pitchFamily="18" charset="0"/>
                            </a:rPr>
                            <m:t>𝑚</m:t>
                          </m:r>
                        </m:e>
                        <m:sup>
                          <m:r>
                            <a:rPr lang="en-GB" sz="3200" b="0" i="1" smtClean="0">
                              <a:solidFill>
                                <a:srgbClr val="000000"/>
                              </a:solidFill>
                              <a:latin typeface="Cambria Math" panose="02040503050406030204" pitchFamily="18" charset="0"/>
                            </a:rPr>
                            <m:t>3</m:t>
                          </m:r>
                        </m:sup>
                      </m:sSup>
                    </m:oMath>
                  </m:oMathPara>
                </a14:m>
                <a:endParaRPr lang="en-IE" sz="1600"/>
              </a:p>
            </p:txBody>
          </p:sp>
        </mc:Choice>
        <mc:Fallback xmlns="">
          <p:sp>
            <p:nvSpPr>
              <p:cNvPr id="4" name="Object 18">
                <a:extLst>
                  <a:ext uri="{FF2B5EF4-FFF2-40B4-BE49-F238E27FC236}">
                    <a16:creationId xmlns:a16="http://schemas.microsoft.com/office/drawing/2014/main" id="{F5546FF0-E778-10C4-6D89-92F2BE143EBD}"/>
                  </a:ext>
                </a:extLst>
              </p:cNvPr>
              <p:cNvSpPr txBox="1">
                <a:spLocks noRot="1" noChangeAspect="1" noMove="1" noResize="1" noEditPoints="1" noAdjustHandles="1" noChangeArrowheads="1" noChangeShapeType="1" noTextEdit="1"/>
              </p:cNvSpPr>
              <p:nvPr/>
            </p:nvSpPr>
            <p:spPr bwMode="auto">
              <a:xfrm>
                <a:off x="2941636" y="3933938"/>
                <a:ext cx="5072064" cy="1027525"/>
              </a:xfrm>
              <a:prstGeom prst="rect">
                <a:avLst/>
              </a:prstGeom>
              <a:blipFill>
                <a:blip r:embed="rId5"/>
                <a:stretch>
                  <a:fillRect/>
                </a:stretch>
              </a:blipFill>
              <a:ln>
                <a:noFill/>
              </a:ln>
            </p:spPr>
            <p:txBody>
              <a:bodyPr/>
              <a:lstStyle/>
              <a:p>
                <a:r>
                  <a:rPr lang="en-US">
                    <a:noFill/>
                  </a:rPr>
                  <a:t> </a:t>
                </a:r>
              </a:p>
            </p:txBody>
          </p:sp>
        </mc:Fallback>
      </mc:AlternateContent>
      <p:sp>
        <p:nvSpPr>
          <p:cNvPr id="5" name="Object 18">
            <a:extLst>
              <a:ext uri="{FF2B5EF4-FFF2-40B4-BE49-F238E27FC236}">
                <a16:creationId xmlns:a16="http://schemas.microsoft.com/office/drawing/2014/main" id="{BD681BC5-F1BD-9962-309A-C5139A887739}"/>
              </a:ext>
            </a:extLst>
          </p:cNvPr>
          <p:cNvSpPr txBox="1"/>
          <p:nvPr/>
        </p:nvSpPr>
        <p:spPr bwMode="auto">
          <a:xfrm>
            <a:off x="2738436" y="5249723"/>
            <a:ext cx="5897564" cy="584775"/>
          </a:xfrm>
          <a:prstGeom prst="rect">
            <a:avLst/>
          </a:prstGeom>
          <a:noFill/>
          <a:ln>
            <a:noFill/>
          </a:ln>
        </p:spPr>
        <p:txBody>
          <a:bodyPr wrap="square">
            <a:spAutoFit/>
          </a:bodyPr>
          <a:lstStyle/>
          <a:p>
            <a:r>
              <a:rPr lang="en-IE" sz="3200"/>
              <a:t>multiply by 1000 to get litres</a:t>
            </a:r>
          </a:p>
        </p:txBody>
      </p:sp>
      <p:sp>
        <p:nvSpPr>
          <p:cNvPr id="7" name="TextBox 6">
            <a:extLst>
              <a:ext uri="{FF2B5EF4-FFF2-40B4-BE49-F238E27FC236}">
                <a16:creationId xmlns:a16="http://schemas.microsoft.com/office/drawing/2014/main" id="{6AEFD2BC-D7C6-C251-D820-98022F7E0DFA}"/>
              </a:ext>
            </a:extLst>
          </p:cNvPr>
          <p:cNvSpPr txBox="1"/>
          <p:nvPr/>
        </p:nvSpPr>
        <p:spPr>
          <a:xfrm>
            <a:off x="3710522" y="6051073"/>
            <a:ext cx="2428870" cy="584775"/>
          </a:xfrm>
          <a:prstGeom prst="rect">
            <a:avLst/>
          </a:prstGeom>
          <a:noFill/>
        </p:spPr>
        <p:txBody>
          <a:bodyPr wrap="none" rtlCol="0">
            <a:spAutoFit/>
          </a:bodyPr>
          <a:lstStyle/>
          <a:p>
            <a:pPr algn="l">
              <a:spcAft>
                <a:spcPts val="1200"/>
              </a:spcAft>
            </a:pPr>
            <a:r>
              <a:rPr lang="en-GB" sz="3200">
                <a:latin typeface="Arial" panose="020B0604020202020204" pitchFamily="34" charset="0"/>
                <a:cs typeface="Arial" panose="020B0604020202020204" pitchFamily="34" charset="0"/>
              </a:rPr>
              <a:t>=0.345 litres</a:t>
            </a:r>
          </a:p>
        </p:txBody>
      </p:sp>
    </p:spTree>
    <p:extLst>
      <p:ext uri="{BB962C8B-B14F-4D97-AF65-F5344CB8AC3E}">
        <p14:creationId xmlns:p14="http://schemas.microsoft.com/office/powerpoint/2010/main" val="252537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5" grpId="0"/>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a:extLst>
              <a:ext uri="{FF2B5EF4-FFF2-40B4-BE49-F238E27FC236}">
                <a16:creationId xmlns:a16="http://schemas.microsoft.com/office/drawing/2014/main" id="{F6C9A6FE-D74C-795B-B1C8-AD04B0DC239C}"/>
              </a:ext>
            </a:extLst>
          </p:cNvPr>
          <p:cNvSpPr>
            <a:spLocks noChangeArrowheads="1"/>
          </p:cNvSpPr>
          <p:nvPr/>
        </p:nvSpPr>
        <p:spPr bwMode="auto">
          <a:xfrm>
            <a:off x="1260475" y="1069412"/>
            <a:ext cx="6623050" cy="641350"/>
          </a:xfrm>
          <a:prstGeom prst="rect">
            <a:avLst/>
          </a:prstGeom>
          <a:solidFill>
            <a:srgbClr val="FFFF99"/>
          </a:solidFill>
          <a:ln>
            <a:noFill/>
          </a:ln>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600" b="1"/>
              <a:t>Pressure </a:t>
            </a:r>
            <a:r>
              <a:rPr lang="en-GB" altLang="en-US" sz="3600"/>
              <a:t>is force per unit area.</a:t>
            </a:r>
            <a:r>
              <a:rPr lang="en-GB" altLang="en-US"/>
              <a:t> </a:t>
            </a:r>
          </a:p>
        </p:txBody>
      </p:sp>
      <p:sp>
        <p:nvSpPr>
          <p:cNvPr id="7175" name="Rectangle 7">
            <a:extLst>
              <a:ext uri="{FF2B5EF4-FFF2-40B4-BE49-F238E27FC236}">
                <a16:creationId xmlns:a16="http://schemas.microsoft.com/office/drawing/2014/main" id="{E91B9CD0-180C-FF6E-0485-98AE8470E812}"/>
              </a:ext>
            </a:extLst>
          </p:cNvPr>
          <p:cNvSpPr>
            <a:spLocks noChangeArrowheads="1"/>
          </p:cNvSpPr>
          <p:nvPr/>
        </p:nvSpPr>
        <p:spPr bwMode="auto">
          <a:xfrm>
            <a:off x="215900" y="221097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mc:AlternateContent xmlns:mc="http://schemas.openxmlformats.org/markup-compatibility/2006" xmlns:a14="http://schemas.microsoft.com/office/drawing/2010/main">
        <mc:Choice Requires="a14">
          <p:sp>
            <p:nvSpPr>
              <p:cNvPr id="7176" name="Object 6">
                <a:extLst>
                  <a:ext uri="{FF2B5EF4-FFF2-40B4-BE49-F238E27FC236}">
                    <a16:creationId xmlns:a16="http://schemas.microsoft.com/office/drawing/2014/main" id="{F070EE0C-E0EF-970C-E58B-58AB3559F2BB}"/>
                  </a:ext>
                </a:extLst>
              </p:cNvPr>
              <p:cNvSpPr txBox="1"/>
              <p:nvPr/>
            </p:nvSpPr>
            <p:spPr bwMode="auto">
              <a:xfrm>
                <a:off x="960437" y="2282825"/>
                <a:ext cx="4019792" cy="1077913"/>
              </a:xfrm>
              <a:prstGeom prst="rect">
                <a:avLst/>
              </a:prstGeom>
              <a:solidFill>
                <a:srgbClr val="FFFF99"/>
              </a:solidFill>
              <a:ln>
                <a:noFill/>
              </a:ln>
            </p:spPr>
            <p:txBody>
              <a:bodyPr>
                <a:normAutofit/>
              </a:bodyPr>
              <a:lstStyle/>
              <a:p>
                <a:pPr/>
                <a14:m>
                  <m:oMathPara xmlns:m="http://schemas.openxmlformats.org/officeDocument/2006/math">
                    <m:oMathParaPr>
                      <m:jc m:val="left"/>
                    </m:oMathParaPr>
                    <m:oMath xmlns:m="http://schemas.openxmlformats.org/officeDocument/2006/math">
                      <m:r>
                        <m:rPr>
                          <m:nor/>
                        </m:rPr>
                        <a:rPr lang="en-IE" sz="2800" i="0">
                          <a:solidFill>
                            <a:srgbClr val="000000"/>
                          </a:solidFill>
                          <a:latin typeface="Cambria Math" panose="02040503050406030204" pitchFamily="18" charset="0"/>
                        </a:rPr>
                        <m:t>Pressure</m:t>
                      </m:r>
                      <m:r>
                        <a:rPr lang="en-IE" sz="2800" i="1">
                          <a:solidFill>
                            <a:srgbClr val="000000"/>
                          </a:solidFill>
                          <a:latin typeface="Cambria Math" panose="02040503050406030204" pitchFamily="18" charset="0"/>
                        </a:rPr>
                        <m:t> = </m:t>
                      </m:r>
                      <m:f>
                        <m:fPr>
                          <m:ctrlPr>
                            <a:rPr lang="en-IE" sz="2800" i="1">
                              <a:solidFill>
                                <a:srgbClr val="000000"/>
                              </a:solidFill>
                              <a:latin typeface="Cambria Math" panose="02040503050406030204" pitchFamily="18" charset="0"/>
                            </a:rPr>
                          </m:ctrlPr>
                        </m:fPr>
                        <m:num>
                          <m:r>
                            <m:rPr>
                              <m:nor/>
                            </m:rPr>
                            <a:rPr lang="en-IE" sz="2800" i="0">
                              <a:solidFill>
                                <a:srgbClr val="000000"/>
                              </a:solidFill>
                              <a:latin typeface="Cambria Math" panose="02040503050406030204" pitchFamily="18" charset="0"/>
                            </a:rPr>
                            <m:t>Force</m:t>
                          </m:r>
                        </m:num>
                        <m:den>
                          <m:r>
                            <m:rPr>
                              <m:nor/>
                            </m:rPr>
                            <a:rPr lang="en-IE" sz="2800" i="0">
                              <a:solidFill>
                                <a:srgbClr val="000000"/>
                              </a:solidFill>
                              <a:latin typeface="Cambria Math" panose="02040503050406030204" pitchFamily="18" charset="0"/>
                            </a:rPr>
                            <m:t>Area</m:t>
                          </m:r>
                        </m:den>
                      </m:f>
                    </m:oMath>
                  </m:oMathPara>
                </a14:m>
                <a:endParaRPr lang="en-IE"/>
              </a:p>
            </p:txBody>
          </p:sp>
        </mc:Choice>
        <mc:Fallback xmlns="">
          <p:sp>
            <p:nvSpPr>
              <p:cNvPr id="7176" name="Object 6">
                <a:extLst>
                  <a:ext uri="{FF2B5EF4-FFF2-40B4-BE49-F238E27FC236}">
                    <a16:creationId xmlns:a16="http://schemas.microsoft.com/office/drawing/2014/main" id="{F070EE0C-E0EF-970C-E58B-58AB3559F2BB}"/>
                  </a:ext>
                </a:extLst>
              </p:cNvPr>
              <p:cNvSpPr txBox="1">
                <a:spLocks noRot="1" noChangeAspect="1" noMove="1" noResize="1" noEditPoints="1" noAdjustHandles="1" noChangeArrowheads="1" noChangeShapeType="1" noTextEdit="1"/>
              </p:cNvSpPr>
              <p:nvPr/>
            </p:nvSpPr>
            <p:spPr bwMode="auto">
              <a:xfrm>
                <a:off x="960437" y="2282825"/>
                <a:ext cx="4019792" cy="1077913"/>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78" name="Object 8">
                <a:extLst>
                  <a:ext uri="{FF2B5EF4-FFF2-40B4-BE49-F238E27FC236}">
                    <a16:creationId xmlns:a16="http://schemas.microsoft.com/office/drawing/2014/main" id="{CD58F34A-6ACC-D186-921F-D3A0CC4F06FF}"/>
                  </a:ext>
                </a:extLst>
              </p:cNvPr>
              <p:cNvSpPr txBox="1"/>
              <p:nvPr/>
            </p:nvSpPr>
            <p:spPr bwMode="auto">
              <a:xfrm>
                <a:off x="6084168" y="2219325"/>
                <a:ext cx="1883495" cy="1212850"/>
              </a:xfrm>
              <a:prstGeom prst="rect">
                <a:avLst/>
              </a:prstGeom>
              <a:solidFill>
                <a:srgbClr val="FFFF99"/>
              </a:solidFill>
              <a:ln>
                <a:noFill/>
              </a:ln>
            </p:spPr>
            <p:txBody>
              <a:bodyPr>
                <a:normAutofit/>
              </a:bodyPr>
              <a:lstStyle/>
              <a:p>
                <a:pPr/>
                <a14:m>
                  <m:oMathPara xmlns:m="http://schemas.openxmlformats.org/officeDocument/2006/math">
                    <m:oMathParaPr>
                      <m:jc m:val="left"/>
                    </m:oMathParaPr>
                    <m:oMath xmlns:m="http://schemas.openxmlformats.org/officeDocument/2006/math">
                      <m:r>
                        <a:rPr lang="en-IE" sz="3200" i="1">
                          <a:solidFill>
                            <a:srgbClr val="000000"/>
                          </a:solidFill>
                          <a:latin typeface="Cambria Math" panose="02040503050406030204" pitchFamily="18" charset="0"/>
                        </a:rPr>
                        <m:t>𝑃</m:t>
                      </m:r>
                      <m:r>
                        <a:rPr lang="en-IE" sz="3200" i="1">
                          <a:solidFill>
                            <a:srgbClr val="000000"/>
                          </a:solidFill>
                          <a:latin typeface="Cambria Math" panose="02040503050406030204" pitchFamily="18" charset="0"/>
                        </a:rPr>
                        <m:t>  =  </m:t>
                      </m:r>
                      <m:f>
                        <m:fPr>
                          <m:ctrlPr>
                            <a:rPr lang="en-IE" sz="3200" i="1">
                              <a:solidFill>
                                <a:srgbClr val="000000"/>
                              </a:solidFill>
                              <a:latin typeface="Cambria Math" panose="02040503050406030204" pitchFamily="18" charset="0"/>
                            </a:rPr>
                          </m:ctrlPr>
                        </m:fPr>
                        <m:num>
                          <m:r>
                            <a:rPr lang="en-IE" sz="3200" i="1">
                              <a:solidFill>
                                <a:srgbClr val="000000"/>
                              </a:solidFill>
                              <a:latin typeface="Cambria Math" panose="02040503050406030204" pitchFamily="18" charset="0"/>
                            </a:rPr>
                            <m:t>𝐹</m:t>
                          </m:r>
                        </m:num>
                        <m:den>
                          <m:r>
                            <a:rPr lang="en-IE" sz="3200" i="1">
                              <a:solidFill>
                                <a:srgbClr val="000000"/>
                              </a:solidFill>
                              <a:latin typeface="Cambria Math" panose="02040503050406030204" pitchFamily="18" charset="0"/>
                            </a:rPr>
                            <m:t>𝐴</m:t>
                          </m:r>
                        </m:den>
                      </m:f>
                    </m:oMath>
                  </m:oMathPara>
                </a14:m>
                <a:endParaRPr lang="en-IE" dirty="0"/>
              </a:p>
            </p:txBody>
          </p:sp>
        </mc:Choice>
        <mc:Fallback xmlns="">
          <p:sp>
            <p:nvSpPr>
              <p:cNvPr id="7178" name="Object 8">
                <a:extLst>
                  <a:ext uri="{FF2B5EF4-FFF2-40B4-BE49-F238E27FC236}">
                    <a16:creationId xmlns:a16="http://schemas.microsoft.com/office/drawing/2014/main" id="{CD58F34A-6ACC-D186-921F-D3A0CC4F06FF}"/>
                  </a:ext>
                </a:extLst>
              </p:cNvPr>
              <p:cNvSpPr txBox="1">
                <a:spLocks noRot="1" noChangeAspect="1" noMove="1" noResize="1" noEditPoints="1" noAdjustHandles="1" noChangeArrowheads="1" noChangeShapeType="1" noTextEdit="1"/>
              </p:cNvSpPr>
              <p:nvPr/>
            </p:nvSpPr>
            <p:spPr bwMode="auto">
              <a:xfrm>
                <a:off x="6084168" y="2219325"/>
                <a:ext cx="1883495" cy="1212850"/>
              </a:xfrm>
              <a:prstGeom prst="rect">
                <a:avLst/>
              </a:prstGeom>
              <a:blipFill>
                <a:blip r:embed="rId3"/>
                <a:stretch>
                  <a:fillRect/>
                </a:stretch>
              </a:blipFill>
              <a:ln>
                <a:noFill/>
              </a:ln>
            </p:spPr>
            <p:txBody>
              <a:bodyPr/>
              <a:lstStyle/>
              <a:p>
                <a:r>
                  <a:rPr lang="en-US">
                    <a:noFill/>
                  </a:rPr>
                  <a:t> </a:t>
                </a:r>
              </a:p>
            </p:txBody>
          </p:sp>
        </mc:Fallback>
      </mc:AlternateContent>
      <p:sp>
        <p:nvSpPr>
          <p:cNvPr id="7179" name="Text Box 10">
            <a:extLst>
              <a:ext uri="{FF2B5EF4-FFF2-40B4-BE49-F238E27FC236}">
                <a16:creationId xmlns:a16="http://schemas.microsoft.com/office/drawing/2014/main" id="{31CD9165-2233-78F7-3304-601A6A4DAC16}"/>
              </a:ext>
            </a:extLst>
          </p:cNvPr>
          <p:cNvSpPr txBox="1">
            <a:spLocks noChangeArrowheads="1"/>
          </p:cNvSpPr>
          <p:nvPr/>
        </p:nvSpPr>
        <p:spPr bwMode="auto">
          <a:xfrm>
            <a:off x="5160963" y="2496791"/>
            <a:ext cx="719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t>i.e.  </a:t>
            </a:r>
            <a:endParaRPr lang="en-GB" altLang="en-US" sz="2800"/>
          </a:p>
        </p:txBody>
      </p:sp>
      <p:cxnSp>
        <p:nvCxnSpPr>
          <p:cNvPr id="4" name="Straight Connector 3">
            <a:extLst>
              <a:ext uri="{FF2B5EF4-FFF2-40B4-BE49-F238E27FC236}">
                <a16:creationId xmlns:a16="http://schemas.microsoft.com/office/drawing/2014/main" id="{2430B1AE-6F84-B47F-7ED7-6EC29E0B4E82}"/>
              </a:ext>
            </a:extLst>
          </p:cNvPr>
          <p:cNvCxnSpPr/>
          <p:nvPr/>
        </p:nvCxnSpPr>
        <p:spPr>
          <a:xfrm flipV="1">
            <a:off x="5301582" y="5229312"/>
            <a:ext cx="648072" cy="749775"/>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F762172-7D3C-CBCF-3321-89EE04360C32}"/>
              </a:ext>
            </a:extLst>
          </p:cNvPr>
          <p:cNvCxnSpPr>
            <a:cxnSpLocks/>
          </p:cNvCxnSpPr>
          <p:nvPr/>
        </p:nvCxnSpPr>
        <p:spPr>
          <a:xfrm flipH="1" flipV="1">
            <a:off x="4402867" y="5306058"/>
            <a:ext cx="647228" cy="749775"/>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1EF4B1C-EE3B-C299-B44A-53AED2A5579F}"/>
              </a:ext>
            </a:extLst>
          </p:cNvPr>
          <p:cNvCxnSpPr>
            <a:cxnSpLocks/>
          </p:cNvCxnSpPr>
          <p:nvPr/>
        </p:nvCxnSpPr>
        <p:spPr>
          <a:xfrm flipV="1">
            <a:off x="5431713" y="5767004"/>
            <a:ext cx="769428" cy="28882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016972-0ED3-7951-8CC9-4823A82A27F9}"/>
              </a:ext>
            </a:extLst>
          </p:cNvPr>
          <p:cNvCxnSpPr>
            <a:cxnSpLocks/>
          </p:cNvCxnSpPr>
          <p:nvPr/>
        </p:nvCxnSpPr>
        <p:spPr>
          <a:xfrm flipH="1" flipV="1">
            <a:off x="4099605" y="5705842"/>
            <a:ext cx="826615" cy="399784"/>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3FB027F-8500-DED6-96DF-F015CE9C1B2E}"/>
              </a:ext>
            </a:extLst>
          </p:cNvPr>
          <p:cNvSpPr txBox="1"/>
          <p:nvPr/>
        </p:nvSpPr>
        <p:spPr>
          <a:xfrm>
            <a:off x="6311900" y="5427507"/>
            <a:ext cx="2621230" cy="523220"/>
          </a:xfrm>
          <a:prstGeom prst="rect">
            <a:avLst/>
          </a:prstGeom>
          <a:noFill/>
        </p:spPr>
        <p:txBody>
          <a:bodyPr wrap="none" rtlCol="0">
            <a:spAutoFit/>
          </a:bodyPr>
          <a:lstStyle/>
          <a:p>
            <a:pPr algn="l"/>
            <a:r>
              <a:rPr lang="en-IE" sz="2800" b="1">
                <a:solidFill>
                  <a:srgbClr val="0000FF"/>
                </a:solidFill>
              </a:rPr>
              <a:t>High Pressure</a:t>
            </a:r>
          </a:p>
        </p:txBody>
      </p:sp>
      <p:grpSp>
        <p:nvGrpSpPr>
          <p:cNvPr id="3" name="Group 2">
            <a:extLst>
              <a:ext uri="{FF2B5EF4-FFF2-40B4-BE49-F238E27FC236}">
                <a16:creationId xmlns:a16="http://schemas.microsoft.com/office/drawing/2014/main" id="{39B67611-101F-FF18-4DD0-F938E9F72E78}"/>
              </a:ext>
            </a:extLst>
          </p:cNvPr>
          <p:cNvGrpSpPr/>
          <p:nvPr/>
        </p:nvGrpSpPr>
        <p:grpSpPr>
          <a:xfrm>
            <a:off x="2482368" y="4122626"/>
            <a:ext cx="3143250" cy="2095500"/>
            <a:chOff x="2482368" y="4122626"/>
            <a:chExt cx="3143250" cy="2095500"/>
          </a:xfrm>
        </p:grpSpPr>
        <p:pic>
          <p:nvPicPr>
            <p:cNvPr id="1026" name="Picture 2">
              <a:extLst>
                <a:ext uri="{FF2B5EF4-FFF2-40B4-BE49-F238E27FC236}">
                  <a16:creationId xmlns:a16="http://schemas.microsoft.com/office/drawing/2014/main" id="{D9F7DD62-8E96-FC3F-48DE-3A2EF7285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368" y="4122626"/>
              <a:ext cx="3143250" cy="2095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hlinkClick r:id="rId5"/>
              <a:extLst>
                <a:ext uri="{FF2B5EF4-FFF2-40B4-BE49-F238E27FC236}">
                  <a16:creationId xmlns:a16="http://schemas.microsoft.com/office/drawing/2014/main" id="{FE1BFD88-E76D-D895-C44D-FD3702164A19}"/>
                </a:ext>
              </a:extLst>
            </p:cNvPr>
            <p:cNvSpPr txBox="1"/>
            <p:nvPr/>
          </p:nvSpPr>
          <p:spPr>
            <a:xfrm>
              <a:off x="3457134" y="5840587"/>
              <a:ext cx="490840" cy="276999"/>
            </a:xfrm>
            <a:prstGeom prst="rect">
              <a:avLst/>
            </a:prstGeom>
            <a:noFill/>
          </p:spPr>
          <p:txBody>
            <a:bodyPr wrap="none" rtlCol="0">
              <a:spAutoFit/>
            </a:bodyPr>
            <a:lstStyle/>
            <a:p>
              <a:pPr algn="l"/>
              <a:r>
                <a:rPr lang="en-GB" sz="1200">
                  <a:solidFill>
                    <a:schemeClr val="bg1">
                      <a:lumMod val="75000"/>
                    </a:schemeClr>
                  </a:solidFill>
                </a:rPr>
                <a:t>CC0</a:t>
              </a:r>
            </a:p>
          </p:txBody>
        </p:sp>
      </p:grpSp>
      <p:sp>
        <p:nvSpPr>
          <p:cNvPr id="6" name="Title 5">
            <a:extLst>
              <a:ext uri="{FF2B5EF4-FFF2-40B4-BE49-F238E27FC236}">
                <a16:creationId xmlns:a16="http://schemas.microsoft.com/office/drawing/2014/main" id="{396F2904-8A3A-F908-2B65-E947AB90A841}"/>
              </a:ext>
            </a:extLst>
          </p:cNvPr>
          <p:cNvSpPr>
            <a:spLocks noGrp="1"/>
          </p:cNvSpPr>
          <p:nvPr>
            <p:ph type="title"/>
          </p:nvPr>
        </p:nvSpPr>
        <p:spPr>
          <a:xfrm>
            <a:off x="241300" y="155246"/>
            <a:ext cx="8724900" cy="594137"/>
          </a:xfrm>
        </p:spPr>
        <p:txBody>
          <a:bodyPr/>
          <a:lstStyle/>
          <a:p>
            <a:r>
              <a:rPr lang="en-IE" altLang="en-US"/>
              <a:t>What is Pressure?</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71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P spid="7175" grpId="0"/>
      <p:bldP spid="7176" grpId="0" animBg="1"/>
      <p:bldP spid="7178" grpId="0" animBg="1"/>
      <p:bldP spid="7179" grpId="0"/>
      <p:bldP spid="1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5">
            <a:extLst>
              <a:ext uri="{FF2B5EF4-FFF2-40B4-BE49-F238E27FC236}">
                <a16:creationId xmlns:a16="http://schemas.microsoft.com/office/drawing/2014/main" id="{3857685C-3BE3-D135-7383-B3C280EAB5D7}"/>
              </a:ext>
            </a:extLst>
          </p:cNvPr>
          <p:cNvSpPr txBox="1">
            <a:spLocks noChangeArrowheads="1"/>
          </p:cNvSpPr>
          <p:nvPr/>
        </p:nvSpPr>
        <p:spPr bwMode="auto">
          <a:xfrm>
            <a:off x="2422069" y="1522812"/>
            <a:ext cx="4299857" cy="579438"/>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200"/>
              <a:t>the </a:t>
            </a:r>
            <a:r>
              <a:rPr lang="en-GB" altLang="en-US" sz="3200" b="1"/>
              <a:t>pascal (Pa).</a:t>
            </a:r>
          </a:p>
        </p:txBody>
      </p:sp>
      <p:sp>
        <p:nvSpPr>
          <p:cNvPr id="8197" name="Rectangle 6">
            <a:extLst>
              <a:ext uri="{FF2B5EF4-FFF2-40B4-BE49-F238E27FC236}">
                <a16:creationId xmlns:a16="http://schemas.microsoft.com/office/drawing/2014/main" id="{A66B38CF-6E8B-22DB-4F6F-EE0E6953BB25}"/>
              </a:ext>
            </a:extLst>
          </p:cNvPr>
          <p:cNvSpPr>
            <a:spLocks noChangeArrowheads="1"/>
          </p:cNvSpPr>
          <p:nvPr/>
        </p:nvSpPr>
        <p:spPr bwMode="auto">
          <a:xfrm>
            <a:off x="1065211" y="2999858"/>
            <a:ext cx="70135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   </a:t>
            </a:r>
            <a:r>
              <a:rPr lang="en-GB" altLang="en-US" sz="2800"/>
              <a:t>1 pascal   =  1 newton per square metre </a:t>
            </a:r>
          </a:p>
          <a:p>
            <a:pPr eaLnBrk="1" hangingPunct="1"/>
            <a:endParaRPr lang="en-GB" altLang="en-US" sz="2800"/>
          </a:p>
          <a:p>
            <a:pPr eaLnBrk="1" hangingPunct="1"/>
            <a:r>
              <a:rPr lang="en-GB" altLang="en-US" sz="2800"/>
              <a:t> i.e.  1 Pa   =   1 N m</a:t>
            </a:r>
            <a:r>
              <a:rPr lang="en-GB" altLang="en-US" sz="2800" baseline="30000"/>
              <a:t>-2</a:t>
            </a:r>
            <a:r>
              <a:rPr lang="en-GB" altLang="en-US" b="1"/>
              <a:t> </a:t>
            </a:r>
          </a:p>
        </p:txBody>
      </p:sp>
      <p:sp>
        <p:nvSpPr>
          <p:cNvPr id="8198" name="Text Box 7">
            <a:extLst>
              <a:ext uri="{FF2B5EF4-FFF2-40B4-BE49-F238E27FC236}">
                <a16:creationId xmlns:a16="http://schemas.microsoft.com/office/drawing/2014/main" id="{5347CB6B-8C51-9AD9-C4E7-F5927764CF31}"/>
              </a:ext>
            </a:extLst>
          </p:cNvPr>
          <p:cNvSpPr txBox="1">
            <a:spLocks noChangeArrowheads="1"/>
          </p:cNvSpPr>
          <p:nvPr/>
        </p:nvSpPr>
        <p:spPr bwMode="auto">
          <a:xfrm>
            <a:off x="3233056" y="5582557"/>
            <a:ext cx="313914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b="1"/>
              <a:t>Scalar Quantity</a:t>
            </a:r>
            <a:r>
              <a:rPr lang="en-IE" altLang="en-US" sz="2800"/>
              <a:t>.</a:t>
            </a:r>
            <a:endParaRPr lang="en-GB" altLang="en-US" sz="2800"/>
          </a:p>
        </p:txBody>
      </p:sp>
      <p:sp>
        <p:nvSpPr>
          <p:cNvPr id="2" name="Text Box 5">
            <a:extLst>
              <a:ext uri="{FF2B5EF4-FFF2-40B4-BE49-F238E27FC236}">
                <a16:creationId xmlns:a16="http://schemas.microsoft.com/office/drawing/2014/main" id="{B8FEB00E-A3B4-1E13-4AD1-AC4D91EA3323}"/>
              </a:ext>
            </a:extLst>
          </p:cNvPr>
          <p:cNvSpPr txBox="1">
            <a:spLocks noChangeArrowheads="1"/>
          </p:cNvSpPr>
          <p:nvPr/>
        </p:nvSpPr>
        <p:spPr bwMode="auto">
          <a:xfrm>
            <a:off x="323776" y="4750413"/>
            <a:ext cx="80645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a:t>Is pressure a scalar or vector quantity</a:t>
            </a:r>
            <a:r>
              <a:rPr lang="en-IE" altLang="en-US" sz="3200" b="1"/>
              <a:t>?</a:t>
            </a:r>
            <a:endParaRPr lang="en-GB" altLang="en-US" sz="2800"/>
          </a:p>
        </p:txBody>
      </p:sp>
      <p:sp>
        <p:nvSpPr>
          <p:cNvPr id="3" name="Title 2">
            <a:extLst>
              <a:ext uri="{FF2B5EF4-FFF2-40B4-BE49-F238E27FC236}">
                <a16:creationId xmlns:a16="http://schemas.microsoft.com/office/drawing/2014/main" id="{8DC60E4B-61EB-C781-65A1-9E055A8BDA50}"/>
              </a:ext>
            </a:extLst>
          </p:cNvPr>
          <p:cNvSpPr>
            <a:spLocks noGrp="1"/>
          </p:cNvSpPr>
          <p:nvPr>
            <p:ph type="title"/>
          </p:nvPr>
        </p:nvSpPr>
        <p:spPr>
          <a:xfrm>
            <a:off x="241300" y="155246"/>
            <a:ext cx="8724900" cy="594137"/>
          </a:xfrm>
        </p:spPr>
        <p:txBody>
          <a:bodyPr/>
          <a:lstStyle/>
          <a:p>
            <a:r>
              <a:rPr lang="en-IE" altLang="en-US"/>
              <a:t>What is the SI Unit of Pressure?</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8197"/>
                                        </p:tgtEl>
                                        <p:attrNameLst>
                                          <p:attrName>style.visibility</p:attrName>
                                        </p:attrNameLst>
                                      </p:cBhvr>
                                      <p:to>
                                        <p:strVal val="visible"/>
                                      </p:to>
                                    </p:set>
                                    <p:animEffect transition="in" filter="wipe(left)">
                                      <p:cBhvr>
                                        <p:cTn id="9" dur="500"/>
                                        <p:tgtEl>
                                          <p:spTgt spid="819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wipe(left)">
                                      <p:cBhvr>
                                        <p:cTn id="18"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6" grpId="1" animBg="1"/>
      <p:bldP spid="8197" grpId="0"/>
      <p:bldP spid="8198" grpId="0"/>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F0FBC-0216-D1B4-3072-E25797270608}"/>
              </a:ext>
            </a:extLst>
          </p:cNvPr>
          <p:cNvSpPr>
            <a:spLocks noGrp="1"/>
          </p:cNvSpPr>
          <p:nvPr>
            <p:ph type="title"/>
          </p:nvPr>
        </p:nvSpPr>
        <p:spPr/>
        <p:txBody>
          <a:bodyPr>
            <a:normAutofit fontScale="90000"/>
          </a:bodyPr>
          <a:lstStyle/>
          <a:p>
            <a:r>
              <a:rPr lang="en-GB" dirty="0"/>
              <a:t>Example 26</a:t>
            </a:r>
          </a:p>
        </p:txBody>
      </p:sp>
      <p:sp>
        <p:nvSpPr>
          <p:cNvPr id="3" name="Text Placeholder 2">
            <a:extLst>
              <a:ext uri="{FF2B5EF4-FFF2-40B4-BE49-F238E27FC236}">
                <a16:creationId xmlns:a16="http://schemas.microsoft.com/office/drawing/2014/main" id="{71F7BD51-5B77-ABF3-D7B5-78928EE5DB43}"/>
              </a:ext>
            </a:extLst>
          </p:cNvPr>
          <p:cNvSpPr>
            <a:spLocks noGrp="1"/>
          </p:cNvSpPr>
          <p:nvPr>
            <p:ph type="body" sz="quarter" idx="10"/>
          </p:nvPr>
        </p:nvSpPr>
        <p:spPr>
          <a:xfrm>
            <a:off x="122292" y="461664"/>
            <a:ext cx="8899415" cy="867930"/>
          </a:xfrm>
        </p:spPr>
        <p:txBody>
          <a:bodyPr/>
          <a:lstStyle/>
          <a:p>
            <a:r>
              <a:rPr lang="en-GB"/>
              <a:t>A force of 20 N acts on an area of 4 square meters. Calculate the pressure.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B011AD7-6E4D-0234-523C-40E11973E733}"/>
                  </a:ext>
                </a:extLst>
              </p:cNvPr>
              <p:cNvSpPr txBox="1"/>
              <p:nvPr/>
            </p:nvSpPr>
            <p:spPr>
              <a:xfrm>
                <a:off x="2628900" y="1511300"/>
                <a:ext cx="1216551" cy="1050031"/>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𝐹</m:t>
                          </m:r>
                        </m:num>
                        <m:den>
                          <m:r>
                            <a:rPr lang="en-GB" sz="2800" b="0" i="1" smtClean="0">
                              <a:latin typeface="Cambria Math" panose="02040503050406030204" pitchFamily="18" charset="0"/>
                              <a:cs typeface="Arial" panose="020B0604020202020204" pitchFamily="34" charset="0"/>
                            </a:rPr>
                            <m:t>𝐴</m:t>
                          </m:r>
                        </m:den>
                      </m:f>
                    </m:oMath>
                  </m:oMathPara>
                </a14:m>
                <a:endParaRPr lang="en-GB" sz="28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2B011AD7-6E4D-0234-523C-40E11973E733}"/>
                  </a:ext>
                </a:extLst>
              </p:cNvPr>
              <p:cNvSpPr txBox="1">
                <a:spLocks noRot="1" noChangeAspect="1" noMove="1" noResize="1" noEditPoints="1" noAdjustHandles="1" noChangeArrowheads="1" noChangeShapeType="1" noTextEdit="1"/>
              </p:cNvSpPr>
              <p:nvPr/>
            </p:nvSpPr>
            <p:spPr>
              <a:xfrm>
                <a:off x="2628900" y="1511300"/>
                <a:ext cx="1216551" cy="105003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BC79437-65C8-3D4F-C336-8A5D4140DC39}"/>
                  </a:ext>
                </a:extLst>
              </p:cNvPr>
              <p:cNvSpPr txBox="1"/>
              <p:nvPr/>
            </p:nvSpPr>
            <p:spPr>
              <a:xfrm>
                <a:off x="2628899" y="2743037"/>
                <a:ext cx="2635529" cy="105285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20</m:t>
                          </m:r>
                        </m:num>
                        <m:den>
                          <m:r>
                            <a:rPr lang="en-GB" sz="2800" b="0" i="1" smtClean="0">
                              <a:latin typeface="Cambria Math" panose="02040503050406030204" pitchFamily="18" charset="0"/>
                              <a:cs typeface="Arial" panose="020B0604020202020204" pitchFamily="34" charset="0"/>
                            </a:rPr>
                            <m:t>4</m:t>
                          </m:r>
                        </m:den>
                      </m:f>
                      <m:r>
                        <a:rPr lang="en-GB" sz="2800" b="0" i="1" smtClean="0">
                          <a:latin typeface="Cambria Math" panose="02040503050406030204" pitchFamily="18" charset="0"/>
                          <a:cs typeface="Arial" panose="020B0604020202020204" pitchFamily="34" charset="0"/>
                        </a:rPr>
                        <m:t>=5 </m:t>
                      </m:r>
                      <m:r>
                        <a:rPr lang="en-GB" sz="2800" b="0" i="1" smtClean="0">
                          <a:latin typeface="Cambria Math" panose="02040503050406030204" pitchFamily="18" charset="0"/>
                          <a:cs typeface="Arial" panose="020B0604020202020204" pitchFamily="34" charset="0"/>
                        </a:rPr>
                        <m:t>𝑃𝑎</m:t>
                      </m:r>
                      <m:r>
                        <a:rPr lang="en-GB" sz="2800" b="0" i="1" smtClean="0">
                          <a:latin typeface="Cambria Math" panose="02040503050406030204" pitchFamily="18" charset="0"/>
                          <a:cs typeface="Arial" panose="020B0604020202020204" pitchFamily="34" charset="0"/>
                        </a:rPr>
                        <m:t> </m:t>
                      </m:r>
                    </m:oMath>
                  </m:oMathPara>
                </a14:m>
                <a:endParaRPr lang="en-GB" sz="2800" err="1">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ABC79437-65C8-3D4F-C336-8A5D4140DC39}"/>
                  </a:ext>
                </a:extLst>
              </p:cNvPr>
              <p:cNvSpPr txBox="1">
                <a:spLocks noRot="1" noChangeAspect="1" noMove="1" noResize="1" noEditPoints="1" noAdjustHandles="1" noChangeArrowheads="1" noChangeShapeType="1" noTextEdit="1"/>
              </p:cNvSpPr>
              <p:nvPr/>
            </p:nvSpPr>
            <p:spPr>
              <a:xfrm>
                <a:off x="2628899" y="2743037"/>
                <a:ext cx="2635529" cy="105285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082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be 5">
            <a:extLst>
              <a:ext uri="{FF2B5EF4-FFF2-40B4-BE49-F238E27FC236}">
                <a16:creationId xmlns:a16="http://schemas.microsoft.com/office/drawing/2014/main" id="{1A38FACB-F63A-BC11-15DF-263136CBF6DE}"/>
              </a:ext>
            </a:extLst>
          </p:cNvPr>
          <p:cNvSpPr/>
          <p:nvPr/>
        </p:nvSpPr>
        <p:spPr>
          <a:xfrm>
            <a:off x="2037238" y="1450757"/>
            <a:ext cx="2718048" cy="1707994"/>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7AC5D5B2-A82D-0729-54AB-31E4075EDDE7}"/>
              </a:ext>
            </a:extLst>
          </p:cNvPr>
          <p:cNvSpPr>
            <a:spLocks noGrp="1"/>
          </p:cNvSpPr>
          <p:nvPr>
            <p:ph type="title"/>
          </p:nvPr>
        </p:nvSpPr>
        <p:spPr/>
        <p:txBody>
          <a:bodyPr>
            <a:normAutofit fontScale="90000"/>
          </a:bodyPr>
          <a:lstStyle/>
          <a:p>
            <a:r>
              <a:rPr lang="en-GB" dirty="0"/>
              <a:t>Example27</a:t>
            </a:r>
          </a:p>
        </p:txBody>
      </p:sp>
      <p:sp>
        <p:nvSpPr>
          <p:cNvPr id="8" name="Text Placeholder 7">
            <a:extLst>
              <a:ext uri="{FF2B5EF4-FFF2-40B4-BE49-F238E27FC236}">
                <a16:creationId xmlns:a16="http://schemas.microsoft.com/office/drawing/2014/main" id="{120D4892-734C-C5DF-BB19-DC09994C140E}"/>
              </a:ext>
            </a:extLst>
          </p:cNvPr>
          <p:cNvSpPr>
            <a:spLocks noGrp="1"/>
          </p:cNvSpPr>
          <p:nvPr>
            <p:ph type="body" sz="quarter" idx="10"/>
          </p:nvPr>
        </p:nvSpPr>
        <p:spPr>
          <a:xfrm>
            <a:off x="122292" y="461664"/>
            <a:ext cx="8899415" cy="867930"/>
          </a:xfrm>
        </p:spPr>
        <p:txBody>
          <a:bodyPr/>
          <a:lstStyle/>
          <a:p>
            <a:r>
              <a:rPr lang="en-IE" altLang="en-US"/>
              <a:t>What is the downward pressure caused by the weight of this block?</a:t>
            </a:r>
            <a:endParaRPr lang="en-GB" altLang="en-US"/>
          </a:p>
        </p:txBody>
      </p:sp>
      <p:sp>
        <p:nvSpPr>
          <p:cNvPr id="13" name="TextBox 12">
            <a:extLst>
              <a:ext uri="{FF2B5EF4-FFF2-40B4-BE49-F238E27FC236}">
                <a16:creationId xmlns:a16="http://schemas.microsoft.com/office/drawing/2014/main" id="{BBBC8D87-560C-040D-C3F6-4DBCC4661D9A}"/>
              </a:ext>
            </a:extLst>
          </p:cNvPr>
          <p:cNvSpPr txBox="1"/>
          <p:nvPr/>
        </p:nvSpPr>
        <p:spPr>
          <a:xfrm>
            <a:off x="2586807" y="2173123"/>
            <a:ext cx="1064715"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35 kg</a:t>
            </a:r>
          </a:p>
        </p:txBody>
      </p:sp>
      <p:sp>
        <p:nvSpPr>
          <p:cNvPr id="14" name="TextBox 13">
            <a:extLst>
              <a:ext uri="{FF2B5EF4-FFF2-40B4-BE49-F238E27FC236}">
                <a16:creationId xmlns:a16="http://schemas.microsoft.com/office/drawing/2014/main" id="{CC1F6733-0B6E-CAFD-A378-3D0887BC98CB}"/>
              </a:ext>
            </a:extLst>
          </p:cNvPr>
          <p:cNvSpPr txBox="1"/>
          <p:nvPr/>
        </p:nvSpPr>
        <p:spPr>
          <a:xfrm>
            <a:off x="2537113" y="3158751"/>
            <a:ext cx="116410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40 cm</a:t>
            </a:r>
          </a:p>
        </p:txBody>
      </p:sp>
      <p:sp>
        <p:nvSpPr>
          <p:cNvPr id="15" name="TextBox 14">
            <a:extLst>
              <a:ext uri="{FF2B5EF4-FFF2-40B4-BE49-F238E27FC236}">
                <a16:creationId xmlns:a16="http://schemas.microsoft.com/office/drawing/2014/main" id="{9C3FEB27-1205-57E1-F00D-D60656D8F65D}"/>
              </a:ext>
            </a:extLst>
          </p:cNvPr>
          <p:cNvSpPr txBox="1"/>
          <p:nvPr/>
        </p:nvSpPr>
        <p:spPr>
          <a:xfrm>
            <a:off x="4673110" y="2783347"/>
            <a:ext cx="116410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30 cm</a:t>
            </a:r>
          </a:p>
        </p:txBody>
      </p:sp>
      <p:sp>
        <p:nvSpPr>
          <p:cNvPr id="16" name="TextBox 15">
            <a:extLst>
              <a:ext uri="{FF2B5EF4-FFF2-40B4-BE49-F238E27FC236}">
                <a16:creationId xmlns:a16="http://schemas.microsoft.com/office/drawing/2014/main" id="{BA5AB8E9-FFE5-71A5-869B-C6998BEA2393}"/>
              </a:ext>
            </a:extLst>
          </p:cNvPr>
          <p:cNvSpPr txBox="1"/>
          <p:nvPr/>
        </p:nvSpPr>
        <p:spPr>
          <a:xfrm>
            <a:off x="1016000" y="3803135"/>
            <a:ext cx="421615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Weight = 35(9.8) = 343 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03B5CCA-3FC2-5656-BE3B-7304DAEC922E}"/>
                  </a:ext>
                </a:extLst>
              </p:cNvPr>
              <p:cNvSpPr txBox="1"/>
              <p:nvPr/>
            </p:nvSpPr>
            <p:spPr>
              <a:xfrm>
                <a:off x="1016000" y="4326355"/>
                <a:ext cx="649588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Area </a:t>
                </a:r>
                <a:r>
                  <a:rPr lang="en-GB" sz="2800">
                    <a:latin typeface="Arial" panose="020B0604020202020204" pitchFamily="34" charset="0"/>
                    <a:cs typeface="Arial" panose="020B0604020202020204" pitchFamily="34" charset="0"/>
                  </a:rPr>
                  <a:t>of underside = 0.4 x 0.3 = 0.12 </a:t>
                </a:r>
                <a14:m>
                  <m:oMath xmlns:m="http://schemas.openxmlformats.org/officeDocument/2006/math">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𝑚</m:t>
                        </m:r>
                      </m:e>
                      <m:sup>
                        <m:r>
                          <a:rPr lang="en-GB" sz="2800" b="0" i="1" smtClean="0">
                            <a:latin typeface="Cambria Math" panose="02040503050406030204" pitchFamily="18" charset="0"/>
                            <a:cs typeface="Arial" panose="020B0604020202020204" pitchFamily="34" charset="0"/>
                          </a:rPr>
                          <m:t>2</m:t>
                        </m:r>
                      </m:sup>
                    </m:sSup>
                  </m:oMath>
                </a14:m>
                <a:endParaRPr lang="en-GB" sz="2800" dirty="0">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E03B5CCA-3FC2-5656-BE3B-7304DAEC922E}"/>
                  </a:ext>
                </a:extLst>
              </p:cNvPr>
              <p:cNvSpPr txBox="1">
                <a:spLocks noRot="1" noChangeAspect="1" noMove="1" noResize="1" noEditPoints="1" noAdjustHandles="1" noChangeArrowheads="1" noChangeShapeType="1" noTextEdit="1"/>
              </p:cNvSpPr>
              <p:nvPr/>
            </p:nvSpPr>
            <p:spPr>
              <a:xfrm>
                <a:off x="1016000" y="4326355"/>
                <a:ext cx="6495881" cy="523220"/>
              </a:xfrm>
              <a:prstGeom prst="rect">
                <a:avLst/>
              </a:prstGeom>
              <a:blipFill>
                <a:blip r:embed="rId2"/>
                <a:stretch>
                  <a:fillRect l="-1972"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6B9EFE7-47D9-BDE9-13E3-F4EDAD27258F}"/>
                  </a:ext>
                </a:extLst>
              </p:cNvPr>
              <p:cNvSpPr txBox="1"/>
              <p:nvPr/>
            </p:nvSpPr>
            <p:spPr>
              <a:xfrm>
                <a:off x="1764173" y="5091902"/>
                <a:ext cx="4073038" cy="105567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𝐹</m:t>
                          </m:r>
                        </m:num>
                        <m:den>
                          <m:r>
                            <a:rPr lang="en-GB" sz="2800" b="0" i="1" smtClean="0">
                              <a:latin typeface="Cambria Math" panose="02040503050406030204" pitchFamily="18" charset="0"/>
                              <a:cs typeface="Arial" panose="020B0604020202020204" pitchFamily="34" charset="0"/>
                            </a:rPr>
                            <m:t>𝐴</m:t>
                          </m:r>
                        </m:den>
                      </m:f>
                      <m:r>
                        <a:rPr lang="en-GB" sz="2800" b="0" i="0"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0" smtClean="0">
                              <a:latin typeface="Cambria Math" panose="02040503050406030204" pitchFamily="18" charset="0"/>
                              <a:cs typeface="Arial" panose="020B0604020202020204" pitchFamily="34" charset="0"/>
                            </a:rPr>
                            <m:t>343</m:t>
                          </m:r>
                        </m:num>
                        <m:den>
                          <m:r>
                            <a:rPr lang="en-GB" sz="2800" b="0" i="0" smtClean="0">
                              <a:latin typeface="Cambria Math" panose="02040503050406030204" pitchFamily="18" charset="0"/>
                              <a:cs typeface="Arial" panose="020B0604020202020204" pitchFamily="34" charset="0"/>
                            </a:rPr>
                            <m:t>0.12</m:t>
                          </m:r>
                        </m:den>
                      </m:f>
                      <m:r>
                        <a:rPr lang="en-GB" sz="2800" b="0" i="0" smtClean="0">
                          <a:latin typeface="Cambria Math" panose="02040503050406030204" pitchFamily="18" charset="0"/>
                          <a:cs typeface="Arial" panose="020B0604020202020204" pitchFamily="34" charset="0"/>
                        </a:rPr>
                        <m:t>=2858 </m:t>
                      </m:r>
                      <m:r>
                        <m:rPr>
                          <m:sty m:val="p"/>
                        </m:rPr>
                        <a:rPr lang="en-GB" sz="2800" b="0" i="0" smtClean="0">
                          <a:latin typeface="Cambria Math" panose="02040503050406030204" pitchFamily="18" charset="0"/>
                          <a:cs typeface="Arial" panose="020B0604020202020204" pitchFamily="34" charset="0"/>
                        </a:rPr>
                        <m:t>Pa</m:t>
                      </m:r>
                    </m:oMath>
                  </m:oMathPara>
                </a14:m>
                <a:endParaRPr lang="en-GB" sz="2800" err="1">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66B9EFE7-47D9-BDE9-13E3-F4EDAD27258F}"/>
                  </a:ext>
                </a:extLst>
              </p:cNvPr>
              <p:cNvSpPr txBox="1">
                <a:spLocks noRot="1" noChangeAspect="1" noMove="1" noResize="1" noEditPoints="1" noAdjustHandles="1" noChangeArrowheads="1" noChangeShapeType="1" noTextEdit="1"/>
              </p:cNvSpPr>
              <p:nvPr/>
            </p:nvSpPr>
            <p:spPr>
              <a:xfrm>
                <a:off x="1764173" y="5091902"/>
                <a:ext cx="4073038" cy="1055674"/>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C18B-4460-5360-D7AE-C8F3F03B048D}"/>
              </a:ext>
            </a:extLst>
          </p:cNvPr>
          <p:cNvSpPr>
            <a:spLocks noGrp="1"/>
          </p:cNvSpPr>
          <p:nvPr>
            <p:ph type="title"/>
          </p:nvPr>
        </p:nvSpPr>
        <p:spPr/>
        <p:txBody>
          <a:bodyPr>
            <a:normAutofit fontScale="90000"/>
          </a:bodyPr>
          <a:lstStyle/>
          <a:p>
            <a:r>
              <a:rPr lang="en-GB" dirty="0"/>
              <a:t>Example 28</a:t>
            </a:r>
          </a:p>
        </p:txBody>
      </p:sp>
      <p:sp>
        <p:nvSpPr>
          <p:cNvPr id="3" name="Text Placeholder 2">
            <a:extLst>
              <a:ext uri="{FF2B5EF4-FFF2-40B4-BE49-F238E27FC236}">
                <a16:creationId xmlns:a16="http://schemas.microsoft.com/office/drawing/2014/main" id="{674A1178-A23E-32E9-EC1A-2BCED889BC7D}"/>
              </a:ext>
            </a:extLst>
          </p:cNvPr>
          <p:cNvSpPr>
            <a:spLocks noGrp="1"/>
          </p:cNvSpPr>
          <p:nvPr>
            <p:ph type="body" sz="quarter" idx="10"/>
          </p:nvPr>
        </p:nvSpPr>
        <p:spPr>
          <a:xfrm>
            <a:off x="122292" y="461664"/>
            <a:ext cx="8899415" cy="1255728"/>
          </a:xfrm>
        </p:spPr>
        <p:txBody>
          <a:bodyPr/>
          <a:lstStyle/>
          <a:p>
            <a:r>
              <a:rPr lang="en-GB"/>
              <a:t>A car tyre exerts a force of 3000 N of the road. The contact area is 10 cm x 10 cm. Calculate the pressure on the road.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F7312EB-AE60-37B8-DAB0-D6F92051479C}"/>
                  </a:ext>
                </a:extLst>
              </p:cNvPr>
              <p:cNvSpPr txBox="1"/>
              <p:nvPr/>
            </p:nvSpPr>
            <p:spPr>
              <a:xfrm>
                <a:off x="1968500" y="1930400"/>
                <a:ext cx="1216551" cy="1050031"/>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𝐹</m:t>
                          </m:r>
                        </m:num>
                        <m:den>
                          <m:r>
                            <a:rPr lang="en-GB" sz="2800" b="0" i="1" smtClean="0">
                              <a:latin typeface="Cambria Math" panose="02040503050406030204" pitchFamily="18" charset="0"/>
                              <a:cs typeface="Arial" panose="020B0604020202020204" pitchFamily="34" charset="0"/>
                            </a:rPr>
                            <m:t>𝐴</m:t>
                          </m:r>
                        </m:den>
                      </m:f>
                    </m:oMath>
                  </m:oMathPara>
                </a14:m>
                <a:endParaRPr lang="en-GB" sz="2800" err="1">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3F7312EB-AE60-37B8-DAB0-D6F92051479C}"/>
                  </a:ext>
                </a:extLst>
              </p:cNvPr>
              <p:cNvSpPr txBox="1">
                <a:spLocks noRot="1" noChangeAspect="1" noMove="1" noResize="1" noEditPoints="1" noAdjustHandles="1" noChangeArrowheads="1" noChangeShapeType="1" noTextEdit="1"/>
              </p:cNvSpPr>
              <p:nvPr/>
            </p:nvSpPr>
            <p:spPr>
              <a:xfrm>
                <a:off x="1968500" y="1930400"/>
                <a:ext cx="1216551" cy="105003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E2C232-39F4-43DF-46C7-9C0B637329AE}"/>
                  </a:ext>
                </a:extLst>
              </p:cNvPr>
              <p:cNvSpPr txBox="1"/>
              <p:nvPr/>
            </p:nvSpPr>
            <p:spPr>
              <a:xfrm>
                <a:off x="1968499" y="2980431"/>
                <a:ext cx="2341475" cy="105567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3000</m:t>
                          </m:r>
                        </m:num>
                        <m:den>
                          <m:r>
                            <a:rPr lang="en-GB" sz="2800" b="0" i="1" smtClean="0">
                              <a:latin typeface="Cambria Math" panose="02040503050406030204" pitchFamily="18" charset="0"/>
                              <a:cs typeface="Arial" panose="020B0604020202020204" pitchFamily="34" charset="0"/>
                            </a:rPr>
                            <m:t>0.1×0.1</m:t>
                          </m:r>
                        </m:den>
                      </m:f>
                    </m:oMath>
                  </m:oMathPara>
                </a14:m>
                <a:endParaRPr lang="en-GB" sz="2800" err="1">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ACE2C232-39F4-43DF-46C7-9C0B637329AE}"/>
                  </a:ext>
                </a:extLst>
              </p:cNvPr>
              <p:cNvSpPr txBox="1">
                <a:spLocks noRot="1" noChangeAspect="1" noMove="1" noResize="1" noEditPoints="1" noAdjustHandles="1" noChangeArrowheads="1" noChangeShapeType="1" noTextEdit="1"/>
              </p:cNvSpPr>
              <p:nvPr/>
            </p:nvSpPr>
            <p:spPr>
              <a:xfrm>
                <a:off x="1968499" y="2980431"/>
                <a:ext cx="2341475" cy="10556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685258E-60BC-59AA-3400-59004ACE6B5C}"/>
                  </a:ext>
                </a:extLst>
              </p:cNvPr>
              <p:cNvSpPr txBox="1"/>
              <p:nvPr/>
            </p:nvSpPr>
            <p:spPr>
              <a:xfrm>
                <a:off x="1968498" y="4107840"/>
                <a:ext cx="276460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=300 000 </m:t>
                      </m:r>
                      <m:r>
                        <a:rPr lang="en-GB" sz="2800" b="0" i="1" smtClean="0">
                          <a:latin typeface="Cambria Math" panose="02040503050406030204" pitchFamily="18" charset="0"/>
                          <a:cs typeface="Arial" panose="020B0604020202020204" pitchFamily="34" charset="0"/>
                        </a:rPr>
                        <m:t>𝑃𝑎</m:t>
                      </m:r>
                    </m:oMath>
                  </m:oMathPara>
                </a14:m>
                <a:endParaRPr lang="en-GB" sz="2800"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1685258E-60BC-59AA-3400-59004ACE6B5C}"/>
                  </a:ext>
                </a:extLst>
              </p:cNvPr>
              <p:cNvSpPr txBox="1">
                <a:spLocks noRot="1" noChangeAspect="1" noMove="1" noResize="1" noEditPoints="1" noAdjustHandles="1" noChangeArrowheads="1" noChangeShapeType="1" noTextEdit="1"/>
              </p:cNvSpPr>
              <p:nvPr/>
            </p:nvSpPr>
            <p:spPr>
              <a:xfrm>
                <a:off x="1968498" y="4107840"/>
                <a:ext cx="2764603" cy="67710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0638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0C11F-DC2E-252E-A371-5A3BD845E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E9620-32B0-C1B6-8EA5-2BD540797473}"/>
              </a:ext>
            </a:extLst>
          </p:cNvPr>
          <p:cNvSpPr>
            <a:spLocks noGrp="1"/>
          </p:cNvSpPr>
          <p:nvPr>
            <p:ph type="title"/>
          </p:nvPr>
        </p:nvSpPr>
        <p:spPr/>
        <p:txBody>
          <a:bodyPr>
            <a:normAutofit fontScale="90000"/>
          </a:bodyPr>
          <a:lstStyle/>
          <a:p>
            <a:r>
              <a:rPr lang="en-GB" dirty="0"/>
              <a:t>Example 29</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A4A7DBB-F136-28BB-E0C5-35EF5E785EEE}"/>
                  </a:ext>
                </a:extLst>
              </p:cNvPr>
              <p:cNvSpPr>
                <a:spLocks noGrp="1"/>
              </p:cNvSpPr>
              <p:nvPr>
                <p:ph type="body" sz="quarter" idx="10"/>
              </p:nvPr>
            </p:nvSpPr>
            <p:spPr>
              <a:xfrm>
                <a:off x="122292" y="461664"/>
                <a:ext cx="8899415" cy="1383969"/>
              </a:xfrm>
            </p:spPr>
            <p:txBody>
              <a:bodyPr/>
              <a:lstStyle/>
              <a:p>
                <a:r>
                  <a:rPr lang="en-GB" dirty="0"/>
                  <a:t>A force of 20 N acts on an area of 3 </a:t>
                </a:r>
                <a14:m>
                  <m:oMath xmlns:m="http://schemas.openxmlformats.org/officeDocument/2006/math">
                    <m:r>
                      <a:rPr lang="en-GB" b="0" i="1" dirty="0" smtClean="0">
                        <a:latin typeface="Cambria Math" panose="02040503050406030204" pitchFamily="18" charset="0"/>
                      </a:rPr>
                      <m:t>𝑐</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𝑚</m:t>
                        </m:r>
                      </m:e>
                      <m:sup>
                        <m:r>
                          <a:rPr lang="en-GB" b="0" i="1" dirty="0" smtClean="0">
                            <a:latin typeface="Cambria Math" panose="02040503050406030204" pitchFamily="18" charset="0"/>
                          </a:rPr>
                          <m:t>2</m:t>
                        </m:r>
                      </m:sup>
                    </m:sSup>
                  </m:oMath>
                </a14:m>
                <a:r>
                  <a:rPr lang="en-GB" dirty="0"/>
                  <a:t>. Calculate the pressure.</a:t>
                </a:r>
              </a:p>
              <a:p>
                <a:r>
                  <a:rPr lang="en-GB" dirty="0"/>
                  <a:t>Give your answer to three significant figures.</a:t>
                </a:r>
              </a:p>
            </p:txBody>
          </p:sp>
        </mc:Choice>
        <mc:Fallback xmlns="">
          <p:sp>
            <p:nvSpPr>
              <p:cNvPr id="3" name="Text Placeholder 2">
                <a:extLst>
                  <a:ext uri="{FF2B5EF4-FFF2-40B4-BE49-F238E27FC236}">
                    <a16:creationId xmlns:a16="http://schemas.microsoft.com/office/drawing/2014/main" id="{CA4A7DBB-F136-28BB-E0C5-35EF5E785EEE}"/>
                  </a:ext>
                </a:extLst>
              </p:cNvPr>
              <p:cNvSpPr>
                <a:spLocks noGrp="1" noRot="1" noChangeAspect="1" noMove="1" noResize="1" noEditPoints="1" noAdjustHandles="1" noChangeArrowheads="1" noChangeShapeType="1" noTextEdit="1"/>
              </p:cNvSpPr>
              <p:nvPr>
                <p:ph type="body" sz="quarter" idx="10"/>
              </p:nvPr>
            </p:nvSpPr>
            <p:spPr>
              <a:xfrm>
                <a:off x="122292" y="461664"/>
                <a:ext cx="8899415" cy="1383969"/>
              </a:xfrm>
              <a:blipFill>
                <a:blip r:embed="rId2"/>
                <a:stretch>
                  <a:fillRect l="-1370" t="-7930" r="-1712" b="-114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71C670E-176F-27F4-A742-24AE8C681E33}"/>
                  </a:ext>
                </a:extLst>
              </p:cNvPr>
              <p:cNvSpPr txBox="1"/>
              <p:nvPr/>
            </p:nvSpPr>
            <p:spPr>
              <a:xfrm>
                <a:off x="6926579" y="5977727"/>
                <a:ext cx="1269129"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66700 </m:t>
                      </m:r>
                      <m:r>
                        <a:rPr lang="en-GB" b="0" i="1" smtClean="0">
                          <a:latin typeface="Cambria Math" panose="02040503050406030204" pitchFamily="18" charset="0"/>
                          <a:cs typeface="Arial" panose="020B0604020202020204" pitchFamily="34" charset="0"/>
                        </a:rPr>
                        <m:t>𝑃𝑎</m:t>
                      </m:r>
                      <m:r>
                        <a:rPr lang="en-GB" b="0" i="1" smtClean="0">
                          <a:latin typeface="Cambria Math" panose="02040503050406030204" pitchFamily="18" charset="0"/>
                          <a:cs typeface="Arial" panose="020B0604020202020204" pitchFamily="34" charset="0"/>
                        </a:rPr>
                        <m:t> </m:t>
                      </m:r>
                    </m:oMath>
                  </m:oMathPara>
                </a14:m>
                <a:endParaRPr lang="en-GB"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71C670E-176F-27F4-A742-24AE8C681E33}"/>
                  </a:ext>
                </a:extLst>
              </p:cNvPr>
              <p:cNvSpPr txBox="1">
                <a:spLocks noRot="1" noChangeAspect="1" noMove="1" noResize="1" noEditPoints="1" noAdjustHandles="1" noChangeArrowheads="1" noChangeShapeType="1" noTextEdit="1"/>
              </p:cNvSpPr>
              <p:nvPr/>
            </p:nvSpPr>
            <p:spPr>
              <a:xfrm>
                <a:off x="6926579" y="5977727"/>
                <a:ext cx="1269129" cy="52322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7185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A90DE5-F3E2-B7CA-901B-F2FEC4BCDEC1}"/>
              </a:ext>
            </a:extLst>
          </p:cNvPr>
          <p:cNvSpPr/>
          <p:nvPr/>
        </p:nvSpPr>
        <p:spPr>
          <a:xfrm>
            <a:off x="567890" y="1746703"/>
            <a:ext cx="7326571" cy="47779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0D05DC1-56A1-C100-F383-41D210248BCE}"/>
              </a:ext>
            </a:extLst>
          </p:cNvPr>
          <p:cNvSpPr txBox="1"/>
          <p:nvPr/>
        </p:nvSpPr>
        <p:spPr>
          <a:xfrm>
            <a:off x="4739469" y="2169074"/>
            <a:ext cx="404278" cy="523220"/>
          </a:xfrm>
          <a:prstGeom prst="rect">
            <a:avLst/>
          </a:prstGeom>
          <a:noFill/>
        </p:spPr>
        <p:txBody>
          <a:bodyPr wrap="none" rtlCol="0">
            <a:spAutoFit/>
          </a:bodyPr>
          <a:lstStyle/>
          <a:p>
            <a:pPr algn="l"/>
            <a:r>
              <a:rPr lang="en-GB" sz="2800"/>
              <a:t>F</a:t>
            </a:r>
          </a:p>
        </p:txBody>
      </p:sp>
      <p:cxnSp>
        <p:nvCxnSpPr>
          <p:cNvPr id="5" name="Straight Arrow Connector 4">
            <a:extLst>
              <a:ext uri="{FF2B5EF4-FFF2-40B4-BE49-F238E27FC236}">
                <a16:creationId xmlns:a16="http://schemas.microsoft.com/office/drawing/2014/main" id="{91E8AE7B-C39E-ED63-49C6-36C2CCA7C123}"/>
              </a:ext>
            </a:extLst>
          </p:cNvPr>
          <p:cNvCxnSpPr>
            <a:cxnSpLocks/>
          </p:cNvCxnSpPr>
          <p:nvPr/>
        </p:nvCxnSpPr>
        <p:spPr>
          <a:xfrm>
            <a:off x="4459415" y="2692294"/>
            <a:ext cx="11846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0717256-EDBB-4BFF-CE27-CE5964D8F4EB}"/>
                  </a:ext>
                </a:extLst>
              </p:cNvPr>
              <p:cNvSpPr txBox="1"/>
              <p:nvPr/>
            </p:nvSpPr>
            <p:spPr>
              <a:xfrm>
                <a:off x="5644048" y="2920128"/>
                <a:ext cx="49321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𝑎</m:t>
                      </m:r>
                    </m:oMath>
                  </m:oMathPara>
                </a14:m>
                <a:endParaRPr lang="en-GB" sz="2800"/>
              </a:p>
            </p:txBody>
          </p:sp>
        </mc:Choice>
        <mc:Fallback xmlns="">
          <p:sp>
            <p:nvSpPr>
              <p:cNvPr id="6" name="TextBox 5">
                <a:extLst>
                  <a:ext uri="{FF2B5EF4-FFF2-40B4-BE49-F238E27FC236}">
                    <a16:creationId xmlns:a16="http://schemas.microsoft.com/office/drawing/2014/main" id="{20717256-EDBB-4BFF-CE27-CE5964D8F4EB}"/>
                  </a:ext>
                </a:extLst>
              </p:cNvPr>
              <p:cNvSpPr txBox="1">
                <a:spLocks noRot="1" noChangeAspect="1" noMove="1" noResize="1" noEditPoints="1" noAdjustHandles="1" noChangeArrowheads="1" noChangeShapeType="1" noTextEdit="1"/>
              </p:cNvSpPr>
              <p:nvPr/>
            </p:nvSpPr>
            <p:spPr>
              <a:xfrm>
                <a:off x="5644048" y="2920128"/>
                <a:ext cx="493212" cy="523220"/>
              </a:xfrm>
              <a:prstGeom prst="rect">
                <a:avLst/>
              </a:prstGeom>
              <a:blipFill>
                <a:blip r:embed="rId2"/>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FE19676-D809-3250-ED76-57B3EA31A2DD}"/>
              </a:ext>
            </a:extLst>
          </p:cNvPr>
          <p:cNvCxnSpPr>
            <a:cxnSpLocks/>
          </p:cNvCxnSpPr>
          <p:nvPr/>
        </p:nvCxnSpPr>
        <p:spPr>
          <a:xfrm>
            <a:off x="4630029" y="3198931"/>
            <a:ext cx="1027436" cy="0"/>
          </a:xfrm>
          <a:prstGeom prst="straightConnector1">
            <a:avLst/>
          </a:prstGeom>
          <a:ln w="57150">
            <a:solidFill>
              <a:srgbClr val="1001D9"/>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B11A1A5-6AEC-F602-694A-04C780D0F3A9}"/>
              </a:ext>
            </a:extLst>
          </p:cNvPr>
          <p:cNvSpPr txBox="1"/>
          <p:nvPr/>
        </p:nvSpPr>
        <p:spPr>
          <a:xfrm>
            <a:off x="4739469" y="3789875"/>
            <a:ext cx="404278" cy="523220"/>
          </a:xfrm>
          <a:prstGeom prst="rect">
            <a:avLst/>
          </a:prstGeom>
          <a:noFill/>
        </p:spPr>
        <p:txBody>
          <a:bodyPr wrap="none" rtlCol="0">
            <a:spAutoFit/>
          </a:bodyPr>
          <a:lstStyle/>
          <a:p>
            <a:pPr algn="l"/>
            <a:r>
              <a:rPr lang="en-GB" sz="2800"/>
              <a:t>F</a:t>
            </a:r>
          </a:p>
        </p:txBody>
      </p:sp>
      <p:cxnSp>
        <p:nvCxnSpPr>
          <p:cNvPr id="10" name="Straight Arrow Connector 9">
            <a:extLst>
              <a:ext uri="{FF2B5EF4-FFF2-40B4-BE49-F238E27FC236}">
                <a16:creationId xmlns:a16="http://schemas.microsoft.com/office/drawing/2014/main" id="{36D0F81E-24B6-35CA-2BBF-9FA61EE6C65B}"/>
              </a:ext>
            </a:extLst>
          </p:cNvPr>
          <p:cNvCxnSpPr>
            <a:cxnSpLocks/>
          </p:cNvCxnSpPr>
          <p:nvPr/>
        </p:nvCxnSpPr>
        <p:spPr>
          <a:xfrm>
            <a:off x="4413695" y="4313095"/>
            <a:ext cx="12303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2EE24CF-56AF-E42E-257E-F610D73383BD}"/>
                  </a:ext>
                </a:extLst>
              </p:cNvPr>
              <p:cNvSpPr txBox="1"/>
              <p:nvPr/>
            </p:nvSpPr>
            <p:spPr>
              <a:xfrm>
                <a:off x="5395472" y="4439555"/>
                <a:ext cx="830356" cy="89896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 </m:t>
                      </m:r>
                      <m:r>
                        <a:rPr lang="en-GB" sz="2800" b="0" i="1" smtClean="0">
                          <a:latin typeface="Cambria Math" panose="02040503050406030204" pitchFamily="18" charset="0"/>
                        </a:rPr>
                        <m:t>𝑎</m:t>
                      </m:r>
                    </m:oMath>
                  </m:oMathPara>
                </a14:m>
                <a:endParaRPr lang="en-GB" sz="2800"/>
              </a:p>
            </p:txBody>
          </p:sp>
        </mc:Choice>
        <mc:Fallback xmlns="">
          <p:sp>
            <p:nvSpPr>
              <p:cNvPr id="11" name="TextBox 10">
                <a:extLst>
                  <a:ext uri="{FF2B5EF4-FFF2-40B4-BE49-F238E27FC236}">
                    <a16:creationId xmlns:a16="http://schemas.microsoft.com/office/drawing/2014/main" id="{D2EE24CF-56AF-E42E-257E-F610D73383BD}"/>
                  </a:ext>
                </a:extLst>
              </p:cNvPr>
              <p:cNvSpPr txBox="1">
                <a:spLocks noRot="1" noChangeAspect="1" noMove="1" noResize="1" noEditPoints="1" noAdjustHandles="1" noChangeArrowheads="1" noChangeShapeType="1" noTextEdit="1"/>
              </p:cNvSpPr>
              <p:nvPr/>
            </p:nvSpPr>
            <p:spPr>
              <a:xfrm>
                <a:off x="5395472" y="4439555"/>
                <a:ext cx="830356" cy="898964"/>
              </a:xfrm>
              <a:prstGeom prst="rect">
                <a:avLst/>
              </a:prstGeom>
              <a:blipFill>
                <a:blip r:embed="rId3"/>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3209E010-2A8D-01FF-E4F9-4BF707CFA4AF}"/>
              </a:ext>
            </a:extLst>
          </p:cNvPr>
          <p:cNvCxnSpPr>
            <a:cxnSpLocks/>
          </p:cNvCxnSpPr>
          <p:nvPr/>
        </p:nvCxnSpPr>
        <p:spPr>
          <a:xfrm>
            <a:off x="4630029" y="4819732"/>
            <a:ext cx="589434" cy="0"/>
          </a:xfrm>
          <a:prstGeom prst="straightConnector1">
            <a:avLst/>
          </a:prstGeom>
          <a:ln w="57150">
            <a:solidFill>
              <a:srgbClr val="1001D9"/>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96FAFFB-D630-25B7-CC81-9805D5F6F10B}"/>
              </a:ext>
            </a:extLst>
          </p:cNvPr>
          <p:cNvSpPr txBox="1"/>
          <p:nvPr/>
        </p:nvSpPr>
        <p:spPr>
          <a:xfrm>
            <a:off x="1089394" y="5478755"/>
            <a:ext cx="6303329" cy="523220"/>
          </a:xfrm>
          <a:prstGeom prst="rect">
            <a:avLst/>
          </a:prstGeom>
          <a:noFill/>
        </p:spPr>
        <p:txBody>
          <a:bodyPr wrap="none" rtlCol="0">
            <a:spAutoFit/>
          </a:bodyPr>
          <a:lstStyle/>
          <a:p>
            <a:pPr algn="l"/>
            <a:r>
              <a:rPr lang="en-GB" sz="2800"/>
              <a:t>Double the mass, half the acceleration</a:t>
            </a:r>
          </a:p>
        </p:txBody>
      </p:sp>
      <p:sp>
        <p:nvSpPr>
          <p:cNvPr id="15" name="Oval 14">
            <a:extLst>
              <a:ext uri="{FF2B5EF4-FFF2-40B4-BE49-F238E27FC236}">
                <a16:creationId xmlns:a16="http://schemas.microsoft.com/office/drawing/2014/main" id="{74347ABA-C5A6-EAA1-141D-1CA4F0F5CB00}"/>
              </a:ext>
            </a:extLst>
          </p:cNvPr>
          <p:cNvSpPr/>
          <p:nvPr/>
        </p:nvSpPr>
        <p:spPr>
          <a:xfrm>
            <a:off x="3809724" y="2361991"/>
            <a:ext cx="678020" cy="702678"/>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7" name="Oval 16">
            <a:extLst>
              <a:ext uri="{FF2B5EF4-FFF2-40B4-BE49-F238E27FC236}">
                <a16:creationId xmlns:a16="http://schemas.microsoft.com/office/drawing/2014/main" id="{0C24A5A8-F822-8078-FDB3-9C921D0A68B2}"/>
              </a:ext>
            </a:extLst>
          </p:cNvPr>
          <p:cNvSpPr/>
          <p:nvPr/>
        </p:nvSpPr>
        <p:spPr>
          <a:xfrm>
            <a:off x="3546811" y="3793332"/>
            <a:ext cx="940933" cy="975153"/>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8" name="Text Box 7">
            <a:extLst>
              <a:ext uri="{FF2B5EF4-FFF2-40B4-BE49-F238E27FC236}">
                <a16:creationId xmlns:a16="http://schemas.microsoft.com/office/drawing/2014/main" id="{43E6A24E-D894-BDC9-640A-BBAC44430F51}"/>
              </a:ext>
            </a:extLst>
          </p:cNvPr>
          <p:cNvSpPr txBox="1">
            <a:spLocks noGrp="1" noChangeArrowheads="1"/>
          </p:cNvSpPr>
          <p:nvPr>
            <p:ph type="title"/>
          </p:nvPr>
        </p:nvSpPr>
        <p:spPr bwMode="auto">
          <a:xfrm>
            <a:off x="241300" y="155575"/>
            <a:ext cx="87249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dirty="0"/>
              <a:t>If force is constant the </a:t>
            </a:r>
            <a:r>
              <a:rPr lang="en-GB" altLang="en-US" sz="3200" dirty="0"/>
              <a:t>a</a:t>
            </a:r>
            <a:r>
              <a:rPr lang="en-IE" altLang="en-US" sz="3200" dirty="0"/>
              <a:t>cceleration of a body is </a:t>
            </a:r>
            <a:r>
              <a:rPr lang="en-GB" altLang="en-US" sz="3200" dirty="0"/>
              <a:t>i</a:t>
            </a:r>
            <a:r>
              <a:rPr lang="en-IE" altLang="en-US" sz="3200" dirty="0"/>
              <a:t>nversely </a:t>
            </a:r>
            <a:r>
              <a:rPr lang="en-GB" altLang="en-US" sz="3200" dirty="0"/>
              <a:t>p</a:t>
            </a:r>
            <a:r>
              <a:rPr lang="en-IE" altLang="en-US" sz="3200" dirty="0"/>
              <a:t>roportional to its </a:t>
            </a:r>
            <a:r>
              <a:rPr lang="en-GB" altLang="en-US" sz="3200" dirty="0"/>
              <a:t>m</a:t>
            </a:r>
            <a:r>
              <a:rPr lang="en-IE" altLang="en-US" sz="3200" dirty="0"/>
              <a:t>ass.</a:t>
            </a:r>
            <a:endParaRPr lang="en-GB" altLang="en-US" sz="32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E16D5-E154-52D7-0C32-FB747B00976D}"/>
            </a:ext>
          </a:extLst>
        </p:cNvPr>
        <p:cNvGrpSpPr/>
        <p:nvPr/>
      </p:nvGrpSpPr>
      <p:grpSpPr>
        <a:xfrm>
          <a:off x="0" y="0"/>
          <a:ext cx="0" cy="0"/>
          <a:chOff x="0" y="0"/>
          <a:chExt cx="0" cy="0"/>
        </a:xfrm>
      </p:grpSpPr>
      <p:sp>
        <p:nvSpPr>
          <p:cNvPr id="6" name="Cube 5">
            <a:extLst>
              <a:ext uri="{FF2B5EF4-FFF2-40B4-BE49-F238E27FC236}">
                <a16:creationId xmlns:a16="http://schemas.microsoft.com/office/drawing/2014/main" id="{7D22945D-37D9-0300-9F0C-71DFFFAD8C85}"/>
              </a:ext>
            </a:extLst>
          </p:cNvPr>
          <p:cNvSpPr/>
          <p:nvPr/>
        </p:nvSpPr>
        <p:spPr>
          <a:xfrm>
            <a:off x="2254408" y="1513337"/>
            <a:ext cx="2718048" cy="2093290"/>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5E04AD7-29A6-4C67-F28D-C740FAA728C0}"/>
              </a:ext>
            </a:extLst>
          </p:cNvPr>
          <p:cNvSpPr>
            <a:spLocks noGrp="1"/>
          </p:cNvSpPr>
          <p:nvPr>
            <p:ph type="title"/>
          </p:nvPr>
        </p:nvSpPr>
        <p:spPr/>
        <p:txBody>
          <a:bodyPr>
            <a:normAutofit fontScale="90000"/>
          </a:bodyPr>
          <a:lstStyle/>
          <a:p>
            <a:r>
              <a:rPr lang="en-GB" dirty="0"/>
              <a:t>Exercise</a:t>
            </a:r>
          </a:p>
        </p:txBody>
      </p:sp>
      <p:sp>
        <p:nvSpPr>
          <p:cNvPr id="8" name="Text Placeholder 7">
            <a:extLst>
              <a:ext uri="{FF2B5EF4-FFF2-40B4-BE49-F238E27FC236}">
                <a16:creationId xmlns:a16="http://schemas.microsoft.com/office/drawing/2014/main" id="{5F0879F3-8563-28FB-FA04-0846F6AD5C28}"/>
              </a:ext>
            </a:extLst>
          </p:cNvPr>
          <p:cNvSpPr>
            <a:spLocks noGrp="1"/>
          </p:cNvSpPr>
          <p:nvPr>
            <p:ph type="body" sz="quarter" idx="10"/>
          </p:nvPr>
        </p:nvSpPr>
        <p:spPr>
          <a:xfrm>
            <a:off x="122292" y="461664"/>
            <a:ext cx="8899415" cy="867930"/>
          </a:xfrm>
        </p:spPr>
        <p:txBody>
          <a:bodyPr/>
          <a:lstStyle/>
          <a:p>
            <a:r>
              <a:rPr lang="en-IE" altLang="en-US" dirty="0"/>
              <a:t>What is the downward pressure caused by the weight of this block of steel?</a:t>
            </a:r>
            <a:endParaRPr lang="en-GB" altLang="en-US" dirty="0"/>
          </a:p>
        </p:txBody>
      </p:sp>
      <p:sp>
        <p:nvSpPr>
          <p:cNvPr id="13" name="TextBox 12">
            <a:extLst>
              <a:ext uri="{FF2B5EF4-FFF2-40B4-BE49-F238E27FC236}">
                <a16:creationId xmlns:a16="http://schemas.microsoft.com/office/drawing/2014/main" id="{1050A478-6AA3-6263-29AF-6BE6E4C10A8D}"/>
              </a:ext>
            </a:extLst>
          </p:cNvPr>
          <p:cNvSpPr txBox="1"/>
          <p:nvPr/>
        </p:nvSpPr>
        <p:spPr>
          <a:xfrm>
            <a:off x="2803977" y="2620999"/>
            <a:ext cx="126509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300 kg</a:t>
            </a:r>
          </a:p>
        </p:txBody>
      </p:sp>
      <p:sp>
        <p:nvSpPr>
          <p:cNvPr id="14" name="TextBox 13">
            <a:extLst>
              <a:ext uri="{FF2B5EF4-FFF2-40B4-BE49-F238E27FC236}">
                <a16:creationId xmlns:a16="http://schemas.microsoft.com/office/drawing/2014/main" id="{BC19A58D-220A-D8C4-BF21-1B4BBB7CB80B}"/>
              </a:ext>
            </a:extLst>
          </p:cNvPr>
          <p:cNvSpPr txBox="1"/>
          <p:nvPr/>
        </p:nvSpPr>
        <p:spPr>
          <a:xfrm>
            <a:off x="2803977" y="3650021"/>
            <a:ext cx="116410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45 cm</a:t>
            </a:r>
          </a:p>
        </p:txBody>
      </p:sp>
      <p:sp>
        <p:nvSpPr>
          <p:cNvPr id="15" name="TextBox 14">
            <a:extLst>
              <a:ext uri="{FF2B5EF4-FFF2-40B4-BE49-F238E27FC236}">
                <a16:creationId xmlns:a16="http://schemas.microsoft.com/office/drawing/2014/main" id="{E0DEE83F-3ED8-C39C-2183-E0942705619E}"/>
              </a:ext>
            </a:extLst>
          </p:cNvPr>
          <p:cNvSpPr txBox="1"/>
          <p:nvPr/>
        </p:nvSpPr>
        <p:spPr>
          <a:xfrm>
            <a:off x="4890280" y="3231223"/>
            <a:ext cx="116410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25 cm</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90EC09E-0766-59A2-42AA-9F9868111881}"/>
                  </a:ext>
                </a:extLst>
              </p:cNvPr>
              <p:cNvSpPr txBox="1"/>
              <p:nvPr/>
            </p:nvSpPr>
            <p:spPr>
              <a:xfrm>
                <a:off x="6993168" y="6057782"/>
                <a:ext cx="1184940"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cs typeface="Arial" panose="020B0604020202020204" pitchFamily="34" charset="0"/>
                        </a:rPr>
                        <m:t>26133 </m:t>
                      </m:r>
                      <m:r>
                        <m:rPr>
                          <m:sty m:val="p"/>
                        </m:rPr>
                        <a:rPr lang="en-GB" b="0" i="0" smtClean="0">
                          <a:latin typeface="Cambria Math" panose="02040503050406030204" pitchFamily="18" charset="0"/>
                          <a:cs typeface="Arial" panose="020B0604020202020204" pitchFamily="34" charset="0"/>
                        </a:rPr>
                        <m:t>Pa</m:t>
                      </m:r>
                    </m:oMath>
                  </m:oMathPara>
                </a14:m>
                <a:endParaRPr lang="en-GB"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490EC09E-0766-59A2-42AA-9F9868111881}"/>
                  </a:ext>
                </a:extLst>
              </p:cNvPr>
              <p:cNvSpPr txBox="1">
                <a:spLocks noRot="1" noChangeAspect="1" noMove="1" noResize="1" noEditPoints="1" noAdjustHandles="1" noChangeArrowheads="1" noChangeShapeType="1" noTextEdit="1"/>
              </p:cNvSpPr>
              <p:nvPr/>
            </p:nvSpPr>
            <p:spPr>
              <a:xfrm>
                <a:off x="6993168" y="6057782"/>
                <a:ext cx="1184940" cy="523220"/>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6100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ED31A-CCED-A128-6947-10FA79EB701F}"/>
            </a:ext>
          </a:extLst>
        </p:cNvPr>
        <p:cNvGrpSpPr/>
        <p:nvPr/>
      </p:nvGrpSpPr>
      <p:grpSpPr>
        <a:xfrm>
          <a:off x="0" y="0"/>
          <a:ext cx="0" cy="0"/>
          <a:chOff x="0" y="0"/>
          <a:chExt cx="0" cy="0"/>
        </a:xfrm>
      </p:grpSpPr>
      <p:sp>
        <p:nvSpPr>
          <p:cNvPr id="6" name="Cube 5">
            <a:extLst>
              <a:ext uri="{FF2B5EF4-FFF2-40B4-BE49-F238E27FC236}">
                <a16:creationId xmlns:a16="http://schemas.microsoft.com/office/drawing/2014/main" id="{758174AE-5FD2-0CCF-8C14-BE5BDF304578}"/>
              </a:ext>
            </a:extLst>
          </p:cNvPr>
          <p:cNvSpPr/>
          <p:nvPr/>
        </p:nvSpPr>
        <p:spPr>
          <a:xfrm>
            <a:off x="6019145" y="1966194"/>
            <a:ext cx="1630864" cy="2659904"/>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7864354A-B83C-77F7-F799-BE2FDF50C6D5}"/>
              </a:ext>
            </a:extLst>
          </p:cNvPr>
          <p:cNvSpPr>
            <a:spLocks noGrp="1"/>
          </p:cNvSpPr>
          <p:nvPr>
            <p:ph type="title"/>
          </p:nvPr>
        </p:nvSpPr>
        <p:spPr/>
        <p:txBody>
          <a:bodyPr>
            <a:normAutofit fontScale="90000"/>
          </a:bodyPr>
          <a:lstStyle/>
          <a:p>
            <a:r>
              <a:rPr lang="en-GB" dirty="0"/>
              <a:t>Exercise</a:t>
            </a:r>
          </a:p>
        </p:txBody>
      </p:sp>
      <p:sp>
        <p:nvSpPr>
          <p:cNvPr id="8" name="Text Placeholder 7">
            <a:extLst>
              <a:ext uri="{FF2B5EF4-FFF2-40B4-BE49-F238E27FC236}">
                <a16:creationId xmlns:a16="http://schemas.microsoft.com/office/drawing/2014/main" id="{B419CD84-CA4A-0819-07D2-19E80071DAAC}"/>
              </a:ext>
            </a:extLst>
          </p:cNvPr>
          <p:cNvSpPr>
            <a:spLocks noGrp="1"/>
          </p:cNvSpPr>
          <p:nvPr>
            <p:ph type="body" sz="quarter" idx="10"/>
          </p:nvPr>
        </p:nvSpPr>
        <p:spPr>
          <a:xfrm>
            <a:off x="122292" y="461664"/>
            <a:ext cx="8899415" cy="1255728"/>
          </a:xfrm>
        </p:spPr>
        <p:txBody>
          <a:bodyPr/>
          <a:lstStyle/>
          <a:p>
            <a:r>
              <a:rPr lang="en-IE" altLang="en-US" dirty="0"/>
              <a:t>What is the downward pressure caused by the weight of this block of steel? Give your answer to three significant figures.</a:t>
            </a:r>
            <a:endParaRPr lang="en-GB" altLang="en-US" dirty="0"/>
          </a:p>
        </p:txBody>
      </p:sp>
      <p:sp>
        <p:nvSpPr>
          <p:cNvPr id="13" name="TextBox 12">
            <a:extLst>
              <a:ext uri="{FF2B5EF4-FFF2-40B4-BE49-F238E27FC236}">
                <a16:creationId xmlns:a16="http://schemas.microsoft.com/office/drawing/2014/main" id="{F4CFB09A-6DB2-F393-6295-BAD311D7C432}"/>
              </a:ext>
            </a:extLst>
          </p:cNvPr>
          <p:cNvSpPr txBox="1"/>
          <p:nvPr/>
        </p:nvSpPr>
        <p:spPr>
          <a:xfrm>
            <a:off x="6019145" y="3073856"/>
            <a:ext cx="126509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300 kg</a:t>
            </a:r>
          </a:p>
        </p:txBody>
      </p:sp>
      <p:sp>
        <p:nvSpPr>
          <p:cNvPr id="14" name="TextBox 13">
            <a:extLst>
              <a:ext uri="{FF2B5EF4-FFF2-40B4-BE49-F238E27FC236}">
                <a16:creationId xmlns:a16="http://schemas.microsoft.com/office/drawing/2014/main" id="{4B4AF67C-F4BD-0588-9610-7D400D803513}"/>
              </a:ext>
            </a:extLst>
          </p:cNvPr>
          <p:cNvSpPr txBox="1"/>
          <p:nvPr/>
        </p:nvSpPr>
        <p:spPr>
          <a:xfrm>
            <a:off x="6120134" y="4617389"/>
            <a:ext cx="116410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21 cm</a:t>
            </a:r>
          </a:p>
        </p:txBody>
      </p:sp>
      <p:sp>
        <p:nvSpPr>
          <p:cNvPr id="15" name="TextBox 14">
            <a:extLst>
              <a:ext uri="{FF2B5EF4-FFF2-40B4-BE49-F238E27FC236}">
                <a16:creationId xmlns:a16="http://schemas.microsoft.com/office/drawing/2014/main" id="{AB0F9658-D921-E2C0-E070-44B6A9A2D2F8}"/>
              </a:ext>
            </a:extLst>
          </p:cNvPr>
          <p:cNvSpPr txBox="1"/>
          <p:nvPr/>
        </p:nvSpPr>
        <p:spPr>
          <a:xfrm>
            <a:off x="7787167" y="4084030"/>
            <a:ext cx="116410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12 cm</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DF3B9BB-DE30-2E26-95CD-C1AAA39668FF}"/>
                  </a:ext>
                </a:extLst>
              </p:cNvPr>
              <p:cNvSpPr txBox="1"/>
              <p:nvPr/>
            </p:nvSpPr>
            <p:spPr>
              <a:xfrm>
                <a:off x="6993168" y="6057782"/>
                <a:ext cx="1313180"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cs typeface="Arial" panose="020B0604020202020204" pitchFamily="34" charset="0"/>
                        </a:rPr>
                        <m:t>117000 </m:t>
                      </m:r>
                      <m:r>
                        <m:rPr>
                          <m:sty m:val="p"/>
                        </m:rPr>
                        <a:rPr lang="en-GB" b="0" i="0" smtClean="0">
                          <a:latin typeface="Cambria Math" panose="02040503050406030204" pitchFamily="18" charset="0"/>
                          <a:cs typeface="Arial" panose="020B0604020202020204" pitchFamily="34" charset="0"/>
                        </a:rPr>
                        <m:t>Pa</m:t>
                      </m:r>
                    </m:oMath>
                  </m:oMathPara>
                </a14:m>
                <a:endParaRPr lang="en-GB"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5DF3B9BB-DE30-2E26-95CD-C1AAA39668FF}"/>
                  </a:ext>
                </a:extLst>
              </p:cNvPr>
              <p:cNvSpPr txBox="1">
                <a:spLocks noRot="1" noChangeAspect="1" noMove="1" noResize="1" noEditPoints="1" noAdjustHandles="1" noChangeArrowheads="1" noChangeShapeType="1" noTextEdit="1"/>
              </p:cNvSpPr>
              <p:nvPr/>
            </p:nvSpPr>
            <p:spPr>
              <a:xfrm>
                <a:off x="6993168" y="6057782"/>
                <a:ext cx="1313180" cy="523220"/>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221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7236D-7B77-D745-38F6-B7B73DAF3C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F04AAA1-AF33-B325-E21B-FE3C848507ED}"/>
              </a:ext>
            </a:extLst>
          </p:cNvPr>
          <p:cNvSpPr txBox="1"/>
          <p:nvPr/>
        </p:nvSpPr>
        <p:spPr>
          <a:xfrm>
            <a:off x="1937656" y="1153489"/>
            <a:ext cx="6543403" cy="584775"/>
          </a:xfrm>
          <a:prstGeom prst="rect">
            <a:avLst/>
          </a:prstGeom>
          <a:noFill/>
        </p:spPr>
        <p:txBody>
          <a:bodyPr wrap="square" rtlCol="0">
            <a:spAutoFit/>
          </a:bodyPr>
          <a:lstStyle/>
          <a:p>
            <a:pPr algn="l"/>
            <a:r>
              <a:rPr lang="en-IE" sz="3200"/>
              <a:t>A fluid is a liquid or a gas.</a:t>
            </a:r>
          </a:p>
        </p:txBody>
      </p:sp>
      <p:sp>
        <p:nvSpPr>
          <p:cNvPr id="6" name="TextBox 5">
            <a:extLst>
              <a:ext uri="{FF2B5EF4-FFF2-40B4-BE49-F238E27FC236}">
                <a16:creationId xmlns:a16="http://schemas.microsoft.com/office/drawing/2014/main" id="{D3BCD92E-BFA8-45D2-8DDF-04C5FA14EE66}"/>
              </a:ext>
            </a:extLst>
          </p:cNvPr>
          <p:cNvSpPr txBox="1"/>
          <p:nvPr/>
        </p:nvSpPr>
        <p:spPr>
          <a:xfrm>
            <a:off x="937260" y="5076193"/>
            <a:ext cx="3040380" cy="584775"/>
          </a:xfrm>
          <a:prstGeom prst="rect">
            <a:avLst/>
          </a:prstGeom>
          <a:noFill/>
        </p:spPr>
        <p:txBody>
          <a:bodyPr wrap="square" rtlCol="0">
            <a:spAutoFit/>
          </a:bodyPr>
          <a:lstStyle/>
          <a:p>
            <a:pPr algn="l"/>
            <a:r>
              <a:rPr lang="en-IE" sz="3200"/>
              <a:t>Water is a fluid</a:t>
            </a:r>
          </a:p>
        </p:txBody>
      </p:sp>
      <p:sp>
        <p:nvSpPr>
          <p:cNvPr id="7" name="TextBox 6">
            <a:extLst>
              <a:ext uri="{FF2B5EF4-FFF2-40B4-BE49-F238E27FC236}">
                <a16:creationId xmlns:a16="http://schemas.microsoft.com/office/drawing/2014/main" id="{00C32374-A299-BED8-7E97-431D0E088E9A}"/>
              </a:ext>
            </a:extLst>
          </p:cNvPr>
          <p:cNvSpPr txBox="1"/>
          <p:nvPr/>
        </p:nvSpPr>
        <p:spPr>
          <a:xfrm>
            <a:off x="6035040" y="5076192"/>
            <a:ext cx="2446020" cy="584775"/>
          </a:xfrm>
          <a:prstGeom prst="rect">
            <a:avLst/>
          </a:prstGeom>
          <a:noFill/>
        </p:spPr>
        <p:txBody>
          <a:bodyPr wrap="square" rtlCol="0">
            <a:spAutoFit/>
          </a:bodyPr>
          <a:lstStyle/>
          <a:p>
            <a:pPr algn="l"/>
            <a:r>
              <a:rPr lang="en-IE" sz="3200"/>
              <a:t>Air is a fluid</a:t>
            </a:r>
          </a:p>
        </p:txBody>
      </p:sp>
      <p:grpSp>
        <p:nvGrpSpPr>
          <p:cNvPr id="5" name="Group 4">
            <a:extLst>
              <a:ext uri="{FF2B5EF4-FFF2-40B4-BE49-F238E27FC236}">
                <a16:creationId xmlns:a16="http://schemas.microsoft.com/office/drawing/2014/main" id="{3B0A9FBC-5FD3-2F96-9676-5B54199D0695}"/>
              </a:ext>
            </a:extLst>
          </p:cNvPr>
          <p:cNvGrpSpPr/>
          <p:nvPr/>
        </p:nvGrpSpPr>
        <p:grpSpPr>
          <a:xfrm>
            <a:off x="937260" y="2806643"/>
            <a:ext cx="2872740" cy="1984802"/>
            <a:chOff x="1220289" y="1810234"/>
            <a:chExt cx="2872740" cy="1984802"/>
          </a:xfrm>
        </p:grpSpPr>
        <p:pic>
          <p:nvPicPr>
            <p:cNvPr id="1026" name="Picture 2">
              <a:extLst>
                <a:ext uri="{FF2B5EF4-FFF2-40B4-BE49-F238E27FC236}">
                  <a16:creationId xmlns:a16="http://schemas.microsoft.com/office/drawing/2014/main" id="{0AF0E323-6DAF-EFEE-F070-DCE75D9C1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289" y="1810234"/>
              <a:ext cx="2872740" cy="1984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3"/>
              <a:extLst>
                <a:ext uri="{FF2B5EF4-FFF2-40B4-BE49-F238E27FC236}">
                  <a16:creationId xmlns:a16="http://schemas.microsoft.com/office/drawing/2014/main" id="{1552F4CE-E17C-ADCE-A07E-42222DDA98B9}"/>
                </a:ext>
              </a:extLst>
            </p:cNvPr>
            <p:cNvSpPr txBox="1"/>
            <p:nvPr/>
          </p:nvSpPr>
          <p:spPr>
            <a:xfrm>
              <a:off x="3393799" y="3394926"/>
              <a:ext cx="699230" cy="400110"/>
            </a:xfrm>
            <a:prstGeom prst="rect">
              <a:avLst/>
            </a:prstGeom>
            <a:noFill/>
          </p:spPr>
          <p:txBody>
            <a:bodyPr wrap="none" rtlCol="0">
              <a:spAutoFit/>
            </a:bodyPr>
            <a:lstStyle/>
            <a:p>
              <a:pPr algn="l"/>
              <a:r>
                <a:rPr lang="en-GB" sz="2000"/>
                <a:t>CC0</a:t>
              </a:r>
            </a:p>
          </p:txBody>
        </p:sp>
      </p:grpSp>
      <p:grpSp>
        <p:nvGrpSpPr>
          <p:cNvPr id="9" name="Group 8">
            <a:extLst>
              <a:ext uri="{FF2B5EF4-FFF2-40B4-BE49-F238E27FC236}">
                <a16:creationId xmlns:a16="http://schemas.microsoft.com/office/drawing/2014/main" id="{D7821C7F-9C2D-8F77-F00B-6C4725C9CF68}"/>
              </a:ext>
            </a:extLst>
          </p:cNvPr>
          <p:cNvGrpSpPr/>
          <p:nvPr/>
        </p:nvGrpSpPr>
        <p:grpSpPr>
          <a:xfrm>
            <a:off x="5337810" y="2908456"/>
            <a:ext cx="3143250" cy="1781175"/>
            <a:chOff x="5337810" y="2039484"/>
            <a:chExt cx="3143250" cy="1781175"/>
          </a:xfrm>
        </p:grpSpPr>
        <p:pic>
          <p:nvPicPr>
            <p:cNvPr id="1028" name="Picture 4">
              <a:extLst>
                <a:ext uri="{FF2B5EF4-FFF2-40B4-BE49-F238E27FC236}">
                  <a16:creationId xmlns:a16="http://schemas.microsoft.com/office/drawing/2014/main" id="{1BAE241F-9203-F9CA-8FA7-FAD245167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810" y="2039484"/>
              <a:ext cx="3143250" cy="17811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hlinkClick r:id="rId5"/>
              <a:extLst>
                <a:ext uri="{FF2B5EF4-FFF2-40B4-BE49-F238E27FC236}">
                  <a16:creationId xmlns:a16="http://schemas.microsoft.com/office/drawing/2014/main" id="{7B07EA06-CE9C-6EDB-5746-BE11FCDA28ED}"/>
                </a:ext>
              </a:extLst>
            </p:cNvPr>
            <p:cNvSpPr txBox="1"/>
            <p:nvPr/>
          </p:nvSpPr>
          <p:spPr>
            <a:xfrm>
              <a:off x="7819320" y="3482105"/>
              <a:ext cx="593432" cy="338554"/>
            </a:xfrm>
            <a:prstGeom prst="rect">
              <a:avLst/>
            </a:prstGeom>
            <a:noFill/>
          </p:spPr>
          <p:txBody>
            <a:bodyPr wrap="none" rtlCol="0">
              <a:spAutoFit/>
            </a:bodyPr>
            <a:lstStyle/>
            <a:p>
              <a:pPr algn="l"/>
              <a:r>
                <a:rPr lang="en-GB" sz="1600"/>
                <a:t>CC0</a:t>
              </a:r>
            </a:p>
          </p:txBody>
        </p:sp>
      </p:grpSp>
      <p:cxnSp>
        <p:nvCxnSpPr>
          <p:cNvPr id="11" name="Straight Arrow Connector 10">
            <a:extLst>
              <a:ext uri="{FF2B5EF4-FFF2-40B4-BE49-F238E27FC236}">
                <a16:creationId xmlns:a16="http://schemas.microsoft.com/office/drawing/2014/main" id="{47D9AF88-4DAD-18C4-FC1D-7BD64B014698}"/>
              </a:ext>
            </a:extLst>
          </p:cNvPr>
          <p:cNvCxnSpPr/>
          <p:nvPr/>
        </p:nvCxnSpPr>
        <p:spPr>
          <a:xfrm flipH="1">
            <a:off x="3810000" y="1738264"/>
            <a:ext cx="293914" cy="417107"/>
          </a:xfrm>
          <a:prstGeom prst="straightConnector1">
            <a:avLst/>
          </a:prstGeom>
          <a:ln>
            <a:solidFill>
              <a:srgbClr val="33339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A3B8AF1-2D56-7CAD-003F-1A36F278BBE1}"/>
              </a:ext>
            </a:extLst>
          </p:cNvPr>
          <p:cNvCxnSpPr>
            <a:cxnSpLocks/>
          </p:cNvCxnSpPr>
          <p:nvPr/>
        </p:nvCxnSpPr>
        <p:spPr>
          <a:xfrm>
            <a:off x="6112872" y="1773978"/>
            <a:ext cx="222614" cy="452821"/>
          </a:xfrm>
          <a:prstGeom prst="straightConnector1">
            <a:avLst/>
          </a:prstGeom>
          <a:ln>
            <a:solidFill>
              <a:srgbClr val="333399"/>
            </a:solidFill>
            <a:tailEnd type="triangle"/>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FACF37CE-7387-03C2-7011-608FC1A39EF2}"/>
              </a:ext>
            </a:extLst>
          </p:cNvPr>
          <p:cNvSpPr>
            <a:spLocks noGrp="1"/>
          </p:cNvSpPr>
          <p:nvPr>
            <p:ph type="title"/>
          </p:nvPr>
        </p:nvSpPr>
        <p:spPr/>
        <p:txBody>
          <a:bodyPr/>
          <a:lstStyle/>
          <a:p>
            <a:r>
              <a:rPr lang="en-IE"/>
              <a:t>What is a fluid?</a:t>
            </a:r>
          </a:p>
        </p:txBody>
      </p:sp>
    </p:spTree>
    <p:extLst>
      <p:ext uri="{BB962C8B-B14F-4D97-AF65-F5344CB8AC3E}">
        <p14:creationId xmlns:p14="http://schemas.microsoft.com/office/powerpoint/2010/main" val="41284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CC1BF34C-C489-35F0-66E4-4983EE3CDE4D}"/>
              </a:ext>
            </a:extLst>
          </p:cNvPr>
          <p:cNvSpPr txBox="1">
            <a:spLocks noChangeArrowheads="1"/>
          </p:cNvSpPr>
          <p:nvPr/>
        </p:nvSpPr>
        <p:spPr bwMode="auto">
          <a:xfrm>
            <a:off x="395288" y="1773238"/>
            <a:ext cx="374466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a:t>The weight of a fluid puts pressure on the sides and base of a container.</a:t>
            </a:r>
          </a:p>
          <a:p>
            <a:pPr eaLnBrk="1" hangingPunct="1">
              <a:spcBef>
                <a:spcPct val="50000"/>
              </a:spcBef>
            </a:pPr>
            <a:r>
              <a:rPr lang="en-GB" altLang="en-US" sz="2800"/>
              <a:t>The pressure increases with depth because there is more fluid above.</a:t>
            </a:r>
          </a:p>
        </p:txBody>
      </p:sp>
      <p:grpSp>
        <p:nvGrpSpPr>
          <p:cNvPr id="2" name="Group 1">
            <a:extLst>
              <a:ext uri="{FF2B5EF4-FFF2-40B4-BE49-F238E27FC236}">
                <a16:creationId xmlns:a16="http://schemas.microsoft.com/office/drawing/2014/main" id="{E83276FB-E7E9-8683-F0E9-0F04EBDC25A5}"/>
              </a:ext>
            </a:extLst>
          </p:cNvPr>
          <p:cNvGrpSpPr/>
          <p:nvPr/>
        </p:nvGrpSpPr>
        <p:grpSpPr>
          <a:xfrm>
            <a:off x="5769365" y="1778999"/>
            <a:ext cx="2139998" cy="2900337"/>
            <a:chOff x="6739521" y="1778999"/>
            <a:chExt cx="970051" cy="1297172"/>
          </a:xfrm>
        </p:grpSpPr>
        <p:sp>
          <p:nvSpPr>
            <p:cNvPr id="3" name="Freeform: Shape 2">
              <a:extLst>
                <a:ext uri="{FF2B5EF4-FFF2-40B4-BE49-F238E27FC236}">
                  <a16:creationId xmlns:a16="http://schemas.microsoft.com/office/drawing/2014/main" id="{2EB381C4-DDBD-FCAE-B222-F583CFA9E99D}"/>
                </a:ext>
              </a:extLst>
            </p:cNvPr>
            <p:cNvSpPr/>
            <p:nvPr/>
          </p:nvSpPr>
          <p:spPr>
            <a:xfrm>
              <a:off x="6739521" y="2108121"/>
              <a:ext cx="956930" cy="966933"/>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930" h="966933">
                  <a:moveTo>
                    <a:pt x="0" y="0"/>
                  </a:moveTo>
                  <a:lnTo>
                    <a:pt x="956930" y="0"/>
                  </a:lnTo>
                  <a:lnTo>
                    <a:pt x="956930" y="881873"/>
                  </a:lnTo>
                  <a:lnTo>
                    <a:pt x="871870" y="966933"/>
                  </a:lnTo>
                  <a:lnTo>
                    <a:pt x="85060" y="966933"/>
                  </a:lnTo>
                  <a:lnTo>
                    <a:pt x="0" y="88187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4" name="Freeform: Shape 3">
              <a:extLst>
                <a:ext uri="{FF2B5EF4-FFF2-40B4-BE49-F238E27FC236}">
                  <a16:creationId xmlns:a16="http://schemas.microsoft.com/office/drawing/2014/main" id="{9DB48955-4D1D-3BAC-4148-F03A224B3799}"/>
                </a:ext>
              </a:extLst>
            </p:cNvPr>
            <p:cNvSpPr/>
            <p:nvPr/>
          </p:nvSpPr>
          <p:spPr>
            <a:xfrm>
              <a:off x="6752642" y="1778999"/>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cxnSp>
        <p:nvCxnSpPr>
          <p:cNvPr id="13" name="Straight Arrow Connector 12">
            <a:extLst>
              <a:ext uri="{FF2B5EF4-FFF2-40B4-BE49-F238E27FC236}">
                <a16:creationId xmlns:a16="http://schemas.microsoft.com/office/drawing/2014/main" id="{D559916E-2F15-E441-4439-2D5EB121D3C5}"/>
              </a:ext>
            </a:extLst>
          </p:cNvPr>
          <p:cNvCxnSpPr>
            <a:cxnSpLocks/>
          </p:cNvCxnSpPr>
          <p:nvPr/>
        </p:nvCxnSpPr>
        <p:spPr>
          <a:xfrm flipV="1">
            <a:off x="7430328" y="4213723"/>
            <a:ext cx="450089" cy="2"/>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32A48FE9-8391-36D9-BB9B-374F3C020904}"/>
              </a:ext>
            </a:extLst>
          </p:cNvPr>
          <p:cNvCxnSpPr>
            <a:cxnSpLocks/>
          </p:cNvCxnSpPr>
          <p:nvPr/>
        </p:nvCxnSpPr>
        <p:spPr>
          <a:xfrm flipH="1">
            <a:off x="5769365" y="4191952"/>
            <a:ext cx="479035"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C26F6DB2-D713-ED60-AB3A-41A314A5548B}"/>
              </a:ext>
            </a:extLst>
          </p:cNvPr>
          <p:cNvCxnSpPr>
            <a:cxnSpLocks/>
          </p:cNvCxnSpPr>
          <p:nvPr/>
        </p:nvCxnSpPr>
        <p:spPr>
          <a:xfrm flipH="1">
            <a:off x="5798311" y="3429000"/>
            <a:ext cx="275918" cy="0"/>
          </a:xfrm>
          <a:prstGeom prst="straightConnector1">
            <a:avLst/>
          </a:prstGeom>
          <a:ln w="44450" cap="flat" cmpd="sng" algn="ctr">
            <a:solidFill>
              <a:schemeClr val="accent2"/>
            </a:solidFill>
            <a:prstDash val="solid"/>
            <a:round/>
            <a:headEnd type="none" w="med" len="med"/>
            <a:tailEnd type="arrow" w="med" len="sm"/>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70F27A9F-E452-C988-1F82-AD840941A3F1}"/>
              </a:ext>
            </a:extLst>
          </p:cNvPr>
          <p:cNvCxnSpPr>
            <a:cxnSpLocks/>
          </p:cNvCxnSpPr>
          <p:nvPr/>
        </p:nvCxnSpPr>
        <p:spPr>
          <a:xfrm>
            <a:off x="7609114" y="3429000"/>
            <a:ext cx="271303" cy="0"/>
          </a:xfrm>
          <a:prstGeom prst="straightConnector1">
            <a:avLst/>
          </a:prstGeom>
          <a:ln w="44450" cap="flat" cmpd="sng" algn="ctr">
            <a:solidFill>
              <a:schemeClr val="accent2"/>
            </a:solidFill>
            <a:prstDash val="solid"/>
            <a:round/>
            <a:headEnd type="none" w="med" len="med"/>
            <a:tailEnd type="arrow" w="med" len="sm"/>
          </a:ln>
        </p:spPr>
        <p:style>
          <a:lnRef idx="0">
            <a:scrgbClr r="0" g="0" b="0"/>
          </a:lnRef>
          <a:fillRef idx="0">
            <a:scrgbClr r="0" g="0" b="0"/>
          </a:fillRef>
          <a:effectRef idx="0">
            <a:scrgbClr r="0" g="0" b="0"/>
          </a:effectRef>
          <a:fontRef idx="minor">
            <a:schemeClr val="tx1"/>
          </a:fontRef>
        </p:style>
      </p:cxnSp>
      <p:cxnSp>
        <p:nvCxnSpPr>
          <p:cNvPr id="5" name="Straight Arrow Connector 4">
            <a:extLst>
              <a:ext uri="{FF2B5EF4-FFF2-40B4-BE49-F238E27FC236}">
                <a16:creationId xmlns:a16="http://schemas.microsoft.com/office/drawing/2014/main" id="{4BFAF03B-5027-4ADF-3C3A-4BE9C4D31B1B}"/>
              </a:ext>
            </a:extLst>
          </p:cNvPr>
          <p:cNvCxnSpPr>
            <a:cxnSpLocks/>
          </p:cNvCxnSpPr>
          <p:nvPr/>
        </p:nvCxnSpPr>
        <p:spPr>
          <a:xfrm>
            <a:off x="6498879" y="4213725"/>
            <a:ext cx="0" cy="463113"/>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3DE9FD25-5FFF-2C18-2DB7-5C455FB39A28}"/>
              </a:ext>
            </a:extLst>
          </p:cNvPr>
          <p:cNvCxnSpPr>
            <a:cxnSpLocks/>
          </p:cNvCxnSpPr>
          <p:nvPr/>
        </p:nvCxnSpPr>
        <p:spPr>
          <a:xfrm>
            <a:off x="7228221" y="4213725"/>
            <a:ext cx="0" cy="463113"/>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2974ECAE-26CA-8B1E-56AF-531103EBFFD7}"/>
              </a:ext>
            </a:extLst>
          </p:cNvPr>
          <p:cNvCxnSpPr>
            <a:cxnSpLocks/>
          </p:cNvCxnSpPr>
          <p:nvPr/>
        </p:nvCxnSpPr>
        <p:spPr>
          <a:xfrm>
            <a:off x="7728857" y="2732314"/>
            <a:ext cx="151560" cy="0"/>
          </a:xfrm>
          <a:prstGeom prst="straightConnector1">
            <a:avLst/>
          </a:prstGeom>
          <a:ln w="28575" cap="flat" cmpd="sng" algn="ctr">
            <a:solidFill>
              <a:schemeClr val="accent2"/>
            </a:solidFill>
            <a:prstDash val="solid"/>
            <a:round/>
            <a:headEnd type="none" w="med" len="med"/>
            <a:tailEnd type="arrow" w="med" len="sm"/>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261F9FB4-A9E5-3A8F-3727-0233BED4C742}"/>
              </a:ext>
            </a:extLst>
          </p:cNvPr>
          <p:cNvCxnSpPr>
            <a:cxnSpLocks/>
          </p:cNvCxnSpPr>
          <p:nvPr/>
        </p:nvCxnSpPr>
        <p:spPr>
          <a:xfrm flipH="1">
            <a:off x="5834740" y="2732312"/>
            <a:ext cx="151560" cy="0"/>
          </a:xfrm>
          <a:prstGeom prst="straightConnector1">
            <a:avLst/>
          </a:prstGeom>
          <a:ln w="28575" cap="flat" cmpd="sng" algn="ctr">
            <a:solidFill>
              <a:schemeClr val="accent2"/>
            </a:solidFill>
            <a:prstDash val="solid"/>
            <a:round/>
            <a:headEnd type="none" w="med" len="med"/>
            <a:tailEnd type="arrow" w="med" len="sm"/>
          </a:ln>
        </p:spPr>
        <p:style>
          <a:lnRef idx="0">
            <a:scrgbClr r="0" g="0" b="0"/>
          </a:lnRef>
          <a:fillRef idx="0">
            <a:scrgbClr r="0" g="0" b="0"/>
          </a:fillRef>
          <a:effectRef idx="0">
            <a:scrgbClr r="0" g="0" b="0"/>
          </a:effectRef>
          <a:fontRef idx="minor">
            <a:schemeClr val="tx1"/>
          </a:fontRef>
        </p:style>
      </p:cxnSp>
      <p:sp>
        <p:nvSpPr>
          <p:cNvPr id="6" name="Title 5">
            <a:extLst>
              <a:ext uri="{FF2B5EF4-FFF2-40B4-BE49-F238E27FC236}">
                <a16:creationId xmlns:a16="http://schemas.microsoft.com/office/drawing/2014/main" id="{D8DD3FF7-55F4-AF29-8358-5546472BEC6C}"/>
              </a:ext>
            </a:extLst>
          </p:cNvPr>
          <p:cNvSpPr>
            <a:spLocks noGrp="1"/>
          </p:cNvSpPr>
          <p:nvPr>
            <p:ph type="title"/>
          </p:nvPr>
        </p:nvSpPr>
        <p:spPr>
          <a:xfrm>
            <a:off x="241300" y="155246"/>
            <a:ext cx="8724900" cy="590931"/>
          </a:xfrm>
        </p:spPr>
        <p:txBody>
          <a:bodyPr/>
          <a:lstStyle/>
          <a:p>
            <a:pPr>
              <a:spcBef>
                <a:spcPct val="50000"/>
              </a:spcBef>
            </a:pPr>
            <a:r>
              <a:rPr lang="en-IE" altLang="en-US"/>
              <a:t>Pressure in a fluid </a:t>
            </a:r>
            <a:endParaRPr lang="en-GB"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3" name="Text Box 5">
                <a:extLst>
                  <a:ext uri="{FF2B5EF4-FFF2-40B4-BE49-F238E27FC236}">
                    <a16:creationId xmlns:a16="http://schemas.microsoft.com/office/drawing/2014/main" id="{CC1BF34C-C489-35F0-66E4-4983EE3CDE4D}"/>
                  </a:ext>
                </a:extLst>
              </p:cNvPr>
              <p:cNvSpPr txBox="1">
                <a:spLocks noChangeArrowheads="1"/>
              </p:cNvSpPr>
              <p:nvPr/>
            </p:nvSpPr>
            <p:spPr bwMode="auto">
              <a:xfrm>
                <a:off x="362365" y="1881939"/>
                <a:ext cx="4942508" cy="954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a:solidFill>
                      <a:schemeClr val="tx1"/>
                    </a:solidFill>
                  </a:rPr>
                  <a:t>If </a:t>
                </a:r>
                <a14:m>
                  <m:oMath xmlns:m="http://schemas.openxmlformats.org/officeDocument/2006/math">
                    <m:r>
                      <a:rPr lang="en-IE" altLang="en-US" sz="2800" b="0" i="1" smtClean="0">
                        <a:solidFill>
                          <a:schemeClr val="tx1"/>
                        </a:solidFill>
                        <a:latin typeface="Cambria Math" panose="02040503050406030204" pitchFamily="18" charset="0"/>
                      </a:rPr>
                      <m:t>𝜌</m:t>
                    </m:r>
                  </m:oMath>
                </a14:m>
                <a:r>
                  <a:rPr lang="en-GB" altLang="en-US" sz="2800">
                    <a:solidFill>
                      <a:schemeClr val="tx1"/>
                    </a:solidFill>
                  </a:rPr>
                  <a:t> is the density then the mass of fluid above </a:t>
                </a:r>
                <a14:m>
                  <m:oMath xmlns:m="http://schemas.openxmlformats.org/officeDocument/2006/math">
                    <m:r>
                      <a:rPr lang="en-IE" altLang="en-US" sz="2800" b="0" i="1" smtClean="0">
                        <a:solidFill>
                          <a:schemeClr val="tx1"/>
                        </a:solidFill>
                        <a:latin typeface="Cambria Math" panose="02040503050406030204" pitchFamily="18" charset="0"/>
                      </a:rPr>
                      <m:t>𝑚</m:t>
                    </m:r>
                    <m:r>
                      <a:rPr lang="en-IE" altLang="en-US" sz="2800" b="0" i="1" smtClean="0">
                        <a:solidFill>
                          <a:schemeClr val="tx1"/>
                        </a:solidFill>
                        <a:latin typeface="Cambria Math" panose="02040503050406030204" pitchFamily="18" charset="0"/>
                      </a:rPr>
                      <m:t>=</m:t>
                    </m:r>
                    <m:r>
                      <a:rPr lang="en-IE" altLang="en-US" sz="2800" b="0" i="1" smtClean="0">
                        <a:solidFill>
                          <a:schemeClr val="tx1"/>
                        </a:solidFill>
                        <a:latin typeface="Cambria Math" panose="02040503050406030204" pitchFamily="18" charset="0"/>
                      </a:rPr>
                      <m:t>𝜌</m:t>
                    </m:r>
                    <m:r>
                      <a:rPr lang="en-IE" altLang="en-US" sz="2800" b="0" i="1" smtClean="0">
                        <a:solidFill>
                          <a:schemeClr val="tx1"/>
                        </a:solidFill>
                        <a:latin typeface="Cambria Math" panose="02040503050406030204" pitchFamily="18" charset="0"/>
                      </a:rPr>
                      <m:t>𝐴h</m:t>
                    </m:r>
                  </m:oMath>
                </a14:m>
                <a:endParaRPr lang="en-GB" altLang="en-US" sz="2800">
                  <a:solidFill>
                    <a:schemeClr val="tx1"/>
                  </a:solidFill>
                </a:endParaRPr>
              </a:p>
            </p:txBody>
          </p:sp>
        </mc:Choice>
        <mc:Fallback xmlns="">
          <p:sp>
            <p:nvSpPr>
              <p:cNvPr id="10243" name="Text Box 5">
                <a:extLst>
                  <a:ext uri="{FF2B5EF4-FFF2-40B4-BE49-F238E27FC236}">
                    <a16:creationId xmlns:a16="http://schemas.microsoft.com/office/drawing/2014/main" id="{CC1BF34C-C489-35F0-66E4-4983EE3CDE4D}"/>
                  </a:ext>
                </a:extLst>
              </p:cNvPr>
              <p:cNvSpPr txBox="1">
                <a:spLocks noRot="1" noChangeAspect="1" noMove="1" noResize="1" noEditPoints="1" noAdjustHandles="1" noChangeArrowheads="1" noChangeShapeType="1" noTextEdit="1"/>
              </p:cNvSpPr>
              <p:nvPr/>
            </p:nvSpPr>
            <p:spPr bwMode="auto">
              <a:xfrm>
                <a:off x="362365" y="1881939"/>
                <a:ext cx="4942508" cy="954107"/>
              </a:xfrm>
              <a:prstGeom prst="rect">
                <a:avLst/>
              </a:prstGeom>
              <a:blipFill>
                <a:blip r:embed="rId2"/>
                <a:stretch>
                  <a:fillRect l="-2466" t="-7051" b="-17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Box 5">
                <a:extLst>
                  <a:ext uri="{FF2B5EF4-FFF2-40B4-BE49-F238E27FC236}">
                    <a16:creationId xmlns:a16="http://schemas.microsoft.com/office/drawing/2014/main" id="{C3221C7D-3644-F4A5-268E-E9E2AF881D1E}"/>
                  </a:ext>
                </a:extLst>
              </p:cNvPr>
              <p:cNvSpPr txBox="1">
                <a:spLocks noChangeArrowheads="1"/>
              </p:cNvSpPr>
              <p:nvPr/>
            </p:nvSpPr>
            <p:spPr bwMode="auto">
              <a:xfrm>
                <a:off x="362365" y="3735167"/>
                <a:ext cx="3744664" cy="9441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IE" altLang="en-US" sz="2800" b="0" i="1" smtClean="0">
                          <a:solidFill>
                            <a:schemeClr val="tx1"/>
                          </a:solidFill>
                          <a:latin typeface="Cambria Math" panose="02040503050406030204" pitchFamily="18" charset="0"/>
                        </a:rPr>
                        <m:t>𝑝𝑟𝑒𝑠𝑠𝑢𝑟𝑒</m:t>
                      </m:r>
                      <m:r>
                        <a:rPr lang="en-IE" altLang="en-US" sz="2800" b="0" i="1" smtClean="0">
                          <a:solidFill>
                            <a:schemeClr val="tx1"/>
                          </a:solidFill>
                          <a:latin typeface="Cambria Math" panose="02040503050406030204" pitchFamily="18" charset="0"/>
                        </a:rPr>
                        <m:t>=</m:t>
                      </m:r>
                      <m:f>
                        <m:fPr>
                          <m:ctrlPr>
                            <a:rPr lang="en-IE" altLang="en-US" sz="2800" b="0" i="1" smtClean="0">
                              <a:solidFill>
                                <a:schemeClr val="tx1"/>
                              </a:solidFill>
                              <a:latin typeface="Cambria Math" panose="02040503050406030204" pitchFamily="18" charset="0"/>
                            </a:rPr>
                          </m:ctrlPr>
                        </m:fPr>
                        <m:num>
                          <m:r>
                            <a:rPr lang="en-IE" altLang="en-US" sz="2800" b="0" i="1" smtClean="0">
                              <a:solidFill>
                                <a:schemeClr val="tx1"/>
                              </a:solidFill>
                              <a:latin typeface="Cambria Math" panose="02040503050406030204" pitchFamily="18" charset="0"/>
                            </a:rPr>
                            <m:t>𝑤𝑒𝑖𝑔h𝑡</m:t>
                          </m:r>
                        </m:num>
                        <m:den>
                          <m:r>
                            <a:rPr lang="en-IE" altLang="en-US" sz="2800" b="0" i="1" smtClean="0">
                              <a:solidFill>
                                <a:schemeClr val="tx1"/>
                              </a:solidFill>
                              <a:latin typeface="Cambria Math" panose="02040503050406030204" pitchFamily="18" charset="0"/>
                            </a:rPr>
                            <m:t>𝑎𝑟𝑒𝑎</m:t>
                          </m:r>
                        </m:den>
                      </m:f>
                    </m:oMath>
                  </m:oMathPara>
                </a14:m>
                <a:endParaRPr lang="en-GB" altLang="en-US" sz="2800">
                  <a:solidFill>
                    <a:schemeClr val="tx1"/>
                  </a:solidFill>
                </a:endParaRPr>
              </a:p>
            </p:txBody>
          </p:sp>
        </mc:Choice>
        <mc:Fallback xmlns="">
          <p:sp>
            <p:nvSpPr>
              <p:cNvPr id="3" name="Text Box 5">
                <a:extLst>
                  <a:ext uri="{FF2B5EF4-FFF2-40B4-BE49-F238E27FC236}">
                    <a16:creationId xmlns:a16="http://schemas.microsoft.com/office/drawing/2014/main" id="{C3221C7D-3644-F4A5-268E-E9E2AF881D1E}"/>
                  </a:ext>
                </a:extLst>
              </p:cNvPr>
              <p:cNvSpPr txBox="1">
                <a:spLocks noRot="1" noChangeAspect="1" noMove="1" noResize="1" noEditPoints="1" noAdjustHandles="1" noChangeArrowheads="1" noChangeShapeType="1" noTextEdit="1"/>
              </p:cNvSpPr>
              <p:nvPr/>
            </p:nvSpPr>
            <p:spPr bwMode="auto">
              <a:xfrm>
                <a:off x="362365" y="3735167"/>
                <a:ext cx="3744664" cy="944169"/>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Box 5">
                <a:extLst>
                  <a:ext uri="{FF2B5EF4-FFF2-40B4-BE49-F238E27FC236}">
                    <a16:creationId xmlns:a16="http://schemas.microsoft.com/office/drawing/2014/main" id="{B69C2B21-0534-C8E0-0719-5E18F7A11CF4}"/>
                  </a:ext>
                </a:extLst>
              </p:cNvPr>
              <p:cNvSpPr txBox="1">
                <a:spLocks noChangeArrowheads="1"/>
              </p:cNvSpPr>
              <p:nvPr/>
            </p:nvSpPr>
            <p:spPr bwMode="auto">
              <a:xfrm>
                <a:off x="-9829" y="4936760"/>
                <a:ext cx="4437423" cy="9075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IE" altLang="en-US" sz="2800" b="0" i="1" smtClean="0">
                          <a:solidFill>
                            <a:schemeClr val="tx1"/>
                          </a:solidFill>
                          <a:latin typeface="Cambria Math" panose="02040503050406030204" pitchFamily="18" charset="0"/>
                        </a:rPr>
                        <m:t>⇒</m:t>
                      </m:r>
                      <m:r>
                        <a:rPr lang="en-IE" altLang="en-US" sz="2800" b="0" i="1" smtClean="0">
                          <a:solidFill>
                            <a:schemeClr val="tx1"/>
                          </a:solidFill>
                          <a:latin typeface="Cambria Math" panose="02040503050406030204" pitchFamily="18" charset="0"/>
                        </a:rPr>
                        <m:t>𝑝𝑟𝑒𝑠𝑠𝑢𝑟𝑒</m:t>
                      </m:r>
                      <m:r>
                        <a:rPr lang="en-IE" altLang="en-US" sz="2800" b="0" i="1" smtClean="0">
                          <a:solidFill>
                            <a:schemeClr val="tx1"/>
                          </a:solidFill>
                          <a:latin typeface="Cambria Math" panose="02040503050406030204" pitchFamily="18" charset="0"/>
                        </a:rPr>
                        <m:t>=</m:t>
                      </m:r>
                      <m:f>
                        <m:fPr>
                          <m:ctrlPr>
                            <a:rPr lang="en-IE" altLang="en-US" sz="2800" b="0" i="1" smtClean="0">
                              <a:solidFill>
                                <a:schemeClr val="tx1"/>
                              </a:solidFill>
                              <a:latin typeface="Cambria Math" panose="02040503050406030204" pitchFamily="18" charset="0"/>
                            </a:rPr>
                          </m:ctrlPr>
                        </m:fPr>
                        <m:num>
                          <m:r>
                            <a:rPr lang="en-IE" altLang="en-US" sz="2800" b="0" i="1" smtClean="0">
                              <a:solidFill>
                                <a:schemeClr val="tx1"/>
                              </a:solidFill>
                              <a:latin typeface="Cambria Math" panose="02040503050406030204" pitchFamily="18" charset="0"/>
                            </a:rPr>
                            <m:t>𝜌</m:t>
                          </m:r>
                          <m:r>
                            <a:rPr lang="en-IE" altLang="en-US" sz="2800" b="0" i="1" smtClean="0">
                              <a:solidFill>
                                <a:schemeClr val="tx1"/>
                              </a:solidFill>
                              <a:latin typeface="Cambria Math" panose="02040503050406030204" pitchFamily="18" charset="0"/>
                            </a:rPr>
                            <m:t>𝐴h𝑔</m:t>
                          </m:r>
                        </m:num>
                        <m:den>
                          <m:r>
                            <a:rPr lang="en-IE" altLang="en-US" sz="2800" b="0" i="1" smtClean="0">
                              <a:solidFill>
                                <a:schemeClr val="tx1"/>
                              </a:solidFill>
                              <a:latin typeface="Cambria Math" panose="02040503050406030204" pitchFamily="18" charset="0"/>
                            </a:rPr>
                            <m:t>𝐴</m:t>
                          </m:r>
                        </m:den>
                      </m:f>
                      <m:r>
                        <a:rPr lang="en-IE" altLang="en-US" sz="2800" b="0" i="1" smtClean="0">
                          <a:solidFill>
                            <a:schemeClr val="tx1"/>
                          </a:solidFill>
                          <a:latin typeface="Cambria Math" panose="02040503050406030204" pitchFamily="18" charset="0"/>
                        </a:rPr>
                        <m:t>=</m:t>
                      </m:r>
                      <m:r>
                        <a:rPr lang="en-IE" altLang="en-US" sz="2800" b="0" i="1" smtClean="0">
                          <a:solidFill>
                            <a:schemeClr val="tx1"/>
                          </a:solidFill>
                          <a:latin typeface="Cambria Math" panose="02040503050406030204" pitchFamily="18" charset="0"/>
                        </a:rPr>
                        <m:t>𝜌</m:t>
                      </m:r>
                      <m:r>
                        <a:rPr lang="en-IE" altLang="en-US" sz="2800" b="0" i="1" smtClean="0">
                          <a:solidFill>
                            <a:schemeClr val="tx1"/>
                          </a:solidFill>
                          <a:latin typeface="Cambria Math" panose="02040503050406030204" pitchFamily="18" charset="0"/>
                        </a:rPr>
                        <m:t>𝑔h</m:t>
                      </m:r>
                    </m:oMath>
                  </m:oMathPara>
                </a14:m>
                <a:endParaRPr lang="en-GB" altLang="en-US" sz="2800">
                  <a:solidFill>
                    <a:schemeClr val="tx1"/>
                  </a:solidFill>
                </a:endParaRPr>
              </a:p>
            </p:txBody>
          </p:sp>
        </mc:Choice>
        <mc:Fallback xmlns="">
          <p:sp>
            <p:nvSpPr>
              <p:cNvPr id="4" name="Text Box 5">
                <a:extLst>
                  <a:ext uri="{FF2B5EF4-FFF2-40B4-BE49-F238E27FC236}">
                    <a16:creationId xmlns:a16="http://schemas.microsoft.com/office/drawing/2014/main" id="{B69C2B21-0534-C8E0-0719-5E18F7A11CF4}"/>
                  </a:ext>
                </a:extLst>
              </p:cNvPr>
              <p:cNvSpPr txBox="1">
                <a:spLocks noRot="1" noChangeAspect="1" noMove="1" noResize="1" noEditPoints="1" noAdjustHandles="1" noChangeArrowheads="1" noChangeShapeType="1" noTextEdit="1"/>
              </p:cNvSpPr>
              <p:nvPr/>
            </p:nvSpPr>
            <p:spPr bwMode="auto">
              <a:xfrm>
                <a:off x="-9829" y="4936760"/>
                <a:ext cx="4437423" cy="90755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2DA3F04-83B1-1188-C064-E60B4BB6F5A6}"/>
                  </a:ext>
                </a:extLst>
              </p:cNvPr>
              <p:cNvSpPr txBox="1"/>
              <p:nvPr/>
            </p:nvSpPr>
            <p:spPr>
              <a:xfrm>
                <a:off x="369474" y="2930523"/>
                <a:ext cx="4582632" cy="523220"/>
              </a:xfrm>
              <a:prstGeom prst="rect">
                <a:avLst/>
              </a:prstGeom>
              <a:noFill/>
            </p:spPr>
            <p:txBody>
              <a:bodyPr wrap="square">
                <a:spAutoFit/>
              </a:bodyPr>
              <a:lstStyle/>
              <a:p>
                <a14:m>
                  <m:oMath xmlns:m="http://schemas.openxmlformats.org/officeDocument/2006/math">
                    <m:r>
                      <a:rPr lang="en-IE" altLang="en-US" sz="2800" b="0" i="1" smtClean="0">
                        <a:solidFill>
                          <a:schemeClr val="tx1"/>
                        </a:solidFill>
                        <a:latin typeface="Cambria Math" panose="02040503050406030204" pitchFamily="18" charset="0"/>
                      </a:rPr>
                      <m:t>⇒ </m:t>
                    </m:r>
                  </m:oMath>
                </a14:m>
                <a:r>
                  <a:rPr lang="en-GB" altLang="en-US" sz="2800">
                    <a:solidFill>
                      <a:schemeClr val="tx1"/>
                    </a:solidFill>
                  </a:rPr>
                  <a:t>weight = </a:t>
                </a:r>
                <a14:m>
                  <m:oMath xmlns:m="http://schemas.openxmlformats.org/officeDocument/2006/math">
                    <m:r>
                      <a:rPr lang="en-IE" altLang="en-US" sz="2800" b="0" i="1" smtClean="0">
                        <a:solidFill>
                          <a:schemeClr val="tx1"/>
                        </a:solidFill>
                        <a:latin typeface="Cambria Math" panose="02040503050406030204" pitchFamily="18" charset="0"/>
                      </a:rPr>
                      <m:t>𝑚𝑔</m:t>
                    </m:r>
                    <m:r>
                      <a:rPr lang="en-IE" altLang="en-US" sz="2800" b="0" i="1" smtClean="0">
                        <a:solidFill>
                          <a:schemeClr val="tx1"/>
                        </a:solidFill>
                        <a:latin typeface="Cambria Math" panose="02040503050406030204" pitchFamily="18" charset="0"/>
                      </a:rPr>
                      <m:t>=</m:t>
                    </m:r>
                    <m:r>
                      <a:rPr lang="en-IE" altLang="en-US" sz="2800" b="0" i="1" smtClean="0">
                        <a:solidFill>
                          <a:schemeClr val="tx1"/>
                        </a:solidFill>
                        <a:latin typeface="Cambria Math" panose="02040503050406030204" pitchFamily="18" charset="0"/>
                      </a:rPr>
                      <m:t>𝜌</m:t>
                    </m:r>
                    <m:r>
                      <a:rPr lang="en-IE" altLang="en-US" sz="2800" b="0" i="1" smtClean="0">
                        <a:solidFill>
                          <a:schemeClr val="tx1"/>
                        </a:solidFill>
                        <a:latin typeface="Cambria Math" panose="02040503050406030204" pitchFamily="18" charset="0"/>
                      </a:rPr>
                      <m:t>𝐴h𝑔</m:t>
                    </m:r>
                  </m:oMath>
                </a14:m>
                <a:r>
                  <a:rPr lang="en-GB" altLang="en-US" sz="2800">
                    <a:solidFill>
                      <a:schemeClr val="tx1"/>
                    </a:solidFill>
                  </a:rPr>
                  <a:t> </a:t>
                </a:r>
                <a:endParaRPr lang="en-IE" sz="2800">
                  <a:solidFill>
                    <a:schemeClr val="tx1"/>
                  </a:solidFill>
                </a:endParaRPr>
              </a:p>
            </p:txBody>
          </p:sp>
        </mc:Choice>
        <mc:Fallback xmlns="">
          <p:sp>
            <p:nvSpPr>
              <p:cNvPr id="6" name="TextBox 5">
                <a:extLst>
                  <a:ext uri="{FF2B5EF4-FFF2-40B4-BE49-F238E27FC236}">
                    <a16:creationId xmlns:a16="http://schemas.microsoft.com/office/drawing/2014/main" id="{42DA3F04-83B1-1188-C064-E60B4BB6F5A6}"/>
                  </a:ext>
                </a:extLst>
              </p:cNvPr>
              <p:cNvSpPr txBox="1">
                <a:spLocks noRot="1" noChangeAspect="1" noMove="1" noResize="1" noEditPoints="1" noAdjustHandles="1" noChangeArrowheads="1" noChangeShapeType="1" noTextEdit="1"/>
              </p:cNvSpPr>
              <p:nvPr/>
            </p:nvSpPr>
            <p:spPr>
              <a:xfrm>
                <a:off x="369474" y="2930523"/>
                <a:ext cx="4582632" cy="523220"/>
              </a:xfrm>
              <a:prstGeom prst="rect">
                <a:avLst/>
              </a:prstGeom>
              <a:blipFill>
                <a:blip r:embed="rId5"/>
                <a:stretch>
                  <a:fillRect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5">
                <a:extLst>
                  <a:ext uri="{FF2B5EF4-FFF2-40B4-BE49-F238E27FC236}">
                    <a16:creationId xmlns:a16="http://schemas.microsoft.com/office/drawing/2014/main" id="{EA50B739-D487-4814-1306-FD06E2009CBA}"/>
                  </a:ext>
                </a:extLst>
              </p:cNvPr>
              <p:cNvSpPr txBox="1">
                <a:spLocks noChangeArrowheads="1"/>
              </p:cNvSpPr>
              <p:nvPr/>
            </p:nvSpPr>
            <p:spPr bwMode="auto">
              <a:xfrm>
                <a:off x="15985" y="6109929"/>
                <a:ext cx="4437423"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3200" b="0" i="1" smtClean="0">
                          <a:solidFill>
                            <a:schemeClr val="tx1"/>
                          </a:solidFill>
                          <a:latin typeface="Cambria Math" panose="02040503050406030204" pitchFamily="18" charset="0"/>
                        </a:rPr>
                        <m:t>⇒</m:t>
                      </m:r>
                      <m:r>
                        <a:rPr lang="en-IE" altLang="en-US" sz="3200" b="0" i="1" smtClean="0">
                          <a:solidFill>
                            <a:schemeClr val="tx1"/>
                          </a:solidFill>
                          <a:latin typeface="Cambria Math" panose="02040503050406030204" pitchFamily="18" charset="0"/>
                        </a:rPr>
                        <m:t>𝑃</m:t>
                      </m:r>
                      <m:r>
                        <a:rPr lang="en-IE" altLang="en-US" sz="3200" b="0" i="1" smtClean="0">
                          <a:solidFill>
                            <a:schemeClr val="tx1"/>
                          </a:solidFill>
                          <a:latin typeface="Cambria Math" panose="02040503050406030204" pitchFamily="18" charset="0"/>
                        </a:rPr>
                        <m:t>=</m:t>
                      </m:r>
                      <m:r>
                        <a:rPr lang="en-IE" altLang="en-US" sz="3200" b="0" i="1" smtClean="0">
                          <a:solidFill>
                            <a:schemeClr val="tx1"/>
                          </a:solidFill>
                          <a:latin typeface="Cambria Math" panose="02040503050406030204" pitchFamily="18" charset="0"/>
                        </a:rPr>
                        <m:t>𝜌</m:t>
                      </m:r>
                      <m:r>
                        <a:rPr lang="en-IE" altLang="en-US" sz="3200" b="0" i="1" smtClean="0">
                          <a:solidFill>
                            <a:schemeClr val="tx1"/>
                          </a:solidFill>
                          <a:latin typeface="Cambria Math" panose="02040503050406030204" pitchFamily="18" charset="0"/>
                        </a:rPr>
                        <m:t>𝑔h</m:t>
                      </m:r>
                    </m:oMath>
                  </m:oMathPara>
                </a14:m>
                <a:endParaRPr lang="en-GB" altLang="en-US" sz="3200" dirty="0">
                  <a:solidFill>
                    <a:schemeClr val="tx1"/>
                  </a:solidFill>
                </a:endParaRPr>
              </a:p>
            </p:txBody>
          </p:sp>
        </mc:Choice>
        <mc:Fallback xmlns="">
          <p:sp>
            <p:nvSpPr>
              <p:cNvPr id="7" name="Text Box 5">
                <a:extLst>
                  <a:ext uri="{FF2B5EF4-FFF2-40B4-BE49-F238E27FC236}">
                    <a16:creationId xmlns:a16="http://schemas.microsoft.com/office/drawing/2014/main" id="{EA50B739-D487-4814-1306-FD06E2009CBA}"/>
                  </a:ext>
                </a:extLst>
              </p:cNvPr>
              <p:cNvSpPr txBox="1">
                <a:spLocks noRot="1" noChangeAspect="1" noMove="1" noResize="1" noEditPoints="1" noAdjustHandles="1" noChangeArrowheads="1" noChangeShapeType="1" noTextEdit="1"/>
              </p:cNvSpPr>
              <p:nvPr/>
            </p:nvSpPr>
            <p:spPr bwMode="auto">
              <a:xfrm>
                <a:off x="15985" y="6109929"/>
                <a:ext cx="4437423"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9" name="Group 8">
            <a:extLst>
              <a:ext uri="{FF2B5EF4-FFF2-40B4-BE49-F238E27FC236}">
                <a16:creationId xmlns:a16="http://schemas.microsoft.com/office/drawing/2014/main" id="{2E8D8A02-44FA-00F0-C58C-EFEEBF735A75}"/>
              </a:ext>
            </a:extLst>
          </p:cNvPr>
          <p:cNvGrpSpPr/>
          <p:nvPr/>
        </p:nvGrpSpPr>
        <p:grpSpPr>
          <a:xfrm>
            <a:off x="5791139" y="1778999"/>
            <a:ext cx="2118224" cy="2900337"/>
            <a:chOff x="6749391" y="1778999"/>
            <a:chExt cx="960181" cy="1297172"/>
          </a:xfrm>
        </p:grpSpPr>
        <p:sp>
          <p:nvSpPr>
            <p:cNvPr id="2" name="Freeform: Shape 1">
              <a:extLst>
                <a:ext uri="{FF2B5EF4-FFF2-40B4-BE49-F238E27FC236}">
                  <a16:creationId xmlns:a16="http://schemas.microsoft.com/office/drawing/2014/main" id="{477DEE23-DD39-E427-5E10-583D53C9CF47}"/>
                </a:ext>
              </a:extLst>
            </p:cNvPr>
            <p:cNvSpPr/>
            <p:nvPr/>
          </p:nvSpPr>
          <p:spPr>
            <a:xfrm>
              <a:off x="6749391" y="2108121"/>
              <a:ext cx="956930" cy="966933"/>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930" h="966933">
                  <a:moveTo>
                    <a:pt x="0" y="0"/>
                  </a:moveTo>
                  <a:lnTo>
                    <a:pt x="956930" y="0"/>
                  </a:lnTo>
                  <a:lnTo>
                    <a:pt x="956930" y="881873"/>
                  </a:lnTo>
                  <a:lnTo>
                    <a:pt x="871870" y="966933"/>
                  </a:lnTo>
                  <a:lnTo>
                    <a:pt x="85060" y="966933"/>
                  </a:lnTo>
                  <a:lnTo>
                    <a:pt x="0" y="88187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5" name="Freeform: Shape 4">
              <a:extLst>
                <a:ext uri="{FF2B5EF4-FFF2-40B4-BE49-F238E27FC236}">
                  <a16:creationId xmlns:a16="http://schemas.microsoft.com/office/drawing/2014/main" id="{EEA8817E-D329-1286-8988-A344B4BA14A6}"/>
                </a:ext>
              </a:extLst>
            </p:cNvPr>
            <p:cNvSpPr/>
            <p:nvPr/>
          </p:nvSpPr>
          <p:spPr>
            <a:xfrm>
              <a:off x="6752642" y="1778999"/>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cxnSp>
        <p:nvCxnSpPr>
          <p:cNvPr id="11" name="Straight Arrow Connector 10">
            <a:extLst>
              <a:ext uri="{FF2B5EF4-FFF2-40B4-BE49-F238E27FC236}">
                <a16:creationId xmlns:a16="http://schemas.microsoft.com/office/drawing/2014/main" id="{AB307D22-67A2-29EE-DB50-6CD931B3131F}"/>
              </a:ext>
            </a:extLst>
          </p:cNvPr>
          <p:cNvCxnSpPr/>
          <p:nvPr/>
        </p:nvCxnSpPr>
        <p:spPr>
          <a:xfrm>
            <a:off x="8207298" y="2514880"/>
            <a:ext cx="0" cy="2161958"/>
          </a:xfrm>
          <a:prstGeom prst="straightConnector1">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4385119-8159-8D6A-23FA-B02FED0779F5}"/>
                  </a:ext>
                </a:extLst>
              </p:cNvPr>
              <p:cNvSpPr txBox="1"/>
              <p:nvPr/>
            </p:nvSpPr>
            <p:spPr>
              <a:xfrm>
                <a:off x="8160470" y="3300551"/>
                <a:ext cx="533095" cy="58477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h</m:t>
                      </m:r>
                    </m:oMath>
                  </m:oMathPara>
                </a14:m>
                <a:endParaRPr lang="en-GB" sz="3200"/>
              </a:p>
            </p:txBody>
          </p:sp>
        </mc:Choice>
        <mc:Fallback xmlns="">
          <p:sp>
            <p:nvSpPr>
              <p:cNvPr id="12" name="TextBox 11">
                <a:extLst>
                  <a:ext uri="{FF2B5EF4-FFF2-40B4-BE49-F238E27FC236}">
                    <a16:creationId xmlns:a16="http://schemas.microsoft.com/office/drawing/2014/main" id="{74385119-8159-8D6A-23FA-B02FED0779F5}"/>
                  </a:ext>
                </a:extLst>
              </p:cNvPr>
              <p:cNvSpPr txBox="1">
                <a:spLocks noRot="1" noChangeAspect="1" noMove="1" noResize="1" noEditPoints="1" noAdjustHandles="1" noChangeArrowheads="1" noChangeShapeType="1" noTextEdit="1"/>
              </p:cNvSpPr>
              <p:nvPr/>
            </p:nvSpPr>
            <p:spPr>
              <a:xfrm>
                <a:off x="8160470" y="3300551"/>
                <a:ext cx="533095"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Box 5">
                <a:extLst>
                  <a:ext uri="{FF2B5EF4-FFF2-40B4-BE49-F238E27FC236}">
                    <a16:creationId xmlns:a16="http://schemas.microsoft.com/office/drawing/2014/main" id="{7ED8B8DD-5120-62DD-F555-07D5D1AA1972}"/>
                  </a:ext>
                </a:extLst>
              </p:cNvPr>
              <p:cNvSpPr txBox="1">
                <a:spLocks noChangeArrowheads="1"/>
              </p:cNvSpPr>
              <p:nvPr/>
            </p:nvSpPr>
            <p:spPr bwMode="auto">
              <a:xfrm>
                <a:off x="369474" y="773934"/>
                <a:ext cx="4964526" cy="954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dirty="0">
                    <a:solidFill>
                      <a:schemeClr val="tx1"/>
                    </a:solidFill>
                  </a:rPr>
                  <a:t>Let </a:t>
                </a:r>
                <a14:m>
                  <m:oMath xmlns:m="http://schemas.openxmlformats.org/officeDocument/2006/math">
                    <m:r>
                      <a:rPr lang="en-GB" altLang="en-US" sz="2800" b="0" i="1" smtClean="0">
                        <a:solidFill>
                          <a:schemeClr val="tx1"/>
                        </a:solidFill>
                        <a:latin typeface="Cambria Math" panose="02040503050406030204" pitchFamily="18" charset="0"/>
                      </a:rPr>
                      <m:t>𝐴</m:t>
                    </m:r>
                  </m:oMath>
                </a14:m>
                <a:r>
                  <a:rPr lang="en-GB" altLang="en-US" sz="2800" dirty="0">
                    <a:solidFill>
                      <a:schemeClr val="tx1"/>
                    </a:solidFill>
                  </a:rPr>
                  <a:t> = area </a:t>
                </a:r>
                <a:r>
                  <a:rPr lang="en-GB" altLang="en-US" sz="2800" dirty="0"/>
                  <a:t>of the base, </a:t>
                </a:r>
                <a:br>
                  <a:rPr lang="en-GB" altLang="en-US" sz="2800" dirty="0"/>
                </a:br>
                <a14:m>
                  <m:oMath xmlns:m="http://schemas.openxmlformats.org/officeDocument/2006/math">
                    <m:r>
                      <a:rPr lang="en-GB" altLang="en-US" sz="2800" b="0" i="1" smtClean="0">
                        <a:latin typeface="Cambria Math" panose="02040503050406030204" pitchFamily="18" charset="0"/>
                      </a:rPr>
                      <m:t>⇒ </m:t>
                    </m:r>
                  </m:oMath>
                </a14:m>
                <a:r>
                  <a:rPr lang="en-GB" altLang="en-US" sz="2800" dirty="0">
                    <a:solidFill>
                      <a:schemeClr val="tx1"/>
                    </a:solidFill>
                  </a:rPr>
                  <a:t>the volume above </a:t>
                </a:r>
                <a14:m>
                  <m:oMath xmlns:m="http://schemas.openxmlformats.org/officeDocument/2006/math">
                    <m:r>
                      <a:rPr lang="en-IE" altLang="en-US" sz="2800" b="0" i="1" smtClean="0">
                        <a:solidFill>
                          <a:schemeClr val="tx1"/>
                        </a:solidFill>
                        <a:latin typeface="Cambria Math" panose="02040503050406030204" pitchFamily="18" charset="0"/>
                      </a:rPr>
                      <m:t>=</m:t>
                    </m:r>
                    <m:r>
                      <a:rPr lang="en-IE" altLang="en-US" sz="2800" b="0" i="1" smtClean="0">
                        <a:solidFill>
                          <a:schemeClr val="tx1"/>
                        </a:solidFill>
                        <a:latin typeface="Cambria Math" panose="02040503050406030204" pitchFamily="18" charset="0"/>
                      </a:rPr>
                      <m:t>𝐴h</m:t>
                    </m:r>
                  </m:oMath>
                </a14:m>
                <a:endParaRPr lang="en-GB" altLang="en-US" sz="2800" dirty="0">
                  <a:solidFill>
                    <a:schemeClr val="tx1"/>
                  </a:solidFill>
                </a:endParaRPr>
              </a:p>
            </p:txBody>
          </p:sp>
        </mc:Choice>
        <mc:Fallback xmlns="">
          <p:sp>
            <p:nvSpPr>
              <p:cNvPr id="8" name="Text Box 5">
                <a:extLst>
                  <a:ext uri="{FF2B5EF4-FFF2-40B4-BE49-F238E27FC236}">
                    <a16:creationId xmlns:a16="http://schemas.microsoft.com/office/drawing/2014/main" id="{7ED8B8DD-5120-62DD-F555-07D5D1AA1972}"/>
                  </a:ext>
                </a:extLst>
              </p:cNvPr>
              <p:cNvSpPr txBox="1">
                <a:spLocks noRot="1" noChangeAspect="1" noMove="1" noResize="1" noEditPoints="1" noAdjustHandles="1" noChangeArrowheads="1" noChangeShapeType="1" noTextEdit="1"/>
              </p:cNvSpPr>
              <p:nvPr/>
            </p:nvSpPr>
            <p:spPr bwMode="auto">
              <a:xfrm>
                <a:off x="369474" y="773934"/>
                <a:ext cx="4964526" cy="954107"/>
              </a:xfrm>
              <a:prstGeom prst="rect">
                <a:avLst/>
              </a:prstGeom>
              <a:blipFill>
                <a:blip r:embed="rId8"/>
                <a:stretch>
                  <a:fillRect l="-2580" t="-7051" b="-17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 Box 5">
                <a:extLst>
                  <a:ext uri="{FF2B5EF4-FFF2-40B4-BE49-F238E27FC236}">
                    <a16:creationId xmlns:a16="http://schemas.microsoft.com/office/drawing/2014/main" id="{CA55A0B8-13D4-4924-D911-3679F97D4AFA}"/>
                  </a:ext>
                </a:extLst>
              </p:cNvPr>
              <p:cNvSpPr txBox="1">
                <a:spLocks noChangeArrowheads="1"/>
              </p:cNvSpPr>
              <p:nvPr/>
            </p:nvSpPr>
            <p:spPr bwMode="auto">
              <a:xfrm>
                <a:off x="5670287" y="4679336"/>
                <a:ext cx="2537011"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 xmlns:m="http://schemas.openxmlformats.org/officeDocument/2006/math">
                    <m:r>
                      <a:rPr lang="en-GB" altLang="en-US" sz="2800" b="0" i="1" smtClean="0">
                        <a:solidFill>
                          <a:schemeClr val="tx1"/>
                        </a:solidFill>
                        <a:latin typeface="Cambria Math" panose="02040503050406030204" pitchFamily="18" charset="0"/>
                      </a:rPr>
                      <m:t>𝐴</m:t>
                    </m:r>
                  </m:oMath>
                </a14:m>
                <a:r>
                  <a:rPr lang="en-GB" altLang="en-US" sz="2800">
                    <a:solidFill>
                      <a:schemeClr val="tx1"/>
                    </a:solidFill>
                  </a:rPr>
                  <a:t> </a:t>
                </a:r>
                <a:r>
                  <a:rPr lang="en-GB" altLang="en-US" sz="2000">
                    <a:solidFill>
                      <a:schemeClr val="tx1"/>
                    </a:solidFill>
                  </a:rPr>
                  <a:t>(area </a:t>
                </a:r>
                <a:r>
                  <a:rPr lang="en-GB" altLang="en-US" sz="2000"/>
                  <a:t>of the base)</a:t>
                </a:r>
                <a:endParaRPr lang="en-GB" altLang="en-US" sz="2800">
                  <a:solidFill>
                    <a:schemeClr val="tx1"/>
                  </a:solidFill>
                </a:endParaRPr>
              </a:p>
            </p:txBody>
          </p:sp>
        </mc:Choice>
        <mc:Fallback xmlns="">
          <p:sp>
            <p:nvSpPr>
              <p:cNvPr id="10" name="Text Box 5">
                <a:extLst>
                  <a:ext uri="{FF2B5EF4-FFF2-40B4-BE49-F238E27FC236}">
                    <a16:creationId xmlns:a16="http://schemas.microsoft.com/office/drawing/2014/main" id="{CA55A0B8-13D4-4924-D911-3679F97D4AFA}"/>
                  </a:ext>
                </a:extLst>
              </p:cNvPr>
              <p:cNvSpPr txBox="1">
                <a:spLocks noRot="1" noChangeAspect="1" noMove="1" noResize="1" noEditPoints="1" noAdjustHandles="1" noChangeArrowheads="1" noChangeShapeType="1" noTextEdit="1"/>
              </p:cNvSpPr>
              <p:nvPr/>
            </p:nvSpPr>
            <p:spPr bwMode="auto">
              <a:xfrm>
                <a:off x="5670287" y="4679336"/>
                <a:ext cx="2537011" cy="523220"/>
              </a:xfrm>
              <a:prstGeom prst="rect">
                <a:avLst/>
              </a:prstGeom>
              <a:blipFill>
                <a:blip r:embed="rId9"/>
                <a:stretch>
                  <a:fillRect r="-1442" b="-176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3" name="Title 12">
            <a:extLst>
              <a:ext uri="{FF2B5EF4-FFF2-40B4-BE49-F238E27FC236}">
                <a16:creationId xmlns:a16="http://schemas.microsoft.com/office/drawing/2014/main" id="{E16B13A7-8370-E425-E510-7800A4A788F5}"/>
              </a:ext>
            </a:extLst>
          </p:cNvPr>
          <p:cNvSpPr>
            <a:spLocks noGrp="1"/>
          </p:cNvSpPr>
          <p:nvPr>
            <p:ph type="title"/>
          </p:nvPr>
        </p:nvSpPr>
        <p:spPr>
          <a:xfrm>
            <a:off x="241300" y="155246"/>
            <a:ext cx="8724900" cy="590931"/>
          </a:xfrm>
        </p:spPr>
        <p:txBody>
          <a:bodyPr/>
          <a:lstStyle/>
          <a:p>
            <a:pPr>
              <a:spcBef>
                <a:spcPct val="50000"/>
              </a:spcBef>
            </a:pPr>
            <a:r>
              <a:rPr lang="en-IE" altLang="en-US"/>
              <a:t>Derive the Pressure in a fluid</a:t>
            </a:r>
            <a:endParaRPr lang="en-GB" altLang="en-US"/>
          </a:p>
        </p:txBody>
      </p:sp>
    </p:spTree>
    <p:extLst>
      <p:ext uri="{BB962C8B-B14F-4D97-AF65-F5344CB8AC3E}">
        <p14:creationId xmlns:p14="http://schemas.microsoft.com/office/powerpoint/2010/main" val="45068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3" grpId="0"/>
      <p:bldP spid="4" grpId="0"/>
      <p:bldP spid="6" grpId="0"/>
      <p:bldP spid="7" grpId="0"/>
      <p:bldP spid="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Box 4">
                <a:extLst>
                  <a:ext uri="{FF2B5EF4-FFF2-40B4-BE49-F238E27FC236}">
                    <a16:creationId xmlns:a16="http://schemas.microsoft.com/office/drawing/2014/main" id="{A4252DDC-8493-57BD-E249-A27B00F8D98C}"/>
                  </a:ext>
                </a:extLst>
              </p:cNvPr>
              <p:cNvSpPr txBox="1">
                <a:spLocks noChangeArrowheads="1"/>
              </p:cNvSpPr>
              <p:nvPr/>
            </p:nvSpPr>
            <p:spPr bwMode="auto">
              <a:xfrm>
                <a:off x="1447992" y="1304035"/>
                <a:ext cx="2940292" cy="707886"/>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4000" b="1" i="1" smtClean="0">
                          <a:latin typeface="Cambria Math" panose="02040503050406030204" pitchFamily="18" charset="0"/>
                        </a:rPr>
                        <m:t>𝑷</m:t>
                      </m:r>
                      <m:r>
                        <a:rPr lang="en-GB" altLang="en-US" sz="4000" b="1" i="1" smtClean="0">
                          <a:latin typeface="Cambria Math" panose="02040503050406030204" pitchFamily="18" charset="0"/>
                        </a:rPr>
                        <m:t>=</m:t>
                      </m:r>
                      <m:r>
                        <a:rPr lang="en-GB" altLang="en-US" sz="4000" b="1" i="1" smtClean="0">
                          <a:latin typeface="Cambria Math" panose="02040503050406030204" pitchFamily="18" charset="0"/>
                        </a:rPr>
                        <m:t>𝝆</m:t>
                      </m:r>
                      <m:r>
                        <a:rPr lang="en-GB" altLang="en-US" sz="4000" b="1" i="1" smtClean="0">
                          <a:latin typeface="Cambria Math" panose="02040503050406030204" pitchFamily="18" charset="0"/>
                        </a:rPr>
                        <m:t>𝒈𝒉</m:t>
                      </m:r>
                    </m:oMath>
                  </m:oMathPara>
                </a14:m>
                <a:endParaRPr lang="en-GB" altLang="en-US" sz="4000" b="1" i="1" dirty="0"/>
              </a:p>
            </p:txBody>
          </p:sp>
        </mc:Choice>
        <mc:Fallback xmlns="">
          <p:sp>
            <p:nvSpPr>
              <p:cNvPr id="5" name="Text Box 4">
                <a:extLst>
                  <a:ext uri="{FF2B5EF4-FFF2-40B4-BE49-F238E27FC236}">
                    <a16:creationId xmlns:a16="http://schemas.microsoft.com/office/drawing/2014/main" id="{A4252DDC-8493-57BD-E249-A27B00F8D98C}"/>
                  </a:ext>
                </a:extLst>
              </p:cNvPr>
              <p:cNvSpPr txBox="1">
                <a:spLocks noRot="1" noChangeAspect="1" noMove="1" noResize="1" noEditPoints="1" noAdjustHandles="1" noChangeArrowheads="1" noChangeShapeType="1" noTextEdit="1"/>
              </p:cNvSpPr>
              <p:nvPr/>
            </p:nvSpPr>
            <p:spPr bwMode="auto">
              <a:xfrm>
                <a:off x="1447992" y="1304035"/>
                <a:ext cx="2940292" cy="707886"/>
              </a:xfrm>
              <a:prstGeom prst="rect">
                <a:avLst/>
              </a:prstGeom>
              <a:blipFill>
                <a:blip r:embed="rId2"/>
                <a:stretch>
                  <a:fillRect/>
                </a:stretch>
              </a:blipFill>
              <a:ln>
                <a:noFill/>
              </a:ln>
            </p:spPr>
            <p:txBody>
              <a:bodyPr/>
              <a:lstStyle/>
              <a:p>
                <a:r>
                  <a:rPr lang="en-US">
                    <a:noFill/>
                  </a:rPr>
                  <a:t> </a:t>
                </a:r>
              </a:p>
            </p:txBody>
          </p:sp>
        </mc:Fallback>
      </mc:AlternateContent>
      <p:grpSp>
        <p:nvGrpSpPr>
          <p:cNvPr id="2" name="Group 1">
            <a:extLst>
              <a:ext uri="{FF2B5EF4-FFF2-40B4-BE49-F238E27FC236}">
                <a16:creationId xmlns:a16="http://schemas.microsoft.com/office/drawing/2014/main" id="{1B84FDF8-E3F3-9FAE-0F45-8953F67794F4}"/>
              </a:ext>
            </a:extLst>
          </p:cNvPr>
          <p:cNvGrpSpPr/>
          <p:nvPr/>
        </p:nvGrpSpPr>
        <p:grpSpPr>
          <a:xfrm>
            <a:off x="7092176" y="835748"/>
            <a:ext cx="1267622" cy="1590448"/>
            <a:chOff x="6739521" y="1778999"/>
            <a:chExt cx="970051" cy="1297172"/>
          </a:xfrm>
        </p:grpSpPr>
        <p:sp>
          <p:nvSpPr>
            <p:cNvPr id="4" name="Freeform: Shape 3">
              <a:extLst>
                <a:ext uri="{FF2B5EF4-FFF2-40B4-BE49-F238E27FC236}">
                  <a16:creationId xmlns:a16="http://schemas.microsoft.com/office/drawing/2014/main" id="{CD230C44-7ECB-707F-A007-60428A52C6FB}"/>
                </a:ext>
              </a:extLst>
            </p:cNvPr>
            <p:cNvSpPr/>
            <p:nvPr/>
          </p:nvSpPr>
          <p:spPr>
            <a:xfrm>
              <a:off x="6739521" y="2108121"/>
              <a:ext cx="956930" cy="966933"/>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930" h="966933">
                  <a:moveTo>
                    <a:pt x="0" y="0"/>
                  </a:moveTo>
                  <a:lnTo>
                    <a:pt x="956930" y="0"/>
                  </a:lnTo>
                  <a:lnTo>
                    <a:pt x="956930" y="881873"/>
                  </a:lnTo>
                  <a:lnTo>
                    <a:pt x="871870" y="966933"/>
                  </a:lnTo>
                  <a:lnTo>
                    <a:pt x="85060" y="966933"/>
                  </a:lnTo>
                  <a:lnTo>
                    <a:pt x="0" y="88187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6" name="Freeform: Shape 5">
              <a:extLst>
                <a:ext uri="{FF2B5EF4-FFF2-40B4-BE49-F238E27FC236}">
                  <a16:creationId xmlns:a16="http://schemas.microsoft.com/office/drawing/2014/main" id="{47AF2A6A-E0EB-2F5C-A331-7E444E131479}"/>
                </a:ext>
              </a:extLst>
            </p:cNvPr>
            <p:cNvSpPr/>
            <p:nvPr/>
          </p:nvSpPr>
          <p:spPr>
            <a:xfrm>
              <a:off x="6752642" y="1778999"/>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cxnSp>
        <p:nvCxnSpPr>
          <p:cNvPr id="7" name="Straight Arrow Connector 6">
            <a:extLst>
              <a:ext uri="{FF2B5EF4-FFF2-40B4-BE49-F238E27FC236}">
                <a16:creationId xmlns:a16="http://schemas.microsoft.com/office/drawing/2014/main" id="{CBBBF47F-1ADA-7F76-0D18-DB59F92C67BB}"/>
              </a:ext>
            </a:extLst>
          </p:cNvPr>
          <p:cNvCxnSpPr>
            <a:cxnSpLocks/>
          </p:cNvCxnSpPr>
          <p:nvPr/>
        </p:nvCxnSpPr>
        <p:spPr>
          <a:xfrm>
            <a:off x="7685062" y="1239281"/>
            <a:ext cx="0" cy="861662"/>
          </a:xfrm>
          <a:prstGeom prst="straightConnector1">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2653B2-8070-9C8D-820F-B5443D526CCE}"/>
                  </a:ext>
                </a:extLst>
              </p:cNvPr>
              <p:cNvSpPr txBox="1"/>
              <p:nvPr/>
            </p:nvSpPr>
            <p:spPr>
              <a:xfrm>
                <a:off x="7667916" y="1365590"/>
                <a:ext cx="561493" cy="58477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h</m:t>
                      </m:r>
                    </m:oMath>
                  </m:oMathPara>
                </a14:m>
                <a:endParaRPr lang="en-GB" sz="3200"/>
              </a:p>
            </p:txBody>
          </p:sp>
        </mc:Choice>
        <mc:Fallback xmlns="">
          <p:sp>
            <p:nvSpPr>
              <p:cNvPr id="8" name="TextBox 7">
                <a:extLst>
                  <a:ext uri="{FF2B5EF4-FFF2-40B4-BE49-F238E27FC236}">
                    <a16:creationId xmlns:a16="http://schemas.microsoft.com/office/drawing/2014/main" id="{882653B2-8070-9C8D-820F-B5443D526CCE}"/>
                  </a:ext>
                </a:extLst>
              </p:cNvPr>
              <p:cNvSpPr txBox="1">
                <a:spLocks noRot="1" noChangeAspect="1" noMove="1" noResize="1" noEditPoints="1" noAdjustHandles="1" noChangeArrowheads="1" noChangeShapeType="1" noTextEdit="1"/>
              </p:cNvSpPr>
              <p:nvPr/>
            </p:nvSpPr>
            <p:spPr>
              <a:xfrm>
                <a:off x="7667916" y="1365590"/>
                <a:ext cx="561493"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C59BDF0-02EE-5DBA-8913-ED7AC0EF1E72}"/>
                  </a:ext>
                </a:extLst>
              </p:cNvPr>
              <p:cNvSpPr txBox="1"/>
              <p:nvPr/>
            </p:nvSpPr>
            <p:spPr>
              <a:xfrm>
                <a:off x="1817944" y="2973789"/>
                <a:ext cx="5508111" cy="181588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r>
                        <a:rPr lang="en-GB" sz="2800" b="0" i="1" smtClean="0">
                          <a:latin typeface="Cambria Math" panose="02040503050406030204" pitchFamily="18" charset="0"/>
                        </a:rPr>
                        <m:t>=</m:t>
                      </m:r>
                      <m:r>
                        <a:rPr lang="en-GB" sz="2800" b="0" i="1" smtClean="0">
                          <a:latin typeface="Cambria Math" panose="02040503050406030204" pitchFamily="18" charset="0"/>
                        </a:rPr>
                        <m:t>𝑝𝑟𝑒𝑠𝑠𝑢𝑟𝑒</m:t>
                      </m:r>
                      <m:r>
                        <a:rPr lang="en-GB" sz="2800" b="0" i="1" smtClean="0">
                          <a:latin typeface="Cambria Math" panose="02040503050406030204" pitchFamily="18" charset="0"/>
                        </a:rPr>
                        <m:t> </m:t>
                      </m:r>
                      <m:r>
                        <a:rPr lang="en-GB" sz="2800" b="0" i="1" smtClean="0">
                          <a:latin typeface="Cambria Math" panose="02040503050406030204" pitchFamily="18" charset="0"/>
                        </a:rPr>
                        <m:t>𝑎𝑡</m:t>
                      </m:r>
                      <m:r>
                        <a:rPr lang="en-GB" sz="2800" b="0" i="1" smtClean="0">
                          <a:latin typeface="Cambria Math" panose="02040503050406030204" pitchFamily="18" charset="0"/>
                        </a:rPr>
                        <m:t> </m:t>
                      </m:r>
                      <m:r>
                        <a:rPr lang="en-GB" sz="2800" b="0" i="1" smtClean="0">
                          <a:latin typeface="Cambria Math" panose="02040503050406030204" pitchFamily="18" charset="0"/>
                        </a:rPr>
                        <m:t>h</m:t>
                      </m:r>
                    </m:oMath>
                  </m:oMathPara>
                </a14:m>
                <a:endParaRPr lang="en-GB" sz="2800" b="0"/>
              </a:p>
              <a:p>
                <a14:m>
                  <m:oMath xmlns:m="http://schemas.openxmlformats.org/officeDocument/2006/math">
                    <m:r>
                      <a:rPr lang="en-GB" sz="2800" b="0" i="1" smtClean="0">
                        <a:latin typeface="Cambria Math" panose="02040503050406030204" pitchFamily="18" charset="0"/>
                      </a:rPr>
                      <m:t>𝜌</m:t>
                    </m:r>
                    <m:r>
                      <a:rPr lang="en-GB" sz="2800" b="0" i="1" smtClean="0">
                        <a:latin typeface="Cambria Math" panose="02040503050406030204" pitchFamily="18" charset="0"/>
                      </a:rPr>
                      <m:t>=</m:t>
                    </m:r>
                    <m:r>
                      <a:rPr lang="en-GB" sz="2800" b="0" i="1" smtClean="0">
                        <a:latin typeface="Cambria Math" panose="02040503050406030204" pitchFamily="18" charset="0"/>
                      </a:rPr>
                      <m:t>𝑑𝑒𝑛𝑠𝑖𝑡𝑦</m:t>
                    </m:r>
                  </m:oMath>
                </a14:m>
                <a:r>
                  <a:rPr lang="en-GB" sz="2800" b="0"/>
                  <a:t> </a:t>
                </a:r>
              </a:p>
              <a:p>
                <a14:m>
                  <m:oMath xmlns:m="http://schemas.openxmlformats.org/officeDocument/2006/math">
                    <m:r>
                      <a:rPr lang="en-GB" sz="2800" b="0" i="1" smtClean="0">
                        <a:latin typeface="Cambria Math" panose="02040503050406030204" pitchFamily="18" charset="0"/>
                      </a:rPr>
                      <m:t>𝑔</m:t>
                    </m:r>
                    <m:r>
                      <a:rPr lang="en-GB" sz="2800" b="0" i="1" smtClean="0">
                        <a:latin typeface="Cambria Math" panose="02040503050406030204" pitchFamily="18" charset="0"/>
                      </a:rPr>
                      <m:t>=</m:t>
                    </m:r>
                    <m:r>
                      <a:rPr lang="en-GB" sz="2800" b="0" i="1" smtClean="0">
                        <a:latin typeface="Cambria Math" panose="02040503050406030204" pitchFamily="18" charset="0"/>
                      </a:rPr>
                      <m:t>𝑎𝑐𝑐𝑒𝑙𝑒𝑟𝑎𝑡𝑖𝑜𝑛</m:t>
                    </m:r>
                    <m:r>
                      <a:rPr lang="en-GB" sz="2800" b="0" i="1" smtClean="0">
                        <a:latin typeface="Cambria Math" panose="02040503050406030204" pitchFamily="18" charset="0"/>
                      </a:rPr>
                      <m:t> </m:t>
                    </m:r>
                    <m:r>
                      <a:rPr lang="en-GB" sz="2800" b="0" i="1" smtClean="0">
                        <a:latin typeface="Cambria Math" panose="02040503050406030204" pitchFamily="18" charset="0"/>
                      </a:rPr>
                      <m:t>𝑑𝑢𝑒</m:t>
                    </m:r>
                    <m:r>
                      <a:rPr lang="en-GB" sz="2800" b="0" i="1" smtClean="0">
                        <a:latin typeface="Cambria Math" panose="02040503050406030204" pitchFamily="18" charset="0"/>
                      </a:rPr>
                      <m:t> </m:t>
                    </m:r>
                    <m:r>
                      <a:rPr lang="en-GB" sz="2800" b="0" i="1" smtClean="0">
                        <a:latin typeface="Cambria Math" panose="02040503050406030204" pitchFamily="18" charset="0"/>
                      </a:rPr>
                      <m:t>𝑡𝑜</m:t>
                    </m:r>
                    <m:r>
                      <a:rPr lang="en-GB" sz="2800" b="0" i="1" smtClean="0">
                        <a:latin typeface="Cambria Math" panose="02040503050406030204" pitchFamily="18" charset="0"/>
                      </a:rPr>
                      <m:t> </m:t>
                    </m:r>
                    <m:r>
                      <a:rPr lang="en-GB" sz="2800" b="0" i="1" smtClean="0">
                        <a:latin typeface="Cambria Math" panose="02040503050406030204" pitchFamily="18" charset="0"/>
                      </a:rPr>
                      <m:t>𝑔𝑟𝑎𝑣𝑖𝑡𝑦</m:t>
                    </m:r>
                  </m:oMath>
                </a14:m>
                <a:r>
                  <a:rPr lang="en-GB" sz="2800" b="0"/>
                  <a:t> </a:t>
                </a:r>
              </a:p>
              <a:p>
                <a14:m>
                  <m:oMath xmlns:m="http://schemas.openxmlformats.org/officeDocument/2006/math">
                    <m:r>
                      <a:rPr lang="en-GB" sz="2800" b="0" i="1" smtClean="0">
                        <a:latin typeface="Cambria Math" panose="02040503050406030204" pitchFamily="18" charset="0"/>
                      </a:rPr>
                      <m:t>h</m:t>
                    </m:r>
                    <m:r>
                      <a:rPr lang="en-GB" sz="2800" b="0" i="1" smtClean="0">
                        <a:latin typeface="Cambria Math" panose="02040503050406030204" pitchFamily="18" charset="0"/>
                      </a:rPr>
                      <m:t>=</m:t>
                    </m:r>
                    <m:r>
                      <a:rPr lang="en-GB" sz="2800" b="0" i="1" smtClean="0">
                        <a:latin typeface="Cambria Math" panose="02040503050406030204" pitchFamily="18" charset="0"/>
                      </a:rPr>
                      <m:t>𝑑𝑒𝑝𝑡h</m:t>
                    </m:r>
                  </m:oMath>
                </a14:m>
                <a:r>
                  <a:rPr lang="en-GB" sz="2800"/>
                  <a:t> </a:t>
                </a:r>
              </a:p>
            </p:txBody>
          </p:sp>
        </mc:Choice>
        <mc:Fallback xmlns="">
          <p:sp>
            <p:nvSpPr>
              <p:cNvPr id="12" name="TextBox 11">
                <a:extLst>
                  <a:ext uri="{FF2B5EF4-FFF2-40B4-BE49-F238E27FC236}">
                    <a16:creationId xmlns:a16="http://schemas.microsoft.com/office/drawing/2014/main" id="{5C59BDF0-02EE-5DBA-8913-ED7AC0EF1E72}"/>
                  </a:ext>
                </a:extLst>
              </p:cNvPr>
              <p:cNvSpPr txBox="1">
                <a:spLocks noRot="1" noChangeAspect="1" noMove="1" noResize="1" noEditPoints="1" noAdjustHandles="1" noChangeArrowheads="1" noChangeShapeType="1" noTextEdit="1"/>
              </p:cNvSpPr>
              <p:nvPr/>
            </p:nvSpPr>
            <p:spPr>
              <a:xfrm>
                <a:off x="1817944" y="2973789"/>
                <a:ext cx="5508111" cy="1815882"/>
              </a:xfrm>
              <a:prstGeom prst="rect">
                <a:avLst/>
              </a:prstGeom>
              <a:blipFill>
                <a:blip r:embed="rId4"/>
                <a:stretch>
                  <a:fillRect/>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55835318-322E-C5A9-D123-8D3B9A8F43D5}"/>
              </a:ext>
            </a:extLst>
          </p:cNvPr>
          <p:cNvSpPr/>
          <p:nvPr/>
        </p:nvSpPr>
        <p:spPr>
          <a:xfrm>
            <a:off x="7619748" y="2076674"/>
            <a:ext cx="119743" cy="126500"/>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DF30B874-30B9-F46E-FAE2-95D1BB8C7AD2}"/>
              </a:ext>
            </a:extLst>
          </p:cNvPr>
          <p:cNvSpPr>
            <a:spLocks noGrp="1"/>
          </p:cNvSpPr>
          <p:nvPr>
            <p:ph type="title"/>
          </p:nvPr>
        </p:nvSpPr>
        <p:spPr>
          <a:xfrm>
            <a:off x="241300" y="155246"/>
            <a:ext cx="8724900" cy="594137"/>
          </a:xfrm>
        </p:spPr>
        <p:txBody>
          <a:bodyPr/>
          <a:lstStyle/>
          <a:p>
            <a:r>
              <a:rPr lang="en-IE" altLang="en-US"/>
              <a:t>Pressure in a fluid</a:t>
            </a:r>
            <a:endParaRPr lang="en-GB"/>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0B3D-CF50-5680-E303-CFC6D5F05A4F}"/>
              </a:ext>
            </a:extLst>
          </p:cNvPr>
          <p:cNvSpPr>
            <a:spLocks noGrp="1"/>
          </p:cNvSpPr>
          <p:nvPr>
            <p:ph type="title"/>
          </p:nvPr>
        </p:nvSpPr>
        <p:spPr/>
        <p:txBody>
          <a:bodyPr>
            <a:normAutofit fontScale="90000"/>
          </a:bodyPr>
          <a:lstStyle/>
          <a:p>
            <a:r>
              <a:rPr lang="en-GB" dirty="0"/>
              <a:t>Example 30</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6D4451B-9073-42C7-8091-457C98C35E7D}"/>
                  </a:ext>
                </a:extLst>
              </p:cNvPr>
              <p:cNvSpPr>
                <a:spLocks noGrp="1"/>
              </p:cNvSpPr>
              <p:nvPr>
                <p:ph type="body" sz="quarter" idx="10"/>
              </p:nvPr>
            </p:nvSpPr>
            <p:spPr>
              <a:xfrm>
                <a:off x="122292" y="461664"/>
                <a:ext cx="8899415" cy="867930"/>
              </a:xfrm>
            </p:spPr>
            <p:txBody>
              <a:bodyPr/>
              <a:lstStyle/>
              <a:p>
                <a:r>
                  <a:rPr lang="en-IE"/>
                  <a:t>Find the pressure due to oil at a depth of 2 m. Density of the oil is </a:t>
                </a:r>
                <a14:m>
                  <m:oMath xmlns:m="http://schemas.openxmlformats.org/officeDocument/2006/math">
                    <m:r>
                      <a:rPr lang="en-GB" b="0" i="1" smtClean="0">
                        <a:latin typeface="Cambria Math" panose="02040503050406030204" pitchFamily="18" charset="0"/>
                      </a:rPr>
                      <m:t>880 </m:t>
                    </m:r>
                    <m:r>
                      <a:rPr lang="en-IE" i="1">
                        <a:latin typeface="Cambria Math" panose="02040503050406030204" pitchFamily="18" charset="0"/>
                      </a:rPr>
                      <m:t>𝑘𝑔</m:t>
                    </m:r>
                    <m:r>
                      <a:rPr lang="en-IE" i="1">
                        <a:latin typeface="Cambria Math" panose="02040503050406030204" pitchFamily="18" charset="0"/>
                      </a:rPr>
                      <m:t> </m:t>
                    </m:r>
                    <m:sSup>
                      <m:sSupPr>
                        <m:ctrlPr>
                          <a:rPr lang="en-IE" i="1">
                            <a:latin typeface="Cambria Math" panose="02040503050406030204" pitchFamily="18" charset="0"/>
                          </a:rPr>
                        </m:ctrlPr>
                      </m:sSupPr>
                      <m:e>
                        <m:r>
                          <a:rPr lang="en-IE" i="1">
                            <a:latin typeface="Cambria Math" panose="02040503050406030204" pitchFamily="18" charset="0"/>
                          </a:rPr>
                          <m:t>𝑚</m:t>
                        </m:r>
                      </m:e>
                      <m:sup>
                        <m:r>
                          <a:rPr lang="en-IE" i="1">
                            <a:latin typeface="Cambria Math" panose="02040503050406030204" pitchFamily="18" charset="0"/>
                          </a:rPr>
                          <m:t>−3</m:t>
                        </m:r>
                      </m:sup>
                    </m:sSup>
                    <m:r>
                      <a:rPr lang="en-IE" i="1">
                        <a:latin typeface="Cambria Math" panose="02040503050406030204" pitchFamily="18" charset="0"/>
                      </a:rPr>
                      <m:t>.</m:t>
                    </m:r>
                  </m:oMath>
                </a14:m>
                <a:endParaRPr lang="en-IE"/>
              </a:p>
            </p:txBody>
          </p:sp>
        </mc:Choice>
        <mc:Fallback xmlns="">
          <p:sp>
            <p:nvSpPr>
              <p:cNvPr id="3" name="Text Placeholder 2">
                <a:extLst>
                  <a:ext uri="{FF2B5EF4-FFF2-40B4-BE49-F238E27FC236}">
                    <a16:creationId xmlns:a16="http://schemas.microsoft.com/office/drawing/2014/main" id="{D6D4451B-9073-42C7-8091-457C98C35E7D}"/>
                  </a:ext>
                </a:extLst>
              </p:cNvPr>
              <p:cNvSpPr>
                <a:spLocks noGrp="1" noRot="1" noChangeAspect="1" noMove="1" noResize="1" noEditPoints="1" noAdjustHandles="1" noChangeArrowheads="1" noChangeShapeType="1" noTextEdit="1"/>
              </p:cNvSpPr>
              <p:nvPr>
                <p:ph type="body" sz="quarter" idx="10"/>
              </p:nvPr>
            </p:nvSpPr>
            <p:spPr>
              <a:xfrm>
                <a:off x="122292" y="461664"/>
                <a:ext cx="8899415" cy="867930"/>
              </a:xfrm>
              <a:blipFill>
                <a:blip r:embed="rId2"/>
                <a:stretch>
                  <a:fillRect l="-1370" t="-12676" b="-190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4">
                <a:extLst>
                  <a:ext uri="{FF2B5EF4-FFF2-40B4-BE49-F238E27FC236}">
                    <a16:creationId xmlns:a16="http://schemas.microsoft.com/office/drawing/2014/main" id="{8EA90E6B-F839-FB1C-53DF-06EE7B115671}"/>
                  </a:ext>
                </a:extLst>
              </p:cNvPr>
              <p:cNvSpPr txBox="1">
                <a:spLocks noChangeArrowheads="1"/>
              </p:cNvSpPr>
              <p:nvPr/>
            </p:nvSpPr>
            <p:spPr bwMode="auto">
              <a:xfrm>
                <a:off x="1435292" y="1545335"/>
                <a:ext cx="2940292" cy="5847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3200" b="0" i="1" smtClean="0">
                          <a:latin typeface="Cambria Math" panose="02040503050406030204" pitchFamily="18" charset="0"/>
                        </a:rPr>
                        <m:t>𝑃</m:t>
                      </m:r>
                      <m:r>
                        <a:rPr lang="en-GB" altLang="en-US" sz="3200" b="0" i="1" smtClean="0">
                          <a:latin typeface="Cambria Math" panose="02040503050406030204" pitchFamily="18" charset="0"/>
                        </a:rPr>
                        <m:t>=</m:t>
                      </m:r>
                      <m:r>
                        <a:rPr lang="en-GB" altLang="en-US" sz="3200" b="0" i="1" smtClean="0">
                          <a:latin typeface="Cambria Math" panose="02040503050406030204" pitchFamily="18" charset="0"/>
                        </a:rPr>
                        <m:t>𝜌</m:t>
                      </m:r>
                      <m:r>
                        <a:rPr lang="en-GB" altLang="en-US" sz="3200" b="0" i="1" smtClean="0">
                          <a:latin typeface="Cambria Math" panose="02040503050406030204" pitchFamily="18" charset="0"/>
                        </a:rPr>
                        <m:t>𝑔h</m:t>
                      </m:r>
                    </m:oMath>
                  </m:oMathPara>
                </a14:m>
                <a:endParaRPr lang="en-GB" altLang="en-US" sz="3200" i="1" dirty="0"/>
              </a:p>
            </p:txBody>
          </p:sp>
        </mc:Choice>
        <mc:Fallback xmlns="">
          <p:sp>
            <p:nvSpPr>
              <p:cNvPr id="7" name="Text Box 4">
                <a:extLst>
                  <a:ext uri="{FF2B5EF4-FFF2-40B4-BE49-F238E27FC236}">
                    <a16:creationId xmlns:a16="http://schemas.microsoft.com/office/drawing/2014/main" id="{8EA90E6B-F839-FB1C-53DF-06EE7B115671}"/>
                  </a:ext>
                </a:extLst>
              </p:cNvPr>
              <p:cNvSpPr txBox="1">
                <a:spLocks noRot="1" noChangeAspect="1" noMove="1" noResize="1" noEditPoints="1" noAdjustHandles="1" noChangeArrowheads="1" noChangeShapeType="1" noTextEdit="1"/>
              </p:cNvSpPr>
              <p:nvPr/>
            </p:nvSpPr>
            <p:spPr bwMode="auto">
              <a:xfrm>
                <a:off x="1435292" y="1545335"/>
                <a:ext cx="2940292" cy="584775"/>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Box 4">
                <a:extLst>
                  <a:ext uri="{FF2B5EF4-FFF2-40B4-BE49-F238E27FC236}">
                    <a16:creationId xmlns:a16="http://schemas.microsoft.com/office/drawing/2014/main" id="{65A8D0ED-4EEB-2E79-81C7-A3C5FCF3AA26}"/>
                  </a:ext>
                </a:extLst>
              </p:cNvPr>
              <p:cNvSpPr txBox="1">
                <a:spLocks noChangeArrowheads="1"/>
              </p:cNvSpPr>
              <p:nvPr/>
            </p:nvSpPr>
            <p:spPr bwMode="auto">
              <a:xfrm>
                <a:off x="1701992" y="2345851"/>
                <a:ext cx="4063808" cy="5847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3200" b="0" i="1" smtClean="0">
                          <a:latin typeface="Cambria Math" panose="02040503050406030204" pitchFamily="18" charset="0"/>
                        </a:rPr>
                        <m:t>𝑃</m:t>
                      </m:r>
                      <m:r>
                        <a:rPr lang="en-GB" altLang="en-US" sz="3200" b="0" i="1" smtClean="0">
                          <a:latin typeface="Cambria Math" panose="02040503050406030204" pitchFamily="18" charset="0"/>
                        </a:rPr>
                        <m:t>=880×9.8×2</m:t>
                      </m:r>
                    </m:oMath>
                  </m:oMathPara>
                </a14:m>
                <a:endParaRPr lang="en-GB" altLang="en-US" sz="3200" i="1" dirty="0"/>
              </a:p>
            </p:txBody>
          </p:sp>
        </mc:Choice>
        <mc:Fallback xmlns="">
          <p:sp>
            <p:nvSpPr>
              <p:cNvPr id="8" name="Text Box 4">
                <a:extLst>
                  <a:ext uri="{FF2B5EF4-FFF2-40B4-BE49-F238E27FC236}">
                    <a16:creationId xmlns:a16="http://schemas.microsoft.com/office/drawing/2014/main" id="{65A8D0ED-4EEB-2E79-81C7-A3C5FCF3AA26}"/>
                  </a:ext>
                </a:extLst>
              </p:cNvPr>
              <p:cNvSpPr txBox="1">
                <a:spLocks noRot="1" noChangeAspect="1" noMove="1" noResize="1" noEditPoints="1" noAdjustHandles="1" noChangeArrowheads="1" noChangeShapeType="1" noTextEdit="1"/>
              </p:cNvSpPr>
              <p:nvPr/>
            </p:nvSpPr>
            <p:spPr bwMode="auto">
              <a:xfrm>
                <a:off x="1701992" y="2345851"/>
                <a:ext cx="4063808" cy="584775"/>
              </a:xfrm>
              <a:prstGeom prst="rect">
                <a:avLst/>
              </a:prstGeom>
              <a:blipFill>
                <a:blip r:embed="rId4"/>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 Box 4">
                <a:extLst>
                  <a:ext uri="{FF2B5EF4-FFF2-40B4-BE49-F238E27FC236}">
                    <a16:creationId xmlns:a16="http://schemas.microsoft.com/office/drawing/2014/main" id="{B73E7052-53A3-213D-3B8E-16B88FAC0E3E}"/>
                  </a:ext>
                </a:extLst>
              </p:cNvPr>
              <p:cNvSpPr txBox="1">
                <a:spLocks noChangeArrowheads="1"/>
              </p:cNvSpPr>
              <p:nvPr/>
            </p:nvSpPr>
            <p:spPr bwMode="auto">
              <a:xfrm>
                <a:off x="1394448" y="3152157"/>
                <a:ext cx="4063808" cy="5847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3200" b="0" i="1" smtClean="0">
                          <a:latin typeface="Cambria Math" panose="02040503050406030204" pitchFamily="18" charset="0"/>
                        </a:rPr>
                        <m:t>𝑃</m:t>
                      </m:r>
                      <m:r>
                        <a:rPr lang="en-GB" altLang="en-US" sz="3200" b="0" i="1" smtClean="0">
                          <a:latin typeface="Cambria Math" panose="02040503050406030204" pitchFamily="18" charset="0"/>
                        </a:rPr>
                        <m:t>=17248 </m:t>
                      </m:r>
                      <m:r>
                        <a:rPr lang="en-GB" altLang="en-US" sz="3200" b="0" i="1" smtClean="0">
                          <a:latin typeface="Cambria Math" panose="02040503050406030204" pitchFamily="18" charset="0"/>
                        </a:rPr>
                        <m:t>𝑃𝑎</m:t>
                      </m:r>
                    </m:oMath>
                  </m:oMathPara>
                </a14:m>
                <a:endParaRPr lang="en-GB" altLang="en-US" sz="3200" i="1" dirty="0"/>
              </a:p>
            </p:txBody>
          </p:sp>
        </mc:Choice>
        <mc:Fallback xmlns="">
          <p:sp>
            <p:nvSpPr>
              <p:cNvPr id="9" name="Text Box 4">
                <a:extLst>
                  <a:ext uri="{FF2B5EF4-FFF2-40B4-BE49-F238E27FC236}">
                    <a16:creationId xmlns:a16="http://schemas.microsoft.com/office/drawing/2014/main" id="{B73E7052-53A3-213D-3B8E-16B88FAC0E3E}"/>
                  </a:ext>
                </a:extLst>
              </p:cNvPr>
              <p:cNvSpPr txBox="1">
                <a:spLocks noRot="1" noChangeAspect="1" noMove="1" noResize="1" noEditPoints="1" noAdjustHandles="1" noChangeArrowheads="1" noChangeShapeType="1" noTextEdit="1"/>
              </p:cNvSpPr>
              <p:nvPr/>
            </p:nvSpPr>
            <p:spPr bwMode="auto">
              <a:xfrm>
                <a:off x="1394448" y="3152157"/>
                <a:ext cx="4063808" cy="584775"/>
              </a:xfrm>
              <a:prstGeom prst="rect">
                <a:avLst/>
              </a:prstGeom>
              <a:blipFill>
                <a:blip r:embed="rId5"/>
                <a:stretch>
                  <a:fillRect/>
                </a:stretch>
              </a:blipFill>
              <a:ln>
                <a:noFill/>
              </a:ln>
            </p:spPr>
            <p:txBody>
              <a:bodyPr/>
              <a:lstStyle/>
              <a:p>
                <a:r>
                  <a:rPr lang="en-GB">
                    <a:noFill/>
                  </a:rPr>
                  <a:t> </a:t>
                </a:r>
              </a:p>
            </p:txBody>
          </p:sp>
        </mc:Fallback>
      </mc:AlternateContent>
      <p:sp>
        <p:nvSpPr>
          <p:cNvPr id="10" name="Text Box 4">
            <a:extLst>
              <a:ext uri="{FF2B5EF4-FFF2-40B4-BE49-F238E27FC236}">
                <a16:creationId xmlns:a16="http://schemas.microsoft.com/office/drawing/2014/main" id="{B584B0CF-2AA5-E647-12D5-3455F1069E37}"/>
              </a:ext>
            </a:extLst>
          </p:cNvPr>
          <p:cNvSpPr txBox="1">
            <a:spLocks noChangeArrowheads="1"/>
          </p:cNvSpPr>
          <p:nvPr/>
        </p:nvSpPr>
        <p:spPr bwMode="auto">
          <a:xfrm>
            <a:off x="873534" y="4245061"/>
            <a:ext cx="7876766" cy="1815882"/>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200" i="1" dirty="0"/>
              <a:t>This is the pressure due to the oil</a:t>
            </a:r>
          </a:p>
          <a:p>
            <a:pPr eaLnBrk="1" hangingPunct="1">
              <a:spcBef>
                <a:spcPct val="50000"/>
              </a:spcBef>
            </a:pPr>
            <a:r>
              <a:rPr lang="en-GB" altLang="en-US" sz="3200" i="1" dirty="0"/>
              <a:t>To get the actual pressure you must add atmospheric pressure</a:t>
            </a:r>
          </a:p>
        </p:txBody>
      </p:sp>
    </p:spTree>
    <p:extLst>
      <p:ext uri="{BB962C8B-B14F-4D97-AF65-F5344CB8AC3E}">
        <p14:creationId xmlns:p14="http://schemas.microsoft.com/office/powerpoint/2010/main" val="172510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E69A3-A986-901D-DC95-D50B6EE2EEE3}"/>
              </a:ext>
            </a:extLst>
          </p:cNvPr>
          <p:cNvSpPr>
            <a:spLocks noGrp="1"/>
          </p:cNvSpPr>
          <p:nvPr>
            <p:ph type="title"/>
          </p:nvPr>
        </p:nvSpPr>
        <p:spPr/>
        <p:txBody>
          <a:bodyPr>
            <a:normAutofit fontScale="90000"/>
          </a:bodyPr>
          <a:lstStyle/>
          <a:p>
            <a:r>
              <a:rPr lang="en-GB"/>
              <a:t>Exercise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727872C-01F8-4A24-37B9-6FEE983A164B}"/>
                  </a:ext>
                </a:extLst>
              </p:cNvPr>
              <p:cNvSpPr>
                <a:spLocks noGrp="1"/>
              </p:cNvSpPr>
              <p:nvPr>
                <p:ph type="body" sz="quarter" idx="10"/>
              </p:nvPr>
            </p:nvSpPr>
            <p:spPr>
              <a:xfrm>
                <a:off x="122292" y="461664"/>
                <a:ext cx="8899415" cy="2031325"/>
              </a:xfrm>
            </p:spPr>
            <p:txBody>
              <a:bodyPr/>
              <a:lstStyle/>
              <a:p>
                <a:r>
                  <a:rPr lang="en-GB"/>
                  <a:t>The pressure under water is the sum of the atmospheric pressure (101,000 Pa) and the pressure due to the water. What is the pressure 40 meters below the surface of the sea? The density of sea water is 1024 </a:t>
                </a:r>
                <a14:m>
                  <m:oMath xmlns:m="http://schemas.openxmlformats.org/officeDocument/2006/math">
                    <m:r>
                      <a:rPr lang="en-GB" i="1" dirty="0" smtClean="0">
                        <a:latin typeface="Cambria Math" panose="02040503050406030204" pitchFamily="18" charset="0"/>
                      </a:rPr>
                      <m:t>𝑘𝑔</m:t>
                    </m:r>
                    <m:r>
                      <a:rPr lang="en-GB" i="1" dirty="0" smtClean="0">
                        <a:latin typeface="Cambria Math" panose="02040503050406030204" pitchFamily="18" charset="0"/>
                      </a:rPr>
                      <m:t> </m:t>
                    </m:r>
                    <m:sSup>
                      <m:sSupPr>
                        <m:ctrlPr>
                          <a:rPr lang="en-GB" b="0" i="1" dirty="0" smtClean="0">
                            <a:latin typeface="Cambria Math" panose="02040503050406030204" pitchFamily="18" charset="0"/>
                          </a:rPr>
                        </m:ctrlPr>
                      </m:sSupPr>
                      <m:e>
                        <m:r>
                          <a:rPr lang="en-GB" i="1" dirty="0" smtClean="0">
                            <a:latin typeface="Cambria Math" panose="02040503050406030204" pitchFamily="18" charset="0"/>
                          </a:rPr>
                          <m:t>𝑚</m:t>
                        </m:r>
                      </m:e>
                      <m:sup>
                        <m:r>
                          <a:rPr lang="en-GB" b="0" i="1" dirty="0" smtClean="0">
                            <a:latin typeface="Cambria Math" panose="02040503050406030204" pitchFamily="18" charset="0"/>
                          </a:rPr>
                          <m:t>−3</m:t>
                        </m:r>
                      </m:sup>
                    </m:sSup>
                  </m:oMath>
                </a14:m>
                <a:r>
                  <a:rPr lang="en-GB"/>
                  <a:t>.  Take </a:t>
                </a:r>
                <a14:m>
                  <m:oMath xmlns:m="http://schemas.openxmlformats.org/officeDocument/2006/math">
                    <m:r>
                      <a:rPr lang="en-GB" i="1" dirty="0" smtClean="0">
                        <a:latin typeface="Cambria Math" panose="02040503050406030204" pitchFamily="18" charset="0"/>
                      </a:rPr>
                      <m:t>𝑔</m:t>
                    </m:r>
                    <m:r>
                      <a:rPr lang="en-GB" i="1" dirty="0" smtClean="0">
                        <a:latin typeface="Cambria Math" panose="02040503050406030204" pitchFamily="18" charset="0"/>
                      </a:rPr>
                      <m:t>=9.8 </m:t>
                    </m:r>
                    <m:r>
                      <a:rPr lang="en-GB" i="1" dirty="0" smtClean="0">
                        <a:latin typeface="Cambria Math" panose="02040503050406030204" pitchFamily="18" charset="0"/>
                      </a:rPr>
                      <m:t>𝑚</m:t>
                    </m:r>
                    <m:r>
                      <a:rPr lang="en-GB" i="1" dirty="0" smtClean="0">
                        <a:latin typeface="Cambria Math" panose="02040503050406030204" pitchFamily="18" charset="0"/>
                      </a:rPr>
                      <m:t> </m:t>
                    </m:r>
                    <m:sSup>
                      <m:sSupPr>
                        <m:ctrlPr>
                          <a:rPr lang="en-GB" i="1" dirty="0" smtClean="0">
                            <a:latin typeface="Cambria Math" panose="02040503050406030204" pitchFamily="18" charset="0"/>
                          </a:rPr>
                        </m:ctrlPr>
                      </m:sSupPr>
                      <m:e>
                        <m:r>
                          <a:rPr lang="en-GB" i="1" dirty="0" smtClean="0">
                            <a:latin typeface="Cambria Math" panose="02040503050406030204" pitchFamily="18" charset="0"/>
                          </a:rPr>
                          <m:t>𝑠</m:t>
                        </m:r>
                      </m:e>
                      <m:sup>
                        <m:r>
                          <a:rPr lang="en-GB" i="1" dirty="0" smtClean="0">
                            <a:latin typeface="Cambria Math" panose="02040503050406030204" pitchFamily="18" charset="0"/>
                          </a:rPr>
                          <m:t>−</m:t>
                        </m:r>
                        <m:r>
                          <a:rPr lang="en-GB" i="1" dirty="0">
                            <a:latin typeface="Cambria Math" panose="02040503050406030204" pitchFamily="18" charset="0"/>
                          </a:rPr>
                          <m:t>1</m:t>
                        </m:r>
                      </m:sup>
                    </m:sSup>
                  </m:oMath>
                </a14:m>
                <a:r>
                  <a:rPr lang="en-GB"/>
                  <a:t>  </a:t>
                </a:r>
              </a:p>
            </p:txBody>
          </p:sp>
        </mc:Choice>
        <mc:Fallback xmlns="">
          <p:sp>
            <p:nvSpPr>
              <p:cNvPr id="3" name="Text Placeholder 2">
                <a:extLst>
                  <a:ext uri="{FF2B5EF4-FFF2-40B4-BE49-F238E27FC236}">
                    <a16:creationId xmlns:a16="http://schemas.microsoft.com/office/drawing/2014/main" id="{0727872C-01F8-4A24-37B9-6FEE983A164B}"/>
                  </a:ext>
                </a:extLst>
              </p:cNvPr>
              <p:cNvSpPr>
                <a:spLocks noGrp="1" noRot="1" noChangeAspect="1" noMove="1" noResize="1" noEditPoints="1" noAdjustHandles="1" noChangeArrowheads="1" noChangeShapeType="1" noTextEdit="1"/>
              </p:cNvSpPr>
              <p:nvPr>
                <p:ph type="body" sz="quarter" idx="10"/>
              </p:nvPr>
            </p:nvSpPr>
            <p:spPr>
              <a:xfrm>
                <a:off x="122292" y="461664"/>
                <a:ext cx="8899415" cy="2031325"/>
              </a:xfrm>
              <a:blipFill>
                <a:blip r:embed="rId2"/>
                <a:stretch>
                  <a:fillRect l="-1370" t="-5405" r="-2466" b="-7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206B149-606A-D5ED-8585-E1183B6A09B3}"/>
                  </a:ext>
                </a:extLst>
              </p:cNvPr>
              <p:cNvSpPr txBox="1"/>
              <p:nvPr/>
            </p:nvSpPr>
            <p:spPr>
              <a:xfrm>
                <a:off x="5314950" y="5635704"/>
                <a:ext cx="3614836" cy="677108"/>
              </a:xfrm>
              <a:prstGeom prst="rect">
                <a:avLst/>
              </a:prstGeom>
              <a:noFill/>
            </p:spPr>
            <p:txBody>
              <a:bodyPr wrap="none" rtlCol="0">
                <a:spAutoFit/>
              </a:bodyPr>
              <a:lstStyle/>
              <a:p>
                <a:pPr algn="l">
                  <a:spcAft>
                    <a:spcPts val="1200"/>
                  </a:spcAft>
                </a:pPr>
                <a:r>
                  <a:rPr lang="en-GB" sz="1400" dirty="0">
                    <a:latin typeface="Arial" panose="020B0604020202020204" pitchFamily="34" charset="0"/>
                    <a:cs typeface="Arial" panose="020B0604020202020204" pitchFamily="34" charset="0"/>
                  </a:rPr>
                  <a:t>Pressure due to water = </a:t>
                </a:r>
                <a14:m>
                  <m:oMath xmlns:m="http://schemas.openxmlformats.org/officeDocument/2006/math">
                    <m:r>
                      <a:rPr lang="en-GB" sz="1400" b="0" i="1" smtClean="0">
                        <a:latin typeface="Cambria Math" panose="02040503050406030204" pitchFamily="18" charset="0"/>
                        <a:cs typeface="Arial" panose="020B0604020202020204" pitchFamily="34" charset="0"/>
                      </a:rPr>
                      <m:t>𝜌</m:t>
                    </m:r>
                    <m:r>
                      <a:rPr lang="en-GB" sz="1400" b="0" i="1" smtClean="0">
                        <a:latin typeface="Cambria Math" panose="02040503050406030204" pitchFamily="18" charset="0"/>
                        <a:cs typeface="Arial" panose="020B0604020202020204" pitchFamily="34" charset="0"/>
                      </a:rPr>
                      <m:t>𝑔h</m:t>
                    </m:r>
                    <m:r>
                      <a:rPr lang="en-GB" sz="1400" b="0" i="1" smtClean="0">
                        <a:latin typeface="Cambria Math" panose="02040503050406030204" pitchFamily="18" charset="0"/>
                        <a:cs typeface="Arial" panose="020B0604020202020204" pitchFamily="34" charset="0"/>
                      </a:rPr>
                      <m:t>=401 408 </m:t>
                    </m:r>
                    <m:r>
                      <a:rPr lang="en-GB" sz="1400" b="0" i="1" smtClean="0">
                        <a:latin typeface="Cambria Math" panose="02040503050406030204" pitchFamily="18" charset="0"/>
                        <a:cs typeface="Arial" panose="020B0604020202020204" pitchFamily="34" charset="0"/>
                      </a:rPr>
                      <m:t>𝑃𝑎</m:t>
                    </m:r>
                  </m:oMath>
                </a14:m>
                <a:endParaRPr lang="en-GB" sz="1400" dirty="0">
                  <a:latin typeface="Arial" panose="020B0604020202020204" pitchFamily="34" charset="0"/>
                  <a:cs typeface="Arial" panose="020B0604020202020204" pitchFamily="34" charset="0"/>
                </a:endParaRPr>
              </a:p>
              <a:p>
                <a:pPr algn="l">
                  <a:spcAft>
                    <a:spcPts val="1200"/>
                  </a:spcAft>
                </a:pPr>
                <a:r>
                  <a:rPr lang="en-GB" sz="1400" dirty="0">
                    <a:latin typeface="Arial" panose="020B0604020202020204" pitchFamily="34" charset="0"/>
                    <a:cs typeface="Arial" panose="020B0604020202020204" pitchFamily="34" charset="0"/>
                  </a:rPr>
                  <a:t>Add Atmospheric pressure:   </a:t>
                </a:r>
                <a14:m>
                  <m:oMath xmlns:m="http://schemas.openxmlformats.org/officeDocument/2006/math">
                    <m:r>
                      <a:rPr lang="en-GB" sz="1400" b="0" i="1" smtClean="0">
                        <a:latin typeface="Cambria Math" panose="02040503050406030204" pitchFamily="18" charset="0"/>
                        <a:cs typeface="Arial" panose="020B0604020202020204" pitchFamily="34" charset="0"/>
                      </a:rPr>
                      <m:t>+  101 000</m:t>
                    </m:r>
                    <m:r>
                      <a:rPr lang="en-GB" sz="1400" b="0" i="0" smtClean="0">
                        <a:latin typeface="Cambria Math" panose="02040503050406030204" pitchFamily="18" charset="0"/>
                        <a:cs typeface="Arial" panose="020B0604020202020204" pitchFamily="34" charset="0"/>
                      </a:rPr>
                      <m:t> </m:t>
                    </m:r>
                    <m:r>
                      <m:rPr>
                        <m:sty m:val="p"/>
                      </m:rPr>
                      <a:rPr lang="en-GB" sz="1400" b="0" i="0" smtClean="0">
                        <a:latin typeface="Cambria Math" panose="02040503050406030204" pitchFamily="18" charset="0"/>
                        <a:cs typeface="Arial" panose="020B0604020202020204" pitchFamily="34" charset="0"/>
                      </a:rPr>
                      <m:t>Pa</m:t>
                    </m:r>
                  </m:oMath>
                </a14:m>
                <a:endParaRPr lang="en-GB" sz="14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E206B149-606A-D5ED-8585-E1183B6A09B3}"/>
                  </a:ext>
                </a:extLst>
              </p:cNvPr>
              <p:cNvSpPr txBox="1">
                <a:spLocks noRot="1" noChangeAspect="1" noMove="1" noResize="1" noEditPoints="1" noAdjustHandles="1" noChangeArrowheads="1" noChangeShapeType="1" noTextEdit="1"/>
              </p:cNvSpPr>
              <p:nvPr/>
            </p:nvSpPr>
            <p:spPr>
              <a:xfrm>
                <a:off x="5314950" y="5635704"/>
                <a:ext cx="3614836" cy="677108"/>
              </a:xfrm>
              <a:prstGeom prst="rect">
                <a:avLst/>
              </a:prstGeom>
              <a:blipFill>
                <a:blip r:embed="rId3"/>
                <a:stretch>
                  <a:fillRect l="-506" t="-893" b="-80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0128C3-A5A7-5343-39BD-129B40916DB8}"/>
                  </a:ext>
                </a:extLst>
              </p:cNvPr>
              <p:cNvSpPr txBox="1"/>
              <p:nvPr/>
            </p:nvSpPr>
            <p:spPr>
              <a:xfrm>
                <a:off x="7182320" y="6312812"/>
                <a:ext cx="1710661" cy="307777"/>
              </a:xfrm>
              <a:prstGeom prst="rect">
                <a:avLst/>
              </a:prstGeom>
              <a:noFill/>
            </p:spPr>
            <p:txBody>
              <a:bodyPr wrap="none" rtlCol="0">
                <a:spAutoFit/>
              </a:bodyPr>
              <a:lstStyle/>
              <a:p>
                <a:pPr algn="l">
                  <a:spcAft>
                    <a:spcPts val="1200"/>
                  </a:spcAft>
                </a:pPr>
                <a:r>
                  <a:rPr lang="en-GB" sz="1400" dirty="0">
                    <a:latin typeface="Arial" panose="020B0604020202020204" pitchFamily="34" charset="0"/>
                    <a:cs typeface="Arial" panose="020B0604020202020204" pitchFamily="34" charset="0"/>
                  </a:rPr>
                  <a:t>T</a:t>
                </a:r>
                <a14:m>
                  <m:oMath xmlns:m="http://schemas.openxmlformats.org/officeDocument/2006/math">
                    <m:r>
                      <m:rPr>
                        <m:sty m:val="p"/>
                      </m:rPr>
                      <a:rPr lang="en-GB" sz="1400" b="0" i="0" smtClean="0">
                        <a:latin typeface="Cambria Math" panose="02040503050406030204" pitchFamily="18" charset="0"/>
                        <a:cs typeface="Arial" panose="020B0604020202020204" pitchFamily="34" charset="0"/>
                      </a:rPr>
                      <m:t>otal</m:t>
                    </m:r>
                    <m:r>
                      <a:rPr lang="en-GB" sz="1400" b="0" i="1" smtClean="0">
                        <a:latin typeface="Cambria Math" panose="02040503050406030204" pitchFamily="18" charset="0"/>
                        <a:cs typeface="Arial" panose="020B0604020202020204" pitchFamily="34" charset="0"/>
                      </a:rPr>
                      <m:t>=502 000 </m:t>
                    </m:r>
                    <m:r>
                      <a:rPr lang="en-GB" sz="1400" b="0" i="1" smtClean="0">
                        <a:latin typeface="Cambria Math" panose="02040503050406030204" pitchFamily="18" charset="0"/>
                        <a:cs typeface="Arial" panose="020B0604020202020204" pitchFamily="34" charset="0"/>
                      </a:rPr>
                      <m:t>𝑃𝑎</m:t>
                    </m:r>
                  </m:oMath>
                </a14:m>
                <a:endParaRPr lang="en-GB" sz="14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B0128C3-A5A7-5343-39BD-129B40916DB8}"/>
                  </a:ext>
                </a:extLst>
              </p:cNvPr>
              <p:cNvSpPr txBox="1">
                <a:spLocks noRot="1" noChangeAspect="1" noMove="1" noResize="1" noEditPoints="1" noAdjustHandles="1" noChangeArrowheads="1" noChangeShapeType="1" noTextEdit="1"/>
              </p:cNvSpPr>
              <p:nvPr/>
            </p:nvSpPr>
            <p:spPr>
              <a:xfrm>
                <a:off x="7182320" y="6312812"/>
                <a:ext cx="1710661" cy="307777"/>
              </a:xfrm>
              <a:prstGeom prst="rect">
                <a:avLst/>
              </a:prstGeom>
              <a:blipFill>
                <a:blip r:embed="rId4"/>
                <a:stretch>
                  <a:fillRect l="-1068" t="-4000" b="-20000"/>
                </a:stretch>
              </a:blipFill>
            </p:spPr>
            <p:txBody>
              <a:bodyPr/>
              <a:lstStyle/>
              <a:p>
                <a:r>
                  <a:rPr lang="en-GB">
                    <a:noFill/>
                  </a:rPr>
                  <a:t> </a:t>
                </a:r>
              </a:p>
            </p:txBody>
          </p:sp>
        </mc:Fallback>
      </mc:AlternateContent>
    </p:spTree>
    <p:extLst>
      <p:ext uri="{BB962C8B-B14F-4D97-AF65-F5344CB8AC3E}">
        <p14:creationId xmlns:p14="http://schemas.microsoft.com/office/powerpoint/2010/main" val="172362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BCE17-232E-1B34-B7A2-4D4C32DCA33E}"/>
              </a:ext>
            </a:extLst>
          </p:cNvPr>
          <p:cNvSpPr>
            <a:spLocks noGrp="1"/>
          </p:cNvSpPr>
          <p:nvPr>
            <p:ph type="title"/>
          </p:nvPr>
        </p:nvSpPr>
        <p:spPr/>
        <p:txBody>
          <a:bodyPr/>
          <a:lstStyle/>
          <a:p>
            <a:r>
              <a:rPr lang="en-GB"/>
              <a:t>Sample paper 1 Q4</a:t>
            </a:r>
          </a:p>
        </p:txBody>
      </p:sp>
      <p:pic>
        <p:nvPicPr>
          <p:cNvPr id="4" name="Picture 3">
            <a:extLst>
              <a:ext uri="{FF2B5EF4-FFF2-40B4-BE49-F238E27FC236}">
                <a16:creationId xmlns:a16="http://schemas.microsoft.com/office/drawing/2014/main" id="{8AC5D319-8645-2CE4-0514-6CEEBFB096FE}"/>
              </a:ext>
            </a:extLst>
          </p:cNvPr>
          <p:cNvPicPr>
            <a:picLocks noChangeAspect="1"/>
          </p:cNvPicPr>
          <p:nvPr/>
        </p:nvPicPr>
        <p:blipFill>
          <a:blip r:embed="rId2"/>
          <a:stretch>
            <a:fillRect/>
          </a:stretch>
        </p:blipFill>
        <p:spPr>
          <a:xfrm>
            <a:off x="0" y="564502"/>
            <a:ext cx="9144000" cy="2071396"/>
          </a:xfrm>
          <a:prstGeom prst="rect">
            <a:avLst/>
          </a:prstGeom>
        </p:spPr>
      </p:pic>
      <p:sp>
        <p:nvSpPr>
          <p:cNvPr id="3" name="TextBox 2">
            <a:extLst>
              <a:ext uri="{FF2B5EF4-FFF2-40B4-BE49-F238E27FC236}">
                <a16:creationId xmlns:a16="http://schemas.microsoft.com/office/drawing/2014/main" id="{4B233641-9615-C4CE-BDCE-3333BB0BC25F}"/>
              </a:ext>
            </a:extLst>
          </p:cNvPr>
          <p:cNvSpPr txBox="1"/>
          <p:nvPr/>
        </p:nvSpPr>
        <p:spPr>
          <a:xfrm>
            <a:off x="5190490" y="2775667"/>
            <a:ext cx="3394710"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Draw a graph of pressure vs height </a:t>
            </a:r>
          </a:p>
        </p:txBody>
      </p:sp>
      <p:pic>
        <p:nvPicPr>
          <p:cNvPr id="5" name="Picture 4">
            <a:extLst>
              <a:ext uri="{FF2B5EF4-FFF2-40B4-BE49-F238E27FC236}">
                <a16:creationId xmlns:a16="http://schemas.microsoft.com/office/drawing/2014/main" id="{2C1A382A-14E3-502C-754B-C8E2C7D63DF7}"/>
              </a:ext>
            </a:extLst>
          </p:cNvPr>
          <p:cNvPicPr>
            <a:picLocks noChangeAspect="1"/>
          </p:cNvPicPr>
          <p:nvPr/>
        </p:nvPicPr>
        <p:blipFill>
          <a:blip r:embed="rId3"/>
          <a:srcRect b="58"/>
          <a:stretch>
            <a:fillRect/>
          </a:stretch>
        </p:blipFill>
        <p:spPr>
          <a:xfrm>
            <a:off x="812800" y="2356498"/>
            <a:ext cx="4135754" cy="4133363"/>
          </a:xfrm>
          <a:prstGeom prst="rect">
            <a:avLst/>
          </a:prstGeom>
        </p:spPr>
      </p:pic>
      <p:grpSp>
        <p:nvGrpSpPr>
          <p:cNvPr id="26" name="Group 25">
            <a:extLst>
              <a:ext uri="{FF2B5EF4-FFF2-40B4-BE49-F238E27FC236}">
                <a16:creationId xmlns:a16="http://schemas.microsoft.com/office/drawing/2014/main" id="{307BA726-A19C-300A-BEAE-37AFA253F6A9}"/>
              </a:ext>
            </a:extLst>
          </p:cNvPr>
          <p:cNvGrpSpPr/>
          <p:nvPr/>
        </p:nvGrpSpPr>
        <p:grpSpPr>
          <a:xfrm>
            <a:off x="5470204" y="3646153"/>
            <a:ext cx="3266313" cy="3134542"/>
            <a:chOff x="5470204" y="3646153"/>
            <a:chExt cx="3266313" cy="3134542"/>
          </a:xfrm>
        </p:grpSpPr>
        <p:pic>
          <p:nvPicPr>
            <p:cNvPr id="6" name="Picture 5">
              <a:extLst>
                <a:ext uri="{FF2B5EF4-FFF2-40B4-BE49-F238E27FC236}">
                  <a16:creationId xmlns:a16="http://schemas.microsoft.com/office/drawing/2014/main" id="{02B8BB00-0DAA-EEE1-D2E9-4EFF5530457F}"/>
                </a:ext>
              </a:extLst>
            </p:cNvPr>
            <p:cNvPicPr>
              <a:picLocks noChangeAspect="1"/>
            </p:cNvPicPr>
            <p:nvPr/>
          </p:nvPicPr>
          <p:blipFill>
            <a:blip r:embed="rId3"/>
            <a:srcRect b="58"/>
            <a:stretch>
              <a:fillRect/>
            </a:stretch>
          </p:blipFill>
          <p:spPr>
            <a:xfrm>
              <a:off x="6266416" y="3976055"/>
              <a:ext cx="2318784" cy="2317443"/>
            </a:xfrm>
            <a:prstGeom prst="rect">
              <a:avLst/>
            </a:prstGeom>
          </p:spPr>
        </p:pic>
        <p:sp>
          <p:nvSpPr>
            <p:cNvPr id="7" name="TextBox 6">
              <a:extLst>
                <a:ext uri="{FF2B5EF4-FFF2-40B4-BE49-F238E27FC236}">
                  <a16:creationId xmlns:a16="http://schemas.microsoft.com/office/drawing/2014/main" id="{4937D5E3-10CA-71F8-636E-208B25ACEB3E}"/>
                </a:ext>
              </a:extLst>
            </p:cNvPr>
            <p:cNvSpPr txBox="1"/>
            <p:nvPr/>
          </p:nvSpPr>
          <p:spPr>
            <a:xfrm>
              <a:off x="5882978" y="3931805"/>
              <a:ext cx="482824" cy="307777"/>
            </a:xfrm>
            <a:prstGeom prst="rect">
              <a:avLst/>
            </a:prstGeom>
            <a:noFill/>
          </p:spPr>
          <p:txBody>
            <a:bodyPr wrap="none" rtlCol="0">
              <a:spAutoFit/>
            </a:bodyPr>
            <a:lstStyle/>
            <a:p>
              <a:pPr algn="l">
                <a:spcAft>
                  <a:spcPts val="1200"/>
                </a:spcAft>
              </a:pPr>
              <a:r>
                <a:rPr lang="en-GB" sz="1400" dirty="0">
                  <a:solidFill>
                    <a:srgbClr val="0000FF"/>
                  </a:solidFill>
                  <a:latin typeface="Arial" panose="020B0604020202020204" pitchFamily="34" charset="0"/>
                  <a:cs typeface="Arial" panose="020B0604020202020204" pitchFamily="34" charset="0"/>
                </a:rPr>
                <a:t>100</a:t>
              </a:r>
            </a:p>
          </p:txBody>
        </p:sp>
        <p:sp>
          <p:nvSpPr>
            <p:cNvPr id="8" name="TextBox 7">
              <a:extLst>
                <a:ext uri="{FF2B5EF4-FFF2-40B4-BE49-F238E27FC236}">
                  <a16:creationId xmlns:a16="http://schemas.microsoft.com/office/drawing/2014/main" id="{D0282292-D847-6788-159F-699E9ADE88BC}"/>
                </a:ext>
              </a:extLst>
            </p:cNvPr>
            <p:cNvSpPr txBox="1"/>
            <p:nvPr/>
          </p:nvSpPr>
          <p:spPr>
            <a:xfrm>
              <a:off x="5882978" y="4980887"/>
              <a:ext cx="383438" cy="307777"/>
            </a:xfrm>
            <a:prstGeom prst="rect">
              <a:avLst/>
            </a:prstGeom>
            <a:noFill/>
          </p:spPr>
          <p:txBody>
            <a:bodyPr wrap="none" rtlCol="0">
              <a:spAutoFit/>
            </a:bodyPr>
            <a:lstStyle/>
            <a:p>
              <a:pPr algn="l">
                <a:spcAft>
                  <a:spcPts val="1200"/>
                </a:spcAft>
              </a:pPr>
              <a:r>
                <a:rPr lang="en-GB" sz="1400" dirty="0">
                  <a:solidFill>
                    <a:srgbClr val="0000FF"/>
                  </a:solidFill>
                  <a:latin typeface="Arial" panose="020B0604020202020204" pitchFamily="34" charset="0"/>
                  <a:cs typeface="Arial" panose="020B0604020202020204" pitchFamily="34" charset="0"/>
                </a:rPr>
                <a:t>50</a:t>
              </a:r>
            </a:p>
          </p:txBody>
        </p:sp>
        <p:sp>
          <p:nvSpPr>
            <p:cNvPr id="9" name="TextBox 8">
              <a:extLst>
                <a:ext uri="{FF2B5EF4-FFF2-40B4-BE49-F238E27FC236}">
                  <a16:creationId xmlns:a16="http://schemas.microsoft.com/office/drawing/2014/main" id="{005CF9D0-6469-C88D-0492-BD6846D04A5A}"/>
                </a:ext>
              </a:extLst>
            </p:cNvPr>
            <p:cNvSpPr txBox="1"/>
            <p:nvPr/>
          </p:nvSpPr>
          <p:spPr>
            <a:xfrm>
              <a:off x="5882978" y="6034364"/>
              <a:ext cx="284052" cy="307777"/>
            </a:xfrm>
            <a:prstGeom prst="rect">
              <a:avLst/>
            </a:prstGeom>
            <a:noFill/>
          </p:spPr>
          <p:txBody>
            <a:bodyPr wrap="none" rtlCol="0">
              <a:spAutoFit/>
            </a:bodyPr>
            <a:lstStyle/>
            <a:p>
              <a:pPr algn="l">
                <a:spcAft>
                  <a:spcPts val="1200"/>
                </a:spcAft>
              </a:pPr>
              <a:r>
                <a:rPr lang="en-GB" sz="1400" dirty="0">
                  <a:solidFill>
                    <a:srgbClr val="0000FF"/>
                  </a:solidFill>
                  <a:latin typeface="Arial" panose="020B0604020202020204" pitchFamily="34" charset="0"/>
                  <a:cs typeface="Arial" panose="020B0604020202020204" pitchFamily="34" charset="0"/>
                </a:rPr>
                <a:t>0</a:t>
              </a:r>
            </a:p>
          </p:txBody>
        </p:sp>
        <p:sp>
          <p:nvSpPr>
            <p:cNvPr id="10" name="TextBox 9">
              <a:extLst>
                <a:ext uri="{FF2B5EF4-FFF2-40B4-BE49-F238E27FC236}">
                  <a16:creationId xmlns:a16="http://schemas.microsoft.com/office/drawing/2014/main" id="{D099E184-A21A-090A-779E-05E2AFC2AB0D}"/>
                </a:ext>
              </a:extLst>
            </p:cNvPr>
            <p:cNvSpPr txBox="1"/>
            <p:nvPr/>
          </p:nvSpPr>
          <p:spPr>
            <a:xfrm>
              <a:off x="8353079" y="6293496"/>
              <a:ext cx="383438" cy="307777"/>
            </a:xfrm>
            <a:prstGeom prst="rect">
              <a:avLst/>
            </a:prstGeom>
            <a:noFill/>
          </p:spPr>
          <p:txBody>
            <a:bodyPr wrap="none" rtlCol="0">
              <a:spAutoFit/>
            </a:bodyPr>
            <a:lstStyle/>
            <a:p>
              <a:pPr algn="l">
                <a:spcAft>
                  <a:spcPts val="1200"/>
                </a:spcAft>
              </a:pPr>
              <a:r>
                <a:rPr lang="en-GB" sz="1400" dirty="0">
                  <a:solidFill>
                    <a:srgbClr val="0000FF"/>
                  </a:solidFill>
                  <a:latin typeface="Arial" panose="020B0604020202020204" pitchFamily="34" charset="0"/>
                  <a:cs typeface="Arial" panose="020B0604020202020204" pitchFamily="34" charset="0"/>
                </a:rPr>
                <a:t>10</a:t>
              </a:r>
            </a:p>
          </p:txBody>
        </p:sp>
        <p:sp>
          <p:nvSpPr>
            <p:cNvPr id="11" name="TextBox 10">
              <a:extLst>
                <a:ext uri="{FF2B5EF4-FFF2-40B4-BE49-F238E27FC236}">
                  <a16:creationId xmlns:a16="http://schemas.microsoft.com/office/drawing/2014/main" id="{FBF79D5A-67AD-DC57-9858-966FD357A2A5}"/>
                </a:ext>
              </a:extLst>
            </p:cNvPr>
            <p:cNvSpPr txBox="1"/>
            <p:nvPr/>
          </p:nvSpPr>
          <p:spPr>
            <a:xfrm>
              <a:off x="7243480" y="6293497"/>
              <a:ext cx="284052" cy="307777"/>
            </a:xfrm>
            <a:prstGeom prst="rect">
              <a:avLst/>
            </a:prstGeom>
            <a:noFill/>
          </p:spPr>
          <p:txBody>
            <a:bodyPr wrap="none" rtlCol="0">
              <a:spAutoFit/>
            </a:bodyPr>
            <a:lstStyle/>
            <a:p>
              <a:pPr algn="l">
                <a:spcAft>
                  <a:spcPts val="1200"/>
                </a:spcAft>
              </a:pPr>
              <a:r>
                <a:rPr lang="en-GB" sz="1400" dirty="0">
                  <a:solidFill>
                    <a:srgbClr val="0000FF"/>
                  </a:solidFill>
                  <a:latin typeface="Arial" panose="020B0604020202020204" pitchFamily="34" charset="0"/>
                  <a:cs typeface="Arial" panose="020B0604020202020204" pitchFamily="34" charset="0"/>
                </a:rPr>
                <a:t>5</a:t>
              </a:r>
            </a:p>
          </p:txBody>
        </p:sp>
        <p:sp>
          <p:nvSpPr>
            <p:cNvPr id="12" name="TextBox 11">
              <a:extLst>
                <a:ext uri="{FF2B5EF4-FFF2-40B4-BE49-F238E27FC236}">
                  <a16:creationId xmlns:a16="http://schemas.microsoft.com/office/drawing/2014/main" id="{5086FDDE-C0F9-87A6-6199-0A686FC34403}"/>
                </a:ext>
              </a:extLst>
            </p:cNvPr>
            <p:cNvSpPr txBox="1"/>
            <p:nvPr/>
          </p:nvSpPr>
          <p:spPr>
            <a:xfrm>
              <a:off x="7425808" y="6472918"/>
              <a:ext cx="1109599" cy="307777"/>
            </a:xfrm>
            <a:prstGeom prst="rect">
              <a:avLst/>
            </a:prstGeom>
            <a:noFill/>
          </p:spPr>
          <p:txBody>
            <a:bodyPr wrap="none" rtlCol="0">
              <a:spAutoFit/>
            </a:bodyPr>
            <a:lstStyle/>
            <a:p>
              <a:pPr algn="l">
                <a:spcAft>
                  <a:spcPts val="1200"/>
                </a:spcAft>
              </a:pPr>
              <a:r>
                <a:rPr lang="en-GB" sz="1400" dirty="0">
                  <a:solidFill>
                    <a:srgbClr val="0000FF"/>
                  </a:solidFill>
                  <a:latin typeface="Arial" panose="020B0604020202020204" pitchFamily="34" charset="0"/>
                  <a:cs typeface="Arial" panose="020B0604020202020204" pitchFamily="34" charset="0"/>
                </a:rPr>
                <a:t>Height (km)</a:t>
              </a:r>
            </a:p>
          </p:txBody>
        </p:sp>
        <p:sp>
          <p:nvSpPr>
            <p:cNvPr id="13" name="TextBox 12">
              <a:extLst>
                <a:ext uri="{FF2B5EF4-FFF2-40B4-BE49-F238E27FC236}">
                  <a16:creationId xmlns:a16="http://schemas.microsoft.com/office/drawing/2014/main" id="{6A9965A7-E7B9-FEA1-91F6-4422D16A4E8D}"/>
                </a:ext>
              </a:extLst>
            </p:cNvPr>
            <p:cNvSpPr txBox="1"/>
            <p:nvPr/>
          </p:nvSpPr>
          <p:spPr>
            <a:xfrm>
              <a:off x="5470204" y="3646153"/>
              <a:ext cx="1378904" cy="307777"/>
            </a:xfrm>
            <a:prstGeom prst="rect">
              <a:avLst/>
            </a:prstGeom>
            <a:noFill/>
          </p:spPr>
          <p:txBody>
            <a:bodyPr wrap="none" rtlCol="0">
              <a:spAutoFit/>
            </a:bodyPr>
            <a:lstStyle/>
            <a:p>
              <a:pPr algn="l">
                <a:spcAft>
                  <a:spcPts val="1200"/>
                </a:spcAft>
              </a:pPr>
              <a:r>
                <a:rPr lang="en-GB" sz="1400" dirty="0">
                  <a:solidFill>
                    <a:srgbClr val="0000FF"/>
                  </a:solidFill>
                  <a:latin typeface="Arial" panose="020B0604020202020204" pitchFamily="34" charset="0"/>
                  <a:cs typeface="Arial" panose="020B0604020202020204" pitchFamily="34" charset="0"/>
                </a:rPr>
                <a:t>Pressure (kPa)</a:t>
              </a:r>
            </a:p>
          </p:txBody>
        </p:sp>
        <p:sp>
          <p:nvSpPr>
            <p:cNvPr id="17" name="Oval 16">
              <a:extLst>
                <a:ext uri="{FF2B5EF4-FFF2-40B4-BE49-F238E27FC236}">
                  <a16:creationId xmlns:a16="http://schemas.microsoft.com/office/drawing/2014/main" id="{C31089B1-9FC2-8F36-6A8A-65DC8DA44C06}"/>
                </a:ext>
              </a:extLst>
            </p:cNvPr>
            <p:cNvSpPr/>
            <p:nvPr/>
          </p:nvSpPr>
          <p:spPr>
            <a:xfrm>
              <a:off x="6319367" y="3953930"/>
              <a:ext cx="92869" cy="93966"/>
            </a:xfrm>
            <a:prstGeom prst="ellipse">
              <a:avLst/>
            </a:prstGeom>
            <a:solidFill>
              <a:schemeClr val="tx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00FF"/>
                </a:solidFill>
              </a:endParaRPr>
            </a:p>
          </p:txBody>
        </p:sp>
        <p:sp>
          <p:nvSpPr>
            <p:cNvPr id="18" name="Oval 17">
              <a:extLst>
                <a:ext uri="{FF2B5EF4-FFF2-40B4-BE49-F238E27FC236}">
                  <a16:creationId xmlns:a16="http://schemas.microsoft.com/office/drawing/2014/main" id="{CC79F84C-AB1A-F456-D76B-5C284F8DA847}"/>
                </a:ext>
              </a:extLst>
            </p:cNvPr>
            <p:cNvSpPr/>
            <p:nvPr/>
          </p:nvSpPr>
          <p:spPr>
            <a:xfrm>
              <a:off x="6717635" y="4458168"/>
              <a:ext cx="92869" cy="93966"/>
            </a:xfrm>
            <a:prstGeom prst="ellipse">
              <a:avLst/>
            </a:prstGeom>
            <a:solidFill>
              <a:schemeClr val="tx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00FF"/>
                </a:solidFill>
              </a:endParaRPr>
            </a:p>
          </p:txBody>
        </p:sp>
        <p:sp>
          <p:nvSpPr>
            <p:cNvPr id="19" name="Oval 18">
              <a:extLst>
                <a:ext uri="{FF2B5EF4-FFF2-40B4-BE49-F238E27FC236}">
                  <a16:creationId xmlns:a16="http://schemas.microsoft.com/office/drawing/2014/main" id="{D0C92545-DA73-F034-FC72-C4690596E53F}"/>
                </a:ext>
              </a:extLst>
            </p:cNvPr>
            <p:cNvSpPr/>
            <p:nvPr/>
          </p:nvSpPr>
          <p:spPr>
            <a:xfrm>
              <a:off x="7164601" y="4833679"/>
              <a:ext cx="92869" cy="93966"/>
            </a:xfrm>
            <a:prstGeom prst="ellipse">
              <a:avLst/>
            </a:prstGeom>
            <a:solidFill>
              <a:schemeClr val="tx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6AD8E1A-09FA-C22D-B849-7F88E286B1A2}"/>
                </a:ext>
              </a:extLst>
            </p:cNvPr>
            <p:cNvSpPr/>
            <p:nvPr/>
          </p:nvSpPr>
          <p:spPr>
            <a:xfrm>
              <a:off x="7584278" y="5134775"/>
              <a:ext cx="92869" cy="93966"/>
            </a:xfrm>
            <a:prstGeom prst="ellipse">
              <a:avLst/>
            </a:prstGeom>
            <a:solidFill>
              <a:schemeClr val="tx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1CD38EEE-2AC7-9E1D-27E8-E6528B48C26D}"/>
                </a:ext>
              </a:extLst>
            </p:cNvPr>
            <p:cNvSpPr/>
            <p:nvPr/>
          </p:nvSpPr>
          <p:spPr>
            <a:xfrm>
              <a:off x="8027041" y="5433158"/>
              <a:ext cx="92869" cy="93966"/>
            </a:xfrm>
            <a:prstGeom prst="ellipse">
              <a:avLst/>
            </a:prstGeom>
            <a:solidFill>
              <a:schemeClr val="tx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C52D9EC-43E5-6606-39E4-796AF2BE3D32}"/>
                </a:ext>
              </a:extLst>
            </p:cNvPr>
            <p:cNvSpPr/>
            <p:nvPr/>
          </p:nvSpPr>
          <p:spPr>
            <a:xfrm>
              <a:off x="8492331" y="5644914"/>
              <a:ext cx="92869" cy="93966"/>
            </a:xfrm>
            <a:prstGeom prst="ellipse">
              <a:avLst/>
            </a:prstGeom>
            <a:solidFill>
              <a:schemeClr val="tx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00FF"/>
                </a:solidFill>
              </a:endParaRPr>
            </a:p>
          </p:txBody>
        </p:sp>
        <p:sp>
          <p:nvSpPr>
            <p:cNvPr id="23" name="Freeform: Shape 22">
              <a:extLst>
                <a:ext uri="{FF2B5EF4-FFF2-40B4-BE49-F238E27FC236}">
                  <a16:creationId xmlns:a16="http://schemas.microsoft.com/office/drawing/2014/main" id="{16000C37-16E2-75F8-185C-DD2934CB6106}"/>
                </a:ext>
              </a:extLst>
            </p:cNvPr>
            <p:cNvSpPr/>
            <p:nvPr/>
          </p:nvSpPr>
          <p:spPr>
            <a:xfrm>
              <a:off x="6362299" y="4023360"/>
              <a:ext cx="2175309" cy="1645920"/>
            </a:xfrm>
            <a:custGeom>
              <a:avLst/>
              <a:gdLst>
                <a:gd name="connsiteX0" fmla="*/ 0 w 2175309"/>
                <a:gd name="connsiteY0" fmla="*/ 0 h 1645920"/>
                <a:gd name="connsiteX1" fmla="*/ 1116530 w 2175309"/>
                <a:gd name="connsiteY1" fmla="*/ 1078029 h 1645920"/>
                <a:gd name="connsiteX2" fmla="*/ 2175309 w 2175309"/>
                <a:gd name="connsiteY2" fmla="*/ 1645920 h 1645920"/>
                <a:gd name="connsiteX0" fmla="*/ 0 w 2175309"/>
                <a:gd name="connsiteY0" fmla="*/ 0 h 1645920"/>
                <a:gd name="connsiteX1" fmla="*/ 1116530 w 2175309"/>
                <a:gd name="connsiteY1" fmla="*/ 1078029 h 1645920"/>
                <a:gd name="connsiteX2" fmla="*/ 2175309 w 2175309"/>
                <a:gd name="connsiteY2" fmla="*/ 1645920 h 1645920"/>
                <a:gd name="connsiteX0" fmla="*/ 0 w 2175309"/>
                <a:gd name="connsiteY0" fmla="*/ 0 h 1645920"/>
                <a:gd name="connsiteX1" fmla="*/ 1116530 w 2175309"/>
                <a:gd name="connsiteY1" fmla="*/ 1078029 h 1645920"/>
                <a:gd name="connsiteX2" fmla="*/ 2175309 w 2175309"/>
                <a:gd name="connsiteY2" fmla="*/ 1645920 h 1645920"/>
                <a:gd name="connsiteX0" fmla="*/ 0 w 2175309"/>
                <a:gd name="connsiteY0" fmla="*/ 0 h 1645920"/>
                <a:gd name="connsiteX1" fmla="*/ 1116530 w 2175309"/>
                <a:gd name="connsiteY1" fmla="*/ 1078029 h 1645920"/>
                <a:gd name="connsiteX2" fmla="*/ 2175309 w 2175309"/>
                <a:gd name="connsiteY2" fmla="*/ 1645920 h 1645920"/>
                <a:gd name="connsiteX0" fmla="*/ 0 w 2175309"/>
                <a:gd name="connsiteY0" fmla="*/ 0 h 1645920"/>
                <a:gd name="connsiteX1" fmla="*/ 1116530 w 2175309"/>
                <a:gd name="connsiteY1" fmla="*/ 1078029 h 1645920"/>
                <a:gd name="connsiteX2" fmla="*/ 2175309 w 2175309"/>
                <a:gd name="connsiteY2" fmla="*/ 1645920 h 1645920"/>
              </a:gdLst>
              <a:ahLst/>
              <a:cxnLst>
                <a:cxn ang="0">
                  <a:pos x="connsiteX0" y="connsiteY0"/>
                </a:cxn>
                <a:cxn ang="0">
                  <a:pos x="connsiteX1" y="connsiteY1"/>
                </a:cxn>
                <a:cxn ang="0">
                  <a:pos x="connsiteX2" y="connsiteY2"/>
                </a:cxn>
              </a:cxnLst>
              <a:rect l="l" t="t" r="r" b="b"/>
              <a:pathLst>
                <a:path w="2175309" h="1645920">
                  <a:moveTo>
                    <a:pt x="0" y="0"/>
                  </a:moveTo>
                  <a:cubicBezTo>
                    <a:pt x="324051" y="378594"/>
                    <a:pt x="561474" y="686601"/>
                    <a:pt x="1116530" y="1078029"/>
                  </a:cubicBezTo>
                  <a:cubicBezTo>
                    <a:pt x="1671586" y="1469457"/>
                    <a:pt x="1716505" y="1475873"/>
                    <a:pt x="2175309" y="1645920"/>
                  </a:cubicBez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5ACBCF63-C8A7-454D-7E01-E6BC46733415}"/>
                </a:ext>
              </a:extLst>
            </p:cNvPr>
            <p:cNvSpPr/>
            <p:nvPr/>
          </p:nvSpPr>
          <p:spPr>
            <a:xfrm>
              <a:off x="6352674" y="3955983"/>
              <a:ext cx="2242686" cy="2281188"/>
            </a:xfrm>
            <a:custGeom>
              <a:avLst/>
              <a:gdLst>
                <a:gd name="connsiteX0" fmla="*/ 0 w 2242686"/>
                <a:gd name="connsiteY0" fmla="*/ 0 h 2281188"/>
                <a:gd name="connsiteX1" fmla="*/ 0 w 2242686"/>
                <a:gd name="connsiteY1" fmla="*/ 2271562 h 2281188"/>
                <a:gd name="connsiteX2" fmla="*/ 2242686 w 2242686"/>
                <a:gd name="connsiteY2" fmla="*/ 2281188 h 2281188"/>
              </a:gdLst>
              <a:ahLst/>
              <a:cxnLst>
                <a:cxn ang="0">
                  <a:pos x="connsiteX0" y="connsiteY0"/>
                </a:cxn>
                <a:cxn ang="0">
                  <a:pos x="connsiteX1" y="connsiteY1"/>
                </a:cxn>
                <a:cxn ang="0">
                  <a:pos x="connsiteX2" y="connsiteY2"/>
                </a:cxn>
              </a:cxnLst>
              <a:rect l="l" t="t" r="r" b="b"/>
              <a:pathLst>
                <a:path w="2242686" h="2281188">
                  <a:moveTo>
                    <a:pt x="0" y="0"/>
                  </a:moveTo>
                  <a:lnTo>
                    <a:pt x="0" y="2271562"/>
                  </a:lnTo>
                  <a:lnTo>
                    <a:pt x="2242686" y="2281188"/>
                  </a:ln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19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C5B6C-8D33-79FF-2924-2B1EE19030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7B280-2BFE-46BD-95D7-8D47A660C663}"/>
              </a:ext>
            </a:extLst>
          </p:cNvPr>
          <p:cNvSpPr>
            <a:spLocks noGrp="1"/>
          </p:cNvSpPr>
          <p:nvPr>
            <p:ph type="title"/>
          </p:nvPr>
        </p:nvSpPr>
        <p:spPr/>
        <p:txBody>
          <a:bodyPr/>
          <a:lstStyle/>
          <a:p>
            <a:r>
              <a:rPr lang="en-GB"/>
              <a:t>Sample paper 1 Q4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0FA00-F8C0-0B81-5EC4-58AC4C1F3F51}"/>
                  </a:ext>
                </a:extLst>
              </p:cNvPr>
              <p:cNvSpPr txBox="1"/>
              <p:nvPr/>
            </p:nvSpPr>
            <p:spPr>
              <a:xfrm>
                <a:off x="10749" y="424733"/>
                <a:ext cx="8949500" cy="2736005"/>
              </a:xfrm>
              <a:prstGeom prst="rect">
                <a:avLst/>
              </a:prstGeom>
              <a:noFill/>
            </p:spPr>
            <p:txBody>
              <a:bodyPr wrap="square">
                <a:spAutoFit/>
              </a:bodyPr>
              <a:lstStyle/>
              <a:p>
                <a:r>
                  <a:rPr lang="en-GB" sz="2400"/>
                  <a:t>To determine a value for atmospheric pressure 𝑝 , the height </a:t>
                </a:r>
                <a14:m>
                  <m:oMath xmlns:m="http://schemas.openxmlformats.org/officeDocument/2006/math">
                    <m:sSub>
                      <m:sSubPr>
                        <m:ctrlPr>
                          <a:rPr lang="en-GB" sz="2400" i="1" dirty="0" smtClean="0">
                            <a:latin typeface="Cambria Math" panose="02040503050406030204" pitchFamily="18" charset="0"/>
                          </a:rPr>
                        </m:ctrlPr>
                      </m:sSubPr>
                      <m:e>
                        <m:r>
                          <a:rPr lang="en-GB" sz="2400" i="1" dirty="0" smtClean="0">
                            <a:latin typeface="Cambria Math" panose="02040503050406030204" pitchFamily="18" charset="0"/>
                          </a:rPr>
                          <m:t>h</m:t>
                        </m:r>
                      </m:e>
                      <m:sub>
                        <m:r>
                          <a:rPr lang="en-GB" sz="2400" i="1" dirty="0" smtClean="0">
                            <a:latin typeface="Cambria Math" panose="02040503050406030204" pitchFamily="18" charset="0"/>
                          </a:rPr>
                          <m:t>𝑚𝑒𝑟𝑐𝑢𝑟𝑦</m:t>
                        </m:r>
                      </m:sub>
                    </m:sSub>
                    <m:r>
                      <a:rPr lang="en-GB" sz="2400" i="1" dirty="0" smtClean="0">
                        <a:latin typeface="Cambria Math" panose="02040503050406030204" pitchFamily="18" charset="0"/>
                      </a:rPr>
                      <m:t> </m:t>
                    </m:r>
                  </m:oMath>
                </a14:m>
                <a:r>
                  <a:rPr lang="en-GB" sz="2400"/>
                  <a:t>of a column of mercury can be used in the following formula: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𝑃</m:t>
                        </m:r>
                      </m:e>
                      <m:sub>
                        <m:r>
                          <a:rPr lang="en-GB" sz="2400" b="0" i="1" smtClean="0">
                            <a:latin typeface="Cambria Math" panose="02040503050406030204" pitchFamily="18" charset="0"/>
                          </a:rPr>
                          <m:t>𝑎𝑡𝑚</m:t>
                        </m:r>
                      </m:sub>
                    </m:sSub>
                    <m:r>
                      <a:rPr lang="en-GB" sz="2400" b="0" i="1" smtClean="0">
                        <a:latin typeface="Cambria Math" panose="02040503050406030204" pitchFamily="18" charset="0"/>
                      </a:rPr>
                      <m:t>=</m:t>
                    </m:r>
                    <m:r>
                      <a:rPr lang="en-GB" sz="2400" b="0" i="1" smtClean="0">
                        <a:latin typeface="Cambria Math" panose="02040503050406030204" pitchFamily="18" charset="0"/>
                      </a:rPr>
                      <m:t>𝜌</m:t>
                    </m:r>
                    <m:r>
                      <a:rPr lang="en-GB" sz="2400" b="0" i="1" smtClean="0">
                        <a:latin typeface="Cambria Math" panose="02040503050406030204" pitchFamily="18" charset="0"/>
                      </a:rPr>
                      <m:t>𝑔</m:t>
                    </m:r>
                    <m:r>
                      <a:rPr lang="en-GB" sz="2400" b="0" i="1" smtClean="0">
                        <a:latin typeface="Cambria Math" panose="02040503050406030204" pitchFamily="18" charset="0"/>
                      </a:rPr>
                      <m:t> </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h</m:t>
                        </m:r>
                      </m:e>
                      <m:sub>
                        <m:r>
                          <a:rPr lang="en-GB" sz="2400" b="0" i="1" smtClean="0">
                            <a:latin typeface="Cambria Math" panose="02040503050406030204" pitchFamily="18" charset="0"/>
                          </a:rPr>
                          <m:t>𝑚𝑒𝑟𝑐𝑢𝑟𝑦</m:t>
                        </m:r>
                      </m:sub>
                    </m:sSub>
                  </m:oMath>
                </a14:m>
                <a:endParaRPr lang="en-GB" sz="2400"/>
              </a:p>
              <a:p>
                <a:pPr/>
                <a:r>
                  <a:rPr lang="en-GB" sz="2400"/>
                  <a:t>Use the formula to calculate atmospheric pressure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𝑃</m:t>
                        </m:r>
                      </m:e>
                      <m:sub>
                        <m:r>
                          <a:rPr lang="en-GB" sz="2400" b="0" i="1" smtClean="0">
                            <a:latin typeface="Cambria Math" panose="02040503050406030204" pitchFamily="18" charset="0"/>
                          </a:rPr>
                          <m:t>𝑎𝑡𝑚</m:t>
                        </m:r>
                      </m:sub>
                    </m:sSub>
                  </m:oMath>
                </a14:m>
                <a:r>
                  <a:rPr lang="en-GB" sz="2400"/>
                  <a:t>, at sea level. </a:t>
                </a:r>
                <a14:m>
                  <m:oMath xmlns:m="http://schemas.openxmlformats.org/officeDocument/2006/math">
                    <m:r>
                      <a:rPr lang="en-GB" sz="2400" i="1" dirty="0" smtClean="0">
                        <a:latin typeface="Cambria Math" panose="02040503050406030204" pitchFamily="18" charset="0"/>
                      </a:rPr>
                      <m:t>𝑑𝑒𝑛𝑠𝑖𝑡𝑦</m:t>
                    </m:r>
                    <m:r>
                      <a:rPr lang="en-GB" sz="2400" i="1" dirty="0" smtClean="0">
                        <a:latin typeface="Cambria Math" panose="02040503050406030204" pitchFamily="18" charset="0"/>
                      </a:rPr>
                      <m:t> </m:t>
                    </m:r>
                    <m:r>
                      <a:rPr lang="en-GB" sz="2400" i="1" dirty="0" smtClean="0">
                        <a:latin typeface="Cambria Math" panose="02040503050406030204" pitchFamily="18" charset="0"/>
                      </a:rPr>
                      <m:t>𝑜𝑓</m:t>
                    </m:r>
                    <m:r>
                      <a:rPr lang="en-GB" sz="2400" i="1" dirty="0" smtClean="0">
                        <a:latin typeface="Cambria Math" panose="02040503050406030204" pitchFamily="18" charset="0"/>
                      </a:rPr>
                      <m:t> </m:t>
                    </m:r>
                    <m:r>
                      <a:rPr lang="en-GB" sz="2400" i="1" dirty="0" smtClean="0">
                        <a:latin typeface="Cambria Math" panose="02040503050406030204" pitchFamily="18" charset="0"/>
                      </a:rPr>
                      <m:t>𝑚𝑒𝑟𝑐𝑢𝑟𝑦</m:t>
                    </m:r>
                    <m:r>
                      <a:rPr lang="en-GB" sz="2400" i="1" dirty="0" smtClean="0">
                        <a:latin typeface="Cambria Math" panose="02040503050406030204" pitchFamily="18" charset="0"/>
                      </a:rPr>
                      <m:t> = 13 546 </m:t>
                    </m:r>
                    <m:r>
                      <a:rPr lang="en-GB" sz="2400" i="1" dirty="0" smtClean="0">
                        <a:latin typeface="Cambria Math" panose="02040503050406030204" pitchFamily="18" charset="0"/>
                      </a:rPr>
                      <m:t>𝑘𝑔</m:t>
                    </m:r>
                    <m:r>
                      <a:rPr lang="en-GB" sz="2400" i="1" dirty="0" smtClean="0">
                        <a:latin typeface="Cambria Math" panose="02040503050406030204" pitchFamily="18" charset="0"/>
                      </a:rPr>
                      <m:t> </m:t>
                    </m:r>
                    <m:sSup>
                      <m:sSupPr>
                        <m:ctrlPr>
                          <a:rPr lang="en-GB" sz="2400" i="1" dirty="0" smtClean="0">
                            <a:latin typeface="Cambria Math" panose="02040503050406030204" pitchFamily="18" charset="0"/>
                          </a:rPr>
                        </m:ctrlPr>
                      </m:sSupPr>
                      <m:e>
                        <m:r>
                          <a:rPr lang="en-GB" sz="2400" i="1" dirty="0" smtClean="0">
                            <a:latin typeface="Cambria Math" panose="02040503050406030204" pitchFamily="18" charset="0"/>
                          </a:rPr>
                          <m:t>𝑚</m:t>
                        </m:r>
                      </m:e>
                      <m:sup>
                        <m:r>
                          <a:rPr lang="en-GB" sz="2400" i="1" dirty="0" smtClean="0">
                            <a:latin typeface="Cambria Math" panose="02040503050406030204" pitchFamily="18" charset="0"/>
                          </a:rPr>
                          <m:t>–</m:t>
                        </m:r>
                        <m:r>
                          <a:rPr lang="en-GB" sz="2400" i="1" dirty="0">
                            <a:latin typeface="Cambria Math" panose="02040503050406030204" pitchFamily="18" charset="0"/>
                          </a:rPr>
                          <m:t>3</m:t>
                        </m:r>
                      </m:sup>
                    </m:sSup>
                    <m:r>
                      <a:rPr lang="en-GB" sz="2400" b="0" i="1" dirty="0" smtClean="0">
                        <a:latin typeface="Cambria Math" panose="02040503050406030204" pitchFamily="18" charset="0"/>
                      </a:rPr>
                      <m:t>:</m:t>
                    </m:r>
                  </m:oMath>
                </a14:m>
                <a:br>
                  <a:rPr lang="en-GB" sz="2400" b="0" i="1">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2400" i="1" dirty="0">
                          <a:latin typeface="Cambria Math" panose="02040503050406030204" pitchFamily="18" charset="0"/>
                        </a:rPr>
                        <m:t>𝑎𝑐𝑐𝑒𝑙𝑒𝑟𝑎𝑡𝑖𝑜𝑛</m:t>
                      </m:r>
                      <m:r>
                        <a:rPr lang="en-GB" sz="2400" i="1" dirty="0">
                          <a:latin typeface="Cambria Math" panose="02040503050406030204" pitchFamily="18" charset="0"/>
                        </a:rPr>
                        <m:t> </m:t>
                      </m:r>
                      <m:r>
                        <a:rPr lang="en-GB" sz="2400" i="1" dirty="0">
                          <a:latin typeface="Cambria Math" panose="02040503050406030204" pitchFamily="18" charset="0"/>
                        </a:rPr>
                        <m:t>𝑑𝑢𝑒</m:t>
                      </m:r>
                      <m:r>
                        <a:rPr lang="en-GB" sz="2400" i="1" dirty="0">
                          <a:latin typeface="Cambria Math" panose="02040503050406030204" pitchFamily="18" charset="0"/>
                        </a:rPr>
                        <m:t> </m:t>
                      </m:r>
                      <m:r>
                        <a:rPr lang="en-GB" sz="2400" i="1" dirty="0">
                          <a:latin typeface="Cambria Math" panose="02040503050406030204" pitchFamily="18" charset="0"/>
                        </a:rPr>
                        <m:t>𝑡𝑜</m:t>
                      </m:r>
                      <m:r>
                        <a:rPr lang="en-GB" sz="2400" i="1" dirty="0">
                          <a:latin typeface="Cambria Math" panose="02040503050406030204" pitchFamily="18" charset="0"/>
                        </a:rPr>
                        <m:t> </m:t>
                      </m:r>
                      <m:r>
                        <a:rPr lang="en-GB" sz="2400" i="1" dirty="0">
                          <a:latin typeface="Cambria Math" panose="02040503050406030204" pitchFamily="18" charset="0"/>
                        </a:rPr>
                        <m:t>𝑔𝑟𝑎𝑣𝑖𝑡𝑦</m:t>
                      </m:r>
                      <m:r>
                        <a:rPr lang="en-GB" sz="2400" i="1" dirty="0">
                          <a:latin typeface="Cambria Math" panose="02040503050406030204" pitchFamily="18" charset="0"/>
                        </a:rPr>
                        <m:t> = 9.8 </m:t>
                      </m:r>
                      <m:r>
                        <a:rPr lang="en-GB" sz="2400" i="1" dirty="0">
                          <a:latin typeface="Cambria Math" panose="02040503050406030204" pitchFamily="18" charset="0"/>
                        </a:rPr>
                        <m:t>𝑚</m:t>
                      </m:r>
                      <m:r>
                        <a:rPr lang="en-GB" sz="2400" i="1" dirty="0">
                          <a:latin typeface="Cambria Math" panose="02040503050406030204" pitchFamily="18" charset="0"/>
                        </a:rPr>
                        <m:t> </m:t>
                      </m:r>
                      <m:sSup>
                        <m:sSupPr>
                          <m:ctrlPr>
                            <a:rPr lang="en-GB" sz="2400" i="1" dirty="0" smtClean="0">
                              <a:latin typeface="Cambria Math" panose="02040503050406030204" pitchFamily="18" charset="0"/>
                            </a:rPr>
                          </m:ctrlPr>
                        </m:sSupPr>
                        <m:e>
                          <m:r>
                            <a:rPr lang="en-GB" sz="2400" i="1" dirty="0" smtClean="0">
                              <a:latin typeface="Cambria Math" panose="02040503050406030204" pitchFamily="18" charset="0"/>
                            </a:rPr>
                            <m:t>𝑠</m:t>
                          </m:r>
                        </m:e>
                        <m:sup>
                          <m:r>
                            <a:rPr lang="en-GB" sz="2400" i="1" dirty="0" smtClean="0">
                              <a:latin typeface="Cambria Math" panose="02040503050406030204" pitchFamily="18" charset="0"/>
                            </a:rPr>
                            <m:t>–2</m:t>
                          </m:r>
                        </m:sup>
                      </m:sSup>
                      <m:r>
                        <a:rPr lang="en-GB" sz="2400" i="1" dirty="0" smtClean="0">
                          <a:latin typeface="Cambria Math" panose="02040503050406030204" pitchFamily="18" charset="0"/>
                        </a:rPr>
                        <m:t> </m:t>
                      </m:r>
                    </m:oMath>
                    <m:oMath xmlns:m="http://schemas.openxmlformats.org/officeDocument/2006/math">
                      <m:r>
                        <a:rPr lang="en-GB" sz="2400" i="1" dirty="0" smtClean="0">
                          <a:latin typeface="Cambria Math" panose="02040503050406030204" pitchFamily="18" charset="0"/>
                        </a:rPr>
                        <m:t>𝐻𝑒𝑖𝑔h𝑡</m:t>
                      </m:r>
                      <m:r>
                        <a:rPr lang="en-GB" sz="2400" i="1" dirty="0" smtClean="0">
                          <a:latin typeface="Cambria Math" panose="02040503050406030204" pitchFamily="18" charset="0"/>
                        </a:rPr>
                        <m:t> </m:t>
                      </m:r>
                      <m:r>
                        <a:rPr lang="en-GB" sz="2400" i="1" dirty="0" smtClean="0">
                          <a:latin typeface="Cambria Math" panose="02040503050406030204" pitchFamily="18" charset="0"/>
                        </a:rPr>
                        <m:t>𝑜𝑓</m:t>
                      </m:r>
                      <m:r>
                        <a:rPr lang="en-GB" sz="2400" i="1" dirty="0" smtClean="0">
                          <a:latin typeface="Cambria Math" panose="02040503050406030204" pitchFamily="18" charset="0"/>
                        </a:rPr>
                        <m:t> </m:t>
                      </m:r>
                      <m:r>
                        <a:rPr lang="en-GB" sz="2400" i="1" dirty="0" smtClean="0">
                          <a:latin typeface="Cambria Math" panose="02040503050406030204" pitchFamily="18" charset="0"/>
                        </a:rPr>
                        <m:t>𝑐𝑜𝑙𝑢𝑚𝑛</m:t>
                      </m:r>
                      <m:r>
                        <a:rPr lang="en-GB" sz="2400" i="1" dirty="0" smtClean="0">
                          <a:latin typeface="Cambria Math" panose="02040503050406030204" pitchFamily="18" charset="0"/>
                        </a:rPr>
                        <m:t> </m:t>
                      </m:r>
                      <m:r>
                        <a:rPr lang="en-GB" sz="2400" i="1" dirty="0" smtClean="0">
                          <a:latin typeface="Cambria Math" panose="02040503050406030204" pitchFamily="18" charset="0"/>
                        </a:rPr>
                        <m:t>𝑜𝑓</m:t>
                      </m:r>
                      <m:r>
                        <a:rPr lang="en-GB" sz="2400" i="1" dirty="0" smtClean="0">
                          <a:latin typeface="Cambria Math" panose="02040503050406030204" pitchFamily="18" charset="0"/>
                        </a:rPr>
                        <m:t> </m:t>
                      </m:r>
                      <m:r>
                        <a:rPr lang="en-GB" sz="2400" i="1" dirty="0" smtClean="0">
                          <a:latin typeface="Cambria Math" panose="02040503050406030204" pitchFamily="18" charset="0"/>
                        </a:rPr>
                        <m:t>𝑚𝑒𝑟𝑐𝑢𝑟𝑦</m:t>
                      </m:r>
                      <m:r>
                        <a:rPr lang="en-GB" sz="2400" i="1" dirty="0" smtClean="0">
                          <a:latin typeface="Cambria Math" panose="02040503050406030204" pitchFamily="18" charset="0"/>
                        </a:rPr>
                        <m:t> </m:t>
                      </m:r>
                      <m:r>
                        <a:rPr lang="en-GB" sz="2400" i="1" dirty="0" smtClean="0">
                          <a:latin typeface="Cambria Math" panose="02040503050406030204" pitchFamily="18" charset="0"/>
                        </a:rPr>
                        <m:t>𝑎𝑡</m:t>
                      </m:r>
                      <m:r>
                        <a:rPr lang="en-GB" sz="2400" i="1" dirty="0" smtClean="0">
                          <a:latin typeface="Cambria Math" panose="02040503050406030204" pitchFamily="18" charset="0"/>
                        </a:rPr>
                        <m:t> </m:t>
                      </m:r>
                      <m:r>
                        <a:rPr lang="en-GB" sz="2400" i="1" dirty="0" smtClean="0">
                          <a:latin typeface="Cambria Math" panose="02040503050406030204" pitchFamily="18" charset="0"/>
                        </a:rPr>
                        <m:t>𝑠𝑒𝑎</m:t>
                      </m:r>
                      <m:r>
                        <a:rPr lang="en-GB" sz="2400" i="1" dirty="0" smtClean="0">
                          <a:latin typeface="Cambria Math" panose="02040503050406030204" pitchFamily="18" charset="0"/>
                        </a:rPr>
                        <m:t> </m:t>
                      </m:r>
                      <m:r>
                        <a:rPr lang="en-GB" sz="2400" i="1" dirty="0" smtClean="0">
                          <a:latin typeface="Cambria Math" panose="02040503050406030204" pitchFamily="18" charset="0"/>
                        </a:rPr>
                        <m:t>𝑙𝑒𝑣𝑒𝑙</m:t>
                      </m:r>
                      <m:r>
                        <a:rPr lang="en-GB" sz="2400" i="1" dirty="0" smtClean="0">
                          <a:latin typeface="Cambria Math" panose="02040503050406030204" pitchFamily="18" charset="0"/>
                        </a:rPr>
                        <m:t> = 760 </m:t>
                      </m:r>
                      <m:r>
                        <a:rPr lang="en-GB" sz="2400" i="1" dirty="0" smtClean="0">
                          <a:latin typeface="Cambria Math" panose="02040503050406030204" pitchFamily="18" charset="0"/>
                        </a:rPr>
                        <m:t>𝑚𝑚</m:t>
                      </m:r>
                    </m:oMath>
                  </m:oMathPara>
                </a14:m>
                <a:endParaRPr lang="en-GB" sz="2400"/>
              </a:p>
            </p:txBody>
          </p:sp>
        </mc:Choice>
        <mc:Fallback xmlns="">
          <p:sp>
            <p:nvSpPr>
              <p:cNvPr id="5" name="TextBox 4">
                <a:extLst>
                  <a:ext uri="{FF2B5EF4-FFF2-40B4-BE49-F238E27FC236}">
                    <a16:creationId xmlns:a16="http://schemas.microsoft.com/office/drawing/2014/main" id="{5CE0FA00-F8C0-0B81-5EC4-58AC4C1F3F51}"/>
                  </a:ext>
                </a:extLst>
              </p:cNvPr>
              <p:cNvSpPr txBox="1">
                <a:spLocks noRot="1" noChangeAspect="1" noMove="1" noResize="1" noEditPoints="1" noAdjustHandles="1" noChangeArrowheads="1" noChangeShapeType="1" noTextEdit="1"/>
              </p:cNvSpPr>
              <p:nvPr/>
            </p:nvSpPr>
            <p:spPr>
              <a:xfrm>
                <a:off x="10749" y="424733"/>
                <a:ext cx="8949500" cy="2736005"/>
              </a:xfrm>
              <a:prstGeom prst="rect">
                <a:avLst/>
              </a:prstGeom>
              <a:blipFill>
                <a:blip r:embed="rId2"/>
                <a:stretch>
                  <a:fillRect l="-1090" t="-1786" b="-2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20B603B-23AF-770F-E5BE-9B5F728FD3A6}"/>
                  </a:ext>
                </a:extLst>
              </p:cNvPr>
              <p:cNvSpPr txBox="1"/>
              <p:nvPr/>
            </p:nvSpPr>
            <p:spPr>
              <a:xfrm>
                <a:off x="6423660" y="5834198"/>
                <a:ext cx="2640330" cy="884281"/>
              </a:xfrm>
              <a:prstGeom prst="rect">
                <a:avLst/>
              </a:prstGeom>
              <a:noFill/>
            </p:spPr>
            <p:txBody>
              <a:bodyPr wrap="square">
                <a:spAutoFit/>
              </a:bodyPr>
              <a:lstStyle/>
              <a:p>
                <a:r>
                  <a:rPr lang="en-GB" sz="1600" b="0" i="1" dirty="0">
                    <a:latin typeface="Cambria Math" panose="02040503050406030204" pitchFamily="18" charset="0"/>
                  </a:rPr>
                  <a:t>Answer</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𝑃</m:t>
                          </m:r>
                        </m:e>
                        <m:sub>
                          <m:r>
                            <a:rPr lang="en-GB" sz="1600" b="0" i="1" smtClean="0">
                              <a:latin typeface="Cambria Math" panose="02040503050406030204" pitchFamily="18" charset="0"/>
                            </a:rPr>
                            <m:t>𝑎𝑡𝑚</m:t>
                          </m:r>
                        </m:sub>
                      </m:sSub>
                      <m:r>
                        <a:rPr lang="en-GB" sz="1600" b="0" i="1" smtClean="0">
                          <a:latin typeface="Cambria Math" panose="02040503050406030204" pitchFamily="18" charset="0"/>
                        </a:rPr>
                        <m:t>=</m:t>
                      </m:r>
                      <m:r>
                        <a:rPr lang="en-GB" sz="1600" b="0" i="1" smtClean="0">
                          <a:latin typeface="Cambria Math" panose="02040503050406030204" pitchFamily="18" charset="0"/>
                        </a:rPr>
                        <m:t>𝜌</m:t>
                      </m:r>
                      <m:r>
                        <a:rPr lang="en-GB" sz="1600" b="0" i="1" smtClean="0">
                          <a:latin typeface="Cambria Math" panose="02040503050406030204" pitchFamily="18" charset="0"/>
                        </a:rPr>
                        <m:t>𝑔</m:t>
                      </m:r>
                      <m:r>
                        <a:rPr lang="en-GB" sz="1600" b="0" i="1" smtClean="0">
                          <a:latin typeface="Cambria Math" panose="02040503050406030204" pitchFamily="18" charset="0"/>
                        </a:rPr>
                        <m:t>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h</m:t>
                          </m:r>
                        </m:e>
                        <m:sub>
                          <m:r>
                            <a:rPr lang="en-GB" sz="1600" b="0" i="1" smtClean="0">
                              <a:latin typeface="Cambria Math" panose="02040503050406030204" pitchFamily="18" charset="0"/>
                            </a:rPr>
                            <m:t>𝑚𝑒𝑟𝑐𝑢𝑟𝑦</m:t>
                          </m:r>
                        </m:sub>
                      </m:sSub>
                    </m:oMath>
                  </m:oMathPara>
                </a14:m>
                <a:endParaRPr lang="en-GB" sz="1600" b="0" dirty="0"/>
              </a:p>
              <a:p>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𝑃</m:t>
                          </m:r>
                        </m:e>
                        <m:sub>
                          <m:r>
                            <a:rPr lang="en-GB" sz="1600" i="1">
                              <a:latin typeface="Cambria Math" panose="02040503050406030204" pitchFamily="18" charset="0"/>
                            </a:rPr>
                            <m:t>𝑎𝑡𝑚</m:t>
                          </m:r>
                        </m:sub>
                      </m:sSub>
                      <m:r>
                        <a:rPr lang="en-GB" sz="1600" i="1">
                          <a:latin typeface="Cambria Math" panose="02040503050406030204" pitchFamily="18" charset="0"/>
                        </a:rPr>
                        <m:t>=</m:t>
                      </m:r>
                      <m:r>
                        <a:rPr lang="en-GB" sz="1600" b="0" i="1" smtClean="0">
                          <a:latin typeface="Cambria Math" panose="02040503050406030204" pitchFamily="18" charset="0"/>
                        </a:rPr>
                        <m:t>1.009×</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5</m:t>
                          </m:r>
                        </m:sup>
                      </m:sSup>
                      <m:r>
                        <a:rPr lang="en-GB" sz="1600" b="0" i="1" smtClean="0">
                          <a:latin typeface="Cambria Math" panose="02040503050406030204" pitchFamily="18" charset="0"/>
                        </a:rPr>
                        <m:t>𝑃𝑎</m:t>
                      </m:r>
                    </m:oMath>
                  </m:oMathPara>
                </a14:m>
                <a:endParaRPr lang="en-GB" sz="1600" dirty="0"/>
              </a:p>
            </p:txBody>
          </p:sp>
        </mc:Choice>
        <mc:Fallback xmlns="">
          <p:sp>
            <p:nvSpPr>
              <p:cNvPr id="7" name="TextBox 6">
                <a:extLst>
                  <a:ext uri="{FF2B5EF4-FFF2-40B4-BE49-F238E27FC236}">
                    <a16:creationId xmlns:a16="http://schemas.microsoft.com/office/drawing/2014/main" id="{020B603B-23AF-770F-E5BE-9B5F728FD3A6}"/>
                  </a:ext>
                </a:extLst>
              </p:cNvPr>
              <p:cNvSpPr txBox="1">
                <a:spLocks noRot="1" noChangeAspect="1" noMove="1" noResize="1" noEditPoints="1" noAdjustHandles="1" noChangeArrowheads="1" noChangeShapeType="1" noTextEdit="1"/>
              </p:cNvSpPr>
              <p:nvPr/>
            </p:nvSpPr>
            <p:spPr>
              <a:xfrm>
                <a:off x="6423660" y="5834198"/>
                <a:ext cx="2640330" cy="884281"/>
              </a:xfrm>
              <a:prstGeom prst="rect">
                <a:avLst/>
              </a:prstGeom>
              <a:blipFill>
                <a:blip r:embed="rId3"/>
                <a:stretch>
                  <a:fillRect l="-1386" t="-2759"/>
                </a:stretch>
              </a:blipFill>
            </p:spPr>
            <p:txBody>
              <a:bodyPr/>
              <a:lstStyle/>
              <a:p>
                <a:r>
                  <a:rPr lang="en-GB">
                    <a:noFill/>
                  </a:rPr>
                  <a:t> </a:t>
                </a:r>
              </a:p>
            </p:txBody>
          </p:sp>
        </mc:Fallback>
      </mc:AlternateContent>
    </p:spTree>
    <p:extLst>
      <p:ext uri="{BB962C8B-B14F-4D97-AF65-F5344CB8AC3E}">
        <p14:creationId xmlns:p14="http://schemas.microsoft.com/office/powerpoint/2010/main" val="17349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78C0BCC-9D1A-B448-A993-3AEC508A76C9}"/>
              </a:ext>
            </a:extLst>
          </p:cNvPr>
          <p:cNvSpPr/>
          <p:nvPr/>
        </p:nvSpPr>
        <p:spPr>
          <a:xfrm>
            <a:off x="-11430" y="2446020"/>
            <a:ext cx="9155430" cy="4411980"/>
          </a:xfrm>
          <a:custGeom>
            <a:avLst/>
            <a:gdLst>
              <a:gd name="connsiteX0" fmla="*/ 0 w 9155430"/>
              <a:gd name="connsiteY0" fmla="*/ 0 h 4411980"/>
              <a:gd name="connsiteX1" fmla="*/ 9155430 w 9155430"/>
              <a:gd name="connsiteY1" fmla="*/ 0 h 4411980"/>
              <a:gd name="connsiteX2" fmla="*/ 9132570 w 9155430"/>
              <a:gd name="connsiteY2" fmla="*/ 4411980 h 4411980"/>
              <a:gd name="connsiteX3" fmla="*/ 4709160 w 9155430"/>
              <a:gd name="connsiteY3" fmla="*/ 4411980 h 4411980"/>
              <a:gd name="connsiteX4" fmla="*/ 525780 w 9155430"/>
              <a:gd name="connsiteY4" fmla="*/ 1005840 h 4411980"/>
              <a:gd name="connsiteX5" fmla="*/ 11430 w 9155430"/>
              <a:gd name="connsiteY5" fmla="*/ 971550 h 441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5430" h="4411980">
                <a:moveTo>
                  <a:pt x="0" y="0"/>
                </a:moveTo>
                <a:lnTo>
                  <a:pt x="9155430" y="0"/>
                </a:lnTo>
                <a:lnTo>
                  <a:pt x="9132570" y="4411980"/>
                </a:lnTo>
                <a:lnTo>
                  <a:pt x="4709160" y="4411980"/>
                </a:lnTo>
                <a:lnTo>
                  <a:pt x="525780" y="1005840"/>
                </a:lnTo>
                <a:lnTo>
                  <a:pt x="11430" y="971550"/>
                </a:lnTo>
              </a:path>
            </a:pathLst>
          </a:custGeom>
          <a:gradFill flip="none" rotWithShape="1">
            <a:gsLst>
              <a:gs pos="0">
                <a:srgbClr val="B8CEDE"/>
              </a:gs>
              <a:gs pos="100000">
                <a:schemeClr val="accent1">
                  <a:tint val="23500"/>
                  <a:satMod val="160000"/>
                </a:schemeClr>
              </a:gs>
            </a:gsLst>
            <a:lin ang="5400000" scaled="0"/>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A8A60D02-2A61-78E3-0BB8-433AB29C61CB}"/>
              </a:ext>
            </a:extLst>
          </p:cNvPr>
          <p:cNvSpPr/>
          <p:nvPr/>
        </p:nvSpPr>
        <p:spPr>
          <a:xfrm>
            <a:off x="4890417" y="4028806"/>
            <a:ext cx="3455106" cy="360335"/>
          </a:xfrm>
          <a:custGeom>
            <a:avLst/>
            <a:gdLst>
              <a:gd name="connsiteX0" fmla="*/ 0 w 1794510"/>
              <a:gd name="connsiteY0" fmla="*/ 0 h 228600"/>
              <a:gd name="connsiteX1" fmla="*/ 228600 w 1794510"/>
              <a:gd name="connsiteY1" fmla="*/ 228600 h 228600"/>
              <a:gd name="connsiteX2" fmla="*/ 1794510 w 1794510"/>
              <a:gd name="connsiteY2" fmla="*/ 228600 h 228600"/>
              <a:gd name="connsiteX3" fmla="*/ 1794510 w 1794510"/>
              <a:gd name="connsiteY3" fmla="*/ 0 h 228600"/>
              <a:gd name="connsiteX4" fmla="*/ 0 w 1794510"/>
              <a:gd name="connsiteY4" fmla="*/ 57150 h 228600"/>
              <a:gd name="connsiteX5" fmla="*/ 0 w 1794510"/>
              <a:gd name="connsiteY5" fmla="*/ 0 h 228600"/>
              <a:gd name="connsiteX0" fmla="*/ 0 w 1794510"/>
              <a:gd name="connsiteY0" fmla="*/ 0 h 228600"/>
              <a:gd name="connsiteX1" fmla="*/ 228600 w 1794510"/>
              <a:gd name="connsiteY1" fmla="*/ 228600 h 228600"/>
              <a:gd name="connsiteX2" fmla="*/ 1794510 w 1794510"/>
              <a:gd name="connsiteY2" fmla="*/ 228600 h 228600"/>
              <a:gd name="connsiteX3" fmla="*/ 1794510 w 1794510"/>
              <a:gd name="connsiteY3" fmla="*/ 0 h 228600"/>
              <a:gd name="connsiteX4" fmla="*/ 0 w 1794510"/>
              <a:gd name="connsiteY4" fmla="*/ 0 h 228600"/>
              <a:gd name="connsiteX0" fmla="*/ 0 w 1843293"/>
              <a:gd name="connsiteY0" fmla="*/ 0 h 228600"/>
              <a:gd name="connsiteX1" fmla="*/ 228600 w 1843293"/>
              <a:gd name="connsiteY1" fmla="*/ 228600 h 228600"/>
              <a:gd name="connsiteX2" fmla="*/ 1794510 w 1843293"/>
              <a:gd name="connsiteY2" fmla="*/ 228600 h 228600"/>
              <a:gd name="connsiteX3" fmla="*/ 1843293 w 1843293"/>
              <a:gd name="connsiteY3" fmla="*/ 48342 h 228600"/>
              <a:gd name="connsiteX4" fmla="*/ 0 w 1843293"/>
              <a:gd name="connsiteY4" fmla="*/ 0 h 228600"/>
              <a:gd name="connsiteX0" fmla="*/ 0 w 1843293"/>
              <a:gd name="connsiteY0" fmla="*/ 0 h 228600"/>
              <a:gd name="connsiteX1" fmla="*/ 228600 w 1843293"/>
              <a:gd name="connsiteY1" fmla="*/ 189926 h 228600"/>
              <a:gd name="connsiteX2" fmla="*/ 1794510 w 1843293"/>
              <a:gd name="connsiteY2" fmla="*/ 228600 h 228600"/>
              <a:gd name="connsiteX3" fmla="*/ 1843293 w 1843293"/>
              <a:gd name="connsiteY3" fmla="*/ 48342 h 228600"/>
              <a:gd name="connsiteX4" fmla="*/ 0 w 1843293"/>
              <a:gd name="connsiteY4" fmla="*/ 0 h 228600"/>
              <a:gd name="connsiteX0" fmla="*/ 0 w 1843293"/>
              <a:gd name="connsiteY0" fmla="*/ 0 h 228600"/>
              <a:gd name="connsiteX1" fmla="*/ 228600 w 1843293"/>
              <a:gd name="connsiteY1" fmla="*/ 189926 h 228600"/>
              <a:gd name="connsiteX2" fmla="*/ 580842 w 1843293"/>
              <a:gd name="connsiteY2" fmla="*/ 228587 h 228600"/>
              <a:gd name="connsiteX3" fmla="*/ 1794510 w 1843293"/>
              <a:gd name="connsiteY3" fmla="*/ 228600 h 228600"/>
              <a:gd name="connsiteX4" fmla="*/ 1843293 w 1843293"/>
              <a:gd name="connsiteY4" fmla="*/ 48342 h 228600"/>
              <a:gd name="connsiteX5" fmla="*/ 0 w 1843293"/>
              <a:gd name="connsiteY5" fmla="*/ 0 h 228600"/>
              <a:gd name="connsiteX0" fmla="*/ 0 w 1843293"/>
              <a:gd name="connsiteY0" fmla="*/ 0 h 228600"/>
              <a:gd name="connsiteX1" fmla="*/ 198788 w 1843293"/>
              <a:gd name="connsiteY1" fmla="*/ 160921 h 228600"/>
              <a:gd name="connsiteX2" fmla="*/ 580842 w 1843293"/>
              <a:gd name="connsiteY2" fmla="*/ 228587 h 228600"/>
              <a:gd name="connsiteX3" fmla="*/ 1794510 w 1843293"/>
              <a:gd name="connsiteY3" fmla="*/ 228600 h 228600"/>
              <a:gd name="connsiteX4" fmla="*/ 1843293 w 1843293"/>
              <a:gd name="connsiteY4" fmla="*/ 48342 h 228600"/>
              <a:gd name="connsiteX5" fmla="*/ 0 w 1843293"/>
              <a:gd name="connsiteY5" fmla="*/ 0 h 228600"/>
              <a:gd name="connsiteX0" fmla="*/ 0 w 1843293"/>
              <a:gd name="connsiteY0" fmla="*/ 0 h 228600"/>
              <a:gd name="connsiteX1" fmla="*/ 198788 w 1843293"/>
              <a:gd name="connsiteY1" fmla="*/ 160921 h 228600"/>
              <a:gd name="connsiteX2" fmla="*/ 580842 w 1843293"/>
              <a:gd name="connsiteY2" fmla="*/ 228587 h 228600"/>
              <a:gd name="connsiteX3" fmla="*/ 1794510 w 1843293"/>
              <a:gd name="connsiteY3" fmla="*/ 228600 h 228600"/>
              <a:gd name="connsiteX4" fmla="*/ 1843293 w 1843293"/>
              <a:gd name="connsiteY4" fmla="*/ 48342 h 228600"/>
              <a:gd name="connsiteX5" fmla="*/ 0 w 1843293"/>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293" h="228600">
                <a:moveTo>
                  <a:pt x="0" y="0"/>
                </a:moveTo>
                <a:lnTo>
                  <a:pt x="198788" y="160921"/>
                </a:lnTo>
                <a:cubicBezTo>
                  <a:pt x="317105" y="186699"/>
                  <a:pt x="467945" y="225369"/>
                  <a:pt x="580842" y="228587"/>
                </a:cubicBezTo>
                <a:lnTo>
                  <a:pt x="1794510" y="228600"/>
                </a:lnTo>
                <a:lnTo>
                  <a:pt x="1843293" y="48342"/>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3B9E9CCF-F0F7-7906-359B-3942D9F3BC45}"/>
              </a:ext>
            </a:extLst>
          </p:cNvPr>
          <p:cNvCxnSpPr>
            <a:cxnSpLocks/>
            <a:stCxn id="7" idx="2"/>
            <a:endCxn id="14" idx="0"/>
          </p:cNvCxnSpPr>
          <p:nvPr/>
        </p:nvCxnSpPr>
        <p:spPr>
          <a:xfrm>
            <a:off x="1683118" y="3789688"/>
            <a:ext cx="4006518" cy="80517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4" name="Freeform: Shape 13">
            <a:extLst>
              <a:ext uri="{FF2B5EF4-FFF2-40B4-BE49-F238E27FC236}">
                <a16:creationId xmlns:a16="http://schemas.microsoft.com/office/drawing/2014/main" id="{3D68AE56-AF3B-19AD-EC5C-7FD4351132B8}"/>
              </a:ext>
            </a:extLst>
          </p:cNvPr>
          <p:cNvSpPr/>
          <p:nvPr/>
        </p:nvSpPr>
        <p:spPr>
          <a:xfrm>
            <a:off x="5689636" y="4594860"/>
            <a:ext cx="1760643" cy="235373"/>
          </a:xfrm>
          <a:custGeom>
            <a:avLst/>
            <a:gdLst>
              <a:gd name="connsiteX0" fmla="*/ 0 w 1794510"/>
              <a:gd name="connsiteY0" fmla="*/ 0 h 228600"/>
              <a:gd name="connsiteX1" fmla="*/ 228600 w 1794510"/>
              <a:gd name="connsiteY1" fmla="*/ 228600 h 228600"/>
              <a:gd name="connsiteX2" fmla="*/ 1794510 w 1794510"/>
              <a:gd name="connsiteY2" fmla="*/ 228600 h 228600"/>
              <a:gd name="connsiteX3" fmla="*/ 1794510 w 1794510"/>
              <a:gd name="connsiteY3" fmla="*/ 0 h 228600"/>
              <a:gd name="connsiteX4" fmla="*/ 0 w 1794510"/>
              <a:gd name="connsiteY4" fmla="*/ 57150 h 228600"/>
              <a:gd name="connsiteX5" fmla="*/ 0 w 1794510"/>
              <a:gd name="connsiteY5" fmla="*/ 0 h 228600"/>
              <a:gd name="connsiteX0" fmla="*/ 0 w 1794510"/>
              <a:gd name="connsiteY0" fmla="*/ 0 h 228600"/>
              <a:gd name="connsiteX1" fmla="*/ 228600 w 1794510"/>
              <a:gd name="connsiteY1" fmla="*/ 228600 h 228600"/>
              <a:gd name="connsiteX2" fmla="*/ 1794510 w 1794510"/>
              <a:gd name="connsiteY2" fmla="*/ 228600 h 228600"/>
              <a:gd name="connsiteX3" fmla="*/ 1794510 w 1794510"/>
              <a:gd name="connsiteY3" fmla="*/ 0 h 228600"/>
              <a:gd name="connsiteX4" fmla="*/ 0 w 1794510"/>
              <a:gd name="connsiteY4" fmla="*/ 0 h 228600"/>
              <a:gd name="connsiteX0" fmla="*/ 0 w 1794510"/>
              <a:gd name="connsiteY0" fmla="*/ 0 h 228600"/>
              <a:gd name="connsiteX1" fmla="*/ 292100 w 1794510"/>
              <a:gd name="connsiteY1" fmla="*/ 198967 h 228600"/>
              <a:gd name="connsiteX2" fmla="*/ 1794510 w 1794510"/>
              <a:gd name="connsiteY2" fmla="*/ 228600 h 228600"/>
              <a:gd name="connsiteX3" fmla="*/ 1794510 w 1794510"/>
              <a:gd name="connsiteY3" fmla="*/ 0 h 228600"/>
              <a:gd name="connsiteX4" fmla="*/ 0 w 1794510"/>
              <a:gd name="connsiteY4" fmla="*/ 0 h 228600"/>
              <a:gd name="connsiteX0" fmla="*/ 0 w 1794510"/>
              <a:gd name="connsiteY0" fmla="*/ 0 h 235373"/>
              <a:gd name="connsiteX1" fmla="*/ 292100 w 1794510"/>
              <a:gd name="connsiteY1" fmla="*/ 198967 h 235373"/>
              <a:gd name="connsiteX2" fmla="*/ 656130 w 1794510"/>
              <a:gd name="connsiteY2" fmla="*/ 235373 h 235373"/>
              <a:gd name="connsiteX3" fmla="*/ 1794510 w 1794510"/>
              <a:gd name="connsiteY3" fmla="*/ 228600 h 235373"/>
              <a:gd name="connsiteX4" fmla="*/ 1794510 w 1794510"/>
              <a:gd name="connsiteY4" fmla="*/ 0 h 235373"/>
              <a:gd name="connsiteX5" fmla="*/ 0 w 1794510"/>
              <a:gd name="connsiteY5" fmla="*/ 0 h 235373"/>
              <a:gd name="connsiteX0" fmla="*/ 0 w 1794510"/>
              <a:gd name="connsiteY0" fmla="*/ 0 h 235373"/>
              <a:gd name="connsiteX1" fmla="*/ 292100 w 1794510"/>
              <a:gd name="connsiteY1" fmla="*/ 198967 h 235373"/>
              <a:gd name="connsiteX2" fmla="*/ 656130 w 1794510"/>
              <a:gd name="connsiteY2" fmla="*/ 235373 h 235373"/>
              <a:gd name="connsiteX3" fmla="*/ 1731010 w 1794510"/>
              <a:gd name="connsiteY3" fmla="*/ 203200 h 235373"/>
              <a:gd name="connsiteX4" fmla="*/ 1794510 w 1794510"/>
              <a:gd name="connsiteY4" fmla="*/ 0 h 235373"/>
              <a:gd name="connsiteX5" fmla="*/ 0 w 1794510"/>
              <a:gd name="connsiteY5" fmla="*/ 0 h 235373"/>
              <a:gd name="connsiteX0" fmla="*/ 0 w 1760643"/>
              <a:gd name="connsiteY0" fmla="*/ 0 h 235373"/>
              <a:gd name="connsiteX1" fmla="*/ 292100 w 1760643"/>
              <a:gd name="connsiteY1" fmla="*/ 198967 h 235373"/>
              <a:gd name="connsiteX2" fmla="*/ 656130 w 1760643"/>
              <a:gd name="connsiteY2" fmla="*/ 235373 h 235373"/>
              <a:gd name="connsiteX3" fmla="*/ 1731010 w 1760643"/>
              <a:gd name="connsiteY3" fmla="*/ 203200 h 235373"/>
              <a:gd name="connsiteX4" fmla="*/ 1760643 w 1760643"/>
              <a:gd name="connsiteY4" fmla="*/ 4233 h 235373"/>
              <a:gd name="connsiteX5" fmla="*/ 0 w 1760643"/>
              <a:gd name="connsiteY5" fmla="*/ 0 h 235373"/>
              <a:gd name="connsiteX0" fmla="*/ 0 w 1760643"/>
              <a:gd name="connsiteY0" fmla="*/ 0 h 235373"/>
              <a:gd name="connsiteX1" fmla="*/ 270934 w 1760643"/>
              <a:gd name="connsiteY1" fmla="*/ 177800 h 235373"/>
              <a:gd name="connsiteX2" fmla="*/ 656130 w 1760643"/>
              <a:gd name="connsiteY2" fmla="*/ 235373 h 235373"/>
              <a:gd name="connsiteX3" fmla="*/ 1731010 w 1760643"/>
              <a:gd name="connsiteY3" fmla="*/ 203200 h 235373"/>
              <a:gd name="connsiteX4" fmla="*/ 1760643 w 1760643"/>
              <a:gd name="connsiteY4" fmla="*/ 4233 h 235373"/>
              <a:gd name="connsiteX5" fmla="*/ 0 w 1760643"/>
              <a:gd name="connsiteY5" fmla="*/ 0 h 235373"/>
              <a:gd name="connsiteX0" fmla="*/ 0 w 1777576"/>
              <a:gd name="connsiteY0" fmla="*/ 0 h 235373"/>
              <a:gd name="connsiteX1" fmla="*/ 270934 w 1777576"/>
              <a:gd name="connsiteY1" fmla="*/ 177800 h 235373"/>
              <a:gd name="connsiteX2" fmla="*/ 656130 w 1777576"/>
              <a:gd name="connsiteY2" fmla="*/ 235373 h 235373"/>
              <a:gd name="connsiteX3" fmla="*/ 1731010 w 1777576"/>
              <a:gd name="connsiteY3" fmla="*/ 203200 h 235373"/>
              <a:gd name="connsiteX4" fmla="*/ 1777576 w 1777576"/>
              <a:gd name="connsiteY4" fmla="*/ 105833 h 235373"/>
              <a:gd name="connsiteX5" fmla="*/ 0 w 1777576"/>
              <a:gd name="connsiteY5" fmla="*/ 0 h 235373"/>
              <a:gd name="connsiteX0" fmla="*/ 0 w 1760643"/>
              <a:gd name="connsiteY0" fmla="*/ 0 h 235373"/>
              <a:gd name="connsiteX1" fmla="*/ 270934 w 1760643"/>
              <a:gd name="connsiteY1" fmla="*/ 177800 h 235373"/>
              <a:gd name="connsiteX2" fmla="*/ 656130 w 1760643"/>
              <a:gd name="connsiteY2" fmla="*/ 235373 h 235373"/>
              <a:gd name="connsiteX3" fmla="*/ 1731010 w 1760643"/>
              <a:gd name="connsiteY3" fmla="*/ 203200 h 235373"/>
              <a:gd name="connsiteX4" fmla="*/ 1760643 w 1760643"/>
              <a:gd name="connsiteY4" fmla="*/ 55033 h 235373"/>
              <a:gd name="connsiteX5" fmla="*/ 0 w 1760643"/>
              <a:gd name="connsiteY5" fmla="*/ 0 h 2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643" h="235373">
                <a:moveTo>
                  <a:pt x="0" y="0"/>
                </a:moveTo>
                <a:lnTo>
                  <a:pt x="270934" y="177800"/>
                </a:lnTo>
                <a:cubicBezTo>
                  <a:pt x="476944" y="184291"/>
                  <a:pt x="450120" y="228882"/>
                  <a:pt x="656130" y="235373"/>
                </a:cubicBezTo>
                <a:lnTo>
                  <a:pt x="1731010" y="203200"/>
                </a:lnTo>
                <a:lnTo>
                  <a:pt x="1760643" y="55033"/>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A9386D47-CAA2-70F2-3D67-C382F58554A8}"/>
              </a:ext>
            </a:extLst>
          </p:cNvPr>
          <p:cNvCxnSpPr>
            <a:cxnSpLocks/>
            <a:endCxn id="16" idx="0"/>
          </p:cNvCxnSpPr>
          <p:nvPr/>
        </p:nvCxnSpPr>
        <p:spPr>
          <a:xfrm>
            <a:off x="1237753" y="3375875"/>
            <a:ext cx="3652664" cy="65293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6" name="Freeform: Shape 45">
            <a:extLst>
              <a:ext uri="{FF2B5EF4-FFF2-40B4-BE49-F238E27FC236}">
                <a16:creationId xmlns:a16="http://schemas.microsoft.com/office/drawing/2014/main" id="{770E2CF7-577A-B420-19FC-07154C6EAF24}"/>
              </a:ext>
            </a:extLst>
          </p:cNvPr>
          <p:cNvSpPr/>
          <p:nvPr/>
        </p:nvSpPr>
        <p:spPr>
          <a:xfrm>
            <a:off x="0" y="3280410"/>
            <a:ext cx="4663440" cy="3474720"/>
          </a:xfrm>
          <a:custGeom>
            <a:avLst/>
            <a:gdLst>
              <a:gd name="connsiteX0" fmla="*/ 2606040 w 2651760"/>
              <a:gd name="connsiteY0" fmla="*/ 1794510 h 1794510"/>
              <a:gd name="connsiteX1" fmla="*/ 2651760 w 2651760"/>
              <a:gd name="connsiteY1" fmla="*/ 1748790 h 1794510"/>
              <a:gd name="connsiteX2" fmla="*/ 571500 w 2651760"/>
              <a:gd name="connsiteY2" fmla="*/ 11430 h 1794510"/>
              <a:gd name="connsiteX3" fmla="*/ 0 w 2651760"/>
              <a:gd name="connsiteY3" fmla="*/ 0 h 1794510"/>
              <a:gd name="connsiteX0" fmla="*/ 4663440 w 4663440"/>
              <a:gd name="connsiteY0" fmla="*/ 3474720 h 3474720"/>
              <a:gd name="connsiteX1" fmla="*/ 2651760 w 4663440"/>
              <a:gd name="connsiteY1" fmla="*/ 1748790 h 3474720"/>
              <a:gd name="connsiteX2" fmla="*/ 571500 w 4663440"/>
              <a:gd name="connsiteY2" fmla="*/ 11430 h 3474720"/>
              <a:gd name="connsiteX3" fmla="*/ 0 w 4663440"/>
              <a:gd name="connsiteY3" fmla="*/ 0 h 3474720"/>
            </a:gdLst>
            <a:ahLst/>
            <a:cxnLst>
              <a:cxn ang="0">
                <a:pos x="connsiteX0" y="connsiteY0"/>
              </a:cxn>
              <a:cxn ang="0">
                <a:pos x="connsiteX1" y="connsiteY1"/>
              </a:cxn>
              <a:cxn ang="0">
                <a:pos x="connsiteX2" y="connsiteY2"/>
              </a:cxn>
              <a:cxn ang="0">
                <a:pos x="connsiteX3" y="connsiteY3"/>
              </a:cxn>
            </a:cxnLst>
            <a:rect l="l" t="t" r="r" b="b"/>
            <a:pathLst>
              <a:path w="4663440" h="3474720">
                <a:moveTo>
                  <a:pt x="4663440" y="3474720"/>
                </a:moveTo>
                <a:lnTo>
                  <a:pt x="2651760" y="1748790"/>
                </a:lnTo>
                <a:lnTo>
                  <a:pt x="571500" y="11430"/>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itle 51">
            <a:extLst>
              <a:ext uri="{FF2B5EF4-FFF2-40B4-BE49-F238E27FC236}">
                <a16:creationId xmlns:a16="http://schemas.microsoft.com/office/drawing/2014/main" id="{2DCC81C0-AB87-96DF-7B6B-D6384DF5BABE}"/>
              </a:ext>
            </a:extLst>
          </p:cNvPr>
          <p:cNvSpPr>
            <a:spLocks noGrp="1"/>
          </p:cNvSpPr>
          <p:nvPr>
            <p:ph type="title"/>
          </p:nvPr>
        </p:nvSpPr>
        <p:spPr/>
        <p:txBody>
          <a:bodyPr>
            <a:normAutofit fontScale="90000"/>
          </a:bodyPr>
          <a:lstStyle/>
          <a:p>
            <a:r>
              <a:rPr lang="en-GB" dirty="0"/>
              <a:t>Example mass and acceleration.</a:t>
            </a:r>
          </a:p>
        </p:txBody>
      </p:sp>
      <p:sp>
        <p:nvSpPr>
          <p:cNvPr id="24" name="Text Placeholder 23">
            <a:extLst>
              <a:ext uri="{FF2B5EF4-FFF2-40B4-BE49-F238E27FC236}">
                <a16:creationId xmlns:a16="http://schemas.microsoft.com/office/drawing/2014/main" id="{AAD1C0D3-C4A2-E49C-6BA3-495260E76036}"/>
              </a:ext>
            </a:extLst>
          </p:cNvPr>
          <p:cNvSpPr>
            <a:spLocks noGrp="1"/>
          </p:cNvSpPr>
          <p:nvPr>
            <p:ph type="body" sz="quarter" idx="10"/>
          </p:nvPr>
        </p:nvSpPr>
        <p:spPr/>
        <p:txBody>
          <a:bodyPr/>
          <a:lstStyle/>
          <a:p>
            <a:r>
              <a:rPr lang="en-GB" dirty="0"/>
              <a:t>Which boat will have the higher acceleration?</a:t>
            </a:r>
          </a:p>
        </p:txBody>
      </p:sp>
      <p:grpSp>
        <p:nvGrpSpPr>
          <p:cNvPr id="11" name="Group 10">
            <a:extLst>
              <a:ext uri="{FF2B5EF4-FFF2-40B4-BE49-F238E27FC236}">
                <a16:creationId xmlns:a16="http://schemas.microsoft.com/office/drawing/2014/main" id="{162C2EDB-6516-67DE-3A77-3D993E8756D2}"/>
              </a:ext>
            </a:extLst>
          </p:cNvPr>
          <p:cNvGrpSpPr/>
          <p:nvPr/>
        </p:nvGrpSpPr>
        <p:grpSpPr>
          <a:xfrm>
            <a:off x="1211580" y="3509010"/>
            <a:ext cx="471538" cy="948690"/>
            <a:chOff x="1211580" y="2526030"/>
            <a:chExt cx="960120" cy="1931670"/>
          </a:xfrm>
        </p:grpSpPr>
        <p:sp>
          <p:nvSpPr>
            <p:cNvPr id="4" name="Oval 3">
              <a:extLst>
                <a:ext uri="{FF2B5EF4-FFF2-40B4-BE49-F238E27FC236}">
                  <a16:creationId xmlns:a16="http://schemas.microsoft.com/office/drawing/2014/main" id="{B43F5947-554E-A1B9-353F-70EC85CE6EA4}"/>
                </a:ext>
              </a:extLst>
            </p:cNvPr>
            <p:cNvSpPr/>
            <p:nvPr/>
          </p:nvSpPr>
          <p:spPr>
            <a:xfrm>
              <a:off x="1211580" y="2526030"/>
              <a:ext cx="445770" cy="41148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F09F752C-602C-B8FA-96AE-D8EBF3D814DE}"/>
                </a:ext>
              </a:extLst>
            </p:cNvPr>
            <p:cNvSpPr/>
            <p:nvPr/>
          </p:nvSpPr>
          <p:spPr>
            <a:xfrm>
              <a:off x="1485900" y="2914650"/>
              <a:ext cx="320040" cy="1543050"/>
            </a:xfrm>
            <a:custGeom>
              <a:avLst/>
              <a:gdLst>
                <a:gd name="connsiteX0" fmla="*/ 0 w 320040"/>
                <a:gd name="connsiteY0" fmla="*/ 0 h 1543050"/>
                <a:gd name="connsiteX1" fmla="*/ 102870 w 320040"/>
                <a:gd name="connsiteY1" fmla="*/ 754380 h 1543050"/>
                <a:gd name="connsiteX2" fmla="*/ 308610 w 320040"/>
                <a:gd name="connsiteY2" fmla="*/ 1188720 h 1543050"/>
                <a:gd name="connsiteX3" fmla="*/ 320040 w 32004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320040" h="1543050">
                  <a:moveTo>
                    <a:pt x="0" y="0"/>
                  </a:moveTo>
                  <a:lnTo>
                    <a:pt x="102870" y="754380"/>
                  </a:lnTo>
                  <a:lnTo>
                    <a:pt x="308610" y="1188720"/>
                  </a:lnTo>
                  <a:lnTo>
                    <a:pt x="320040" y="154305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39888466-FC66-FAFD-E889-BA037D5AA09F}"/>
                </a:ext>
              </a:extLst>
            </p:cNvPr>
            <p:cNvSpPr/>
            <p:nvPr/>
          </p:nvSpPr>
          <p:spPr>
            <a:xfrm>
              <a:off x="1428750" y="3680460"/>
              <a:ext cx="114300" cy="742950"/>
            </a:xfrm>
            <a:custGeom>
              <a:avLst/>
              <a:gdLst>
                <a:gd name="connsiteX0" fmla="*/ 114300 w 114300"/>
                <a:gd name="connsiteY0" fmla="*/ 0 h 742950"/>
                <a:gd name="connsiteX1" fmla="*/ 68580 w 114300"/>
                <a:gd name="connsiteY1" fmla="*/ 422910 h 742950"/>
                <a:gd name="connsiteX2" fmla="*/ 0 w 114300"/>
                <a:gd name="connsiteY2" fmla="*/ 742950 h 742950"/>
              </a:gdLst>
              <a:ahLst/>
              <a:cxnLst>
                <a:cxn ang="0">
                  <a:pos x="connsiteX0" y="connsiteY0"/>
                </a:cxn>
                <a:cxn ang="0">
                  <a:pos x="connsiteX1" y="connsiteY1"/>
                </a:cxn>
                <a:cxn ang="0">
                  <a:pos x="connsiteX2" y="connsiteY2"/>
                </a:cxn>
              </a:cxnLst>
              <a:rect l="l" t="t" r="r" b="b"/>
              <a:pathLst>
                <a:path w="114300" h="742950">
                  <a:moveTo>
                    <a:pt x="114300" y="0"/>
                  </a:moveTo>
                  <a:lnTo>
                    <a:pt x="68580" y="422910"/>
                  </a:lnTo>
                  <a:lnTo>
                    <a:pt x="0" y="74295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DBA9CD1E-1AF9-A63A-29E7-CB9123B89AEF}"/>
                </a:ext>
              </a:extLst>
            </p:cNvPr>
            <p:cNvSpPr/>
            <p:nvPr/>
          </p:nvSpPr>
          <p:spPr>
            <a:xfrm>
              <a:off x="1485900" y="2994660"/>
              <a:ext cx="685800" cy="102870"/>
            </a:xfrm>
            <a:custGeom>
              <a:avLst/>
              <a:gdLst>
                <a:gd name="connsiteX0" fmla="*/ 0 w 685800"/>
                <a:gd name="connsiteY0" fmla="*/ 0 h 102870"/>
                <a:gd name="connsiteX1" fmla="*/ 400050 w 685800"/>
                <a:gd name="connsiteY1" fmla="*/ 80010 h 102870"/>
                <a:gd name="connsiteX2" fmla="*/ 685800 w 685800"/>
                <a:gd name="connsiteY2" fmla="*/ 102870 h 102870"/>
              </a:gdLst>
              <a:ahLst/>
              <a:cxnLst>
                <a:cxn ang="0">
                  <a:pos x="connsiteX0" y="connsiteY0"/>
                </a:cxn>
                <a:cxn ang="0">
                  <a:pos x="connsiteX1" y="connsiteY1"/>
                </a:cxn>
                <a:cxn ang="0">
                  <a:pos x="connsiteX2" y="connsiteY2"/>
                </a:cxn>
              </a:cxnLst>
              <a:rect l="l" t="t" r="r" b="b"/>
              <a:pathLst>
                <a:path w="685800" h="102870">
                  <a:moveTo>
                    <a:pt x="0" y="0"/>
                  </a:moveTo>
                  <a:lnTo>
                    <a:pt x="400050" y="80010"/>
                  </a:lnTo>
                  <a:lnTo>
                    <a:pt x="685800" y="10287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A8669953-4420-2C96-7739-EE3E45EC6FEF}"/>
              </a:ext>
            </a:extLst>
          </p:cNvPr>
          <p:cNvGrpSpPr/>
          <p:nvPr/>
        </p:nvGrpSpPr>
        <p:grpSpPr>
          <a:xfrm>
            <a:off x="811124" y="3080116"/>
            <a:ext cx="471538" cy="948690"/>
            <a:chOff x="1211580" y="2526030"/>
            <a:chExt cx="960120" cy="1931670"/>
          </a:xfrm>
        </p:grpSpPr>
        <p:sp>
          <p:nvSpPr>
            <p:cNvPr id="19" name="Oval 18">
              <a:extLst>
                <a:ext uri="{FF2B5EF4-FFF2-40B4-BE49-F238E27FC236}">
                  <a16:creationId xmlns:a16="http://schemas.microsoft.com/office/drawing/2014/main" id="{5F6160BF-D96D-3DB2-96C9-585382D97EE1}"/>
                </a:ext>
              </a:extLst>
            </p:cNvPr>
            <p:cNvSpPr/>
            <p:nvPr/>
          </p:nvSpPr>
          <p:spPr>
            <a:xfrm>
              <a:off x="1211580" y="2526030"/>
              <a:ext cx="445770" cy="41148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8E2851AA-5D19-692F-78FB-3678D65F4FBD}"/>
                </a:ext>
              </a:extLst>
            </p:cNvPr>
            <p:cNvSpPr/>
            <p:nvPr/>
          </p:nvSpPr>
          <p:spPr>
            <a:xfrm>
              <a:off x="1485900" y="2914650"/>
              <a:ext cx="320040" cy="1543050"/>
            </a:xfrm>
            <a:custGeom>
              <a:avLst/>
              <a:gdLst>
                <a:gd name="connsiteX0" fmla="*/ 0 w 320040"/>
                <a:gd name="connsiteY0" fmla="*/ 0 h 1543050"/>
                <a:gd name="connsiteX1" fmla="*/ 102870 w 320040"/>
                <a:gd name="connsiteY1" fmla="*/ 754380 h 1543050"/>
                <a:gd name="connsiteX2" fmla="*/ 308610 w 320040"/>
                <a:gd name="connsiteY2" fmla="*/ 1188720 h 1543050"/>
                <a:gd name="connsiteX3" fmla="*/ 320040 w 32004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320040" h="1543050">
                  <a:moveTo>
                    <a:pt x="0" y="0"/>
                  </a:moveTo>
                  <a:lnTo>
                    <a:pt x="102870" y="754380"/>
                  </a:lnTo>
                  <a:lnTo>
                    <a:pt x="308610" y="1188720"/>
                  </a:lnTo>
                  <a:lnTo>
                    <a:pt x="320040" y="154305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C8503165-0E2E-49BB-976B-03E5BC873379}"/>
                </a:ext>
              </a:extLst>
            </p:cNvPr>
            <p:cNvSpPr/>
            <p:nvPr/>
          </p:nvSpPr>
          <p:spPr>
            <a:xfrm>
              <a:off x="1428750" y="3680460"/>
              <a:ext cx="114300" cy="742950"/>
            </a:xfrm>
            <a:custGeom>
              <a:avLst/>
              <a:gdLst>
                <a:gd name="connsiteX0" fmla="*/ 114300 w 114300"/>
                <a:gd name="connsiteY0" fmla="*/ 0 h 742950"/>
                <a:gd name="connsiteX1" fmla="*/ 68580 w 114300"/>
                <a:gd name="connsiteY1" fmla="*/ 422910 h 742950"/>
                <a:gd name="connsiteX2" fmla="*/ 0 w 114300"/>
                <a:gd name="connsiteY2" fmla="*/ 742950 h 742950"/>
              </a:gdLst>
              <a:ahLst/>
              <a:cxnLst>
                <a:cxn ang="0">
                  <a:pos x="connsiteX0" y="connsiteY0"/>
                </a:cxn>
                <a:cxn ang="0">
                  <a:pos x="connsiteX1" y="connsiteY1"/>
                </a:cxn>
                <a:cxn ang="0">
                  <a:pos x="connsiteX2" y="connsiteY2"/>
                </a:cxn>
              </a:cxnLst>
              <a:rect l="l" t="t" r="r" b="b"/>
              <a:pathLst>
                <a:path w="114300" h="742950">
                  <a:moveTo>
                    <a:pt x="114300" y="0"/>
                  </a:moveTo>
                  <a:lnTo>
                    <a:pt x="68580" y="422910"/>
                  </a:lnTo>
                  <a:lnTo>
                    <a:pt x="0" y="74295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B1702DDF-C73B-299E-3F25-91484F21368F}"/>
                </a:ext>
              </a:extLst>
            </p:cNvPr>
            <p:cNvSpPr/>
            <p:nvPr/>
          </p:nvSpPr>
          <p:spPr>
            <a:xfrm>
              <a:off x="1485900" y="2994660"/>
              <a:ext cx="685800" cy="102870"/>
            </a:xfrm>
            <a:custGeom>
              <a:avLst/>
              <a:gdLst>
                <a:gd name="connsiteX0" fmla="*/ 0 w 685800"/>
                <a:gd name="connsiteY0" fmla="*/ 0 h 102870"/>
                <a:gd name="connsiteX1" fmla="*/ 400050 w 685800"/>
                <a:gd name="connsiteY1" fmla="*/ 80010 h 102870"/>
                <a:gd name="connsiteX2" fmla="*/ 685800 w 685800"/>
                <a:gd name="connsiteY2" fmla="*/ 102870 h 102870"/>
              </a:gdLst>
              <a:ahLst/>
              <a:cxnLst>
                <a:cxn ang="0">
                  <a:pos x="connsiteX0" y="connsiteY0"/>
                </a:cxn>
                <a:cxn ang="0">
                  <a:pos x="connsiteX1" y="connsiteY1"/>
                </a:cxn>
                <a:cxn ang="0">
                  <a:pos x="connsiteX2" y="connsiteY2"/>
                </a:cxn>
              </a:cxnLst>
              <a:rect l="l" t="t" r="r" b="b"/>
              <a:pathLst>
                <a:path w="685800" h="102870">
                  <a:moveTo>
                    <a:pt x="0" y="0"/>
                  </a:moveTo>
                  <a:lnTo>
                    <a:pt x="400050" y="80010"/>
                  </a:lnTo>
                  <a:lnTo>
                    <a:pt x="685800" y="10287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0D88205-F90E-BAE7-2AA6-98C8AD43EEEF}"/>
                  </a:ext>
                </a:extLst>
              </p:cNvPr>
              <p:cNvSpPr txBox="1"/>
              <p:nvPr/>
            </p:nvSpPr>
            <p:spPr>
              <a:xfrm>
                <a:off x="122292" y="5312129"/>
                <a:ext cx="8843280" cy="1578894"/>
              </a:xfrm>
              <a:prstGeom prst="rect">
                <a:avLst/>
              </a:prstGeom>
              <a:solidFill>
                <a:schemeClr val="bg1"/>
              </a:solid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If both men pull with the same force, the small empty boat will have much higher acceleration because F=ma </a:t>
                </a:r>
                <a14:m>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𝑎</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𝑓</m:t>
                        </m:r>
                      </m:num>
                      <m:den>
                        <m:r>
                          <a:rPr lang="en-GB" sz="2800" b="0" i="1" smtClean="0">
                            <a:latin typeface="Cambria Math" panose="02040503050406030204" pitchFamily="18" charset="0"/>
                            <a:cs typeface="Arial" panose="020B0604020202020204" pitchFamily="34" charset="0"/>
                          </a:rPr>
                          <m:t>𝑚</m:t>
                        </m:r>
                      </m:den>
                    </m:f>
                  </m:oMath>
                </a14:m>
                <a:r>
                  <a:rPr lang="en-GB" sz="2800">
                    <a:latin typeface="Arial" panose="020B0604020202020204" pitchFamily="34" charset="0"/>
                    <a:cs typeface="Arial" panose="020B0604020202020204" pitchFamily="34" charset="0"/>
                  </a:rPr>
                  <a:t> (small mass high acceleration)</a:t>
                </a:r>
              </a:p>
            </p:txBody>
          </p:sp>
        </mc:Choice>
        <mc:Fallback xmlns="">
          <p:sp>
            <p:nvSpPr>
              <p:cNvPr id="45" name="TextBox 44">
                <a:extLst>
                  <a:ext uri="{FF2B5EF4-FFF2-40B4-BE49-F238E27FC236}">
                    <a16:creationId xmlns:a16="http://schemas.microsoft.com/office/drawing/2014/main" id="{30D88205-F90E-BAE7-2AA6-98C8AD43EEEF}"/>
                  </a:ext>
                </a:extLst>
              </p:cNvPr>
              <p:cNvSpPr txBox="1">
                <a:spLocks noRot="1" noChangeAspect="1" noMove="1" noResize="1" noEditPoints="1" noAdjustHandles="1" noChangeArrowheads="1" noChangeShapeType="1" noTextEdit="1"/>
              </p:cNvSpPr>
              <p:nvPr/>
            </p:nvSpPr>
            <p:spPr>
              <a:xfrm>
                <a:off x="122292" y="5312129"/>
                <a:ext cx="8843280" cy="1578894"/>
              </a:xfrm>
              <a:prstGeom prst="rect">
                <a:avLst/>
              </a:prstGeom>
              <a:blipFill>
                <a:blip r:embed="rId2"/>
                <a:stretch>
                  <a:fillRect l="-1378" t="-3861" b="-3475"/>
                </a:stretch>
              </a:blipFill>
            </p:spPr>
            <p:txBody>
              <a:bodyPr/>
              <a:lstStyle/>
              <a:p>
                <a:r>
                  <a:rPr lang="en-US">
                    <a:noFill/>
                  </a:rPr>
                  <a:t> </a:t>
                </a:r>
              </a:p>
            </p:txBody>
          </p:sp>
        </mc:Fallback>
      </mc:AlternateContent>
      <p:sp>
        <p:nvSpPr>
          <p:cNvPr id="3" name="Freeform: Shape 2">
            <a:extLst>
              <a:ext uri="{FF2B5EF4-FFF2-40B4-BE49-F238E27FC236}">
                <a16:creationId xmlns:a16="http://schemas.microsoft.com/office/drawing/2014/main" id="{46223A48-AD6D-723E-3546-4AC08ACE20CE}"/>
              </a:ext>
            </a:extLst>
          </p:cNvPr>
          <p:cNvSpPr/>
          <p:nvPr/>
        </p:nvSpPr>
        <p:spPr>
          <a:xfrm>
            <a:off x="5728052" y="4480560"/>
            <a:ext cx="1732829" cy="228600"/>
          </a:xfrm>
          <a:custGeom>
            <a:avLst/>
            <a:gdLst>
              <a:gd name="connsiteX0" fmla="*/ 1520190 w 1554480"/>
              <a:gd name="connsiteY0" fmla="*/ 34290 h 148590"/>
              <a:gd name="connsiteX1" fmla="*/ 457200 w 1554480"/>
              <a:gd name="connsiteY1" fmla="*/ 0 h 148590"/>
              <a:gd name="connsiteX2" fmla="*/ 0 w 1554480"/>
              <a:gd name="connsiteY2" fmla="*/ 80010 h 148590"/>
              <a:gd name="connsiteX3" fmla="*/ 491490 w 1554480"/>
              <a:gd name="connsiteY3" fmla="*/ 148590 h 148590"/>
              <a:gd name="connsiteX4" fmla="*/ 1554480 w 1554480"/>
              <a:gd name="connsiteY4" fmla="*/ 125730 h 148590"/>
              <a:gd name="connsiteX5" fmla="*/ 1520190 w 1554480"/>
              <a:gd name="connsiteY5" fmla="*/ 342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480" h="148590">
                <a:moveTo>
                  <a:pt x="1520190" y="34290"/>
                </a:moveTo>
                <a:lnTo>
                  <a:pt x="457200" y="0"/>
                </a:lnTo>
                <a:lnTo>
                  <a:pt x="0" y="80010"/>
                </a:lnTo>
                <a:lnTo>
                  <a:pt x="491490" y="148590"/>
                </a:lnTo>
                <a:lnTo>
                  <a:pt x="1554480" y="125730"/>
                </a:lnTo>
                <a:lnTo>
                  <a:pt x="1520190" y="3429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1E9D0609-586D-7C6E-76B5-FDED273814D3}"/>
              </a:ext>
            </a:extLst>
          </p:cNvPr>
          <p:cNvSpPr/>
          <p:nvPr/>
        </p:nvSpPr>
        <p:spPr>
          <a:xfrm>
            <a:off x="6597650" y="4594225"/>
            <a:ext cx="239713" cy="87313"/>
          </a:xfrm>
          <a:custGeom>
            <a:avLst/>
            <a:gdLst>
              <a:gd name="connsiteX0" fmla="*/ 11113 w 239713"/>
              <a:gd name="connsiteY0" fmla="*/ 87313 h 87313"/>
              <a:gd name="connsiteX1" fmla="*/ 0 w 239713"/>
              <a:gd name="connsiteY1" fmla="*/ 0 h 87313"/>
              <a:gd name="connsiteX2" fmla="*/ 188913 w 239713"/>
              <a:gd name="connsiteY2" fmla="*/ 3175 h 87313"/>
              <a:gd name="connsiteX3" fmla="*/ 239713 w 239713"/>
              <a:gd name="connsiteY3" fmla="*/ 85725 h 87313"/>
            </a:gdLst>
            <a:ahLst/>
            <a:cxnLst>
              <a:cxn ang="0">
                <a:pos x="connsiteX0" y="connsiteY0"/>
              </a:cxn>
              <a:cxn ang="0">
                <a:pos x="connsiteX1" y="connsiteY1"/>
              </a:cxn>
              <a:cxn ang="0">
                <a:pos x="connsiteX2" y="connsiteY2"/>
              </a:cxn>
              <a:cxn ang="0">
                <a:pos x="connsiteX3" y="connsiteY3"/>
              </a:cxn>
            </a:cxnLst>
            <a:rect l="l" t="t" r="r" b="b"/>
            <a:pathLst>
              <a:path w="239713" h="87313">
                <a:moveTo>
                  <a:pt x="11113" y="87313"/>
                </a:moveTo>
                <a:lnTo>
                  <a:pt x="0" y="0"/>
                </a:lnTo>
                <a:lnTo>
                  <a:pt x="188913" y="3175"/>
                </a:lnTo>
                <a:lnTo>
                  <a:pt x="239713" y="85725"/>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C87993A4-8680-9771-4635-305A5B466B12}"/>
              </a:ext>
            </a:extLst>
          </p:cNvPr>
          <p:cNvSpPr/>
          <p:nvPr/>
        </p:nvSpPr>
        <p:spPr>
          <a:xfrm>
            <a:off x="4962039" y="3906086"/>
            <a:ext cx="3363666" cy="261432"/>
          </a:xfrm>
          <a:custGeom>
            <a:avLst/>
            <a:gdLst>
              <a:gd name="connsiteX0" fmla="*/ 1520190 w 1554480"/>
              <a:gd name="connsiteY0" fmla="*/ 34290 h 148590"/>
              <a:gd name="connsiteX1" fmla="*/ 457200 w 1554480"/>
              <a:gd name="connsiteY1" fmla="*/ 0 h 148590"/>
              <a:gd name="connsiteX2" fmla="*/ 0 w 1554480"/>
              <a:gd name="connsiteY2" fmla="*/ 80010 h 148590"/>
              <a:gd name="connsiteX3" fmla="*/ 491490 w 1554480"/>
              <a:gd name="connsiteY3" fmla="*/ 148590 h 148590"/>
              <a:gd name="connsiteX4" fmla="*/ 1554480 w 1554480"/>
              <a:gd name="connsiteY4" fmla="*/ 125730 h 148590"/>
              <a:gd name="connsiteX5" fmla="*/ 1520190 w 1554480"/>
              <a:gd name="connsiteY5" fmla="*/ 342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480" h="148590">
                <a:moveTo>
                  <a:pt x="1520190" y="34290"/>
                </a:moveTo>
                <a:lnTo>
                  <a:pt x="457200" y="0"/>
                </a:lnTo>
                <a:lnTo>
                  <a:pt x="0" y="80010"/>
                </a:lnTo>
                <a:lnTo>
                  <a:pt x="491490" y="148590"/>
                </a:lnTo>
                <a:lnTo>
                  <a:pt x="1554480" y="125730"/>
                </a:lnTo>
                <a:lnTo>
                  <a:pt x="1520190" y="3429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E44D4826-BFB1-2B80-7EA5-3DF5AB42E1F0}"/>
              </a:ext>
            </a:extLst>
          </p:cNvPr>
          <p:cNvGrpSpPr/>
          <p:nvPr/>
        </p:nvGrpSpPr>
        <p:grpSpPr>
          <a:xfrm>
            <a:off x="5916613" y="3737016"/>
            <a:ext cx="228600" cy="411459"/>
            <a:chOff x="6572250" y="4046241"/>
            <a:chExt cx="228600" cy="411459"/>
          </a:xfrm>
          <a:solidFill>
            <a:schemeClr val="bg1"/>
          </a:solidFill>
        </p:grpSpPr>
        <p:sp>
          <p:nvSpPr>
            <p:cNvPr id="31" name="Freeform: Shape 30">
              <a:extLst>
                <a:ext uri="{FF2B5EF4-FFF2-40B4-BE49-F238E27FC236}">
                  <a16:creationId xmlns:a16="http://schemas.microsoft.com/office/drawing/2014/main" id="{A4C11CC2-C148-4A65-D30B-128E9A7066F9}"/>
                </a:ext>
              </a:extLst>
            </p:cNvPr>
            <p:cNvSpPr/>
            <p:nvPr/>
          </p:nvSpPr>
          <p:spPr>
            <a:xfrm>
              <a:off x="6617970" y="4194810"/>
              <a:ext cx="182880" cy="262890"/>
            </a:xfrm>
            <a:custGeom>
              <a:avLst/>
              <a:gdLst>
                <a:gd name="connsiteX0" fmla="*/ 182880 w 182880"/>
                <a:gd name="connsiteY0" fmla="*/ 262890 h 262890"/>
                <a:gd name="connsiteX1" fmla="*/ 160020 w 182880"/>
                <a:gd name="connsiteY1" fmla="*/ 0 h 262890"/>
                <a:gd name="connsiteX2" fmla="*/ 0 w 182880"/>
                <a:gd name="connsiteY2" fmla="*/ 22860 h 262890"/>
                <a:gd name="connsiteX3" fmla="*/ 22860 w 182880"/>
                <a:gd name="connsiteY3" fmla="*/ 262890 h 262890"/>
              </a:gdLst>
              <a:ahLst/>
              <a:cxnLst>
                <a:cxn ang="0">
                  <a:pos x="connsiteX0" y="connsiteY0"/>
                </a:cxn>
                <a:cxn ang="0">
                  <a:pos x="connsiteX1" y="connsiteY1"/>
                </a:cxn>
                <a:cxn ang="0">
                  <a:pos x="connsiteX2" y="connsiteY2"/>
                </a:cxn>
                <a:cxn ang="0">
                  <a:pos x="connsiteX3" y="connsiteY3"/>
                </a:cxn>
              </a:cxnLst>
              <a:rect l="l" t="t" r="r" b="b"/>
              <a:pathLst>
                <a:path w="182880" h="262890">
                  <a:moveTo>
                    <a:pt x="182880" y="262890"/>
                  </a:moveTo>
                  <a:lnTo>
                    <a:pt x="160020" y="0"/>
                  </a:lnTo>
                  <a:lnTo>
                    <a:pt x="0" y="22860"/>
                  </a:lnTo>
                  <a:lnTo>
                    <a:pt x="22860" y="262890"/>
                  </a:lnTo>
                </a:path>
              </a:pathLst>
            </a:cu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857A388-A43D-E6B0-10FE-D67AC16E2D50}"/>
                </a:ext>
              </a:extLst>
            </p:cNvPr>
            <p:cNvSpPr/>
            <p:nvPr/>
          </p:nvSpPr>
          <p:spPr>
            <a:xfrm>
              <a:off x="6572250" y="4046241"/>
              <a:ext cx="219673" cy="219673"/>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9E0E3AE7-D455-24B0-EBD0-4B177CA0474A}"/>
              </a:ext>
            </a:extLst>
          </p:cNvPr>
          <p:cNvGrpSpPr/>
          <p:nvPr/>
        </p:nvGrpSpPr>
        <p:grpSpPr>
          <a:xfrm>
            <a:off x="6395879" y="3734881"/>
            <a:ext cx="228600" cy="411459"/>
            <a:chOff x="6572250" y="4046241"/>
            <a:chExt cx="228600" cy="411459"/>
          </a:xfrm>
          <a:solidFill>
            <a:schemeClr val="bg1"/>
          </a:solidFill>
        </p:grpSpPr>
        <p:sp>
          <p:nvSpPr>
            <p:cNvPr id="34" name="Freeform: Shape 33">
              <a:extLst>
                <a:ext uri="{FF2B5EF4-FFF2-40B4-BE49-F238E27FC236}">
                  <a16:creationId xmlns:a16="http://schemas.microsoft.com/office/drawing/2014/main" id="{1297878A-00C7-C09A-B2E6-DD82A7F43D6E}"/>
                </a:ext>
              </a:extLst>
            </p:cNvPr>
            <p:cNvSpPr/>
            <p:nvPr/>
          </p:nvSpPr>
          <p:spPr>
            <a:xfrm>
              <a:off x="6617970" y="4194810"/>
              <a:ext cx="182880" cy="262890"/>
            </a:xfrm>
            <a:custGeom>
              <a:avLst/>
              <a:gdLst>
                <a:gd name="connsiteX0" fmla="*/ 182880 w 182880"/>
                <a:gd name="connsiteY0" fmla="*/ 262890 h 262890"/>
                <a:gd name="connsiteX1" fmla="*/ 160020 w 182880"/>
                <a:gd name="connsiteY1" fmla="*/ 0 h 262890"/>
                <a:gd name="connsiteX2" fmla="*/ 0 w 182880"/>
                <a:gd name="connsiteY2" fmla="*/ 22860 h 262890"/>
                <a:gd name="connsiteX3" fmla="*/ 22860 w 182880"/>
                <a:gd name="connsiteY3" fmla="*/ 262890 h 262890"/>
              </a:gdLst>
              <a:ahLst/>
              <a:cxnLst>
                <a:cxn ang="0">
                  <a:pos x="connsiteX0" y="connsiteY0"/>
                </a:cxn>
                <a:cxn ang="0">
                  <a:pos x="connsiteX1" y="connsiteY1"/>
                </a:cxn>
                <a:cxn ang="0">
                  <a:pos x="connsiteX2" y="connsiteY2"/>
                </a:cxn>
                <a:cxn ang="0">
                  <a:pos x="connsiteX3" y="connsiteY3"/>
                </a:cxn>
              </a:cxnLst>
              <a:rect l="l" t="t" r="r" b="b"/>
              <a:pathLst>
                <a:path w="182880" h="262890">
                  <a:moveTo>
                    <a:pt x="182880" y="262890"/>
                  </a:moveTo>
                  <a:lnTo>
                    <a:pt x="160020" y="0"/>
                  </a:lnTo>
                  <a:lnTo>
                    <a:pt x="0" y="22860"/>
                  </a:lnTo>
                  <a:lnTo>
                    <a:pt x="22860" y="262890"/>
                  </a:lnTo>
                </a:path>
              </a:pathLst>
            </a:cu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4D54223D-E32C-3B3A-BC55-8F42D8CFD146}"/>
                </a:ext>
              </a:extLst>
            </p:cNvPr>
            <p:cNvSpPr/>
            <p:nvPr/>
          </p:nvSpPr>
          <p:spPr>
            <a:xfrm>
              <a:off x="6572250" y="4046241"/>
              <a:ext cx="219673" cy="219673"/>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F780D5FF-08AC-DD91-E2B9-E43D06CAE9C7}"/>
              </a:ext>
            </a:extLst>
          </p:cNvPr>
          <p:cNvGrpSpPr/>
          <p:nvPr/>
        </p:nvGrpSpPr>
        <p:grpSpPr>
          <a:xfrm>
            <a:off x="6894536" y="3720217"/>
            <a:ext cx="228600" cy="411459"/>
            <a:chOff x="6572250" y="4046241"/>
            <a:chExt cx="228600" cy="411459"/>
          </a:xfrm>
          <a:solidFill>
            <a:schemeClr val="bg1"/>
          </a:solidFill>
        </p:grpSpPr>
        <p:sp>
          <p:nvSpPr>
            <p:cNvPr id="37" name="Freeform: Shape 36">
              <a:extLst>
                <a:ext uri="{FF2B5EF4-FFF2-40B4-BE49-F238E27FC236}">
                  <a16:creationId xmlns:a16="http://schemas.microsoft.com/office/drawing/2014/main" id="{67E3F78D-9417-3511-99D8-3688539191AB}"/>
                </a:ext>
              </a:extLst>
            </p:cNvPr>
            <p:cNvSpPr/>
            <p:nvPr/>
          </p:nvSpPr>
          <p:spPr>
            <a:xfrm>
              <a:off x="6617970" y="4194810"/>
              <a:ext cx="182880" cy="262890"/>
            </a:xfrm>
            <a:custGeom>
              <a:avLst/>
              <a:gdLst>
                <a:gd name="connsiteX0" fmla="*/ 182880 w 182880"/>
                <a:gd name="connsiteY0" fmla="*/ 262890 h 262890"/>
                <a:gd name="connsiteX1" fmla="*/ 160020 w 182880"/>
                <a:gd name="connsiteY1" fmla="*/ 0 h 262890"/>
                <a:gd name="connsiteX2" fmla="*/ 0 w 182880"/>
                <a:gd name="connsiteY2" fmla="*/ 22860 h 262890"/>
                <a:gd name="connsiteX3" fmla="*/ 22860 w 182880"/>
                <a:gd name="connsiteY3" fmla="*/ 262890 h 262890"/>
              </a:gdLst>
              <a:ahLst/>
              <a:cxnLst>
                <a:cxn ang="0">
                  <a:pos x="connsiteX0" y="connsiteY0"/>
                </a:cxn>
                <a:cxn ang="0">
                  <a:pos x="connsiteX1" y="connsiteY1"/>
                </a:cxn>
                <a:cxn ang="0">
                  <a:pos x="connsiteX2" y="connsiteY2"/>
                </a:cxn>
                <a:cxn ang="0">
                  <a:pos x="connsiteX3" y="connsiteY3"/>
                </a:cxn>
              </a:cxnLst>
              <a:rect l="l" t="t" r="r" b="b"/>
              <a:pathLst>
                <a:path w="182880" h="262890">
                  <a:moveTo>
                    <a:pt x="182880" y="262890"/>
                  </a:moveTo>
                  <a:lnTo>
                    <a:pt x="160020" y="0"/>
                  </a:lnTo>
                  <a:lnTo>
                    <a:pt x="0" y="22860"/>
                  </a:lnTo>
                  <a:lnTo>
                    <a:pt x="22860" y="262890"/>
                  </a:lnTo>
                </a:path>
              </a:pathLst>
            </a:cu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30134DD-811E-FCC6-A04E-5E265E33ED2B}"/>
                </a:ext>
              </a:extLst>
            </p:cNvPr>
            <p:cNvSpPr/>
            <p:nvPr/>
          </p:nvSpPr>
          <p:spPr>
            <a:xfrm>
              <a:off x="6572250" y="4046241"/>
              <a:ext cx="219673" cy="219673"/>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EE6679BE-5618-09EF-6887-96FA17E7C2B8}"/>
              </a:ext>
            </a:extLst>
          </p:cNvPr>
          <p:cNvGrpSpPr/>
          <p:nvPr/>
        </p:nvGrpSpPr>
        <p:grpSpPr>
          <a:xfrm>
            <a:off x="7293774" y="3711098"/>
            <a:ext cx="228600" cy="411459"/>
            <a:chOff x="6572250" y="4046241"/>
            <a:chExt cx="228600" cy="411459"/>
          </a:xfrm>
          <a:solidFill>
            <a:schemeClr val="bg1"/>
          </a:solidFill>
        </p:grpSpPr>
        <p:sp>
          <p:nvSpPr>
            <p:cNvPr id="40" name="Freeform: Shape 39">
              <a:extLst>
                <a:ext uri="{FF2B5EF4-FFF2-40B4-BE49-F238E27FC236}">
                  <a16:creationId xmlns:a16="http://schemas.microsoft.com/office/drawing/2014/main" id="{BEB4FE9A-9558-C65A-22D2-5C72E8BE08D7}"/>
                </a:ext>
              </a:extLst>
            </p:cNvPr>
            <p:cNvSpPr/>
            <p:nvPr/>
          </p:nvSpPr>
          <p:spPr>
            <a:xfrm>
              <a:off x="6617970" y="4194810"/>
              <a:ext cx="182880" cy="262890"/>
            </a:xfrm>
            <a:custGeom>
              <a:avLst/>
              <a:gdLst>
                <a:gd name="connsiteX0" fmla="*/ 182880 w 182880"/>
                <a:gd name="connsiteY0" fmla="*/ 262890 h 262890"/>
                <a:gd name="connsiteX1" fmla="*/ 160020 w 182880"/>
                <a:gd name="connsiteY1" fmla="*/ 0 h 262890"/>
                <a:gd name="connsiteX2" fmla="*/ 0 w 182880"/>
                <a:gd name="connsiteY2" fmla="*/ 22860 h 262890"/>
                <a:gd name="connsiteX3" fmla="*/ 22860 w 182880"/>
                <a:gd name="connsiteY3" fmla="*/ 262890 h 262890"/>
              </a:gdLst>
              <a:ahLst/>
              <a:cxnLst>
                <a:cxn ang="0">
                  <a:pos x="connsiteX0" y="connsiteY0"/>
                </a:cxn>
                <a:cxn ang="0">
                  <a:pos x="connsiteX1" y="connsiteY1"/>
                </a:cxn>
                <a:cxn ang="0">
                  <a:pos x="connsiteX2" y="connsiteY2"/>
                </a:cxn>
                <a:cxn ang="0">
                  <a:pos x="connsiteX3" y="connsiteY3"/>
                </a:cxn>
              </a:cxnLst>
              <a:rect l="l" t="t" r="r" b="b"/>
              <a:pathLst>
                <a:path w="182880" h="262890">
                  <a:moveTo>
                    <a:pt x="182880" y="262890"/>
                  </a:moveTo>
                  <a:lnTo>
                    <a:pt x="160020" y="0"/>
                  </a:lnTo>
                  <a:lnTo>
                    <a:pt x="0" y="22860"/>
                  </a:lnTo>
                  <a:lnTo>
                    <a:pt x="22860" y="262890"/>
                  </a:lnTo>
                </a:path>
              </a:pathLst>
            </a:cu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CB220CD2-61D0-A8AE-D8A7-339C78BF90FF}"/>
                </a:ext>
              </a:extLst>
            </p:cNvPr>
            <p:cNvSpPr/>
            <p:nvPr/>
          </p:nvSpPr>
          <p:spPr>
            <a:xfrm>
              <a:off x="6572250" y="4046241"/>
              <a:ext cx="219673" cy="219673"/>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F1B687C6-2275-0E10-0FC3-645255C93708}"/>
              </a:ext>
            </a:extLst>
          </p:cNvPr>
          <p:cNvGrpSpPr/>
          <p:nvPr/>
        </p:nvGrpSpPr>
        <p:grpSpPr>
          <a:xfrm rot="488904">
            <a:off x="7791947" y="3688196"/>
            <a:ext cx="228600" cy="411459"/>
            <a:chOff x="6572250" y="4046241"/>
            <a:chExt cx="228600" cy="411459"/>
          </a:xfrm>
          <a:solidFill>
            <a:schemeClr val="bg1"/>
          </a:solidFill>
        </p:grpSpPr>
        <p:sp>
          <p:nvSpPr>
            <p:cNvPr id="43" name="Freeform: Shape 42">
              <a:extLst>
                <a:ext uri="{FF2B5EF4-FFF2-40B4-BE49-F238E27FC236}">
                  <a16:creationId xmlns:a16="http://schemas.microsoft.com/office/drawing/2014/main" id="{72E12F1E-EDCB-9EB1-45FC-BD9343FB46F2}"/>
                </a:ext>
              </a:extLst>
            </p:cNvPr>
            <p:cNvSpPr/>
            <p:nvPr/>
          </p:nvSpPr>
          <p:spPr>
            <a:xfrm>
              <a:off x="6617970" y="4194810"/>
              <a:ext cx="182880" cy="262890"/>
            </a:xfrm>
            <a:custGeom>
              <a:avLst/>
              <a:gdLst>
                <a:gd name="connsiteX0" fmla="*/ 182880 w 182880"/>
                <a:gd name="connsiteY0" fmla="*/ 262890 h 262890"/>
                <a:gd name="connsiteX1" fmla="*/ 160020 w 182880"/>
                <a:gd name="connsiteY1" fmla="*/ 0 h 262890"/>
                <a:gd name="connsiteX2" fmla="*/ 0 w 182880"/>
                <a:gd name="connsiteY2" fmla="*/ 22860 h 262890"/>
                <a:gd name="connsiteX3" fmla="*/ 22860 w 182880"/>
                <a:gd name="connsiteY3" fmla="*/ 262890 h 262890"/>
              </a:gdLst>
              <a:ahLst/>
              <a:cxnLst>
                <a:cxn ang="0">
                  <a:pos x="connsiteX0" y="connsiteY0"/>
                </a:cxn>
                <a:cxn ang="0">
                  <a:pos x="connsiteX1" y="connsiteY1"/>
                </a:cxn>
                <a:cxn ang="0">
                  <a:pos x="connsiteX2" y="connsiteY2"/>
                </a:cxn>
                <a:cxn ang="0">
                  <a:pos x="connsiteX3" y="connsiteY3"/>
                </a:cxn>
              </a:cxnLst>
              <a:rect l="l" t="t" r="r" b="b"/>
              <a:pathLst>
                <a:path w="182880" h="262890">
                  <a:moveTo>
                    <a:pt x="182880" y="262890"/>
                  </a:moveTo>
                  <a:lnTo>
                    <a:pt x="160020" y="0"/>
                  </a:lnTo>
                  <a:lnTo>
                    <a:pt x="0" y="22860"/>
                  </a:lnTo>
                  <a:lnTo>
                    <a:pt x="22860" y="262890"/>
                  </a:lnTo>
                </a:path>
              </a:pathLst>
            </a:cu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2D6D870-3940-8A21-48F0-06BD28E159FB}"/>
                </a:ext>
              </a:extLst>
            </p:cNvPr>
            <p:cNvSpPr/>
            <p:nvPr/>
          </p:nvSpPr>
          <p:spPr>
            <a:xfrm>
              <a:off x="6572250" y="4046241"/>
              <a:ext cx="219673" cy="219673"/>
            </a:xfrm>
            <a:prstGeom prst="ellipse">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5467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E91F63-3CDD-CD6E-F88A-38276802DD08}"/>
              </a:ext>
            </a:extLst>
          </p:cNvPr>
          <p:cNvSpPr/>
          <p:nvPr/>
        </p:nvSpPr>
        <p:spPr>
          <a:xfrm>
            <a:off x="5265052" y="2377926"/>
            <a:ext cx="1937655" cy="3449781"/>
          </a:xfrm>
          <a:prstGeom prst="rect">
            <a:avLst/>
          </a:prstGeom>
          <a:gradFill>
            <a:gsLst>
              <a:gs pos="0">
                <a:srgbClr val="D2ECFD"/>
              </a:gs>
              <a:gs pos="88000">
                <a:srgbClr val="FFFFFF"/>
              </a:gs>
              <a:gs pos="14000">
                <a:srgbClr val="FFFFFF"/>
              </a:gs>
              <a:gs pos="100000">
                <a:srgbClr val="D2ECFD">
                  <a:shade val="100000"/>
                  <a:satMod val="115000"/>
                </a:srgb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1" name="Text Box 5">
            <a:extLst>
              <a:ext uri="{FF2B5EF4-FFF2-40B4-BE49-F238E27FC236}">
                <a16:creationId xmlns:a16="http://schemas.microsoft.com/office/drawing/2014/main" id="{15A174B9-7A9F-6488-B24B-55C3BC8F343A}"/>
              </a:ext>
            </a:extLst>
          </p:cNvPr>
          <p:cNvSpPr txBox="1">
            <a:spLocks noChangeArrowheads="1"/>
          </p:cNvSpPr>
          <p:nvPr/>
        </p:nvSpPr>
        <p:spPr bwMode="auto">
          <a:xfrm>
            <a:off x="179512" y="116632"/>
            <a:ext cx="4033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GB" altLang="en-US"/>
          </a:p>
        </p:txBody>
      </p:sp>
      <p:sp>
        <p:nvSpPr>
          <p:cNvPr id="2" name="Text Box 5">
            <a:extLst>
              <a:ext uri="{FF2B5EF4-FFF2-40B4-BE49-F238E27FC236}">
                <a16:creationId xmlns:a16="http://schemas.microsoft.com/office/drawing/2014/main" id="{244960FA-174B-9A45-4A65-79DC8B6A6D98}"/>
              </a:ext>
            </a:extLst>
          </p:cNvPr>
          <p:cNvSpPr txBox="1">
            <a:spLocks noChangeArrowheads="1"/>
          </p:cNvSpPr>
          <p:nvPr/>
        </p:nvSpPr>
        <p:spPr bwMode="auto">
          <a:xfrm>
            <a:off x="471719" y="1778545"/>
            <a:ext cx="3827607"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a:t>Drill several holes in a plastic bottle</a:t>
            </a:r>
          </a:p>
          <a:p>
            <a:pPr eaLnBrk="1" hangingPunct="1">
              <a:spcBef>
                <a:spcPct val="50000"/>
              </a:spcBef>
            </a:pPr>
            <a:r>
              <a:rPr lang="en-GB" altLang="en-US" sz="2800"/>
              <a:t>Fill with water </a:t>
            </a:r>
          </a:p>
          <a:p>
            <a:pPr eaLnBrk="1" hangingPunct="1">
              <a:spcBef>
                <a:spcPct val="50000"/>
              </a:spcBef>
            </a:pPr>
            <a:r>
              <a:rPr lang="en-GB" altLang="en-US" sz="2800"/>
              <a:t>Water squirts strongest from the lowest hole</a:t>
            </a:r>
          </a:p>
          <a:p>
            <a:pPr eaLnBrk="1" hangingPunct="1">
              <a:spcBef>
                <a:spcPct val="50000"/>
              </a:spcBef>
            </a:pPr>
            <a:r>
              <a:rPr lang="en-GB" altLang="en-US" sz="2800"/>
              <a:t>This demonstrates the formula  </a:t>
            </a:r>
            <a:r>
              <a:rPr lang="en-GB" altLang="en-US" sz="2800" i="1"/>
              <a:t>P  =  </a:t>
            </a:r>
            <a:r>
              <a:rPr lang="en-GB" altLang="en-US" sz="2800" i="1">
                <a:sym typeface="Symbol" panose="05050102010706020507" pitchFamily="18" charset="2"/>
              </a:rPr>
              <a:t></a:t>
            </a:r>
            <a:r>
              <a:rPr lang="en-GB" altLang="en-US" sz="2800" i="1"/>
              <a:t> g h</a:t>
            </a:r>
            <a:r>
              <a:rPr lang="en-GB" altLang="en-US" sz="2800"/>
              <a:t>.  </a:t>
            </a:r>
          </a:p>
        </p:txBody>
      </p:sp>
      <p:sp>
        <p:nvSpPr>
          <p:cNvPr id="5" name="Freeform: Shape 4">
            <a:extLst>
              <a:ext uri="{FF2B5EF4-FFF2-40B4-BE49-F238E27FC236}">
                <a16:creationId xmlns:a16="http://schemas.microsoft.com/office/drawing/2014/main" id="{D4D9FBE2-BD0E-6B1F-9567-A03CEC45E2CD}"/>
              </a:ext>
            </a:extLst>
          </p:cNvPr>
          <p:cNvSpPr/>
          <p:nvPr/>
        </p:nvSpPr>
        <p:spPr>
          <a:xfrm flipH="1">
            <a:off x="5264521" y="1592369"/>
            <a:ext cx="1940048" cy="4235339"/>
          </a:xfrm>
          <a:custGeom>
            <a:avLst/>
            <a:gdLst>
              <a:gd name="connsiteX0" fmla="*/ 1270709 w 1940048"/>
              <a:gd name="connsiteY0" fmla="*/ 0 h 4235339"/>
              <a:gd name="connsiteX1" fmla="*/ 970024 w 1940048"/>
              <a:gd name="connsiteY1" fmla="*/ 24384 h 4235339"/>
              <a:gd name="connsiteX2" fmla="*/ 669339 w 1940048"/>
              <a:gd name="connsiteY2" fmla="*/ 0 h 4235339"/>
              <a:gd name="connsiteX3" fmla="*/ 657923 w 1940048"/>
              <a:gd name="connsiteY3" fmla="*/ 399319 h 4235339"/>
              <a:gd name="connsiteX4" fmla="*/ 170755 w 1940048"/>
              <a:gd name="connsiteY4" fmla="*/ 564461 h 4235339"/>
              <a:gd name="connsiteX5" fmla="*/ 10886 w 1940048"/>
              <a:gd name="connsiteY5" fmla="*/ 611192 h 4235339"/>
              <a:gd name="connsiteX6" fmla="*/ 10864 w 1940048"/>
              <a:gd name="connsiteY6" fmla="*/ 618662 h 4235339"/>
              <a:gd name="connsiteX7" fmla="*/ 1 w 1940048"/>
              <a:gd name="connsiteY7" fmla="*/ 622344 h 4235339"/>
              <a:gd name="connsiteX8" fmla="*/ 8729 w 1940048"/>
              <a:gd name="connsiteY8" fmla="*/ 1329279 h 4235339"/>
              <a:gd name="connsiteX9" fmla="*/ 0 w 1940048"/>
              <a:gd name="connsiteY9" fmla="*/ 4234277 h 4235339"/>
              <a:gd name="connsiteX10" fmla="*/ 44592 w 1940048"/>
              <a:gd name="connsiteY10" fmla="*/ 4234302 h 4235339"/>
              <a:gd name="connsiteX11" fmla="*/ 44605 w 1940048"/>
              <a:gd name="connsiteY11" fmla="*/ 4235339 h 4235339"/>
              <a:gd name="connsiteX12" fmla="*/ 970024 w 1940048"/>
              <a:gd name="connsiteY12" fmla="*/ 4234821 h 4235339"/>
              <a:gd name="connsiteX13" fmla="*/ 1895443 w 1940048"/>
              <a:gd name="connsiteY13" fmla="*/ 4235339 h 4235339"/>
              <a:gd name="connsiteX14" fmla="*/ 1895456 w 1940048"/>
              <a:gd name="connsiteY14" fmla="*/ 4234302 h 4235339"/>
              <a:gd name="connsiteX15" fmla="*/ 1940048 w 1940048"/>
              <a:gd name="connsiteY15" fmla="*/ 4234277 h 4235339"/>
              <a:gd name="connsiteX16" fmla="*/ 1931320 w 1940048"/>
              <a:gd name="connsiteY16" fmla="*/ 1329279 h 4235339"/>
              <a:gd name="connsiteX17" fmla="*/ 1940047 w 1940048"/>
              <a:gd name="connsiteY17" fmla="*/ 622344 h 4235339"/>
              <a:gd name="connsiteX18" fmla="*/ 1929185 w 1940048"/>
              <a:gd name="connsiteY18" fmla="*/ 618662 h 4235339"/>
              <a:gd name="connsiteX19" fmla="*/ 1929162 w 1940048"/>
              <a:gd name="connsiteY19" fmla="*/ 611192 h 4235339"/>
              <a:gd name="connsiteX20" fmla="*/ 1769294 w 1940048"/>
              <a:gd name="connsiteY20" fmla="*/ 564461 h 4235339"/>
              <a:gd name="connsiteX21" fmla="*/ 1282125 w 1940048"/>
              <a:gd name="connsiteY21" fmla="*/ 399319 h 42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40048" h="4235339">
                <a:moveTo>
                  <a:pt x="1270709" y="0"/>
                </a:moveTo>
                <a:lnTo>
                  <a:pt x="970024" y="24384"/>
                </a:lnTo>
                <a:lnTo>
                  <a:pt x="669339" y="0"/>
                </a:lnTo>
                <a:lnTo>
                  <a:pt x="657923" y="399319"/>
                </a:lnTo>
                <a:lnTo>
                  <a:pt x="170755" y="564461"/>
                </a:lnTo>
                <a:lnTo>
                  <a:pt x="10886" y="611192"/>
                </a:lnTo>
                <a:lnTo>
                  <a:pt x="10864" y="618662"/>
                </a:lnTo>
                <a:lnTo>
                  <a:pt x="1" y="622344"/>
                </a:lnTo>
                <a:lnTo>
                  <a:pt x="8729" y="1329279"/>
                </a:lnTo>
                <a:lnTo>
                  <a:pt x="0" y="4234277"/>
                </a:lnTo>
                <a:lnTo>
                  <a:pt x="44592" y="4234302"/>
                </a:lnTo>
                <a:lnTo>
                  <a:pt x="44605" y="4235339"/>
                </a:lnTo>
                <a:lnTo>
                  <a:pt x="970024" y="4234821"/>
                </a:lnTo>
                <a:lnTo>
                  <a:pt x="1895443" y="4235339"/>
                </a:lnTo>
                <a:lnTo>
                  <a:pt x="1895456" y="4234302"/>
                </a:lnTo>
                <a:lnTo>
                  <a:pt x="1940048" y="4234277"/>
                </a:lnTo>
                <a:lnTo>
                  <a:pt x="1931320" y="1329279"/>
                </a:lnTo>
                <a:lnTo>
                  <a:pt x="1940047" y="622344"/>
                </a:lnTo>
                <a:lnTo>
                  <a:pt x="1929185" y="618662"/>
                </a:lnTo>
                <a:lnTo>
                  <a:pt x="1929162" y="611192"/>
                </a:lnTo>
                <a:lnTo>
                  <a:pt x="1769294" y="564461"/>
                </a:lnTo>
                <a:lnTo>
                  <a:pt x="1282125" y="399319"/>
                </a:lnTo>
                <a:close/>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Freeform: Shape 5">
            <a:extLst>
              <a:ext uri="{FF2B5EF4-FFF2-40B4-BE49-F238E27FC236}">
                <a16:creationId xmlns:a16="http://schemas.microsoft.com/office/drawing/2014/main" id="{3D0D7989-0650-7349-702A-9C568264DC11}"/>
              </a:ext>
            </a:extLst>
          </p:cNvPr>
          <p:cNvSpPr/>
          <p:nvPr/>
        </p:nvSpPr>
        <p:spPr>
          <a:xfrm>
            <a:off x="7202710" y="2803071"/>
            <a:ext cx="472117" cy="3048000"/>
          </a:xfrm>
          <a:custGeom>
            <a:avLst/>
            <a:gdLst>
              <a:gd name="connsiteX0" fmla="*/ 0 w 468085"/>
              <a:gd name="connsiteY0" fmla="*/ 0 h 3048000"/>
              <a:gd name="connsiteX1" fmla="*/ 239485 w 468085"/>
              <a:gd name="connsiteY1" fmla="*/ 141515 h 3048000"/>
              <a:gd name="connsiteX2" fmla="*/ 468085 w 468085"/>
              <a:gd name="connsiteY2" fmla="*/ 3048000 h 3048000"/>
              <a:gd name="connsiteX0" fmla="*/ 0 w 468085"/>
              <a:gd name="connsiteY0" fmla="*/ 5536 h 3053536"/>
              <a:gd name="connsiteX1" fmla="*/ 239485 w 468085"/>
              <a:gd name="connsiteY1" fmla="*/ 147051 h 3053536"/>
              <a:gd name="connsiteX2" fmla="*/ 468085 w 468085"/>
              <a:gd name="connsiteY2" fmla="*/ 3053536 h 3053536"/>
              <a:gd name="connsiteX0" fmla="*/ 0 w 468085"/>
              <a:gd name="connsiteY0" fmla="*/ 0 h 3048000"/>
              <a:gd name="connsiteX1" fmla="*/ 283028 w 468085"/>
              <a:gd name="connsiteY1" fmla="*/ 359229 h 3048000"/>
              <a:gd name="connsiteX2" fmla="*/ 468085 w 468085"/>
              <a:gd name="connsiteY2" fmla="*/ 3048000 h 3048000"/>
              <a:gd name="connsiteX0" fmla="*/ 0 w 468085"/>
              <a:gd name="connsiteY0" fmla="*/ 0 h 3048000"/>
              <a:gd name="connsiteX1" fmla="*/ 283028 w 468085"/>
              <a:gd name="connsiteY1" fmla="*/ 359229 h 3048000"/>
              <a:gd name="connsiteX2" fmla="*/ 468085 w 468085"/>
              <a:gd name="connsiteY2" fmla="*/ 3048000 h 3048000"/>
              <a:gd name="connsiteX0" fmla="*/ 0 w 477131"/>
              <a:gd name="connsiteY0" fmla="*/ 0 h 3048000"/>
              <a:gd name="connsiteX1" fmla="*/ 283028 w 477131"/>
              <a:gd name="connsiteY1" fmla="*/ 359229 h 3048000"/>
              <a:gd name="connsiteX2" fmla="*/ 468085 w 477131"/>
              <a:gd name="connsiteY2" fmla="*/ 3048000 h 3048000"/>
              <a:gd name="connsiteX0" fmla="*/ 0 w 477131"/>
              <a:gd name="connsiteY0" fmla="*/ 0 h 3048000"/>
              <a:gd name="connsiteX1" fmla="*/ 283028 w 477131"/>
              <a:gd name="connsiteY1" fmla="*/ 326572 h 3048000"/>
              <a:gd name="connsiteX2" fmla="*/ 468085 w 477131"/>
              <a:gd name="connsiteY2" fmla="*/ 3048000 h 3048000"/>
              <a:gd name="connsiteX0" fmla="*/ 0 w 472896"/>
              <a:gd name="connsiteY0" fmla="*/ 0 h 3048000"/>
              <a:gd name="connsiteX1" fmla="*/ 283028 w 472896"/>
              <a:gd name="connsiteY1" fmla="*/ 326572 h 3048000"/>
              <a:gd name="connsiteX2" fmla="*/ 468085 w 472896"/>
              <a:gd name="connsiteY2" fmla="*/ 3048000 h 3048000"/>
              <a:gd name="connsiteX0" fmla="*/ 0 w 472117"/>
              <a:gd name="connsiteY0" fmla="*/ 0 h 3048000"/>
              <a:gd name="connsiteX1" fmla="*/ 250371 w 472117"/>
              <a:gd name="connsiteY1" fmla="*/ 337457 h 3048000"/>
              <a:gd name="connsiteX2" fmla="*/ 468085 w 472117"/>
              <a:gd name="connsiteY2" fmla="*/ 3048000 h 3048000"/>
            </a:gdLst>
            <a:ahLst/>
            <a:cxnLst>
              <a:cxn ang="0">
                <a:pos x="connsiteX0" y="connsiteY0"/>
              </a:cxn>
              <a:cxn ang="0">
                <a:pos x="connsiteX1" y="connsiteY1"/>
              </a:cxn>
              <a:cxn ang="0">
                <a:pos x="connsiteX2" y="connsiteY2"/>
              </a:cxn>
            </a:cxnLst>
            <a:rect l="l" t="t" r="r" b="b"/>
            <a:pathLst>
              <a:path w="472117" h="3048000">
                <a:moveTo>
                  <a:pt x="0" y="0"/>
                </a:moveTo>
                <a:cubicBezTo>
                  <a:pt x="79828" y="47172"/>
                  <a:pt x="174171" y="119743"/>
                  <a:pt x="250371" y="337457"/>
                </a:cubicBezTo>
                <a:cubicBezTo>
                  <a:pt x="326571" y="555171"/>
                  <a:pt x="500742" y="2068286"/>
                  <a:pt x="468085" y="30480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67580068-C0DC-2468-ED60-8794056AB973}"/>
              </a:ext>
            </a:extLst>
          </p:cNvPr>
          <p:cNvSpPr/>
          <p:nvPr/>
        </p:nvSpPr>
        <p:spPr>
          <a:xfrm>
            <a:off x="7202709" y="3499757"/>
            <a:ext cx="918423" cy="2327951"/>
          </a:xfrm>
          <a:custGeom>
            <a:avLst/>
            <a:gdLst>
              <a:gd name="connsiteX0" fmla="*/ 0 w 468085"/>
              <a:gd name="connsiteY0" fmla="*/ 0 h 3048000"/>
              <a:gd name="connsiteX1" fmla="*/ 239485 w 468085"/>
              <a:gd name="connsiteY1" fmla="*/ 141515 h 3048000"/>
              <a:gd name="connsiteX2" fmla="*/ 468085 w 468085"/>
              <a:gd name="connsiteY2" fmla="*/ 3048000 h 3048000"/>
              <a:gd name="connsiteX0" fmla="*/ 0 w 468085"/>
              <a:gd name="connsiteY0" fmla="*/ 5536 h 3053536"/>
              <a:gd name="connsiteX1" fmla="*/ 239485 w 468085"/>
              <a:gd name="connsiteY1" fmla="*/ 147051 h 3053536"/>
              <a:gd name="connsiteX2" fmla="*/ 468085 w 468085"/>
              <a:gd name="connsiteY2" fmla="*/ 3053536 h 3053536"/>
              <a:gd name="connsiteX0" fmla="*/ 0 w 468085"/>
              <a:gd name="connsiteY0" fmla="*/ 0 h 3048000"/>
              <a:gd name="connsiteX1" fmla="*/ 283028 w 468085"/>
              <a:gd name="connsiteY1" fmla="*/ 359229 h 3048000"/>
              <a:gd name="connsiteX2" fmla="*/ 468085 w 468085"/>
              <a:gd name="connsiteY2" fmla="*/ 3048000 h 3048000"/>
              <a:gd name="connsiteX0" fmla="*/ 0 w 468085"/>
              <a:gd name="connsiteY0" fmla="*/ 0 h 3048000"/>
              <a:gd name="connsiteX1" fmla="*/ 283028 w 468085"/>
              <a:gd name="connsiteY1" fmla="*/ 359229 h 3048000"/>
              <a:gd name="connsiteX2" fmla="*/ 468085 w 468085"/>
              <a:gd name="connsiteY2" fmla="*/ 3048000 h 3048000"/>
              <a:gd name="connsiteX0" fmla="*/ 0 w 477131"/>
              <a:gd name="connsiteY0" fmla="*/ 0 h 3048000"/>
              <a:gd name="connsiteX1" fmla="*/ 283028 w 477131"/>
              <a:gd name="connsiteY1" fmla="*/ 359229 h 3048000"/>
              <a:gd name="connsiteX2" fmla="*/ 468085 w 477131"/>
              <a:gd name="connsiteY2" fmla="*/ 3048000 h 3048000"/>
              <a:gd name="connsiteX0" fmla="*/ 0 w 468085"/>
              <a:gd name="connsiteY0" fmla="*/ 0 h 3048000"/>
              <a:gd name="connsiteX1" fmla="*/ 283028 w 468085"/>
              <a:gd name="connsiteY1" fmla="*/ 359229 h 3048000"/>
              <a:gd name="connsiteX2" fmla="*/ 468085 w 468085"/>
              <a:gd name="connsiteY2" fmla="*/ 3048000 h 3048000"/>
              <a:gd name="connsiteX0" fmla="*/ 0 w 468085"/>
              <a:gd name="connsiteY0" fmla="*/ 0 h 3048000"/>
              <a:gd name="connsiteX1" fmla="*/ 283028 w 468085"/>
              <a:gd name="connsiteY1" fmla="*/ 359229 h 3048000"/>
              <a:gd name="connsiteX2" fmla="*/ 468085 w 468085"/>
              <a:gd name="connsiteY2" fmla="*/ 3048000 h 3048000"/>
              <a:gd name="connsiteX0" fmla="*/ 0 w 468085"/>
              <a:gd name="connsiteY0" fmla="*/ 0 h 3048000"/>
              <a:gd name="connsiteX1" fmla="*/ 294124 w 468085"/>
              <a:gd name="connsiteY1" fmla="*/ 416240 h 3048000"/>
              <a:gd name="connsiteX2" fmla="*/ 468085 w 468085"/>
              <a:gd name="connsiteY2" fmla="*/ 3048000 h 3048000"/>
              <a:gd name="connsiteX0" fmla="*/ 0 w 468085"/>
              <a:gd name="connsiteY0" fmla="*/ 0 h 3048000"/>
              <a:gd name="connsiteX1" fmla="*/ 294124 w 468085"/>
              <a:gd name="connsiteY1" fmla="*/ 416240 h 3048000"/>
              <a:gd name="connsiteX2" fmla="*/ 468085 w 468085"/>
              <a:gd name="connsiteY2" fmla="*/ 3048000 h 3048000"/>
              <a:gd name="connsiteX0" fmla="*/ 0 w 468085"/>
              <a:gd name="connsiteY0" fmla="*/ 0 h 3048000"/>
              <a:gd name="connsiteX1" fmla="*/ 271932 w 468085"/>
              <a:gd name="connsiteY1" fmla="*/ 416240 h 3048000"/>
              <a:gd name="connsiteX2" fmla="*/ 468085 w 468085"/>
              <a:gd name="connsiteY2" fmla="*/ 3048000 h 3048000"/>
              <a:gd name="connsiteX0" fmla="*/ 0 w 468085"/>
              <a:gd name="connsiteY0" fmla="*/ 0 h 3048000"/>
              <a:gd name="connsiteX1" fmla="*/ 271932 w 468085"/>
              <a:gd name="connsiteY1" fmla="*/ 416240 h 3048000"/>
              <a:gd name="connsiteX2" fmla="*/ 468085 w 468085"/>
              <a:gd name="connsiteY2" fmla="*/ 3048000 h 3048000"/>
            </a:gdLst>
            <a:ahLst/>
            <a:cxnLst>
              <a:cxn ang="0">
                <a:pos x="connsiteX0" y="connsiteY0"/>
              </a:cxn>
              <a:cxn ang="0">
                <a:pos x="connsiteX1" y="connsiteY1"/>
              </a:cxn>
              <a:cxn ang="0">
                <a:pos x="connsiteX2" y="connsiteY2"/>
              </a:cxn>
            </a:cxnLst>
            <a:rect l="l" t="t" r="r" b="b"/>
            <a:pathLst>
              <a:path w="468085" h="3048000">
                <a:moveTo>
                  <a:pt x="0" y="0"/>
                </a:moveTo>
                <a:cubicBezTo>
                  <a:pt x="79828" y="47172"/>
                  <a:pt x="191867" y="123110"/>
                  <a:pt x="271932" y="416240"/>
                </a:cubicBezTo>
                <a:cubicBezTo>
                  <a:pt x="351997" y="709370"/>
                  <a:pt x="461906" y="2068286"/>
                  <a:pt x="468085" y="30480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F4D52F3-1135-5A84-ABC0-133A89F2E4ED}"/>
              </a:ext>
            </a:extLst>
          </p:cNvPr>
          <p:cNvSpPr/>
          <p:nvPr/>
        </p:nvSpPr>
        <p:spPr>
          <a:xfrm>
            <a:off x="7228502" y="4327071"/>
            <a:ext cx="1226066" cy="1500637"/>
          </a:xfrm>
          <a:custGeom>
            <a:avLst/>
            <a:gdLst>
              <a:gd name="connsiteX0" fmla="*/ 0 w 468085"/>
              <a:gd name="connsiteY0" fmla="*/ 0 h 3048000"/>
              <a:gd name="connsiteX1" fmla="*/ 239485 w 468085"/>
              <a:gd name="connsiteY1" fmla="*/ 141515 h 3048000"/>
              <a:gd name="connsiteX2" fmla="*/ 468085 w 468085"/>
              <a:gd name="connsiteY2" fmla="*/ 3048000 h 3048000"/>
              <a:gd name="connsiteX0" fmla="*/ 0 w 468085"/>
              <a:gd name="connsiteY0" fmla="*/ 5536 h 3053536"/>
              <a:gd name="connsiteX1" fmla="*/ 239485 w 468085"/>
              <a:gd name="connsiteY1" fmla="*/ 147051 h 3053536"/>
              <a:gd name="connsiteX2" fmla="*/ 468085 w 468085"/>
              <a:gd name="connsiteY2" fmla="*/ 3053536 h 3053536"/>
              <a:gd name="connsiteX0" fmla="*/ 0 w 468085"/>
              <a:gd name="connsiteY0" fmla="*/ 0 h 3048000"/>
              <a:gd name="connsiteX1" fmla="*/ 283028 w 468085"/>
              <a:gd name="connsiteY1" fmla="*/ 359229 h 3048000"/>
              <a:gd name="connsiteX2" fmla="*/ 468085 w 468085"/>
              <a:gd name="connsiteY2" fmla="*/ 3048000 h 3048000"/>
              <a:gd name="connsiteX0" fmla="*/ 0 w 468085"/>
              <a:gd name="connsiteY0" fmla="*/ 0 h 3048000"/>
              <a:gd name="connsiteX1" fmla="*/ 283028 w 468085"/>
              <a:gd name="connsiteY1" fmla="*/ 359229 h 3048000"/>
              <a:gd name="connsiteX2" fmla="*/ 468085 w 468085"/>
              <a:gd name="connsiteY2" fmla="*/ 3048000 h 3048000"/>
              <a:gd name="connsiteX0" fmla="*/ 0 w 477131"/>
              <a:gd name="connsiteY0" fmla="*/ 0 h 3048000"/>
              <a:gd name="connsiteX1" fmla="*/ 283028 w 477131"/>
              <a:gd name="connsiteY1" fmla="*/ 359229 h 3048000"/>
              <a:gd name="connsiteX2" fmla="*/ 468085 w 477131"/>
              <a:gd name="connsiteY2" fmla="*/ 3048000 h 3048000"/>
              <a:gd name="connsiteX0" fmla="*/ 0 w 468085"/>
              <a:gd name="connsiteY0" fmla="*/ 0 h 3048000"/>
              <a:gd name="connsiteX1" fmla="*/ 283028 w 468085"/>
              <a:gd name="connsiteY1" fmla="*/ 359229 h 3048000"/>
              <a:gd name="connsiteX2" fmla="*/ 468085 w 468085"/>
              <a:gd name="connsiteY2" fmla="*/ 3048000 h 3048000"/>
              <a:gd name="connsiteX0" fmla="*/ 0 w 468085"/>
              <a:gd name="connsiteY0" fmla="*/ 0 h 3048000"/>
              <a:gd name="connsiteX1" fmla="*/ 283028 w 468085"/>
              <a:gd name="connsiteY1" fmla="*/ 359229 h 3048000"/>
              <a:gd name="connsiteX2" fmla="*/ 468085 w 468085"/>
              <a:gd name="connsiteY2" fmla="*/ 3048000 h 3048000"/>
              <a:gd name="connsiteX0" fmla="*/ 0 w 468085"/>
              <a:gd name="connsiteY0" fmla="*/ 0 h 3048000"/>
              <a:gd name="connsiteX1" fmla="*/ 294124 w 468085"/>
              <a:gd name="connsiteY1" fmla="*/ 416240 h 3048000"/>
              <a:gd name="connsiteX2" fmla="*/ 468085 w 468085"/>
              <a:gd name="connsiteY2" fmla="*/ 3048000 h 3048000"/>
              <a:gd name="connsiteX0" fmla="*/ 0 w 468085"/>
              <a:gd name="connsiteY0" fmla="*/ 0 h 3048000"/>
              <a:gd name="connsiteX1" fmla="*/ 294124 w 468085"/>
              <a:gd name="connsiteY1" fmla="*/ 416240 h 3048000"/>
              <a:gd name="connsiteX2" fmla="*/ 468085 w 468085"/>
              <a:gd name="connsiteY2" fmla="*/ 3048000 h 3048000"/>
              <a:gd name="connsiteX0" fmla="*/ 0 w 468085"/>
              <a:gd name="connsiteY0" fmla="*/ 0 h 3048000"/>
              <a:gd name="connsiteX1" fmla="*/ 271932 w 468085"/>
              <a:gd name="connsiteY1" fmla="*/ 416240 h 3048000"/>
              <a:gd name="connsiteX2" fmla="*/ 468085 w 468085"/>
              <a:gd name="connsiteY2" fmla="*/ 3048000 h 3048000"/>
              <a:gd name="connsiteX0" fmla="*/ 0 w 468085"/>
              <a:gd name="connsiteY0" fmla="*/ 0 h 3048000"/>
              <a:gd name="connsiteX1" fmla="*/ 271932 w 468085"/>
              <a:gd name="connsiteY1" fmla="*/ 416240 h 3048000"/>
              <a:gd name="connsiteX2" fmla="*/ 468085 w 468085"/>
              <a:gd name="connsiteY2" fmla="*/ 3048000 h 3048000"/>
              <a:gd name="connsiteX0" fmla="*/ 0 w 468085"/>
              <a:gd name="connsiteY0" fmla="*/ 0 h 3048000"/>
              <a:gd name="connsiteX1" fmla="*/ 238685 w 468085"/>
              <a:gd name="connsiteY1" fmla="*/ 593125 h 3048000"/>
              <a:gd name="connsiteX2" fmla="*/ 468085 w 468085"/>
              <a:gd name="connsiteY2" fmla="*/ 3048000 h 3048000"/>
            </a:gdLst>
            <a:ahLst/>
            <a:cxnLst>
              <a:cxn ang="0">
                <a:pos x="connsiteX0" y="connsiteY0"/>
              </a:cxn>
              <a:cxn ang="0">
                <a:pos x="connsiteX1" y="connsiteY1"/>
              </a:cxn>
              <a:cxn ang="0">
                <a:pos x="connsiteX2" y="connsiteY2"/>
              </a:cxn>
            </a:cxnLst>
            <a:rect l="l" t="t" r="r" b="b"/>
            <a:pathLst>
              <a:path w="468085" h="3048000">
                <a:moveTo>
                  <a:pt x="0" y="0"/>
                </a:moveTo>
                <a:cubicBezTo>
                  <a:pt x="79828" y="47172"/>
                  <a:pt x="158620" y="299995"/>
                  <a:pt x="238685" y="593125"/>
                </a:cubicBezTo>
                <a:cubicBezTo>
                  <a:pt x="318750" y="886255"/>
                  <a:pt x="461906" y="2068286"/>
                  <a:pt x="468085" y="30480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98750349-E548-7C5D-E539-4247416A8FBE}"/>
              </a:ext>
            </a:extLst>
          </p:cNvPr>
          <p:cNvSpPr/>
          <p:nvPr/>
        </p:nvSpPr>
        <p:spPr>
          <a:xfrm>
            <a:off x="7202708" y="5077390"/>
            <a:ext cx="1469573" cy="773682"/>
          </a:xfrm>
          <a:custGeom>
            <a:avLst/>
            <a:gdLst>
              <a:gd name="connsiteX0" fmla="*/ 0 w 468085"/>
              <a:gd name="connsiteY0" fmla="*/ 0 h 3048000"/>
              <a:gd name="connsiteX1" fmla="*/ 239485 w 468085"/>
              <a:gd name="connsiteY1" fmla="*/ 141515 h 3048000"/>
              <a:gd name="connsiteX2" fmla="*/ 468085 w 468085"/>
              <a:gd name="connsiteY2" fmla="*/ 3048000 h 3048000"/>
              <a:gd name="connsiteX0" fmla="*/ 0 w 468085"/>
              <a:gd name="connsiteY0" fmla="*/ 5536 h 3053536"/>
              <a:gd name="connsiteX1" fmla="*/ 239485 w 468085"/>
              <a:gd name="connsiteY1" fmla="*/ 147051 h 3053536"/>
              <a:gd name="connsiteX2" fmla="*/ 468085 w 468085"/>
              <a:gd name="connsiteY2" fmla="*/ 3053536 h 3053536"/>
              <a:gd name="connsiteX0" fmla="*/ 0 w 468085"/>
              <a:gd name="connsiteY0" fmla="*/ 0 h 3048000"/>
              <a:gd name="connsiteX1" fmla="*/ 283028 w 468085"/>
              <a:gd name="connsiteY1" fmla="*/ 359229 h 3048000"/>
              <a:gd name="connsiteX2" fmla="*/ 468085 w 468085"/>
              <a:gd name="connsiteY2" fmla="*/ 3048000 h 3048000"/>
              <a:gd name="connsiteX0" fmla="*/ 0 w 468085"/>
              <a:gd name="connsiteY0" fmla="*/ 0 h 3048000"/>
              <a:gd name="connsiteX1" fmla="*/ 283028 w 468085"/>
              <a:gd name="connsiteY1" fmla="*/ 359229 h 3048000"/>
              <a:gd name="connsiteX2" fmla="*/ 468085 w 468085"/>
              <a:gd name="connsiteY2" fmla="*/ 3048000 h 3048000"/>
              <a:gd name="connsiteX0" fmla="*/ 0 w 477131"/>
              <a:gd name="connsiteY0" fmla="*/ 0 h 3048000"/>
              <a:gd name="connsiteX1" fmla="*/ 283028 w 477131"/>
              <a:gd name="connsiteY1" fmla="*/ 359229 h 3048000"/>
              <a:gd name="connsiteX2" fmla="*/ 468085 w 477131"/>
              <a:gd name="connsiteY2" fmla="*/ 3048000 h 3048000"/>
              <a:gd name="connsiteX0" fmla="*/ 0 w 468085"/>
              <a:gd name="connsiteY0" fmla="*/ 0 h 3048000"/>
              <a:gd name="connsiteX1" fmla="*/ 283028 w 468085"/>
              <a:gd name="connsiteY1" fmla="*/ 359229 h 3048000"/>
              <a:gd name="connsiteX2" fmla="*/ 468085 w 468085"/>
              <a:gd name="connsiteY2" fmla="*/ 3048000 h 3048000"/>
              <a:gd name="connsiteX0" fmla="*/ 0 w 468085"/>
              <a:gd name="connsiteY0" fmla="*/ 0 h 3048000"/>
              <a:gd name="connsiteX1" fmla="*/ 283028 w 468085"/>
              <a:gd name="connsiteY1" fmla="*/ 359229 h 3048000"/>
              <a:gd name="connsiteX2" fmla="*/ 468085 w 468085"/>
              <a:gd name="connsiteY2" fmla="*/ 3048000 h 3048000"/>
              <a:gd name="connsiteX0" fmla="*/ 0 w 468085"/>
              <a:gd name="connsiteY0" fmla="*/ 0 h 3048000"/>
              <a:gd name="connsiteX1" fmla="*/ 294124 w 468085"/>
              <a:gd name="connsiteY1" fmla="*/ 416240 h 3048000"/>
              <a:gd name="connsiteX2" fmla="*/ 468085 w 468085"/>
              <a:gd name="connsiteY2" fmla="*/ 3048000 h 3048000"/>
              <a:gd name="connsiteX0" fmla="*/ 0 w 468085"/>
              <a:gd name="connsiteY0" fmla="*/ 0 h 3048000"/>
              <a:gd name="connsiteX1" fmla="*/ 294124 w 468085"/>
              <a:gd name="connsiteY1" fmla="*/ 416240 h 3048000"/>
              <a:gd name="connsiteX2" fmla="*/ 468085 w 468085"/>
              <a:gd name="connsiteY2" fmla="*/ 3048000 h 3048000"/>
              <a:gd name="connsiteX0" fmla="*/ 0 w 468085"/>
              <a:gd name="connsiteY0" fmla="*/ 0 h 3048000"/>
              <a:gd name="connsiteX1" fmla="*/ 271932 w 468085"/>
              <a:gd name="connsiteY1" fmla="*/ 416240 h 3048000"/>
              <a:gd name="connsiteX2" fmla="*/ 468085 w 468085"/>
              <a:gd name="connsiteY2" fmla="*/ 3048000 h 3048000"/>
              <a:gd name="connsiteX0" fmla="*/ 0 w 468085"/>
              <a:gd name="connsiteY0" fmla="*/ 0 h 3048000"/>
              <a:gd name="connsiteX1" fmla="*/ 271932 w 468085"/>
              <a:gd name="connsiteY1" fmla="*/ 416240 h 3048000"/>
              <a:gd name="connsiteX2" fmla="*/ 468085 w 468085"/>
              <a:gd name="connsiteY2" fmla="*/ 3048000 h 3048000"/>
              <a:gd name="connsiteX0" fmla="*/ 0 w 468085"/>
              <a:gd name="connsiteY0" fmla="*/ 0 h 3048000"/>
              <a:gd name="connsiteX1" fmla="*/ 238685 w 468085"/>
              <a:gd name="connsiteY1" fmla="*/ 593125 h 3048000"/>
              <a:gd name="connsiteX2" fmla="*/ 468085 w 468085"/>
              <a:gd name="connsiteY2" fmla="*/ 3048000 h 3048000"/>
            </a:gdLst>
            <a:ahLst/>
            <a:cxnLst>
              <a:cxn ang="0">
                <a:pos x="connsiteX0" y="connsiteY0"/>
              </a:cxn>
              <a:cxn ang="0">
                <a:pos x="connsiteX1" y="connsiteY1"/>
              </a:cxn>
              <a:cxn ang="0">
                <a:pos x="connsiteX2" y="connsiteY2"/>
              </a:cxn>
            </a:cxnLst>
            <a:rect l="l" t="t" r="r" b="b"/>
            <a:pathLst>
              <a:path w="468085" h="3048000">
                <a:moveTo>
                  <a:pt x="0" y="0"/>
                </a:moveTo>
                <a:cubicBezTo>
                  <a:pt x="79828" y="47172"/>
                  <a:pt x="158620" y="299995"/>
                  <a:pt x="238685" y="593125"/>
                </a:cubicBezTo>
                <a:cubicBezTo>
                  <a:pt x="318750" y="886255"/>
                  <a:pt x="461906" y="2068286"/>
                  <a:pt x="468085" y="30480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24835590-1AC5-AC09-F105-8F392DD4D8B9}"/>
              </a:ext>
            </a:extLst>
          </p:cNvPr>
          <p:cNvSpPr>
            <a:spLocks noGrp="1"/>
          </p:cNvSpPr>
          <p:nvPr>
            <p:ph type="title"/>
          </p:nvPr>
        </p:nvSpPr>
        <p:spPr>
          <a:xfrm>
            <a:off x="254000" y="197771"/>
            <a:ext cx="8712200" cy="594137"/>
          </a:xfrm>
        </p:spPr>
        <p:txBody>
          <a:bodyPr/>
          <a:lstStyle/>
          <a:p>
            <a:r>
              <a:rPr lang="en-GB" altLang="en-US"/>
              <a:t>Demonstrate that Pressure in a liquid increases with depth.   </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animBg="1"/>
      <p:bldP spid="6" grpId="0" animBg="1"/>
      <p:bldP spid="7" grpId="0" animBg="1"/>
      <p:bldP spid="8" grpId="0" animBg="1"/>
      <p:bldP spid="9"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C039C9-CBEB-E484-1266-288FAB7E0E63}"/>
                  </a:ext>
                </a:extLst>
              </p:cNvPr>
              <p:cNvSpPr txBox="1"/>
              <p:nvPr/>
            </p:nvSpPr>
            <p:spPr>
              <a:xfrm>
                <a:off x="4372110" y="920315"/>
                <a:ext cx="5197793" cy="3970318"/>
              </a:xfrm>
              <a:prstGeom prst="rect">
                <a:avLst/>
              </a:prstGeom>
              <a:noFill/>
            </p:spPr>
            <p:txBody>
              <a:bodyPr wrap="square" rtlCol="0">
                <a:spAutoFit/>
              </a:bodyPr>
              <a:lstStyle/>
              <a:p>
                <a:pPr algn="l"/>
                <a:r>
                  <a:rPr lang="en-IE" sz="2800" b="1"/>
                  <a:t>Air is a mixture of gasses:</a:t>
                </a:r>
              </a:p>
              <a:p>
                <a:pPr algn="l"/>
                <a:endParaRPr lang="en-IE" sz="2800"/>
              </a:p>
              <a:p>
                <a:pPr algn="l"/>
                <a:r>
                  <a:rPr lang="en-IE" sz="2800"/>
                  <a:t>78%        Nitrogen</a:t>
                </a:r>
              </a:p>
              <a:p>
                <a:pPr algn="l"/>
                <a:r>
                  <a:rPr lang="en-IE" sz="2800"/>
                  <a:t>21%        Oxygen</a:t>
                </a:r>
              </a:p>
              <a:p>
                <a:pPr algn="l"/>
                <a:r>
                  <a:rPr lang="en-IE" sz="2800"/>
                  <a:t>0.9%       Argon</a:t>
                </a:r>
              </a:p>
              <a:p>
                <a:pPr algn="l"/>
                <a:r>
                  <a:rPr lang="en-IE" sz="2800"/>
                  <a:t>0.04%     </a:t>
                </a:r>
                <a14:m>
                  <m:oMath xmlns:m="http://schemas.openxmlformats.org/officeDocument/2006/math">
                    <m:r>
                      <a:rPr lang="en-IE" sz="2800" b="0" i="1" smtClean="0">
                        <a:latin typeface="Cambria Math" panose="02040503050406030204" pitchFamily="18" charset="0"/>
                      </a:rPr>
                      <m:t>𝐶</m:t>
                    </m:r>
                    <m:sSub>
                      <m:sSubPr>
                        <m:ctrlPr>
                          <a:rPr lang="en-IE" sz="2800" b="0" i="1" smtClean="0">
                            <a:latin typeface="Cambria Math" panose="02040503050406030204" pitchFamily="18" charset="0"/>
                          </a:rPr>
                        </m:ctrlPr>
                      </m:sSubPr>
                      <m:e>
                        <m:r>
                          <a:rPr lang="en-IE" sz="2800" b="0" i="1" smtClean="0">
                            <a:latin typeface="Cambria Math" panose="02040503050406030204" pitchFamily="18" charset="0"/>
                          </a:rPr>
                          <m:t>𝑂</m:t>
                        </m:r>
                      </m:e>
                      <m:sub>
                        <m:r>
                          <a:rPr lang="en-IE" sz="2800" b="0" i="1" smtClean="0">
                            <a:latin typeface="Cambria Math" panose="02040503050406030204" pitchFamily="18" charset="0"/>
                          </a:rPr>
                          <m:t>2</m:t>
                        </m:r>
                      </m:sub>
                    </m:sSub>
                  </m:oMath>
                </a14:m>
                <a:endParaRPr lang="en-IE" sz="2800"/>
              </a:p>
              <a:p>
                <a:pPr algn="l"/>
                <a:r>
                  <a:rPr lang="en-IE" sz="2800"/>
                  <a:t>0.0018% Neon</a:t>
                </a:r>
              </a:p>
              <a:p>
                <a:pPr algn="l"/>
                <a:r>
                  <a:rPr lang="en-IE" sz="2800"/>
                  <a:t>0.0002% Methane</a:t>
                </a:r>
              </a:p>
              <a:p>
                <a:pPr algn="l"/>
                <a:endParaRPr lang="en-IE" sz="2800"/>
              </a:p>
            </p:txBody>
          </p:sp>
        </mc:Choice>
        <mc:Fallback xmlns="">
          <p:sp>
            <p:nvSpPr>
              <p:cNvPr id="5" name="TextBox 4">
                <a:extLst>
                  <a:ext uri="{FF2B5EF4-FFF2-40B4-BE49-F238E27FC236}">
                    <a16:creationId xmlns:a16="http://schemas.microsoft.com/office/drawing/2014/main" id="{C8C039C9-CBEB-E484-1266-288FAB7E0E63}"/>
                  </a:ext>
                </a:extLst>
              </p:cNvPr>
              <p:cNvSpPr txBox="1">
                <a:spLocks noRot="1" noChangeAspect="1" noMove="1" noResize="1" noEditPoints="1" noAdjustHandles="1" noChangeArrowheads="1" noChangeShapeType="1" noTextEdit="1"/>
              </p:cNvSpPr>
              <p:nvPr/>
            </p:nvSpPr>
            <p:spPr>
              <a:xfrm>
                <a:off x="4372110" y="920315"/>
                <a:ext cx="5197793" cy="3970318"/>
              </a:xfrm>
              <a:prstGeom prst="rect">
                <a:avLst/>
              </a:prstGeom>
              <a:blipFill>
                <a:blip r:embed="rId2"/>
                <a:stretch>
                  <a:fillRect l="-2345" t="-169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0C75F3B-3982-857B-C461-F7FBEFD6BFA5}"/>
              </a:ext>
            </a:extLst>
          </p:cNvPr>
          <p:cNvSpPr txBox="1"/>
          <p:nvPr/>
        </p:nvSpPr>
        <p:spPr>
          <a:xfrm>
            <a:off x="601503" y="4659856"/>
            <a:ext cx="6743700" cy="954107"/>
          </a:xfrm>
          <a:prstGeom prst="rect">
            <a:avLst/>
          </a:prstGeom>
          <a:noFill/>
        </p:spPr>
        <p:txBody>
          <a:bodyPr wrap="square" rtlCol="0">
            <a:spAutoFit/>
          </a:bodyPr>
          <a:lstStyle/>
          <a:p>
            <a:pPr algn="l"/>
            <a:r>
              <a:rPr lang="en-IE" sz="2800"/>
              <a:t>Air also contains up to 5% water vapour, so the above list is for “dry air”</a:t>
            </a:r>
          </a:p>
        </p:txBody>
      </p:sp>
      <p:grpSp>
        <p:nvGrpSpPr>
          <p:cNvPr id="6" name="Group 5">
            <a:extLst>
              <a:ext uri="{FF2B5EF4-FFF2-40B4-BE49-F238E27FC236}">
                <a16:creationId xmlns:a16="http://schemas.microsoft.com/office/drawing/2014/main" id="{3602DAF0-4C8A-567A-67F3-60137F2CA8E8}"/>
              </a:ext>
            </a:extLst>
          </p:cNvPr>
          <p:cNvGrpSpPr/>
          <p:nvPr/>
        </p:nvGrpSpPr>
        <p:grpSpPr>
          <a:xfrm>
            <a:off x="114300" y="1066123"/>
            <a:ext cx="4031747" cy="2766587"/>
            <a:chOff x="4676026" y="2667000"/>
            <a:chExt cx="3143250" cy="2156900"/>
          </a:xfrm>
        </p:grpSpPr>
        <p:pic>
          <p:nvPicPr>
            <p:cNvPr id="3" name="Picture 2">
              <a:extLst>
                <a:ext uri="{FF2B5EF4-FFF2-40B4-BE49-F238E27FC236}">
                  <a16:creationId xmlns:a16="http://schemas.microsoft.com/office/drawing/2014/main" id="{AFE0341E-2575-3749-C809-82A86E15F0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5"/>
            <a:stretch>
              <a:fillRect/>
            </a:stretch>
          </p:blipFill>
          <p:spPr bwMode="auto">
            <a:xfrm>
              <a:off x="4676026" y="2667000"/>
              <a:ext cx="3143250" cy="20775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4"/>
              <a:extLst>
                <a:ext uri="{FF2B5EF4-FFF2-40B4-BE49-F238E27FC236}">
                  <a16:creationId xmlns:a16="http://schemas.microsoft.com/office/drawing/2014/main" id="{6C0618D0-A221-AA0C-F0C1-BEFB82399398}"/>
                </a:ext>
              </a:extLst>
            </p:cNvPr>
            <p:cNvSpPr txBox="1"/>
            <p:nvPr/>
          </p:nvSpPr>
          <p:spPr>
            <a:xfrm>
              <a:off x="7225844" y="4485346"/>
              <a:ext cx="593432" cy="338554"/>
            </a:xfrm>
            <a:prstGeom prst="rect">
              <a:avLst/>
            </a:prstGeom>
            <a:noFill/>
          </p:spPr>
          <p:txBody>
            <a:bodyPr wrap="none" rtlCol="0">
              <a:spAutoFit/>
            </a:bodyPr>
            <a:lstStyle/>
            <a:p>
              <a:pPr algn="l"/>
              <a:r>
                <a:rPr lang="en-GB" sz="1600">
                  <a:solidFill>
                    <a:schemeClr val="bg1">
                      <a:lumMod val="50000"/>
                    </a:schemeClr>
                  </a:solidFill>
                </a:rPr>
                <a:t>CC0</a:t>
              </a:r>
            </a:p>
          </p:txBody>
        </p:sp>
      </p:grpSp>
      <p:sp>
        <p:nvSpPr>
          <p:cNvPr id="7" name="Title 6">
            <a:extLst>
              <a:ext uri="{FF2B5EF4-FFF2-40B4-BE49-F238E27FC236}">
                <a16:creationId xmlns:a16="http://schemas.microsoft.com/office/drawing/2014/main" id="{29997998-F44F-A42A-A00B-CA4BA3A3C3D7}"/>
              </a:ext>
            </a:extLst>
          </p:cNvPr>
          <p:cNvSpPr>
            <a:spLocks noGrp="1"/>
          </p:cNvSpPr>
          <p:nvPr>
            <p:ph type="title"/>
          </p:nvPr>
        </p:nvSpPr>
        <p:spPr/>
        <p:txBody>
          <a:bodyPr/>
          <a:lstStyle/>
          <a:p>
            <a:r>
              <a:rPr lang="en-IE"/>
              <a:t>What is air?</a:t>
            </a:r>
          </a:p>
        </p:txBody>
      </p:sp>
    </p:spTree>
    <p:extLst>
      <p:ext uri="{BB962C8B-B14F-4D97-AF65-F5344CB8AC3E}">
        <p14:creationId xmlns:p14="http://schemas.microsoft.com/office/powerpoint/2010/main" val="222108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a:extLst>
              <a:ext uri="{FF2B5EF4-FFF2-40B4-BE49-F238E27FC236}">
                <a16:creationId xmlns:a16="http://schemas.microsoft.com/office/drawing/2014/main" id="{2E27FE7D-A731-1CB7-0772-E5A0D4BE5397}"/>
              </a:ext>
            </a:extLst>
          </p:cNvPr>
          <p:cNvSpPr txBox="1">
            <a:spLocks noChangeArrowheads="1"/>
          </p:cNvSpPr>
          <p:nvPr/>
        </p:nvSpPr>
        <p:spPr bwMode="auto">
          <a:xfrm>
            <a:off x="502405" y="1446401"/>
            <a:ext cx="4104456" cy="1384995"/>
          </a:xfrm>
          <a:prstGeom prst="rect">
            <a:avLst/>
          </a:prstGeom>
          <a:solidFill>
            <a:srgbClr val="FFFFCC"/>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E" altLang="en-US" sz="2800"/>
              <a:t>the upward force exerted by a fluid on a body in the fluid.</a:t>
            </a:r>
            <a:endParaRPr lang="en-IE" altLang="en-US"/>
          </a:p>
        </p:txBody>
      </p:sp>
      <p:grpSp>
        <p:nvGrpSpPr>
          <p:cNvPr id="5" name="Group 4">
            <a:extLst>
              <a:ext uri="{FF2B5EF4-FFF2-40B4-BE49-F238E27FC236}">
                <a16:creationId xmlns:a16="http://schemas.microsoft.com/office/drawing/2014/main" id="{E9DE2E1F-DC01-0DB9-441C-94A95D606139}"/>
              </a:ext>
            </a:extLst>
          </p:cNvPr>
          <p:cNvGrpSpPr/>
          <p:nvPr/>
        </p:nvGrpSpPr>
        <p:grpSpPr>
          <a:xfrm>
            <a:off x="4808530" y="772516"/>
            <a:ext cx="3853542" cy="3800436"/>
            <a:chOff x="4808530" y="772516"/>
            <a:chExt cx="3853542" cy="3800436"/>
          </a:xfrm>
        </p:grpSpPr>
        <p:sp>
          <p:nvSpPr>
            <p:cNvPr id="2" name="Freeform: Shape 1">
              <a:extLst>
                <a:ext uri="{FF2B5EF4-FFF2-40B4-BE49-F238E27FC236}">
                  <a16:creationId xmlns:a16="http://schemas.microsoft.com/office/drawing/2014/main" id="{1AFFD8D1-94E9-D822-F577-F9D2AAE46CA1}"/>
                </a:ext>
              </a:extLst>
            </p:cNvPr>
            <p:cNvSpPr/>
            <p:nvPr/>
          </p:nvSpPr>
          <p:spPr>
            <a:xfrm>
              <a:off x="4896682" y="788320"/>
              <a:ext cx="3744913" cy="3784632"/>
            </a:xfrm>
            <a:custGeom>
              <a:avLst/>
              <a:gdLst>
                <a:gd name="connsiteX0" fmla="*/ 3744913 w 3744913"/>
                <a:gd name="connsiteY0" fmla="*/ 0 h 3784632"/>
                <a:gd name="connsiteX1" fmla="*/ 3744913 w 3744913"/>
                <a:gd name="connsiteY1" fmla="*/ 3784632 h 3784632"/>
                <a:gd name="connsiteX2" fmla="*/ 0 w 3744913"/>
                <a:gd name="connsiteY2" fmla="*/ 3784632 h 3784632"/>
                <a:gd name="connsiteX3" fmla="*/ 0 w 3744913"/>
                <a:gd name="connsiteY3" fmla="*/ 54012 h 3784632"/>
                <a:gd name="connsiteX4" fmla="*/ 927889 w 3744913"/>
                <a:gd name="connsiteY4" fmla="*/ 38251 h 3784632"/>
                <a:gd name="connsiteX5" fmla="*/ 1002420 w 3744913"/>
                <a:gd name="connsiteY5" fmla="*/ 48801 h 3784632"/>
                <a:gd name="connsiteX6" fmla="*/ 1108208 w 3744913"/>
                <a:gd name="connsiteY6" fmla="*/ 35188 h 3784632"/>
                <a:gd name="connsiteX7" fmla="*/ 1755424 w 3744913"/>
                <a:gd name="connsiteY7" fmla="*/ 24194 h 3784632"/>
                <a:gd name="connsiteX8" fmla="*/ 2059391 w 3744913"/>
                <a:gd name="connsiteY8" fmla="*/ 60702 h 3784632"/>
                <a:gd name="connsiteX9" fmla="*/ 2489893 w 3744913"/>
                <a:gd name="connsiteY9" fmla="*/ 11717 h 3784632"/>
                <a:gd name="connsiteX10" fmla="*/ 2812383 w 3744913"/>
                <a:gd name="connsiteY10" fmla="*/ 6239 h 3784632"/>
                <a:gd name="connsiteX11" fmla="*/ 3303534 w 3744913"/>
                <a:gd name="connsiteY11" fmla="*/ 72604 h 3784632"/>
                <a:gd name="connsiteX12" fmla="*/ 3744913 w 3744913"/>
                <a:gd name="connsiteY12" fmla="*/ 0 h 37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4913" h="3784632">
                  <a:moveTo>
                    <a:pt x="3744913" y="0"/>
                  </a:moveTo>
                  <a:lnTo>
                    <a:pt x="3744913" y="3784632"/>
                  </a:lnTo>
                  <a:lnTo>
                    <a:pt x="0" y="3784632"/>
                  </a:lnTo>
                  <a:lnTo>
                    <a:pt x="0" y="54012"/>
                  </a:lnTo>
                  <a:lnTo>
                    <a:pt x="927889" y="38251"/>
                  </a:lnTo>
                  <a:lnTo>
                    <a:pt x="1002420" y="48801"/>
                  </a:lnTo>
                  <a:lnTo>
                    <a:pt x="1108208" y="35188"/>
                  </a:lnTo>
                  <a:lnTo>
                    <a:pt x="1755424" y="24194"/>
                  </a:lnTo>
                  <a:lnTo>
                    <a:pt x="2059391" y="60702"/>
                  </a:lnTo>
                  <a:lnTo>
                    <a:pt x="2489893" y="11717"/>
                  </a:lnTo>
                  <a:lnTo>
                    <a:pt x="2812383" y="6239"/>
                  </a:lnTo>
                  <a:lnTo>
                    <a:pt x="3303534" y="72604"/>
                  </a:lnTo>
                  <a:lnTo>
                    <a:pt x="3744913" y="0"/>
                  </a:lnTo>
                  <a:close/>
                </a:path>
              </a:pathLst>
            </a:custGeom>
            <a:solidFill>
              <a:srgbClr val="D2EC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Rectangle 3">
              <a:extLst>
                <a:ext uri="{FF2B5EF4-FFF2-40B4-BE49-F238E27FC236}">
                  <a16:creationId xmlns:a16="http://schemas.microsoft.com/office/drawing/2014/main" id="{6C917EEA-0D0F-CF58-3321-FA6CB982B6AD}"/>
                </a:ext>
              </a:extLst>
            </p:cNvPr>
            <p:cNvSpPr/>
            <p:nvPr/>
          </p:nvSpPr>
          <p:spPr>
            <a:xfrm>
              <a:off x="6083225" y="1731781"/>
              <a:ext cx="968828" cy="1262743"/>
            </a:xfrm>
            <a:prstGeom prst="rect">
              <a:avLst/>
            </a:prstGeom>
            <a:solidFill>
              <a:srgbClr val="D9C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3E2CC43B-C264-6FAA-719D-75D7B9D98E3F}"/>
                </a:ext>
              </a:extLst>
            </p:cNvPr>
            <p:cNvCxnSpPr/>
            <p:nvPr/>
          </p:nvCxnSpPr>
          <p:spPr>
            <a:xfrm>
              <a:off x="5114397" y="2363152"/>
              <a:ext cx="968828" cy="0"/>
            </a:xfrm>
            <a:prstGeom prst="straightConnector1">
              <a:avLst/>
            </a:prstGeom>
            <a:ln w="57150" cap="flat" cmpd="sng" algn="ctr">
              <a:solidFill>
                <a:srgbClr val="333399">
                  <a:alpha val="27059"/>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DE873A50-A58B-6C95-5499-9264C126E891}"/>
                </a:ext>
              </a:extLst>
            </p:cNvPr>
            <p:cNvCxnSpPr>
              <a:cxnSpLocks/>
            </p:cNvCxnSpPr>
            <p:nvPr/>
          </p:nvCxnSpPr>
          <p:spPr>
            <a:xfrm flipH="1">
              <a:off x="7052053" y="2363152"/>
              <a:ext cx="968828" cy="0"/>
            </a:xfrm>
            <a:prstGeom prst="straightConnector1">
              <a:avLst/>
            </a:prstGeom>
            <a:ln w="57150" cap="flat" cmpd="sng" algn="ctr">
              <a:solidFill>
                <a:srgbClr val="333399">
                  <a:alpha val="27059"/>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906767A0-8FCB-AC8F-5692-8DFBAA25194D}"/>
                </a:ext>
              </a:extLst>
            </p:cNvPr>
            <p:cNvCxnSpPr>
              <a:cxnSpLocks/>
            </p:cNvCxnSpPr>
            <p:nvPr/>
          </p:nvCxnSpPr>
          <p:spPr>
            <a:xfrm>
              <a:off x="6567639" y="1274581"/>
              <a:ext cx="0" cy="446314"/>
            </a:xfrm>
            <a:prstGeom prst="straightConnector1">
              <a:avLst/>
            </a:prstGeom>
            <a:ln w="57150" cap="flat" cmpd="sng" algn="ctr">
              <a:solidFill>
                <a:srgbClr val="333399">
                  <a:alpha val="27059"/>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AC896310-3C84-F79E-AA2D-F891E880DC4C}"/>
                </a:ext>
              </a:extLst>
            </p:cNvPr>
            <p:cNvCxnSpPr>
              <a:cxnSpLocks/>
            </p:cNvCxnSpPr>
            <p:nvPr/>
          </p:nvCxnSpPr>
          <p:spPr>
            <a:xfrm flipH="1" flipV="1">
              <a:off x="6562196" y="2994524"/>
              <a:ext cx="5443" cy="1156949"/>
            </a:xfrm>
            <a:prstGeom prst="straightConnector1">
              <a:avLst/>
            </a:prstGeom>
            <a:ln w="57150" cap="flat" cmpd="sng" algn="ctr">
              <a:solidFill>
                <a:srgbClr val="333399">
                  <a:alpha val="27059"/>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Freeform: Shape 11">
              <a:extLst>
                <a:ext uri="{FF2B5EF4-FFF2-40B4-BE49-F238E27FC236}">
                  <a16:creationId xmlns:a16="http://schemas.microsoft.com/office/drawing/2014/main" id="{FFC0A782-FBC9-3F44-5FBE-7B643D835026}"/>
                </a:ext>
              </a:extLst>
            </p:cNvPr>
            <p:cNvSpPr/>
            <p:nvPr/>
          </p:nvSpPr>
          <p:spPr>
            <a:xfrm>
              <a:off x="4808530" y="772516"/>
              <a:ext cx="3853542" cy="89262"/>
            </a:xfrm>
            <a:custGeom>
              <a:avLst/>
              <a:gdLst>
                <a:gd name="connsiteX0" fmla="*/ 0 w 3810000"/>
                <a:gd name="connsiteY0" fmla="*/ 130629 h 163286"/>
                <a:gd name="connsiteX1" fmla="*/ 576943 w 3810000"/>
                <a:gd name="connsiteY1" fmla="*/ 0 h 163286"/>
                <a:gd name="connsiteX2" fmla="*/ 1034143 w 3810000"/>
                <a:gd name="connsiteY2" fmla="*/ 119743 h 163286"/>
                <a:gd name="connsiteX3" fmla="*/ 1491343 w 3810000"/>
                <a:gd name="connsiteY3" fmla="*/ 10886 h 163286"/>
                <a:gd name="connsiteX4" fmla="*/ 2079171 w 3810000"/>
                <a:gd name="connsiteY4" fmla="*/ 141514 h 163286"/>
                <a:gd name="connsiteX5" fmla="*/ 2699657 w 3810000"/>
                <a:gd name="connsiteY5" fmla="*/ 10886 h 163286"/>
                <a:gd name="connsiteX6" fmla="*/ 3309257 w 3810000"/>
                <a:gd name="connsiteY6" fmla="*/ 163286 h 163286"/>
                <a:gd name="connsiteX7" fmla="*/ 3810000 w 3810000"/>
                <a:gd name="connsiteY7" fmla="*/ 10886 h 16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0" h="163286">
                  <a:moveTo>
                    <a:pt x="0" y="130629"/>
                  </a:moveTo>
                  <a:lnTo>
                    <a:pt x="576943" y="0"/>
                  </a:lnTo>
                  <a:lnTo>
                    <a:pt x="1034143" y="119743"/>
                  </a:lnTo>
                  <a:lnTo>
                    <a:pt x="1491343" y="10886"/>
                  </a:lnTo>
                  <a:lnTo>
                    <a:pt x="2079171" y="141514"/>
                  </a:lnTo>
                  <a:lnTo>
                    <a:pt x="2699657" y="10886"/>
                  </a:lnTo>
                  <a:lnTo>
                    <a:pt x="3309257" y="163286"/>
                  </a:lnTo>
                  <a:lnTo>
                    <a:pt x="3810000" y="10886"/>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3F027FD4-D872-3D70-9028-C7D0C71CF1E0}"/>
                </a:ext>
              </a:extLst>
            </p:cNvPr>
            <p:cNvCxnSpPr>
              <a:cxnSpLocks/>
            </p:cNvCxnSpPr>
            <p:nvPr/>
          </p:nvCxnSpPr>
          <p:spPr>
            <a:xfrm flipH="1" flipV="1">
              <a:off x="6572075" y="1891130"/>
              <a:ext cx="9879" cy="697639"/>
            </a:xfrm>
            <a:prstGeom prst="straightConnector1">
              <a:avLst/>
            </a:prstGeom>
            <a:ln w="57150" cap="flat" cmpd="sng" algn="ctr">
              <a:solidFill>
                <a:srgbClr val="333399"/>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A3C72C24-138D-C03D-9FC1-9B4F2EB85B2D}"/>
                </a:ext>
              </a:extLst>
            </p:cNvPr>
            <p:cNvSpPr txBox="1"/>
            <p:nvPr/>
          </p:nvSpPr>
          <p:spPr>
            <a:xfrm>
              <a:off x="7750004" y="4295953"/>
              <a:ext cx="891591" cy="276999"/>
            </a:xfrm>
            <a:prstGeom prst="rect">
              <a:avLst/>
            </a:prstGeom>
            <a:noFill/>
          </p:spPr>
          <p:txBody>
            <a:bodyPr wrap="none" rtlCol="0">
              <a:spAutoFit/>
            </a:bodyPr>
            <a:lstStyle/>
            <a:p>
              <a:pPr algn="l"/>
              <a:r>
                <a:rPr lang="en-GB" sz="1200">
                  <a:solidFill>
                    <a:schemeClr val="bg1">
                      <a:lumMod val="75000"/>
                    </a:schemeClr>
                  </a:solidFill>
                </a:rPr>
                <a:t>R Downey</a:t>
              </a:r>
            </a:p>
          </p:txBody>
        </p:sp>
      </p:grpSp>
      <p:sp>
        <p:nvSpPr>
          <p:cNvPr id="7" name="Title 6">
            <a:extLst>
              <a:ext uri="{FF2B5EF4-FFF2-40B4-BE49-F238E27FC236}">
                <a16:creationId xmlns:a16="http://schemas.microsoft.com/office/drawing/2014/main" id="{74CF954F-D897-E52D-0085-93448F6A4C8D}"/>
              </a:ext>
            </a:extLst>
          </p:cNvPr>
          <p:cNvSpPr>
            <a:spLocks noGrp="1"/>
          </p:cNvSpPr>
          <p:nvPr>
            <p:ph type="title"/>
          </p:nvPr>
        </p:nvSpPr>
        <p:spPr>
          <a:xfrm>
            <a:off x="241300" y="155246"/>
            <a:ext cx="8724900" cy="590931"/>
          </a:xfrm>
        </p:spPr>
        <p:txBody>
          <a:bodyPr/>
          <a:lstStyle/>
          <a:p>
            <a:pPr>
              <a:spcBef>
                <a:spcPct val="50000"/>
              </a:spcBef>
            </a:pPr>
            <a:r>
              <a:rPr lang="en-IE" altLang="en-US"/>
              <a:t>Define Buoyancy Force</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a:extLst>
              <a:ext uri="{FF2B5EF4-FFF2-40B4-BE49-F238E27FC236}">
                <a16:creationId xmlns:a16="http://schemas.microsoft.com/office/drawing/2014/main" id="{7E1843D9-68CE-4BC4-E02B-26929CC51AA7}"/>
              </a:ext>
            </a:extLst>
          </p:cNvPr>
          <p:cNvSpPr txBox="1">
            <a:spLocks noChangeArrowheads="1"/>
          </p:cNvSpPr>
          <p:nvPr/>
        </p:nvSpPr>
        <p:spPr bwMode="auto">
          <a:xfrm>
            <a:off x="761554" y="4837151"/>
            <a:ext cx="41351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a:t>The resultant force is upwards.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0532C48-4578-ABC4-87E6-76D257F040A3}"/>
                  </a:ext>
                </a:extLst>
              </p:cNvPr>
              <p:cNvSpPr txBox="1"/>
              <p:nvPr/>
            </p:nvSpPr>
            <p:spPr>
              <a:xfrm>
                <a:off x="761554" y="3044281"/>
                <a:ext cx="3413429" cy="1384995"/>
              </a:xfrm>
              <a:prstGeom prst="rect">
                <a:avLst/>
              </a:prstGeom>
              <a:noFill/>
            </p:spPr>
            <p:txBody>
              <a:bodyPr wrap="square" rtlCol="0">
                <a:spAutoFit/>
              </a:bodyPr>
              <a:lstStyle/>
              <a:p>
                <a:r>
                  <a:rPr lang="en-GB" sz="2800"/>
                  <a:t>Greater depth </a:t>
                </a:r>
                <a:br>
                  <a:rPr lang="en-GB" sz="2800" i="1">
                    <a:latin typeface="Cambria Math" panose="02040503050406030204" pitchFamily="18" charset="0"/>
                  </a:rPr>
                </a:br>
                <a14:m>
                  <m:oMath xmlns:m="http://schemas.openxmlformats.org/officeDocument/2006/math">
                    <m:r>
                      <a:rPr lang="en-GB" sz="2800" i="1">
                        <a:latin typeface="Cambria Math" panose="02040503050406030204" pitchFamily="18" charset="0"/>
                      </a:rPr>
                      <m:t>⇒ </m:t>
                    </m:r>
                  </m:oMath>
                </a14:m>
                <a:r>
                  <a:rPr lang="en-GB" sz="2800"/>
                  <a:t>greater force on underside.</a:t>
                </a:r>
              </a:p>
            </p:txBody>
          </p:sp>
        </mc:Choice>
        <mc:Fallback xmlns="">
          <p:sp>
            <p:nvSpPr>
              <p:cNvPr id="17" name="TextBox 16">
                <a:extLst>
                  <a:ext uri="{FF2B5EF4-FFF2-40B4-BE49-F238E27FC236}">
                    <a16:creationId xmlns:a16="http://schemas.microsoft.com/office/drawing/2014/main" id="{20532C48-4578-ABC4-87E6-76D257F040A3}"/>
                  </a:ext>
                </a:extLst>
              </p:cNvPr>
              <p:cNvSpPr txBox="1">
                <a:spLocks noRot="1" noChangeAspect="1" noMove="1" noResize="1" noEditPoints="1" noAdjustHandles="1" noChangeArrowheads="1" noChangeShapeType="1" noTextEdit="1"/>
              </p:cNvSpPr>
              <p:nvPr/>
            </p:nvSpPr>
            <p:spPr>
              <a:xfrm>
                <a:off x="761554" y="3044281"/>
                <a:ext cx="3413429" cy="1384995"/>
              </a:xfrm>
              <a:prstGeom prst="rect">
                <a:avLst/>
              </a:prstGeom>
              <a:blipFill>
                <a:blip r:embed="rId2"/>
                <a:stretch>
                  <a:fillRect l="-3750" t="-4386" b="-10965"/>
                </a:stretch>
              </a:blipFill>
            </p:spPr>
            <p:txBody>
              <a:bodyPr/>
              <a:lstStyle/>
              <a:p>
                <a:r>
                  <a:rPr lang="en-US">
                    <a:noFill/>
                  </a:rPr>
                  <a:t> </a:t>
                </a:r>
              </a:p>
            </p:txBody>
          </p:sp>
        </mc:Fallback>
      </mc:AlternateContent>
      <p:sp>
        <p:nvSpPr>
          <p:cNvPr id="43" name="Text Box 6">
            <a:extLst>
              <a:ext uri="{FF2B5EF4-FFF2-40B4-BE49-F238E27FC236}">
                <a16:creationId xmlns:a16="http://schemas.microsoft.com/office/drawing/2014/main" id="{60932770-A52F-26D5-4554-0BD18F68801B}"/>
              </a:ext>
            </a:extLst>
          </p:cNvPr>
          <p:cNvSpPr txBox="1">
            <a:spLocks noChangeArrowheads="1"/>
          </p:cNvSpPr>
          <p:nvPr/>
        </p:nvSpPr>
        <p:spPr bwMode="auto">
          <a:xfrm>
            <a:off x="761554" y="1824263"/>
            <a:ext cx="36703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a:t>Pressure increases with depth.</a:t>
            </a:r>
          </a:p>
        </p:txBody>
      </p:sp>
      <p:grpSp>
        <p:nvGrpSpPr>
          <p:cNvPr id="4" name="Group 3">
            <a:extLst>
              <a:ext uri="{FF2B5EF4-FFF2-40B4-BE49-F238E27FC236}">
                <a16:creationId xmlns:a16="http://schemas.microsoft.com/office/drawing/2014/main" id="{6207C8C0-F1AF-4571-9DD6-BC8946BD9B7D}"/>
              </a:ext>
            </a:extLst>
          </p:cNvPr>
          <p:cNvGrpSpPr/>
          <p:nvPr/>
        </p:nvGrpSpPr>
        <p:grpSpPr>
          <a:xfrm>
            <a:off x="4808530" y="772516"/>
            <a:ext cx="3853542" cy="3800436"/>
            <a:chOff x="4808530" y="772516"/>
            <a:chExt cx="3853542" cy="3800436"/>
          </a:xfrm>
        </p:grpSpPr>
        <p:sp>
          <p:nvSpPr>
            <p:cNvPr id="34" name="Freeform: Shape 33">
              <a:extLst>
                <a:ext uri="{FF2B5EF4-FFF2-40B4-BE49-F238E27FC236}">
                  <a16:creationId xmlns:a16="http://schemas.microsoft.com/office/drawing/2014/main" id="{BEA82EAB-8CA9-22D8-8142-92EBC482B059}"/>
                </a:ext>
              </a:extLst>
            </p:cNvPr>
            <p:cNvSpPr/>
            <p:nvPr/>
          </p:nvSpPr>
          <p:spPr>
            <a:xfrm>
              <a:off x="4896682" y="788320"/>
              <a:ext cx="3744913" cy="3784632"/>
            </a:xfrm>
            <a:custGeom>
              <a:avLst/>
              <a:gdLst>
                <a:gd name="connsiteX0" fmla="*/ 3744913 w 3744913"/>
                <a:gd name="connsiteY0" fmla="*/ 0 h 3784632"/>
                <a:gd name="connsiteX1" fmla="*/ 3744913 w 3744913"/>
                <a:gd name="connsiteY1" fmla="*/ 3784632 h 3784632"/>
                <a:gd name="connsiteX2" fmla="*/ 0 w 3744913"/>
                <a:gd name="connsiteY2" fmla="*/ 3784632 h 3784632"/>
                <a:gd name="connsiteX3" fmla="*/ 0 w 3744913"/>
                <a:gd name="connsiteY3" fmla="*/ 54012 h 3784632"/>
                <a:gd name="connsiteX4" fmla="*/ 927889 w 3744913"/>
                <a:gd name="connsiteY4" fmla="*/ 38251 h 3784632"/>
                <a:gd name="connsiteX5" fmla="*/ 1002420 w 3744913"/>
                <a:gd name="connsiteY5" fmla="*/ 48801 h 3784632"/>
                <a:gd name="connsiteX6" fmla="*/ 1108208 w 3744913"/>
                <a:gd name="connsiteY6" fmla="*/ 35188 h 3784632"/>
                <a:gd name="connsiteX7" fmla="*/ 1755424 w 3744913"/>
                <a:gd name="connsiteY7" fmla="*/ 24194 h 3784632"/>
                <a:gd name="connsiteX8" fmla="*/ 2059391 w 3744913"/>
                <a:gd name="connsiteY8" fmla="*/ 60702 h 3784632"/>
                <a:gd name="connsiteX9" fmla="*/ 2489893 w 3744913"/>
                <a:gd name="connsiteY9" fmla="*/ 11717 h 3784632"/>
                <a:gd name="connsiteX10" fmla="*/ 2812383 w 3744913"/>
                <a:gd name="connsiteY10" fmla="*/ 6239 h 3784632"/>
                <a:gd name="connsiteX11" fmla="*/ 3303534 w 3744913"/>
                <a:gd name="connsiteY11" fmla="*/ 72604 h 3784632"/>
                <a:gd name="connsiteX12" fmla="*/ 3744913 w 3744913"/>
                <a:gd name="connsiteY12" fmla="*/ 0 h 37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4913" h="3784632">
                  <a:moveTo>
                    <a:pt x="3744913" y="0"/>
                  </a:moveTo>
                  <a:lnTo>
                    <a:pt x="3744913" y="3784632"/>
                  </a:lnTo>
                  <a:lnTo>
                    <a:pt x="0" y="3784632"/>
                  </a:lnTo>
                  <a:lnTo>
                    <a:pt x="0" y="54012"/>
                  </a:lnTo>
                  <a:lnTo>
                    <a:pt x="927889" y="38251"/>
                  </a:lnTo>
                  <a:lnTo>
                    <a:pt x="1002420" y="48801"/>
                  </a:lnTo>
                  <a:lnTo>
                    <a:pt x="1108208" y="35188"/>
                  </a:lnTo>
                  <a:lnTo>
                    <a:pt x="1755424" y="24194"/>
                  </a:lnTo>
                  <a:lnTo>
                    <a:pt x="2059391" y="60702"/>
                  </a:lnTo>
                  <a:lnTo>
                    <a:pt x="2489893" y="11717"/>
                  </a:lnTo>
                  <a:lnTo>
                    <a:pt x="2812383" y="6239"/>
                  </a:lnTo>
                  <a:lnTo>
                    <a:pt x="3303534" y="72604"/>
                  </a:lnTo>
                  <a:lnTo>
                    <a:pt x="3744913" y="0"/>
                  </a:lnTo>
                  <a:close/>
                </a:path>
              </a:pathLst>
            </a:custGeom>
            <a:solidFill>
              <a:srgbClr val="D2EC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Rectangle 5">
              <a:extLst>
                <a:ext uri="{FF2B5EF4-FFF2-40B4-BE49-F238E27FC236}">
                  <a16:creationId xmlns:a16="http://schemas.microsoft.com/office/drawing/2014/main" id="{B18E1BB9-3524-EF87-DE02-CF0E1D51C21C}"/>
                </a:ext>
              </a:extLst>
            </p:cNvPr>
            <p:cNvSpPr/>
            <p:nvPr/>
          </p:nvSpPr>
          <p:spPr>
            <a:xfrm>
              <a:off x="6083225" y="1731781"/>
              <a:ext cx="968828" cy="1262743"/>
            </a:xfrm>
            <a:prstGeom prst="rect">
              <a:avLst/>
            </a:prstGeom>
            <a:solidFill>
              <a:srgbClr val="D9C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A3528F78-C642-2C84-D459-09DFEC8DF344}"/>
                </a:ext>
              </a:extLst>
            </p:cNvPr>
            <p:cNvCxnSpPr/>
            <p:nvPr/>
          </p:nvCxnSpPr>
          <p:spPr>
            <a:xfrm>
              <a:off x="5114397" y="2363152"/>
              <a:ext cx="968828"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85D7BD97-BB3E-FA23-6B8C-040D55904667}"/>
                </a:ext>
              </a:extLst>
            </p:cNvPr>
            <p:cNvCxnSpPr>
              <a:cxnSpLocks/>
            </p:cNvCxnSpPr>
            <p:nvPr/>
          </p:nvCxnSpPr>
          <p:spPr>
            <a:xfrm flipH="1">
              <a:off x="7052053" y="2363152"/>
              <a:ext cx="968828"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89D465AF-B143-5225-0D34-8A3DBCBD9CCC}"/>
                </a:ext>
              </a:extLst>
            </p:cNvPr>
            <p:cNvCxnSpPr>
              <a:cxnSpLocks/>
            </p:cNvCxnSpPr>
            <p:nvPr/>
          </p:nvCxnSpPr>
          <p:spPr>
            <a:xfrm>
              <a:off x="6567639" y="1274581"/>
              <a:ext cx="0" cy="446314"/>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186F991E-7F46-8CF5-AC8E-CC71E835E686}"/>
                </a:ext>
              </a:extLst>
            </p:cNvPr>
            <p:cNvCxnSpPr>
              <a:cxnSpLocks/>
            </p:cNvCxnSpPr>
            <p:nvPr/>
          </p:nvCxnSpPr>
          <p:spPr>
            <a:xfrm flipH="1" flipV="1">
              <a:off x="6562196" y="2994524"/>
              <a:ext cx="5443" cy="1156949"/>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Freeform: Shape 30">
              <a:extLst>
                <a:ext uri="{FF2B5EF4-FFF2-40B4-BE49-F238E27FC236}">
                  <a16:creationId xmlns:a16="http://schemas.microsoft.com/office/drawing/2014/main" id="{B673F582-CF01-1650-C4EE-BECCDAA6D3C6}"/>
                </a:ext>
              </a:extLst>
            </p:cNvPr>
            <p:cNvSpPr/>
            <p:nvPr/>
          </p:nvSpPr>
          <p:spPr>
            <a:xfrm>
              <a:off x="4808530" y="772516"/>
              <a:ext cx="3853542" cy="89262"/>
            </a:xfrm>
            <a:custGeom>
              <a:avLst/>
              <a:gdLst>
                <a:gd name="connsiteX0" fmla="*/ 0 w 3810000"/>
                <a:gd name="connsiteY0" fmla="*/ 130629 h 163286"/>
                <a:gd name="connsiteX1" fmla="*/ 576943 w 3810000"/>
                <a:gd name="connsiteY1" fmla="*/ 0 h 163286"/>
                <a:gd name="connsiteX2" fmla="*/ 1034143 w 3810000"/>
                <a:gd name="connsiteY2" fmla="*/ 119743 h 163286"/>
                <a:gd name="connsiteX3" fmla="*/ 1491343 w 3810000"/>
                <a:gd name="connsiteY3" fmla="*/ 10886 h 163286"/>
                <a:gd name="connsiteX4" fmla="*/ 2079171 w 3810000"/>
                <a:gd name="connsiteY4" fmla="*/ 141514 h 163286"/>
                <a:gd name="connsiteX5" fmla="*/ 2699657 w 3810000"/>
                <a:gd name="connsiteY5" fmla="*/ 10886 h 163286"/>
                <a:gd name="connsiteX6" fmla="*/ 3309257 w 3810000"/>
                <a:gd name="connsiteY6" fmla="*/ 163286 h 163286"/>
                <a:gd name="connsiteX7" fmla="*/ 3810000 w 3810000"/>
                <a:gd name="connsiteY7" fmla="*/ 10886 h 16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0" h="163286">
                  <a:moveTo>
                    <a:pt x="0" y="130629"/>
                  </a:moveTo>
                  <a:lnTo>
                    <a:pt x="576943" y="0"/>
                  </a:lnTo>
                  <a:lnTo>
                    <a:pt x="1034143" y="119743"/>
                  </a:lnTo>
                  <a:lnTo>
                    <a:pt x="1491343" y="10886"/>
                  </a:lnTo>
                  <a:lnTo>
                    <a:pt x="2079171" y="141514"/>
                  </a:lnTo>
                  <a:lnTo>
                    <a:pt x="2699657" y="10886"/>
                  </a:lnTo>
                  <a:lnTo>
                    <a:pt x="3309257" y="163286"/>
                  </a:lnTo>
                  <a:lnTo>
                    <a:pt x="3810000" y="10886"/>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F854418-4A92-E5D7-0BB7-E72327F8E02D}"/>
                </a:ext>
              </a:extLst>
            </p:cNvPr>
            <p:cNvSpPr txBox="1"/>
            <p:nvPr/>
          </p:nvSpPr>
          <p:spPr>
            <a:xfrm>
              <a:off x="7750004" y="4295953"/>
              <a:ext cx="891591" cy="276999"/>
            </a:xfrm>
            <a:prstGeom prst="rect">
              <a:avLst/>
            </a:prstGeom>
            <a:noFill/>
          </p:spPr>
          <p:txBody>
            <a:bodyPr wrap="none" rtlCol="0">
              <a:spAutoFit/>
            </a:bodyPr>
            <a:lstStyle/>
            <a:p>
              <a:pPr algn="l"/>
              <a:r>
                <a:rPr lang="en-GB" sz="1200">
                  <a:solidFill>
                    <a:schemeClr val="bg1">
                      <a:lumMod val="75000"/>
                    </a:schemeClr>
                  </a:solidFill>
                </a:rPr>
                <a:t>R Downey</a:t>
              </a:r>
            </a:p>
          </p:txBody>
        </p:sp>
      </p:grpSp>
      <p:cxnSp>
        <p:nvCxnSpPr>
          <p:cNvPr id="18" name="Straight Arrow Connector 17">
            <a:extLst>
              <a:ext uri="{FF2B5EF4-FFF2-40B4-BE49-F238E27FC236}">
                <a16:creationId xmlns:a16="http://schemas.microsoft.com/office/drawing/2014/main" id="{720B7424-1BE4-71E0-A92C-31739EEC5496}"/>
              </a:ext>
            </a:extLst>
          </p:cNvPr>
          <p:cNvCxnSpPr>
            <a:cxnSpLocks/>
          </p:cNvCxnSpPr>
          <p:nvPr/>
        </p:nvCxnSpPr>
        <p:spPr>
          <a:xfrm flipV="1">
            <a:off x="3918529" y="3044281"/>
            <a:ext cx="2449614" cy="295681"/>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Title 4">
            <a:extLst>
              <a:ext uri="{FF2B5EF4-FFF2-40B4-BE49-F238E27FC236}">
                <a16:creationId xmlns:a16="http://schemas.microsoft.com/office/drawing/2014/main" id="{DA847F0B-20AE-E6CE-C362-B8395E3B99D6}"/>
              </a:ext>
            </a:extLst>
          </p:cNvPr>
          <p:cNvSpPr>
            <a:spLocks noGrp="1"/>
          </p:cNvSpPr>
          <p:nvPr>
            <p:ph type="title"/>
          </p:nvPr>
        </p:nvSpPr>
        <p:spPr>
          <a:xfrm>
            <a:off x="241300" y="155246"/>
            <a:ext cx="8724900" cy="590931"/>
          </a:xfrm>
        </p:spPr>
        <p:txBody>
          <a:bodyPr/>
          <a:lstStyle/>
          <a:p>
            <a:pPr>
              <a:spcBef>
                <a:spcPct val="50000"/>
              </a:spcBef>
            </a:pPr>
            <a:r>
              <a:rPr lang="en-IE" altLang="en-US"/>
              <a:t>Reason for Buoyancy Force</a:t>
            </a:r>
            <a:endParaRPr lang="en-GB" alt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E4BC001-B1D9-D89E-A3F8-8C4B93BE0962}"/>
              </a:ext>
            </a:extLst>
          </p:cNvPr>
          <p:cNvSpPr/>
          <p:nvPr/>
        </p:nvSpPr>
        <p:spPr>
          <a:xfrm>
            <a:off x="6739521" y="2108121"/>
            <a:ext cx="956930" cy="966933"/>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930" h="966933">
                <a:moveTo>
                  <a:pt x="0" y="0"/>
                </a:moveTo>
                <a:lnTo>
                  <a:pt x="956930" y="0"/>
                </a:lnTo>
                <a:lnTo>
                  <a:pt x="956930" y="881873"/>
                </a:lnTo>
                <a:lnTo>
                  <a:pt x="871870" y="966933"/>
                </a:lnTo>
                <a:lnTo>
                  <a:pt x="85060" y="966933"/>
                </a:lnTo>
                <a:lnTo>
                  <a:pt x="0" y="88187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25" name="Freeform: Shape 24">
            <a:extLst>
              <a:ext uri="{FF2B5EF4-FFF2-40B4-BE49-F238E27FC236}">
                <a16:creationId xmlns:a16="http://schemas.microsoft.com/office/drawing/2014/main" id="{4E05910A-AD94-69D5-CDB2-0D197164A776}"/>
              </a:ext>
            </a:extLst>
          </p:cNvPr>
          <p:cNvSpPr/>
          <p:nvPr/>
        </p:nvSpPr>
        <p:spPr>
          <a:xfrm>
            <a:off x="6752642" y="1778999"/>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Box 4">
            <a:extLst>
              <a:ext uri="{FF2B5EF4-FFF2-40B4-BE49-F238E27FC236}">
                <a16:creationId xmlns:a16="http://schemas.microsoft.com/office/drawing/2014/main" id="{9402FA4D-2330-AAD9-59C9-1D41774A7B18}"/>
              </a:ext>
            </a:extLst>
          </p:cNvPr>
          <p:cNvSpPr txBox="1"/>
          <p:nvPr/>
        </p:nvSpPr>
        <p:spPr>
          <a:xfrm>
            <a:off x="7434719" y="312644"/>
            <a:ext cx="1718165" cy="830997"/>
          </a:xfrm>
          <a:prstGeom prst="rect">
            <a:avLst/>
          </a:prstGeom>
          <a:noFill/>
        </p:spPr>
        <p:txBody>
          <a:bodyPr wrap="square" rtlCol="0">
            <a:spAutoFit/>
          </a:bodyPr>
          <a:lstStyle/>
          <a:p>
            <a:r>
              <a:rPr lang="en-IE" sz="2400"/>
              <a:t>Newton balances</a:t>
            </a:r>
          </a:p>
        </p:txBody>
      </p:sp>
      <p:cxnSp>
        <p:nvCxnSpPr>
          <p:cNvPr id="6" name="Straight Arrow Connector 5">
            <a:extLst>
              <a:ext uri="{FF2B5EF4-FFF2-40B4-BE49-F238E27FC236}">
                <a16:creationId xmlns:a16="http://schemas.microsoft.com/office/drawing/2014/main" id="{21EF50C3-5BC2-2447-BA6F-3D34D661611B}"/>
              </a:ext>
            </a:extLst>
          </p:cNvPr>
          <p:cNvCxnSpPr>
            <a:cxnSpLocks/>
          </p:cNvCxnSpPr>
          <p:nvPr/>
        </p:nvCxnSpPr>
        <p:spPr>
          <a:xfrm flipH="1">
            <a:off x="6579303" y="460098"/>
            <a:ext cx="822191" cy="23981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7" name="Group 6">
            <a:extLst>
              <a:ext uri="{FF2B5EF4-FFF2-40B4-BE49-F238E27FC236}">
                <a16:creationId xmlns:a16="http://schemas.microsoft.com/office/drawing/2014/main" id="{0D7290EB-383A-9B29-45DA-78A6AB930264}"/>
              </a:ext>
            </a:extLst>
          </p:cNvPr>
          <p:cNvGrpSpPr/>
          <p:nvPr/>
        </p:nvGrpSpPr>
        <p:grpSpPr>
          <a:xfrm rot="10800000">
            <a:off x="6125695" y="735622"/>
            <a:ext cx="237147" cy="1855966"/>
            <a:chOff x="5423424" y="1170858"/>
            <a:chExt cx="275573" cy="2461585"/>
          </a:xfrm>
        </p:grpSpPr>
        <p:cxnSp>
          <p:nvCxnSpPr>
            <p:cNvPr id="8" name="Straight Connector 7">
              <a:extLst>
                <a:ext uri="{FF2B5EF4-FFF2-40B4-BE49-F238E27FC236}">
                  <a16:creationId xmlns:a16="http://schemas.microsoft.com/office/drawing/2014/main" id="{1C9994EC-EF75-F170-A624-18D951E808EA}"/>
                </a:ext>
              </a:extLst>
            </p:cNvPr>
            <p:cNvCxnSpPr>
              <a:cxnSpLocks/>
            </p:cNvCxnSpPr>
            <p:nvPr/>
          </p:nvCxnSpPr>
          <p:spPr>
            <a:xfrm rot="10800000" flipV="1">
              <a:off x="5546897" y="1170858"/>
              <a:ext cx="0" cy="2461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3B52774-4E2B-ADE4-9E6C-9CC86E762761}"/>
                </a:ext>
              </a:extLst>
            </p:cNvPr>
            <p:cNvGrpSpPr/>
            <p:nvPr/>
          </p:nvGrpSpPr>
          <p:grpSpPr>
            <a:xfrm>
              <a:off x="5423424" y="2216710"/>
              <a:ext cx="275573" cy="946150"/>
              <a:chOff x="12363189" y="806450"/>
              <a:chExt cx="275573" cy="946150"/>
            </a:xfrm>
          </p:grpSpPr>
          <p:sp>
            <p:nvSpPr>
              <p:cNvPr id="10" name="Rectangle: Rounded Corners 9">
                <a:extLst>
                  <a:ext uri="{FF2B5EF4-FFF2-40B4-BE49-F238E27FC236}">
                    <a16:creationId xmlns:a16="http://schemas.microsoft.com/office/drawing/2014/main" id="{00AFC011-9CC2-BA4F-249A-6CBD84B5C2AF}"/>
                  </a:ext>
                </a:extLst>
              </p:cNvPr>
              <p:cNvSpPr/>
              <p:nvPr/>
            </p:nvSpPr>
            <p:spPr>
              <a:xfrm>
                <a:off x="12363189" y="806450"/>
                <a:ext cx="275573" cy="94615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D629C95-7ABC-13F4-2E4B-598F42E3E5C8}"/>
                  </a:ext>
                </a:extLst>
              </p:cNvPr>
              <p:cNvSpPr/>
              <p:nvPr/>
            </p:nvSpPr>
            <p:spPr>
              <a:xfrm>
                <a:off x="12411508" y="919187"/>
                <a:ext cx="181106" cy="709197"/>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30C28C40-A828-AF16-7EF0-EBE3C04F251F}"/>
                  </a:ext>
                </a:extLst>
              </p:cNvPr>
              <p:cNvSpPr/>
              <p:nvPr/>
            </p:nvSpPr>
            <p:spPr>
              <a:xfrm rot="5400000">
                <a:off x="12440828" y="1144256"/>
                <a:ext cx="105949" cy="164592"/>
              </a:xfrm>
              <a:prstGeom prst="triangl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 name="Freeform: Shape 14">
            <a:extLst>
              <a:ext uri="{FF2B5EF4-FFF2-40B4-BE49-F238E27FC236}">
                <a16:creationId xmlns:a16="http://schemas.microsoft.com/office/drawing/2014/main" id="{442B94D6-2C20-252E-4C88-90CDE3088D10}"/>
              </a:ext>
            </a:extLst>
          </p:cNvPr>
          <p:cNvSpPr/>
          <p:nvPr/>
        </p:nvSpPr>
        <p:spPr>
          <a:xfrm>
            <a:off x="6100295" y="2229217"/>
            <a:ext cx="322267" cy="379284"/>
          </a:xfrm>
          <a:custGeom>
            <a:avLst/>
            <a:gdLst>
              <a:gd name="connsiteX0" fmla="*/ 0 w 272143"/>
              <a:gd name="connsiteY0" fmla="*/ 130629 h 359229"/>
              <a:gd name="connsiteX1" fmla="*/ 108857 w 272143"/>
              <a:gd name="connsiteY1" fmla="*/ 0 h 359229"/>
              <a:gd name="connsiteX2" fmla="*/ 272143 w 272143"/>
              <a:gd name="connsiteY2" fmla="*/ 65315 h 359229"/>
              <a:gd name="connsiteX3" fmla="*/ 228600 w 272143"/>
              <a:gd name="connsiteY3" fmla="*/ 272143 h 359229"/>
              <a:gd name="connsiteX4" fmla="*/ 32657 w 272143"/>
              <a:gd name="connsiteY4" fmla="*/ 359229 h 359229"/>
              <a:gd name="connsiteX5" fmla="*/ 0 w 272143"/>
              <a:gd name="connsiteY5" fmla="*/ 130629 h 359229"/>
              <a:gd name="connsiteX0" fmla="*/ 0 w 272143"/>
              <a:gd name="connsiteY0" fmla="*/ 130629 h 359229"/>
              <a:gd name="connsiteX1" fmla="*/ 108857 w 272143"/>
              <a:gd name="connsiteY1" fmla="*/ 0 h 359229"/>
              <a:gd name="connsiteX2" fmla="*/ 272143 w 272143"/>
              <a:gd name="connsiteY2" fmla="*/ 65315 h 359229"/>
              <a:gd name="connsiteX3" fmla="*/ 228600 w 272143"/>
              <a:gd name="connsiteY3" fmla="*/ 272143 h 359229"/>
              <a:gd name="connsiteX4" fmla="*/ 32657 w 272143"/>
              <a:gd name="connsiteY4" fmla="*/ 359229 h 359229"/>
              <a:gd name="connsiteX5" fmla="*/ 0 w 272143"/>
              <a:gd name="connsiteY5" fmla="*/ 130629 h 359229"/>
              <a:gd name="connsiteX0" fmla="*/ 0 w 282303"/>
              <a:gd name="connsiteY0" fmla="*/ 130629 h 359229"/>
              <a:gd name="connsiteX1" fmla="*/ 108857 w 282303"/>
              <a:gd name="connsiteY1" fmla="*/ 0 h 359229"/>
              <a:gd name="connsiteX2" fmla="*/ 282303 w 282303"/>
              <a:gd name="connsiteY2" fmla="*/ 65315 h 359229"/>
              <a:gd name="connsiteX3" fmla="*/ 228600 w 282303"/>
              <a:gd name="connsiteY3" fmla="*/ 272143 h 359229"/>
              <a:gd name="connsiteX4" fmla="*/ 32657 w 282303"/>
              <a:gd name="connsiteY4" fmla="*/ 359229 h 359229"/>
              <a:gd name="connsiteX5" fmla="*/ 0 w 282303"/>
              <a:gd name="connsiteY5" fmla="*/ 130629 h 359229"/>
              <a:gd name="connsiteX0" fmla="*/ 0 w 304271"/>
              <a:gd name="connsiteY0" fmla="*/ 130629 h 359229"/>
              <a:gd name="connsiteX1" fmla="*/ 108857 w 304271"/>
              <a:gd name="connsiteY1" fmla="*/ 0 h 359229"/>
              <a:gd name="connsiteX2" fmla="*/ 282303 w 304271"/>
              <a:gd name="connsiteY2" fmla="*/ 65315 h 359229"/>
              <a:gd name="connsiteX3" fmla="*/ 228600 w 304271"/>
              <a:gd name="connsiteY3" fmla="*/ 272143 h 359229"/>
              <a:gd name="connsiteX4" fmla="*/ 32657 w 304271"/>
              <a:gd name="connsiteY4" fmla="*/ 359229 h 359229"/>
              <a:gd name="connsiteX5" fmla="*/ 0 w 304271"/>
              <a:gd name="connsiteY5" fmla="*/ 130629 h 359229"/>
              <a:gd name="connsiteX0" fmla="*/ 0 w 304271"/>
              <a:gd name="connsiteY0" fmla="*/ 134927 h 363527"/>
              <a:gd name="connsiteX1" fmla="*/ 108857 w 304271"/>
              <a:gd name="connsiteY1" fmla="*/ 4298 h 363527"/>
              <a:gd name="connsiteX2" fmla="*/ 282303 w 304271"/>
              <a:gd name="connsiteY2" fmla="*/ 69613 h 363527"/>
              <a:gd name="connsiteX3" fmla="*/ 228600 w 304271"/>
              <a:gd name="connsiteY3" fmla="*/ 276441 h 363527"/>
              <a:gd name="connsiteX4" fmla="*/ 32657 w 304271"/>
              <a:gd name="connsiteY4" fmla="*/ 363527 h 363527"/>
              <a:gd name="connsiteX5" fmla="*/ 0 w 304271"/>
              <a:gd name="connsiteY5" fmla="*/ 134927 h 363527"/>
              <a:gd name="connsiteX0" fmla="*/ 3882 w 308153"/>
              <a:gd name="connsiteY0" fmla="*/ 134927 h 363527"/>
              <a:gd name="connsiteX1" fmla="*/ 112739 w 308153"/>
              <a:gd name="connsiteY1" fmla="*/ 4298 h 363527"/>
              <a:gd name="connsiteX2" fmla="*/ 286185 w 308153"/>
              <a:gd name="connsiteY2" fmla="*/ 69613 h 363527"/>
              <a:gd name="connsiteX3" fmla="*/ 232482 w 308153"/>
              <a:gd name="connsiteY3" fmla="*/ 276441 h 363527"/>
              <a:gd name="connsiteX4" fmla="*/ 36539 w 308153"/>
              <a:gd name="connsiteY4" fmla="*/ 363527 h 363527"/>
              <a:gd name="connsiteX5" fmla="*/ 3882 w 308153"/>
              <a:gd name="connsiteY5" fmla="*/ 134927 h 363527"/>
              <a:gd name="connsiteX0" fmla="*/ 17996 w 322267"/>
              <a:gd name="connsiteY0" fmla="*/ 134927 h 379284"/>
              <a:gd name="connsiteX1" fmla="*/ 126853 w 322267"/>
              <a:gd name="connsiteY1" fmla="*/ 4298 h 379284"/>
              <a:gd name="connsiteX2" fmla="*/ 300299 w 322267"/>
              <a:gd name="connsiteY2" fmla="*/ 69613 h 379284"/>
              <a:gd name="connsiteX3" fmla="*/ 246596 w 322267"/>
              <a:gd name="connsiteY3" fmla="*/ 276441 h 379284"/>
              <a:gd name="connsiteX4" fmla="*/ 50653 w 322267"/>
              <a:gd name="connsiteY4" fmla="*/ 363527 h 379284"/>
              <a:gd name="connsiteX5" fmla="*/ 17996 w 322267"/>
              <a:gd name="connsiteY5" fmla="*/ 134927 h 37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267" h="379284">
                <a:moveTo>
                  <a:pt x="17996" y="134927"/>
                </a:moveTo>
                <a:cubicBezTo>
                  <a:pt x="33962" y="86304"/>
                  <a:pt x="69038" y="23166"/>
                  <a:pt x="126853" y="4298"/>
                </a:cubicBezTo>
                <a:cubicBezTo>
                  <a:pt x="184668" y="-14570"/>
                  <a:pt x="242484" y="32601"/>
                  <a:pt x="300299" y="69613"/>
                </a:cubicBezTo>
                <a:cubicBezTo>
                  <a:pt x="358114" y="106625"/>
                  <a:pt x="288204" y="227455"/>
                  <a:pt x="246596" y="276441"/>
                </a:cubicBezTo>
                <a:cubicBezTo>
                  <a:pt x="204988" y="325427"/>
                  <a:pt x="126127" y="415778"/>
                  <a:pt x="50653" y="363527"/>
                </a:cubicBezTo>
                <a:cubicBezTo>
                  <a:pt x="-24821" y="311276"/>
                  <a:pt x="2030" y="183550"/>
                  <a:pt x="17996" y="134927"/>
                </a:cubicBezTo>
                <a:close/>
              </a:path>
            </a:pathLst>
          </a:cu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D0996EED-619B-707D-E489-DE9D48613E89}"/>
              </a:ext>
            </a:extLst>
          </p:cNvPr>
          <p:cNvGrpSpPr/>
          <p:nvPr/>
        </p:nvGrpSpPr>
        <p:grpSpPr>
          <a:xfrm rot="10800000">
            <a:off x="7104627" y="735622"/>
            <a:ext cx="237147" cy="1855966"/>
            <a:chOff x="5423424" y="1170858"/>
            <a:chExt cx="275573" cy="2461585"/>
          </a:xfrm>
        </p:grpSpPr>
        <p:cxnSp>
          <p:nvCxnSpPr>
            <p:cNvPr id="17" name="Straight Connector 16">
              <a:extLst>
                <a:ext uri="{FF2B5EF4-FFF2-40B4-BE49-F238E27FC236}">
                  <a16:creationId xmlns:a16="http://schemas.microsoft.com/office/drawing/2014/main" id="{BCFC8B8C-CD40-2E0A-8985-E96219F32B38}"/>
                </a:ext>
              </a:extLst>
            </p:cNvPr>
            <p:cNvCxnSpPr>
              <a:cxnSpLocks/>
            </p:cNvCxnSpPr>
            <p:nvPr/>
          </p:nvCxnSpPr>
          <p:spPr>
            <a:xfrm rot="10800000" flipV="1">
              <a:off x="5546897" y="1170858"/>
              <a:ext cx="0" cy="2461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4CDAA3F-2E90-79A9-70D1-2EC05018BFB5}"/>
                </a:ext>
              </a:extLst>
            </p:cNvPr>
            <p:cNvGrpSpPr/>
            <p:nvPr/>
          </p:nvGrpSpPr>
          <p:grpSpPr>
            <a:xfrm>
              <a:off x="5423424" y="2216710"/>
              <a:ext cx="275573" cy="946150"/>
              <a:chOff x="12363189" y="806450"/>
              <a:chExt cx="275573" cy="946150"/>
            </a:xfrm>
          </p:grpSpPr>
          <p:sp>
            <p:nvSpPr>
              <p:cNvPr id="19" name="Rectangle: Rounded Corners 18">
                <a:extLst>
                  <a:ext uri="{FF2B5EF4-FFF2-40B4-BE49-F238E27FC236}">
                    <a16:creationId xmlns:a16="http://schemas.microsoft.com/office/drawing/2014/main" id="{093DEDF1-8C70-A6D7-1814-960D00006800}"/>
                  </a:ext>
                </a:extLst>
              </p:cNvPr>
              <p:cNvSpPr/>
              <p:nvPr/>
            </p:nvSpPr>
            <p:spPr>
              <a:xfrm>
                <a:off x="12363189" y="806450"/>
                <a:ext cx="275573" cy="94615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57EDDC7-B05D-A35C-3B52-AF4CB18C1A66}"/>
                  </a:ext>
                </a:extLst>
              </p:cNvPr>
              <p:cNvSpPr/>
              <p:nvPr/>
            </p:nvSpPr>
            <p:spPr>
              <a:xfrm>
                <a:off x="12411508" y="919187"/>
                <a:ext cx="181106" cy="709197"/>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09F3AA7B-1D42-503F-97B7-0DDA1BD6A18B}"/>
                  </a:ext>
                </a:extLst>
              </p:cNvPr>
              <p:cNvSpPr/>
              <p:nvPr/>
            </p:nvSpPr>
            <p:spPr>
              <a:xfrm rot="5400000">
                <a:off x="12440828" y="1303078"/>
                <a:ext cx="105949" cy="164592"/>
              </a:xfrm>
              <a:prstGeom prst="triangl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2" name="Freeform: Shape 21">
            <a:extLst>
              <a:ext uri="{FF2B5EF4-FFF2-40B4-BE49-F238E27FC236}">
                <a16:creationId xmlns:a16="http://schemas.microsoft.com/office/drawing/2014/main" id="{70525E57-B652-513E-3820-CC8FEA5275D3}"/>
              </a:ext>
            </a:extLst>
          </p:cNvPr>
          <p:cNvSpPr/>
          <p:nvPr/>
        </p:nvSpPr>
        <p:spPr>
          <a:xfrm>
            <a:off x="7079227" y="2229217"/>
            <a:ext cx="322267" cy="379284"/>
          </a:xfrm>
          <a:custGeom>
            <a:avLst/>
            <a:gdLst>
              <a:gd name="connsiteX0" fmla="*/ 0 w 272143"/>
              <a:gd name="connsiteY0" fmla="*/ 130629 h 359229"/>
              <a:gd name="connsiteX1" fmla="*/ 108857 w 272143"/>
              <a:gd name="connsiteY1" fmla="*/ 0 h 359229"/>
              <a:gd name="connsiteX2" fmla="*/ 272143 w 272143"/>
              <a:gd name="connsiteY2" fmla="*/ 65315 h 359229"/>
              <a:gd name="connsiteX3" fmla="*/ 228600 w 272143"/>
              <a:gd name="connsiteY3" fmla="*/ 272143 h 359229"/>
              <a:gd name="connsiteX4" fmla="*/ 32657 w 272143"/>
              <a:gd name="connsiteY4" fmla="*/ 359229 h 359229"/>
              <a:gd name="connsiteX5" fmla="*/ 0 w 272143"/>
              <a:gd name="connsiteY5" fmla="*/ 130629 h 359229"/>
              <a:gd name="connsiteX0" fmla="*/ 0 w 272143"/>
              <a:gd name="connsiteY0" fmla="*/ 130629 h 359229"/>
              <a:gd name="connsiteX1" fmla="*/ 108857 w 272143"/>
              <a:gd name="connsiteY1" fmla="*/ 0 h 359229"/>
              <a:gd name="connsiteX2" fmla="*/ 272143 w 272143"/>
              <a:gd name="connsiteY2" fmla="*/ 65315 h 359229"/>
              <a:gd name="connsiteX3" fmla="*/ 228600 w 272143"/>
              <a:gd name="connsiteY3" fmla="*/ 272143 h 359229"/>
              <a:gd name="connsiteX4" fmla="*/ 32657 w 272143"/>
              <a:gd name="connsiteY4" fmla="*/ 359229 h 359229"/>
              <a:gd name="connsiteX5" fmla="*/ 0 w 272143"/>
              <a:gd name="connsiteY5" fmla="*/ 130629 h 359229"/>
              <a:gd name="connsiteX0" fmla="*/ 0 w 282303"/>
              <a:gd name="connsiteY0" fmla="*/ 130629 h 359229"/>
              <a:gd name="connsiteX1" fmla="*/ 108857 w 282303"/>
              <a:gd name="connsiteY1" fmla="*/ 0 h 359229"/>
              <a:gd name="connsiteX2" fmla="*/ 282303 w 282303"/>
              <a:gd name="connsiteY2" fmla="*/ 65315 h 359229"/>
              <a:gd name="connsiteX3" fmla="*/ 228600 w 282303"/>
              <a:gd name="connsiteY3" fmla="*/ 272143 h 359229"/>
              <a:gd name="connsiteX4" fmla="*/ 32657 w 282303"/>
              <a:gd name="connsiteY4" fmla="*/ 359229 h 359229"/>
              <a:gd name="connsiteX5" fmla="*/ 0 w 282303"/>
              <a:gd name="connsiteY5" fmla="*/ 130629 h 359229"/>
              <a:gd name="connsiteX0" fmla="*/ 0 w 304271"/>
              <a:gd name="connsiteY0" fmla="*/ 130629 h 359229"/>
              <a:gd name="connsiteX1" fmla="*/ 108857 w 304271"/>
              <a:gd name="connsiteY1" fmla="*/ 0 h 359229"/>
              <a:gd name="connsiteX2" fmla="*/ 282303 w 304271"/>
              <a:gd name="connsiteY2" fmla="*/ 65315 h 359229"/>
              <a:gd name="connsiteX3" fmla="*/ 228600 w 304271"/>
              <a:gd name="connsiteY3" fmla="*/ 272143 h 359229"/>
              <a:gd name="connsiteX4" fmla="*/ 32657 w 304271"/>
              <a:gd name="connsiteY4" fmla="*/ 359229 h 359229"/>
              <a:gd name="connsiteX5" fmla="*/ 0 w 304271"/>
              <a:gd name="connsiteY5" fmla="*/ 130629 h 359229"/>
              <a:gd name="connsiteX0" fmla="*/ 0 w 304271"/>
              <a:gd name="connsiteY0" fmla="*/ 134927 h 363527"/>
              <a:gd name="connsiteX1" fmla="*/ 108857 w 304271"/>
              <a:gd name="connsiteY1" fmla="*/ 4298 h 363527"/>
              <a:gd name="connsiteX2" fmla="*/ 282303 w 304271"/>
              <a:gd name="connsiteY2" fmla="*/ 69613 h 363527"/>
              <a:gd name="connsiteX3" fmla="*/ 228600 w 304271"/>
              <a:gd name="connsiteY3" fmla="*/ 276441 h 363527"/>
              <a:gd name="connsiteX4" fmla="*/ 32657 w 304271"/>
              <a:gd name="connsiteY4" fmla="*/ 363527 h 363527"/>
              <a:gd name="connsiteX5" fmla="*/ 0 w 304271"/>
              <a:gd name="connsiteY5" fmla="*/ 134927 h 363527"/>
              <a:gd name="connsiteX0" fmla="*/ 3882 w 308153"/>
              <a:gd name="connsiteY0" fmla="*/ 134927 h 363527"/>
              <a:gd name="connsiteX1" fmla="*/ 112739 w 308153"/>
              <a:gd name="connsiteY1" fmla="*/ 4298 h 363527"/>
              <a:gd name="connsiteX2" fmla="*/ 286185 w 308153"/>
              <a:gd name="connsiteY2" fmla="*/ 69613 h 363527"/>
              <a:gd name="connsiteX3" fmla="*/ 232482 w 308153"/>
              <a:gd name="connsiteY3" fmla="*/ 276441 h 363527"/>
              <a:gd name="connsiteX4" fmla="*/ 36539 w 308153"/>
              <a:gd name="connsiteY4" fmla="*/ 363527 h 363527"/>
              <a:gd name="connsiteX5" fmla="*/ 3882 w 308153"/>
              <a:gd name="connsiteY5" fmla="*/ 134927 h 363527"/>
              <a:gd name="connsiteX0" fmla="*/ 17996 w 322267"/>
              <a:gd name="connsiteY0" fmla="*/ 134927 h 379284"/>
              <a:gd name="connsiteX1" fmla="*/ 126853 w 322267"/>
              <a:gd name="connsiteY1" fmla="*/ 4298 h 379284"/>
              <a:gd name="connsiteX2" fmla="*/ 300299 w 322267"/>
              <a:gd name="connsiteY2" fmla="*/ 69613 h 379284"/>
              <a:gd name="connsiteX3" fmla="*/ 246596 w 322267"/>
              <a:gd name="connsiteY3" fmla="*/ 276441 h 379284"/>
              <a:gd name="connsiteX4" fmla="*/ 50653 w 322267"/>
              <a:gd name="connsiteY4" fmla="*/ 363527 h 379284"/>
              <a:gd name="connsiteX5" fmla="*/ 17996 w 322267"/>
              <a:gd name="connsiteY5" fmla="*/ 134927 h 37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267" h="379284">
                <a:moveTo>
                  <a:pt x="17996" y="134927"/>
                </a:moveTo>
                <a:cubicBezTo>
                  <a:pt x="33962" y="86304"/>
                  <a:pt x="69038" y="23166"/>
                  <a:pt x="126853" y="4298"/>
                </a:cubicBezTo>
                <a:cubicBezTo>
                  <a:pt x="184668" y="-14570"/>
                  <a:pt x="242484" y="32601"/>
                  <a:pt x="300299" y="69613"/>
                </a:cubicBezTo>
                <a:cubicBezTo>
                  <a:pt x="358114" y="106625"/>
                  <a:pt x="288204" y="227455"/>
                  <a:pt x="246596" y="276441"/>
                </a:cubicBezTo>
                <a:cubicBezTo>
                  <a:pt x="204988" y="325427"/>
                  <a:pt x="126127" y="415778"/>
                  <a:pt x="50653" y="363527"/>
                </a:cubicBezTo>
                <a:cubicBezTo>
                  <a:pt x="-24821" y="311276"/>
                  <a:pt x="2030" y="183550"/>
                  <a:pt x="17996" y="134927"/>
                </a:cubicBezTo>
                <a:close/>
              </a:path>
            </a:pathLst>
          </a:cu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2705C81-D9A6-741C-4BA8-D8F9803F233D}"/>
              </a:ext>
            </a:extLst>
          </p:cNvPr>
          <p:cNvSpPr txBox="1"/>
          <p:nvPr/>
        </p:nvSpPr>
        <p:spPr>
          <a:xfrm>
            <a:off x="5724860" y="1231301"/>
            <a:ext cx="385042" cy="523220"/>
          </a:xfrm>
          <a:prstGeom prst="rect">
            <a:avLst/>
          </a:prstGeom>
          <a:noFill/>
        </p:spPr>
        <p:txBody>
          <a:bodyPr wrap="none" rtlCol="0">
            <a:spAutoFit/>
          </a:bodyPr>
          <a:lstStyle/>
          <a:p>
            <a:pPr algn="l"/>
            <a:r>
              <a:rPr lang="en-GB" sz="2800"/>
              <a:t>a</a:t>
            </a:r>
          </a:p>
        </p:txBody>
      </p:sp>
      <p:sp>
        <p:nvSpPr>
          <p:cNvPr id="13" name="TextBox 12">
            <a:extLst>
              <a:ext uri="{FF2B5EF4-FFF2-40B4-BE49-F238E27FC236}">
                <a16:creationId xmlns:a16="http://schemas.microsoft.com/office/drawing/2014/main" id="{C83BB307-AC98-1266-E09A-F1F86CA5003B}"/>
              </a:ext>
            </a:extLst>
          </p:cNvPr>
          <p:cNvSpPr txBox="1"/>
          <p:nvPr/>
        </p:nvSpPr>
        <p:spPr>
          <a:xfrm>
            <a:off x="6761465" y="1029006"/>
            <a:ext cx="385042" cy="523220"/>
          </a:xfrm>
          <a:prstGeom prst="rect">
            <a:avLst/>
          </a:prstGeom>
          <a:noFill/>
        </p:spPr>
        <p:txBody>
          <a:bodyPr wrap="none" rtlCol="0">
            <a:spAutoFit/>
          </a:bodyPr>
          <a:lstStyle/>
          <a:p>
            <a:pPr algn="l"/>
            <a:r>
              <a:rPr lang="en-GB" sz="2800"/>
              <a:t>b</a:t>
            </a:r>
          </a:p>
        </p:txBody>
      </p:sp>
      <p:sp>
        <p:nvSpPr>
          <p:cNvPr id="30" name="TextBox 29">
            <a:extLst>
              <a:ext uri="{FF2B5EF4-FFF2-40B4-BE49-F238E27FC236}">
                <a16:creationId xmlns:a16="http://schemas.microsoft.com/office/drawing/2014/main" id="{1D87C1AD-2247-DFCB-3948-604BB0A6614D}"/>
              </a:ext>
            </a:extLst>
          </p:cNvPr>
          <p:cNvSpPr txBox="1"/>
          <p:nvPr/>
        </p:nvSpPr>
        <p:spPr>
          <a:xfrm>
            <a:off x="5922500" y="3144801"/>
            <a:ext cx="2313454" cy="461665"/>
          </a:xfrm>
          <a:prstGeom prst="rect">
            <a:avLst/>
          </a:prstGeom>
          <a:noFill/>
        </p:spPr>
        <p:txBody>
          <a:bodyPr wrap="none" rtlCol="0">
            <a:spAutoFit/>
          </a:bodyPr>
          <a:lstStyle/>
          <a:p>
            <a:pPr algn="l"/>
            <a:r>
              <a:rPr lang="en-GB" sz="2400"/>
              <a:t>Upthrust = a - b</a:t>
            </a:r>
          </a:p>
        </p:txBody>
      </p:sp>
      <p:cxnSp>
        <p:nvCxnSpPr>
          <p:cNvPr id="35" name="Straight Arrow Connector 34">
            <a:extLst>
              <a:ext uri="{FF2B5EF4-FFF2-40B4-BE49-F238E27FC236}">
                <a16:creationId xmlns:a16="http://schemas.microsoft.com/office/drawing/2014/main" id="{B01A2448-89E9-954F-BC13-CF8CD3966002}"/>
              </a:ext>
            </a:extLst>
          </p:cNvPr>
          <p:cNvCxnSpPr>
            <a:cxnSpLocks/>
          </p:cNvCxnSpPr>
          <p:nvPr/>
        </p:nvCxnSpPr>
        <p:spPr>
          <a:xfrm flipH="1">
            <a:off x="7331253" y="881708"/>
            <a:ext cx="204269" cy="9354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TextBox 36">
            <a:extLst>
              <a:ext uri="{FF2B5EF4-FFF2-40B4-BE49-F238E27FC236}">
                <a16:creationId xmlns:a16="http://schemas.microsoft.com/office/drawing/2014/main" id="{83B95284-CF7A-B07F-291E-5743C8D120D9}"/>
              </a:ext>
            </a:extLst>
          </p:cNvPr>
          <p:cNvSpPr txBox="1"/>
          <p:nvPr/>
        </p:nvSpPr>
        <p:spPr>
          <a:xfrm>
            <a:off x="137232" y="975251"/>
            <a:ext cx="5388428" cy="1815882"/>
          </a:xfrm>
          <a:prstGeom prst="rect">
            <a:avLst/>
          </a:prstGeom>
          <a:noFill/>
        </p:spPr>
        <p:txBody>
          <a:bodyPr wrap="square" rtlCol="0">
            <a:spAutoFit/>
          </a:bodyPr>
          <a:lstStyle/>
          <a:p>
            <a:pPr marL="514350" indent="-514350" algn="l">
              <a:buAutoNum type="arabicPeriod"/>
            </a:pPr>
            <a:r>
              <a:rPr lang="en-GB" sz="2800"/>
              <a:t>Measure the weight of an object in air and submerged in water.</a:t>
            </a:r>
          </a:p>
          <a:p>
            <a:pPr marL="514350" indent="-514350" algn="l">
              <a:buAutoNum type="arabicPeriod"/>
            </a:pPr>
            <a:r>
              <a:rPr lang="en-GB" sz="2800"/>
              <a:t>The difference = upthrust</a:t>
            </a:r>
          </a:p>
        </p:txBody>
      </p:sp>
      <p:sp>
        <p:nvSpPr>
          <p:cNvPr id="24" name="Title 23">
            <a:extLst>
              <a:ext uri="{FF2B5EF4-FFF2-40B4-BE49-F238E27FC236}">
                <a16:creationId xmlns:a16="http://schemas.microsoft.com/office/drawing/2014/main" id="{7856497E-5EE6-45F8-CA75-C95E2E33EAB2}"/>
              </a:ext>
            </a:extLst>
          </p:cNvPr>
          <p:cNvSpPr>
            <a:spLocks noGrp="1"/>
          </p:cNvSpPr>
          <p:nvPr>
            <p:ph type="title"/>
          </p:nvPr>
        </p:nvSpPr>
        <p:spPr>
          <a:xfrm>
            <a:off x="254000" y="197771"/>
            <a:ext cx="8712200" cy="1089529"/>
          </a:xfrm>
        </p:spPr>
        <p:txBody>
          <a:bodyPr/>
          <a:lstStyle/>
          <a:p>
            <a:r>
              <a:rPr lang="en-GB"/>
              <a:t>Demonstrate upthrust</a:t>
            </a:r>
            <a:br>
              <a:rPr lang="en-GB"/>
            </a:br>
            <a:endParaRPr lang="en-GB"/>
          </a:p>
        </p:txBody>
      </p:sp>
      <p:sp>
        <p:nvSpPr>
          <p:cNvPr id="2" name="TextBox 1">
            <a:extLst>
              <a:ext uri="{FF2B5EF4-FFF2-40B4-BE49-F238E27FC236}">
                <a16:creationId xmlns:a16="http://schemas.microsoft.com/office/drawing/2014/main" id="{D7F628FD-17F5-C651-260B-433B6955AE42}"/>
              </a:ext>
            </a:extLst>
          </p:cNvPr>
          <p:cNvSpPr txBox="1"/>
          <p:nvPr/>
        </p:nvSpPr>
        <p:spPr>
          <a:xfrm>
            <a:off x="254000" y="4152900"/>
            <a:ext cx="8559800"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Works best with an object which is only slightly denser than water, e.g. plasticine. This allows you to feel the difference. </a:t>
            </a:r>
          </a:p>
        </p:txBody>
      </p:sp>
    </p:spTree>
    <p:extLst>
      <p:ext uri="{BB962C8B-B14F-4D97-AF65-F5344CB8AC3E}">
        <p14:creationId xmlns:p14="http://schemas.microsoft.com/office/powerpoint/2010/main" val="71211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 grpId="0"/>
      <p:bldP spid="15" grpId="0" animBg="1"/>
      <p:bldP spid="22" grpId="0" animBg="1"/>
      <p:bldP spid="3" grpId="0"/>
      <p:bldP spid="13" grpId="0"/>
      <p:bldP spid="30" grpId="0"/>
      <p:bldP spid="37" grpId="0"/>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0AC635-81D2-1440-CFE8-E2010B9897B6}"/>
              </a:ext>
            </a:extLst>
          </p:cNvPr>
          <p:cNvSpPr>
            <a:spLocks noGrp="1"/>
          </p:cNvSpPr>
          <p:nvPr>
            <p:ph type="title"/>
          </p:nvPr>
        </p:nvSpPr>
        <p:spPr/>
        <p:txBody>
          <a:bodyPr/>
          <a:lstStyle/>
          <a:p>
            <a:r>
              <a:rPr lang="en-GB"/>
              <a:t>Momentum and collisions</a:t>
            </a:r>
          </a:p>
        </p:txBody>
      </p:sp>
    </p:spTree>
    <p:extLst>
      <p:ext uri="{BB962C8B-B14F-4D97-AF65-F5344CB8AC3E}">
        <p14:creationId xmlns:p14="http://schemas.microsoft.com/office/powerpoint/2010/main" val="31420029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0818C-6327-9198-CD83-CED8722F5561}"/>
            </a:ext>
          </a:extLst>
        </p:cNvPr>
        <p:cNvGrpSpPr/>
        <p:nvPr/>
      </p:nvGrpSpPr>
      <p:grpSpPr>
        <a:xfrm>
          <a:off x="0" y="0"/>
          <a:ext cx="0" cy="0"/>
          <a:chOff x="0" y="0"/>
          <a:chExt cx="0" cy="0"/>
        </a:xfrm>
      </p:grpSpPr>
      <p:sp>
        <p:nvSpPr>
          <p:cNvPr id="17414" name="Text Box 5">
            <a:extLst>
              <a:ext uri="{FF2B5EF4-FFF2-40B4-BE49-F238E27FC236}">
                <a16:creationId xmlns:a16="http://schemas.microsoft.com/office/drawing/2014/main" id="{75F5A207-ECC5-E38D-C569-61190267BA32}"/>
              </a:ext>
            </a:extLst>
          </p:cNvPr>
          <p:cNvSpPr txBox="1">
            <a:spLocks noChangeArrowheads="1"/>
          </p:cNvSpPr>
          <p:nvPr/>
        </p:nvSpPr>
        <p:spPr bwMode="auto">
          <a:xfrm>
            <a:off x="611188" y="1138873"/>
            <a:ext cx="7632700" cy="579437"/>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t>    </a:t>
            </a:r>
            <a:r>
              <a:rPr lang="en-IE" altLang="en-US" sz="3200" b="1"/>
              <a:t>Momentum   =   Mass  </a:t>
            </a:r>
            <a:r>
              <a:rPr lang="en-US" altLang="en-US" sz="3200" b="1">
                <a:cs typeface="Arial" panose="020B0604020202020204" pitchFamily="34" charset="0"/>
              </a:rPr>
              <a:t>× </a:t>
            </a:r>
            <a:r>
              <a:rPr lang="en-IE" altLang="en-US" sz="3200" b="1"/>
              <a:t>Velocity</a:t>
            </a:r>
            <a:endParaRPr lang="en-GB" altLang="en-US" sz="3200" b="1"/>
          </a:p>
        </p:txBody>
      </p:sp>
      <mc:AlternateContent xmlns:mc="http://schemas.openxmlformats.org/markup-compatibility/2006" xmlns:a14="http://schemas.microsoft.com/office/drawing/2010/main">
        <mc:Choice Requires="a14">
          <p:sp>
            <p:nvSpPr>
              <p:cNvPr id="17415" name="Text Box 10">
                <a:extLst>
                  <a:ext uri="{FF2B5EF4-FFF2-40B4-BE49-F238E27FC236}">
                    <a16:creationId xmlns:a16="http://schemas.microsoft.com/office/drawing/2014/main" id="{2F041EDE-7D9E-7B10-C8EB-15E905BFEA53}"/>
                  </a:ext>
                </a:extLst>
              </p:cNvPr>
              <p:cNvSpPr txBox="1">
                <a:spLocks noChangeArrowheads="1"/>
              </p:cNvSpPr>
              <p:nvPr/>
            </p:nvSpPr>
            <p:spPr bwMode="auto">
              <a:xfrm>
                <a:off x="2716213" y="2280930"/>
                <a:ext cx="3024187" cy="579438"/>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IE" altLang="en-US" sz="3200" b="1" i="1" dirty="0" smtClean="0">
                          <a:latin typeface="Cambria Math" panose="02040503050406030204" pitchFamily="18" charset="0"/>
                        </a:rPr>
                        <m:t> </m:t>
                      </m:r>
                      <m:r>
                        <a:rPr lang="en-IE" altLang="en-US" sz="3200" b="1" i="1" dirty="0" smtClean="0">
                          <a:latin typeface="Cambria Math" panose="02040503050406030204" pitchFamily="18" charset="0"/>
                        </a:rPr>
                        <m:t>𝒑</m:t>
                      </m:r>
                      <m:r>
                        <a:rPr lang="en-IE" altLang="en-US" sz="3200" i="1" dirty="0">
                          <a:latin typeface="Cambria Math" panose="02040503050406030204" pitchFamily="18" charset="0"/>
                        </a:rPr>
                        <m:t> </m:t>
                      </m:r>
                      <m:r>
                        <a:rPr lang="en-IE" altLang="en-US" sz="3200" b="1" i="1" dirty="0">
                          <a:latin typeface="Cambria Math" panose="02040503050406030204" pitchFamily="18" charset="0"/>
                        </a:rPr>
                        <m:t>=</m:t>
                      </m:r>
                      <m:r>
                        <a:rPr lang="en-IE" altLang="en-US" sz="3200" i="1" dirty="0">
                          <a:latin typeface="Cambria Math" panose="02040503050406030204" pitchFamily="18" charset="0"/>
                        </a:rPr>
                        <m:t> </m:t>
                      </m:r>
                      <m:r>
                        <a:rPr lang="en-IE" altLang="en-US" sz="3200" b="1" i="1" dirty="0">
                          <a:latin typeface="Cambria Math" panose="02040503050406030204" pitchFamily="18" charset="0"/>
                        </a:rPr>
                        <m:t>𝒎𝒗</m:t>
                      </m:r>
                      <m:r>
                        <a:rPr lang="en-IE" altLang="en-US" sz="3200" b="1" i="1" dirty="0">
                          <a:latin typeface="Cambria Math" panose="02040503050406030204" pitchFamily="18" charset="0"/>
                        </a:rPr>
                        <m:t> </m:t>
                      </m:r>
                    </m:oMath>
                  </m:oMathPara>
                </a14:m>
                <a:endParaRPr lang="en-GB" altLang="en-US" sz="3200" b="1" i="1"/>
              </a:p>
            </p:txBody>
          </p:sp>
        </mc:Choice>
        <mc:Fallback xmlns="">
          <p:sp>
            <p:nvSpPr>
              <p:cNvPr id="17415" name="Text Box 10">
                <a:extLst>
                  <a:ext uri="{FF2B5EF4-FFF2-40B4-BE49-F238E27FC236}">
                    <a16:creationId xmlns:a16="http://schemas.microsoft.com/office/drawing/2014/main" id="{2F041EDE-7D9E-7B10-C8EB-15E905BFEA53}"/>
                  </a:ext>
                </a:extLst>
              </p:cNvPr>
              <p:cNvSpPr txBox="1">
                <a:spLocks noRot="1" noChangeAspect="1" noMove="1" noResize="1" noEditPoints="1" noAdjustHandles="1" noChangeArrowheads="1" noChangeShapeType="1" noTextEdit="1"/>
              </p:cNvSpPr>
              <p:nvPr/>
            </p:nvSpPr>
            <p:spPr bwMode="auto">
              <a:xfrm>
                <a:off x="2716213" y="2280930"/>
                <a:ext cx="3024187" cy="579438"/>
              </a:xfrm>
              <a:prstGeom prst="rect">
                <a:avLst/>
              </a:prstGeom>
              <a:blipFill>
                <a:blip r:embed="rId2"/>
                <a:stretch>
                  <a:fillRect/>
                </a:stretch>
              </a:blipFill>
              <a:ln>
                <a:noFill/>
              </a:ln>
            </p:spPr>
            <p:txBody>
              <a:bodyPr/>
              <a:lstStyle/>
              <a:p>
                <a:r>
                  <a:rPr lang="en-US">
                    <a:noFill/>
                  </a:rPr>
                  <a:t> </a:t>
                </a:r>
              </a:p>
            </p:txBody>
          </p:sp>
        </mc:Fallback>
      </mc:AlternateContent>
      <p:sp>
        <p:nvSpPr>
          <p:cNvPr id="17417" name="Text Box 12">
            <a:extLst>
              <a:ext uri="{FF2B5EF4-FFF2-40B4-BE49-F238E27FC236}">
                <a16:creationId xmlns:a16="http://schemas.microsoft.com/office/drawing/2014/main" id="{B904CED6-996A-0FDF-5285-7FFE507FA831}"/>
              </a:ext>
            </a:extLst>
          </p:cNvPr>
          <p:cNvSpPr txBox="1">
            <a:spLocks noChangeArrowheads="1"/>
          </p:cNvSpPr>
          <p:nvPr/>
        </p:nvSpPr>
        <p:spPr bwMode="auto">
          <a:xfrm>
            <a:off x="2805906" y="4303436"/>
            <a:ext cx="2563813" cy="523220"/>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b="1"/>
              <a:t>Vector</a:t>
            </a:r>
            <a:r>
              <a:rPr lang="en-IE" altLang="en-US" sz="2800"/>
              <a:t> </a:t>
            </a:r>
          </a:p>
        </p:txBody>
      </p:sp>
      <p:sp>
        <p:nvSpPr>
          <p:cNvPr id="2" name="TextBox 1">
            <a:extLst>
              <a:ext uri="{FF2B5EF4-FFF2-40B4-BE49-F238E27FC236}">
                <a16:creationId xmlns:a16="http://schemas.microsoft.com/office/drawing/2014/main" id="{E8A6C8CD-F205-6051-3585-4B3D7D6A607E}"/>
              </a:ext>
            </a:extLst>
          </p:cNvPr>
          <p:cNvSpPr txBox="1"/>
          <p:nvPr/>
        </p:nvSpPr>
        <p:spPr>
          <a:xfrm>
            <a:off x="323850" y="3422988"/>
            <a:ext cx="7316426" cy="523220"/>
          </a:xfrm>
          <a:prstGeom prst="rect">
            <a:avLst/>
          </a:prstGeom>
          <a:noFill/>
        </p:spPr>
        <p:txBody>
          <a:bodyPr wrap="none" rtlCol="0">
            <a:spAutoFit/>
          </a:bodyPr>
          <a:lstStyle/>
          <a:p>
            <a:pPr algn="l"/>
            <a:r>
              <a:rPr lang="en-IE" sz="2800" b="1"/>
              <a:t>Is momentum a vector or scaler quantity?</a:t>
            </a:r>
          </a:p>
        </p:txBody>
      </p:sp>
      <p:sp>
        <p:nvSpPr>
          <p:cNvPr id="3" name="Title 2">
            <a:extLst>
              <a:ext uri="{FF2B5EF4-FFF2-40B4-BE49-F238E27FC236}">
                <a16:creationId xmlns:a16="http://schemas.microsoft.com/office/drawing/2014/main" id="{954BC1C4-C74F-44B5-CD53-84DB1B139AD0}"/>
              </a:ext>
            </a:extLst>
          </p:cNvPr>
          <p:cNvSpPr>
            <a:spLocks noGrp="1"/>
          </p:cNvSpPr>
          <p:nvPr>
            <p:ph type="title"/>
          </p:nvPr>
        </p:nvSpPr>
        <p:spPr/>
        <p:txBody>
          <a:bodyPr/>
          <a:lstStyle/>
          <a:p>
            <a:r>
              <a:rPr lang="en-IE" altLang="en-US"/>
              <a:t>What is Momentum?</a:t>
            </a:r>
            <a:endParaRPr lang="en-GB"/>
          </a:p>
        </p:txBody>
      </p:sp>
      <p:sp>
        <p:nvSpPr>
          <p:cNvPr id="5" name="Text Box 12">
            <a:extLst>
              <a:ext uri="{FF2B5EF4-FFF2-40B4-BE49-F238E27FC236}">
                <a16:creationId xmlns:a16="http://schemas.microsoft.com/office/drawing/2014/main" id="{217024CF-EA75-B2D2-A90E-C10B408BDBDA}"/>
              </a:ext>
            </a:extLst>
          </p:cNvPr>
          <p:cNvSpPr txBox="1">
            <a:spLocks noChangeArrowheads="1"/>
          </p:cNvSpPr>
          <p:nvPr/>
        </p:nvSpPr>
        <p:spPr bwMode="auto">
          <a:xfrm>
            <a:off x="945537" y="5534056"/>
            <a:ext cx="7316426"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t>The direction is the direction of the velocity.</a:t>
            </a:r>
            <a:endParaRPr lang="en-GB" altLang="en-US" sz="2800"/>
          </a:p>
        </p:txBody>
      </p:sp>
      <p:sp>
        <p:nvSpPr>
          <p:cNvPr id="4" name="TextBox 3">
            <a:extLst>
              <a:ext uri="{FF2B5EF4-FFF2-40B4-BE49-F238E27FC236}">
                <a16:creationId xmlns:a16="http://schemas.microsoft.com/office/drawing/2014/main" id="{1FDBEB9F-869C-7C03-D479-6755E80034BB}"/>
              </a:ext>
            </a:extLst>
          </p:cNvPr>
          <p:cNvSpPr txBox="1"/>
          <p:nvPr/>
        </p:nvSpPr>
        <p:spPr>
          <a:xfrm>
            <a:off x="6451600" y="397116"/>
            <a:ext cx="136287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Recap </a:t>
            </a:r>
          </a:p>
        </p:txBody>
      </p:sp>
    </p:spTree>
    <p:extLst>
      <p:ext uri="{BB962C8B-B14F-4D97-AF65-F5344CB8AC3E}">
        <p14:creationId xmlns:p14="http://schemas.microsoft.com/office/powerpoint/2010/main" val="2009205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ipe(left)">
                                      <p:cBhvr>
                                        <p:cTn id="7" dur="500"/>
                                        <p:tgtEl>
                                          <p:spTgt spid="174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wipe(left)">
                                      <p:cBhvr>
                                        <p:cTn id="10" dur="500"/>
                                        <p:tgtEl>
                                          <p:spTgt spid="174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17417"/>
                                        </p:tgtEl>
                                        <p:attrNameLst>
                                          <p:attrName>style.visibility</p:attrName>
                                        </p:attrNameLst>
                                      </p:cBhvr>
                                      <p:to>
                                        <p:strVal val="visible"/>
                                      </p:to>
                                    </p:set>
                                    <p:animEffect transition="in" filter="wipe(left)">
                                      <p:cBhvr>
                                        <p:cTn id="19" dur="500"/>
                                        <p:tgtEl>
                                          <p:spTgt spid="174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1"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4" grpId="1" animBg="1"/>
      <p:bldP spid="17415" grpId="0" animBg="1"/>
      <p:bldP spid="17417" grpId="0" animBg="1"/>
      <p:bldP spid="17417" grpId="1" animBg="1"/>
      <p:bldP spid="2" grpId="0"/>
      <p:bldP spid="5" grpId="0" animBg="1"/>
      <p:bldP spid="5" grpId="1"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6">
            <a:extLst>
              <a:ext uri="{FF2B5EF4-FFF2-40B4-BE49-F238E27FC236}">
                <a16:creationId xmlns:a16="http://schemas.microsoft.com/office/drawing/2014/main" id="{47165CAD-CA64-C81B-E8ED-EB813192E1A4}"/>
              </a:ext>
            </a:extLst>
          </p:cNvPr>
          <p:cNvSpPr txBox="1">
            <a:spLocks noChangeArrowheads="1"/>
          </p:cNvSpPr>
          <p:nvPr/>
        </p:nvSpPr>
        <p:spPr bwMode="auto">
          <a:xfrm>
            <a:off x="340519" y="1689391"/>
            <a:ext cx="8686800" cy="1077218"/>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3200"/>
              <a:t>momentum before an interaction = momentum after if there are no external forces </a:t>
            </a:r>
            <a:endParaRPr lang="en-GB" altLang="en-US" sz="3200"/>
          </a:p>
        </p:txBody>
      </p:sp>
      <p:sp>
        <p:nvSpPr>
          <p:cNvPr id="3" name="Oval 2">
            <a:extLst>
              <a:ext uri="{FF2B5EF4-FFF2-40B4-BE49-F238E27FC236}">
                <a16:creationId xmlns:a16="http://schemas.microsoft.com/office/drawing/2014/main" id="{279438E6-0CEF-EFE2-B3B6-52C5F0BEAA85}"/>
              </a:ext>
            </a:extLst>
          </p:cNvPr>
          <p:cNvSpPr/>
          <p:nvPr/>
        </p:nvSpPr>
        <p:spPr>
          <a:xfrm>
            <a:off x="3700195" y="4056330"/>
            <a:ext cx="498732" cy="4987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5" name="Oval 4">
            <a:extLst>
              <a:ext uri="{FF2B5EF4-FFF2-40B4-BE49-F238E27FC236}">
                <a16:creationId xmlns:a16="http://schemas.microsoft.com/office/drawing/2014/main" id="{AA3805BD-221C-6A6A-71C5-C515A10EFEB2}"/>
              </a:ext>
            </a:extLst>
          </p:cNvPr>
          <p:cNvSpPr/>
          <p:nvPr/>
        </p:nvSpPr>
        <p:spPr>
          <a:xfrm>
            <a:off x="3864104" y="3663405"/>
            <a:ext cx="288032" cy="2880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6" name="Arrow: Right 5">
            <a:extLst>
              <a:ext uri="{FF2B5EF4-FFF2-40B4-BE49-F238E27FC236}">
                <a16:creationId xmlns:a16="http://schemas.microsoft.com/office/drawing/2014/main" id="{9D2BA378-C033-5DB8-C695-057CDE736E58}"/>
              </a:ext>
            </a:extLst>
          </p:cNvPr>
          <p:cNvSpPr/>
          <p:nvPr/>
        </p:nvSpPr>
        <p:spPr>
          <a:xfrm rot="1879401">
            <a:off x="3280793" y="3334133"/>
            <a:ext cx="62992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7E9EC59F-CEF5-19EF-B285-36D9D63B5D15}"/>
              </a:ext>
            </a:extLst>
          </p:cNvPr>
          <p:cNvSpPr/>
          <p:nvPr/>
        </p:nvSpPr>
        <p:spPr>
          <a:xfrm rot="20135206">
            <a:off x="3041746" y="4442282"/>
            <a:ext cx="62992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F8937E6-0D95-CF14-0F68-F6C16857C3AB}"/>
              </a:ext>
            </a:extLst>
          </p:cNvPr>
          <p:cNvSpPr/>
          <p:nvPr/>
        </p:nvSpPr>
        <p:spPr>
          <a:xfrm>
            <a:off x="4945073" y="3905464"/>
            <a:ext cx="498732" cy="4987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9" name="Oval 8">
            <a:extLst>
              <a:ext uri="{FF2B5EF4-FFF2-40B4-BE49-F238E27FC236}">
                <a16:creationId xmlns:a16="http://schemas.microsoft.com/office/drawing/2014/main" id="{4D420666-B73C-875C-425E-DADA0C724ED5}"/>
              </a:ext>
            </a:extLst>
          </p:cNvPr>
          <p:cNvSpPr/>
          <p:nvPr/>
        </p:nvSpPr>
        <p:spPr>
          <a:xfrm>
            <a:off x="5063872" y="3529866"/>
            <a:ext cx="288032" cy="2880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0" name="Arrow: Right 9">
            <a:extLst>
              <a:ext uri="{FF2B5EF4-FFF2-40B4-BE49-F238E27FC236}">
                <a16:creationId xmlns:a16="http://schemas.microsoft.com/office/drawing/2014/main" id="{5F4004D3-EBD3-7BC8-96C2-9E18380B5C50}"/>
              </a:ext>
            </a:extLst>
          </p:cNvPr>
          <p:cNvSpPr/>
          <p:nvPr/>
        </p:nvSpPr>
        <p:spPr>
          <a:xfrm rot="19724336">
            <a:off x="5377353" y="3225184"/>
            <a:ext cx="62992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5445CC02-B98F-448C-E6DE-0197D7DEF7EA}"/>
              </a:ext>
            </a:extLst>
          </p:cNvPr>
          <p:cNvSpPr/>
          <p:nvPr/>
        </p:nvSpPr>
        <p:spPr>
          <a:xfrm rot="21041632">
            <a:off x="5475165" y="3900991"/>
            <a:ext cx="62992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xplosion: 14 Points 11">
            <a:extLst>
              <a:ext uri="{FF2B5EF4-FFF2-40B4-BE49-F238E27FC236}">
                <a16:creationId xmlns:a16="http://schemas.microsoft.com/office/drawing/2014/main" id="{B93D9004-15B2-E7FC-5A1E-65E5754FE731}"/>
              </a:ext>
            </a:extLst>
          </p:cNvPr>
          <p:cNvSpPr/>
          <p:nvPr/>
        </p:nvSpPr>
        <p:spPr>
          <a:xfrm>
            <a:off x="4008120" y="3672106"/>
            <a:ext cx="1127760" cy="624964"/>
          </a:xfrm>
          <a:prstGeom prst="irregularSeal2">
            <a:avLst/>
          </a:prstGeom>
          <a:gradFill flip="none" rotWithShape="1">
            <a:gsLst>
              <a:gs pos="0">
                <a:srgbClr val="FFFF00"/>
              </a:gs>
              <a:gs pos="100000">
                <a:srgbClr val="FFFF00"/>
              </a:gs>
            </a:gsLst>
            <a:path path="circle">
              <a:fillToRect l="50000" t="130000" r="50000" b="-3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Box 6">
            <a:extLst>
              <a:ext uri="{FF2B5EF4-FFF2-40B4-BE49-F238E27FC236}">
                <a16:creationId xmlns:a16="http://schemas.microsoft.com/office/drawing/2014/main" id="{62C0A1CB-1743-8824-26CD-DB76F25E711E}"/>
              </a:ext>
            </a:extLst>
          </p:cNvPr>
          <p:cNvSpPr txBox="1">
            <a:spLocks noChangeArrowheads="1"/>
          </p:cNvSpPr>
          <p:nvPr/>
        </p:nvSpPr>
        <p:spPr bwMode="auto">
          <a:xfrm>
            <a:off x="460951" y="4778018"/>
            <a:ext cx="84799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t>Momentum</a:t>
            </a:r>
            <a:r>
              <a:rPr lang="en-US" altLang="en-US" sz="3600"/>
              <a:t> </a:t>
            </a:r>
            <a:r>
              <a:rPr lang="en-US" altLang="en-US" sz="3600" b="1"/>
              <a:t>before</a:t>
            </a:r>
            <a:r>
              <a:rPr lang="en-US" altLang="en-US" sz="3600"/>
              <a:t> = </a:t>
            </a:r>
            <a:r>
              <a:rPr lang="en-US" altLang="en-US" sz="3600" b="1"/>
              <a:t>Momentum after</a:t>
            </a:r>
            <a:endParaRPr lang="en-GB" altLang="en-US" sz="3600"/>
          </a:p>
        </p:txBody>
      </p:sp>
      <p:sp>
        <p:nvSpPr>
          <p:cNvPr id="2" name="Title 1">
            <a:extLst>
              <a:ext uri="{FF2B5EF4-FFF2-40B4-BE49-F238E27FC236}">
                <a16:creationId xmlns:a16="http://schemas.microsoft.com/office/drawing/2014/main" id="{07F9DF1F-D466-2BEE-0BAA-72659B4C7866}"/>
              </a:ext>
            </a:extLst>
          </p:cNvPr>
          <p:cNvSpPr>
            <a:spLocks noGrp="1"/>
          </p:cNvSpPr>
          <p:nvPr>
            <p:ph type="title"/>
          </p:nvPr>
        </p:nvSpPr>
        <p:spPr>
          <a:xfrm>
            <a:off x="228600" y="190500"/>
            <a:ext cx="8686800" cy="1360712"/>
          </a:xfrm>
        </p:spPr>
        <p:txBody>
          <a:bodyPr/>
          <a:lstStyle/>
          <a:p>
            <a:r>
              <a:rPr lang="en-IE" altLang="en-US"/>
              <a:t>State the Principle of Conservation of Momentum </a:t>
            </a:r>
            <a:endParaRPr lang="en-GB"/>
          </a:p>
        </p:txBody>
      </p:sp>
      <p:sp>
        <p:nvSpPr>
          <p:cNvPr id="14" name="TextBox 13">
            <a:extLst>
              <a:ext uri="{FF2B5EF4-FFF2-40B4-BE49-F238E27FC236}">
                <a16:creationId xmlns:a16="http://schemas.microsoft.com/office/drawing/2014/main" id="{0EDB3D6D-A4EB-B7C0-90C7-724C21313883}"/>
              </a:ext>
            </a:extLst>
          </p:cNvPr>
          <p:cNvSpPr txBox="1"/>
          <p:nvPr/>
        </p:nvSpPr>
        <p:spPr>
          <a:xfrm>
            <a:off x="7170592" y="2401784"/>
            <a:ext cx="1856727" cy="400110"/>
          </a:xfrm>
          <a:prstGeom prst="rect">
            <a:avLst/>
          </a:prstGeom>
          <a:noFill/>
        </p:spPr>
        <p:txBody>
          <a:bodyPr wrap="none" rtlCol="0">
            <a:spAutoFit/>
          </a:bodyPr>
          <a:lstStyle/>
          <a:p>
            <a:pPr algn="l">
              <a:spcAft>
                <a:spcPts val="1200"/>
              </a:spcAft>
            </a:pPr>
            <a:r>
              <a:rPr lang="en-GB" sz="2000">
                <a:latin typeface="Arial" panose="020B0604020202020204" pitchFamily="34" charset="0"/>
                <a:cs typeface="Arial" panose="020B0604020202020204" pitchFamily="34" charset="0"/>
              </a:rPr>
              <a:t>HL 2016, 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7" grpId="1" animBg="1"/>
      <p:bldP spid="3"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28A1E28-8F4C-8BBC-91A1-3CA4D2174E18}"/>
              </a:ext>
            </a:extLst>
          </p:cNvPr>
          <p:cNvGrpSpPr/>
          <p:nvPr/>
        </p:nvGrpSpPr>
        <p:grpSpPr>
          <a:xfrm>
            <a:off x="202079" y="1276249"/>
            <a:ext cx="8745170" cy="4124901"/>
            <a:chOff x="241043" y="869849"/>
            <a:chExt cx="8745170" cy="4124901"/>
          </a:xfrm>
        </p:grpSpPr>
        <p:pic>
          <p:nvPicPr>
            <p:cNvPr id="3" name="Picture 2">
              <a:extLst>
                <a:ext uri="{FF2B5EF4-FFF2-40B4-BE49-F238E27FC236}">
                  <a16:creationId xmlns:a16="http://schemas.microsoft.com/office/drawing/2014/main" id="{D7B4BCE9-A9B3-469A-070D-AE412DAE76FD}"/>
                </a:ext>
              </a:extLst>
            </p:cNvPr>
            <p:cNvPicPr>
              <a:picLocks noChangeAspect="1"/>
            </p:cNvPicPr>
            <p:nvPr/>
          </p:nvPicPr>
          <p:blipFill>
            <a:blip r:embed="rId2"/>
            <a:stretch>
              <a:fillRect/>
            </a:stretch>
          </p:blipFill>
          <p:spPr>
            <a:xfrm>
              <a:off x="241043" y="869849"/>
              <a:ext cx="8745170" cy="4124901"/>
            </a:xfrm>
            <a:prstGeom prst="rect">
              <a:avLst/>
            </a:prstGeom>
          </p:spPr>
        </p:pic>
        <p:sp>
          <p:nvSpPr>
            <p:cNvPr id="6" name="TextBox 5">
              <a:extLst>
                <a:ext uri="{FF2B5EF4-FFF2-40B4-BE49-F238E27FC236}">
                  <a16:creationId xmlns:a16="http://schemas.microsoft.com/office/drawing/2014/main" id="{7E0635BA-D5C7-7F48-EBEB-C95539120007}"/>
                </a:ext>
              </a:extLst>
            </p:cNvPr>
            <p:cNvSpPr txBox="1"/>
            <p:nvPr/>
          </p:nvSpPr>
          <p:spPr>
            <a:xfrm>
              <a:off x="843280" y="4533085"/>
              <a:ext cx="4114800" cy="461665"/>
            </a:xfrm>
            <a:prstGeom prst="rect">
              <a:avLst/>
            </a:prstGeom>
            <a:solidFill>
              <a:schemeClr val="bg1">
                <a:lumMod val="65000"/>
              </a:schemeClr>
            </a:solidFill>
          </p:spPr>
          <p:txBody>
            <a:bodyPr wrap="square">
              <a:spAutoFit/>
            </a:bodyPr>
            <a:lstStyle/>
            <a:p>
              <a:r>
                <a:rPr lang="en-GB" sz="2400" b="0" i="0">
                  <a:solidFill>
                    <a:srgbClr val="202122"/>
                  </a:solidFill>
                  <a:effectLst/>
                  <a:latin typeface="Arial" panose="020B0604020202020204" pitchFamily="34" charset="0"/>
                </a:rPr>
                <a:t>Car Crash From The 1910s</a:t>
              </a:r>
              <a:endParaRPr lang="en-GB" sz="2400"/>
            </a:p>
          </p:txBody>
        </p:sp>
        <p:sp>
          <p:nvSpPr>
            <p:cNvPr id="9" name="TextBox 8">
              <a:hlinkClick r:id="rId3"/>
              <a:extLst>
                <a:ext uri="{FF2B5EF4-FFF2-40B4-BE49-F238E27FC236}">
                  <a16:creationId xmlns:a16="http://schemas.microsoft.com/office/drawing/2014/main" id="{E9B94AD5-DA4C-317B-FB51-36A70E2364C1}"/>
                </a:ext>
              </a:extLst>
            </p:cNvPr>
            <p:cNvSpPr txBox="1"/>
            <p:nvPr/>
          </p:nvSpPr>
          <p:spPr>
            <a:xfrm>
              <a:off x="7025641" y="4533085"/>
              <a:ext cx="868679" cy="461665"/>
            </a:xfrm>
            <a:prstGeom prst="rect">
              <a:avLst/>
            </a:prstGeom>
            <a:noFill/>
          </p:spPr>
          <p:txBody>
            <a:bodyPr wrap="square" rtlCol="0">
              <a:spAutoFit/>
            </a:bodyPr>
            <a:lstStyle/>
            <a:p>
              <a:pPr algn="l"/>
              <a:r>
                <a:rPr lang="en-GB" sz="2400"/>
                <a:t>CC0</a:t>
              </a:r>
            </a:p>
          </p:txBody>
        </p:sp>
      </p:grpSp>
      <p:sp>
        <p:nvSpPr>
          <p:cNvPr id="2" name="Title 1">
            <a:extLst>
              <a:ext uri="{FF2B5EF4-FFF2-40B4-BE49-F238E27FC236}">
                <a16:creationId xmlns:a16="http://schemas.microsoft.com/office/drawing/2014/main" id="{0A8E203F-075D-454F-7E0C-C78DDBF46AC4}"/>
              </a:ext>
            </a:extLst>
          </p:cNvPr>
          <p:cNvSpPr>
            <a:spLocks noGrp="1"/>
          </p:cNvSpPr>
          <p:nvPr>
            <p:ph type="title"/>
          </p:nvPr>
        </p:nvSpPr>
        <p:spPr>
          <a:xfrm>
            <a:off x="241300" y="155246"/>
            <a:ext cx="8724900" cy="590931"/>
          </a:xfrm>
        </p:spPr>
        <p:txBody>
          <a:bodyPr/>
          <a:lstStyle/>
          <a:p>
            <a:r>
              <a:rPr lang="en-US" altLang="en-US"/>
              <a:t>Momentum before = Momentum after</a:t>
            </a:r>
            <a:endParaRPr lang="en-GB"/>
          </a:p>
        </p:txBody>
      </p:sp>
    </p:spTree>
    <p:extLst>
      <p:ext uri="{BB962C8B-B14F-4D97-AF65-F5344CB8AC3E}">
        <p14:creationId xmlns:p14="http://schemas.microsoft.com/office/powerpoint/2010/main" val="17105333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8">
            <a:extLst>
              <a:ext uri="{FF2B5EF4-FFF2-40B4-BE49-F238E27FC236}">
                <a16:creationId xmlns:a16="http://schemas.microsoft.com/office/drawing/2014/main" id="{ABE98443-D74A-D5D0-2E6A-1EC94A13AE8D}"/>
              </a:ext>
            </a:extLst>
          </p:cNvPr>
          <p:cNvSpPr txBox="1">
            <a:spLocks noChangeArrowheads="1"/>
          </p:cNvSpPr>
          <p:nvPr/>
        </p:nvSpPr>
        <p:spPr bwMode="auto">
          <a:xfrm>
            <a:off x="2276475" y="1307465"/>
            <a:ext cx="3598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29701" name="Text Box 9">
            <a:extLst>
              <a:ext uri="{FF2B5EF4-FFF2-40B4-BE49-F238E27FC236}">
                <a16:creationId xmlns:a16="http://schemas.microsoft.com/office/drawing/2014/main" id="{1AB7704F-B70C-9856-7B3A-A2D91BE13BD7}"/>
              </a:ext>
            </a:extLst>
          </p:cNvPr>
          <p:cNvSpPr txBox="1">
            <a:spLocks noChangeArrowheads="1"/>
          </p:cNvSpPr>
          <p:nvPr/>
        </p:nvSpPr>
        <p:spPr bwMode="auto">
          <a:xfrm>
            <a:off x="193675" y="1091565"/>
            <a:ext cx="8848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t>Momentum Before collision   =   Momentum After</a:t>
            </a:r>
            <a:endParaRPr lang="en-GB" altLang="en-US" sz="2800"/>
          </a:p>
        </p:txBody>
      </p:sp>
      <mc:AlternateContent xmlns:mc="http://schemas.openxmlformats.org/markup-compatibility/2006" xmlns:a14="http://schemas.microsoft.com/office/drawing/2010/main">
        <mc:Choice Requires="a14">
          <p:sp>
            <p:nvSpPr>
              <p:cNvPr id="29703" name="Object 10">
                <a:extLst>
                  <a:ext uri="{FF2B5EF4-FFF2-40B4-BE49-F238E27FC236}">
                    <a16:creationId xmlns:a16="http://schemas.microsoft.com/office/drawing/2014/main" id="{C07F2ACC-09E2-B0B1-E2F5-65F6F9A4D3E9}"/>
                  </a:ext>
                </a:extLst>
              </p:cNvPr>
              <p:cNvSpPr txBox="1"/>
              <p:nvPr/>
            </p:nvSpPr>
            <p:spPr bwMode="auto">
              <a:xfrm>
                <a:off x="614362" y="1756224"/>
                <a:ext cx="8208963" cy="776288"/>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b="1" i="1" smtClean="0">
                              <a:solidFill>
                                <a:srgbClr val="000000"/>
                              </a:solidFill>
                              <a:latin typeface="Cambria Math" panose="02040503050406030204" pitchFamily="18" charset="0"/>
                            </a:rPr>
                          </m:ctrlPr>
                        </m:sSubPr>
                        <m:e>
                          <m:r>
                            <a:rPr lang="en-GB" sz="3200" b="1" i="1" smtClean="0">
                              <a:solidFill>
                                <a:srgbClr val="000000"/>
                              </a:solidFill>
                              <a:latin typeface="Cambria Math" panose="02040503050406030204" pitchFamily="18" charset="0"/>
                            </a:rPr>
                            <m:t>𝒎</m:t>
                          </m:r>
                        </m:e>
                        <m:sub>
                          <m:r>
                            <a:rPr lang="en-GB" sz="3200" b="1" i="1">
                              <a:solidFill>
                                <a:srgbClr val="000000"/>
                              </a:solidFill>
                              <a:latin typeface="Cambria Math" panose="02040503050406030204" pitchFamily="18" charset="0"/>
                            </a:rPr>
                            <m:t>𝟏</m:t>
                          </m:r>
                        </m:sub>
                      </m:sSub>
                      <m:sSub>
                        <m:sSubPr>
                          <m:ctrlPr>
                            <a:rPr lang="en-GB" sz="3200" b="1" i="1">
                              <a:solidFill>
                                <a:srgbClr val="000000"/>
                              </a:solidFill>
                              <a:latin typeface="Cambria Math" panose="02040503050406030204" pitchFamily="18" charset="0"/>
                            </a:rPr>
                          </m:ctrlPr>
                        </m:sSubPr>
                        <m:e>
                          <m:r>
                            <a:rPr lang="en-GB" sz="3200" b="1" i="1">
                              <a:solidFill>
                                <a:srgbClr val="000000"/>
                              </a:solidFill>
                              <a:latin typeface="Cambria Math" panose="02040503050406030204" pitchFamily="18" charset="0"/>
                            </a:rPr>
                            <m:t>𝒖</m:t>
                          </m:r>
                        </m:e>
                        <m:sub>
                          <m:r>
                            <a:rPr lang="en-GB" sz="3200" b="1" i="1">
                              <a:solidFill>
                                <a:srgbClr val="000000"/>
                              </a:solidFill>
                              <a:latin typeface="Cambria Math" panose="02040503050406030204" pitchFamily="18" charset="0"/>
                            </a:rPr>
                            <m:t>𝟏</m:t>
                          </m:r>
                        </m:sub>
                      </m:sSub>
                      <m:r>
                        <a:rPr lang="en-GB" sz="3200" b="1" i="1">
                          <a:solidFill>
                            <a:srgbClr val="000000"/>
                          </a:solidFill>
                          <a:latin typeface="Cambria Math" panose="02040503050406030204" pitchFamily="18" charset="0"/>
                        </a:rPr>
                        <m:t>  +  </m:t>
                      </m:r>
                      <m:sSub>
                        <m:sSubPr>
                          <m:ctrlPr>
                            <a:rPr lang="en-GB" sz="3200" b="1" i="1">
                              <a:solidFill>
                                <a:srgbClr val="000000"/>
                              </a:solidFill>
                              <a:latin typeface="Cambria Math" panose="02040503050406030204" pitchFamily="18" charset="0"/>
                            </a:rPr>
                          </m:ctrlPr>
                        </m:sSubPr>
                        <m:e>
                          <m:r>
                            <a:rPr lang="en-GB" sz="3200" b="1" i="1" smtClean="0">
                              <a:solidFill>
                                <a:srgbClr val="000000"/>
                              </a:solidFill>
                              <a:latin typeface="Cambria Math" panose="02040503050406030204" pitchFamily="18" charset="0"/>
                            </a:rPr>
                            <m:t>𝒎</m:t>
                          </m:r>
                        </m:e>
                        <m:sub>
                          <m:r>
                            <a:rPr lang="en-GB" sz="3200" b="1" i="1">
                              <a:solidFill>
                                <a:srgbClr val="000000"/>
                              </a:solidFill>
                              <a:latin typeface="Cambria Math" panose="02040503050406030204" pitchFamily="18" charset="0"/>
                            </a:rPr>
                            <m:t>𝟐</m:t>
                          </m:r>
                        </m:sub>
                      </m:sSub>
                      <m:sSub>
                        <m:sSubPr>
                          <m:ctrlPr>
                            <a:rPr lang="en-GB" sz="3200" b="1" i="1">
                              <a:solidFill>
                                <a:srgbClr val="000000"/>
                              </a:solidFill>
                              <a:latin typeface="Cambria Math" panose="02040503050406030204" pitchFamily="18" charset="0"/>
                            </a:rPr>
                          </m:ctrlPr>
                        </m:sSubPr>
                        <m:e>
                          <m:r>
                            <a:rPr lang="en-GB" sz="3200" b="1" i="1">
                              <a:solidFill>
                                <a:srgbClr val="000000"/>
                              </a:solidFill>
                              <a:latin typeface="Cambria Math" panose="02040503050406030204" pitchFamily="18" charset="0"/>
                            </a:rPr>
                            <m:t>𝒖</m:t>
                          </m:r>
                        </m:e>
                        <m:sub>
                          <m:r>
                            <a:rPr lang="en-GB" sz="3200" b="1" i="1">
                              <a:solidFill>
                                <a:srgbClr val="000000"/>
                              </a:solidFill>
                              <a:latin typeface="Cambria Math" panose="02040503050406030204" pitchFamily="18" charset="0"/>
                            </a:rPr>
                            <m:t>𝟐</m:t>
                          </m:r>
                        </m:sub>
                      </m:sSub>
                      <m:r>
                        <a:rPr lang="en-GB" sz="3200" b="1" i="1">
                          <a:solidFill>
                            <a:srgbClr val="000000"/>
                          </a:solidFill>
                          <a:latin typeface="Cambria Math" panose="02040503050406030204" pitchFamily="18" charset="0"/>
                        </a:rPr>
                        <m:t>  =  </m:t>
                      </m:r>
                      <m:sSub>
                        <m:sSubPr>
                          <m:ctrlPr>
                            <a:rPr lang="en-GB" sz="3200" b="1" i="1">
                              <a:solidFill>
                                <a:srgbClr val="000000"/>
                              </a:solidFill>
                              <a:latin typeface="Cambria Math" panose="02040503050406030204" pitchFamily="18" charset="0"/>
                            </a:rPr>
                          </m:ctrlPr>
                        </m:sSubPr>
                        <m:e>
                          <m:r>
                            <a:rPr lang="en-GB" sz="3200" b="1" i="1" smtClean="0">
                              <a:solidFill>
                                <a:srgbClr val="000000"/>
                              </a:solidFill>
                              <a:latin typeface="Cambria Math" panose="02040503050406030204" pitchFamily="18" charset="0"/>
                            </a:rPr>
                            <m:t>𝒎</m:t>
                          </m:r>
                        </m:e>
                        <m:sub>
                          <m:r>
                            <a:rPr lang="en-GB" sz="3200" b="1" i="1">
                              <a:solidFill>
                                <a:srgbClr val="000000"/>
                              </a:solidFill>
                              <a:latin typeface="Cambria Math" panose="02040503050406030204" pitchFamily="18" charset="0"/>
                            </a:rPr>
                            <m:t>𝟏</m:t>
                          </m:r>
                        </m:sub>
                      </m:sSub>
                      <m:sSub>
                        <m:sSubPr>
                          <m:ctrlPr>
                            <a:rPr lang="en-GB" sz="3200" b="1" i="1">
                              <a:solidFill>
                                <a:srgbClr val="000000"/>
                              </a:solidFill>
                              <a:latin typeface="Cambria Math" panose="02040503050406030204" pitchFamily="18" charset="0"/>
                            </a:rPr>
                          </m:ctrlPr>
                        </m:sSubPr>
                        <m:e>
                          <m:r>
                            <a:rPr lang="en-GB" sz="3200" b="1" i="1">
                              <a:solidFill>
                                <a:srgbClr val="000000"/>
                              </a:solidFill>
                              <a:latin typeface="Cambria Math" panose="02040503050406030204" pitchFamily="18" charset="0"/>
                            </a:rPr>
                            <m:t>𝒗</m:t>
                          </m:r>
                        </m:e>
                        <m:sub>
                          <m:r>
                            <a:rPr lang="en-GB" sz="3200" b="1" i="1">
                              <a:solidFill>
                                <a:srgbClr val="000000"/>
                              </a:solidFill>
                              <a:latin typeface="Cambria Math" panose="02040503050406030204" pitchFamily="18" charset="0"/>
                            </a:rPr>
                            <m:t>𝟏</m:t>
                          </m:r>
                        </m:sub>
                      </m:sSub>
                      <m:r>
                        <a:rPr lang="en-GB" sz="3200" b="1" i="1">
                          <a:solidFill>
                            <a:srgbClr val="000000"/>
                          </a:solidFill>
                          <a:latin typeface="Cambria Math" panose="02040503050406030204" pitchFamily="18" charset="0"/>
                        </a:rPr>
                        <m:t>  +  </m:t>
                      </m:r>
                      <m:sSub>
                        <m:sSubPr>
                          <m:ctrlPr>
                            <a:rPr lang="en-GB" sz="3200" b="1" i="1">
                              <a:solidFill>
                                <a:srgbClr val="000000"/>
                              </a:solidFill>
                              <a:latin typeface="Cambria Math" panose="02040503050406030204" pitchFamily="18" charset="0"/>
                            </a:rPr>
                          </m:ctrlPr>
                        </m:sSubPr>
                        <m:e>
                          <m:r>
                            <a:rPr lang="en-GB" sz="3200" b="1" i="1" smtClean="0">
                              <a:solidFill>
                                <a:srgbClr val="000000"/>
                              </a:solidFill>
                              <a:latin typeface="Cambria Math" panose="02040503050406030204" pitchFamily="18" charset="0"/>
                            </a:rPr>
                            <m:t>𝒎</m:t>
                          </m:r>
                        </m:e>
                        <m:sub>
                          <m:r>
                            <a:rPr lang="en-GB" sz="3200" b="1" i="1">
                              <a:solidFill>
                                <a:srgbClr val="000000"/>
                              </a:solidFill>
                              <a:latin typeface="Cambria Math" panose="02040503050406030204" pitchFamily="18" charset="0"/>
                            </a:rPr>
                            <m:t>𝟐</m:t>
                          </m:r>
                        </m:sub>
                      </m:sSub>
                      <m:sSub>
                        <m:sSubPr>
                          <m:ctrlPr>
                            <a:rPr lang="en-GB" sz="3200" b="1" i="1">
                              <a:solidFill>
                                <a:srgbClr val="000000"/>
                              </a:solidFill>
                              <a:latin typeface="Cambria Math" panose="02040503050406030204" pitchFamily="18" charset="0"/>
                            </a:rPr>
                          </m:ctrlPr>
                        </m:sSubPr>
                        <m:e>
                          <m:r>
                            <a:rPr lang="en-GB" sz="3200" b="1" i="1">
                              <a:solidFill>
                                <a:srgbClr val="000000"/>
                              </a:solidFill>
                              <a:latin typeface="Cambria Math" panose="02040503050406030204" pitchFamily="18" charset="0"/>
                            </a:rPr>
                            <m:t>𝒗</m:t>
                          </m:r>
                        </m:e>
                        <m:sub>
                          <m:r>
                            <a:rPr lang="en-GB" sz="3200" b="1" i="1">
                              <a:solidFill>
                                <a:srgbClr val="000000"/>
                              </a:solidFill>
                              <a:latin typeface="Cambria Math" panose="02040503050406030204" pitchFamily="18" charset="0"/>
                            </a:rPr>
                            <m:t>𝟐</m:t>
                          </m:r>
                        </m:sub>
                      </m:sSub>
                    </m:oMath>
                  </m:oMathPara>
                </a14:m>
                <a:endParaRPr lang="en-GB" sz="3200" b="1"/>
              </a:p>
            </p:txBody>
          </p:sp>
        </mc:Choice>
        <mc:Fallback xmlns="">
          <p:sp>
            <p:nvSpPr>
              <p:cNvPr id="29703" name="Object 10">
                <a:extLst>
                  <a:ext uri="{FF2B5EF4-FFF2-40B4-BE49-F238E27FC236}">
                    <a16:creationId xmlns:a16="http://schemas.microsoft.com/office/drawing/2014/main" id="{C07F2ACC-09E2-B0B1-E2F5-65F6F9A4D3E9}"/>
                  </a:ext>
                </a:extLst>
              </p:cNvPr>
              <p:cNvSpPr txBox="1">
                <a:spLocks noRot="1" noChangeAspect="1" noMove="1" noResize="1" noEditPoints="1" noAdjustHandles="1" noChangeArrowheads="1" noChangeShapeType="1" noTextEdit="1"/>
              </p:cNvSpPr>
              <p:nvPr/>
            </p:nvSpPr>
            <p:spPr bwMode="auto">
              <a:xfrm>
                <a:off x="614362" y="1756224"/>
                <a:ext cx="8208963" cy="776288"/>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9BE9F8E9-7A96-63A6-0EBA-4654154F5353}"/>
                  </a:ext>
                </a:extLst>
              </p:cNvPr>
              <p:cNvSpPr/>
              <p:nvPr/>
            </p:nvSpPr>
            <p:spPr>
              <a:xfrm>
                <a:off x="193675" y="3080601"/>
                <a:ext cx="1158155" cy="1158155"/>
              </a:xfrm>
              <a:prstGeom prst="ellipse">
                <a:avLst/>
              </a:prstGeom>
              <a:gradFill flip="none" rotWithShape="1">
                <a:gsLst>
                  <a:gs pos="100000">
                    <a:srgbClr val="FF0000"/>
                  </a:gs>
                  <a:gs pos="63000">
                    <a:srgbClr val="FF6D6D"/>
                  </a:gs>
                  <a:gs pos="6000">
                    <a:srgbClr val="FFC000">
                      <a:tint val="23500"/>
                      <a:satMod val="160000"/>
                    </a:srgbClr>
                  </a:gs>
                </a:gsLst>
                <a:path path="circl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3200" b="0" i="1" smtClean="0">
                              <a:solidFill>
                                <a:schemeClr val="tx1"/>
                              </a:solidFill>
                              <a:latin typeface="Cambria Math" panose="02040503050406030204" pitchFamily="18" charset="0"/>
                            </a:rPr>
                          </m:ctrlPr>
                        </m:sSubPr>
                        <m:e>
                          <m:r>
                            <a:rPr lang="en-GB" sz="3200" b="0" i="1" smtClean="0">
                              <a:solidFill>
                                <a:schemeClr val="tx1"/>
                              </a:solidFill>
                              <a:latin typeface="Cambria Math" panose="02040503050406030204" pitchFamily="18" charset="0"/>
                            </a:rPr>
                            <m:t>𝑚</m:t>
                          </m:r>
                        </m:e>
                        <m:sub>
                          <m:r>
                            <a:rPr lang="en-GB" sz="3200" b="0" i="1" smtClean="0">
                              <a:solidFill>
                                <a:schemeClr val="tx1"/>
                              </a:solidFill>
                              <a:latin typeface="Cambria Math" panose="02040503050406030204" pitchFamily="18" charset="0"/>
                            </a:rPr>
                            <m:t>1</m:t>
                          </m:r>
                        </m:sub>
                      </m:sSub>
                    </m:oMath>
                  </m:oMathPara>
                </a14:m>
                <a:endParaRPr lang="en-IE" sz="3200">
                  <a:solidFill>
                    <a:schemeClr val="tx1"/>
                  </a:solidFill>
                </a:endParaRPr>
              </a:p>
            </p:txBody>
          </p:sp>
        </mc:Choice>
        <mc:Fallback xmlns="">
          <p:sp>
            <p:nvSpPr>
              <p:cNvPr id="4" name="Oval 3">
                <a:extLst>
                  <a:ext uri="{FF2B5EF4-FFF2-40B4-BE49-F238E27FC236}">
                    <a16:creationId xmlns:a16="http://schemas.microsoft.com/office/drawing/2014/main" id="{9BE9F8E9-7A96-63A6-0EBA-4654154F5353}"/>
                  </a:ext>
                </a:extLst>
              </p:cNvPr>
              <p:cNvSpPr>
                <a:spLocks noRot="1" noChangeAspect="1" noMove="1" noResize="1" noEditPoints="1" noAdjustHandles="1" noChangeArrowheads="1" noChangeShapeType="1" noTextEdit="1"/>
              </p:cNvSpPr>
              <p:nvPr/>
            </p:nvSpPr>
            <p:spPr>
              <a:xfrm>
                <a:off x="193675" y="3080601"/>
                <a:ext cx="1158155" cy="1158155"/>
              </a:xfrm>
              <a:prstGeom prst="ellipse">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E92E7CFC-8A4F-0100-43B2-029933A496F6}"/>
                  </a:ext>
                </a:extLst>
              </p:cNvPr>
              <p:cNvSpPr/>
              <p:nvPr/>
            </p:nvSpPr>
            <p:spPr>
              <a:xfrm>
                <a:off x="2409078" y="3129201"/>
                <a:ext cx="973696" cy="973696"/>
              </a:xfrm>
              <a:prstGeom prst="ellipse">
                <a:avLst/>
              </a:prstGeom>
              <a:gradFill flip="none" rotWithShape="1">
                <a:gsLst>
                  <a:gs pos="100000">
                    <a:srgbClr val="0070C0"/>
                  </a:gs>
                  <a:gs pos="40000">
                    <a:schemeClr val="accent2">
                      <a:lumMod val="20000"/>
                      <a:lumOff val="80000"/>
                    </a:schemeClr>
                  </a:gs>
                  <a:gs pos="6000">
                    <a:srgbClr val="FFC000">
                      <a:tint val="23500"/>
                      <a:satMod val="160000"/>
                    </a:srgbClr>
                  </a:gs>
                </a:gsLst>
                <a:path path="circl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3200" b="0" i="1" smtClean="0">
                              <a:solidFill>
                                <a:schemeClr val="tx1"/>
                              </a:solidFill>
                              <a:latin typeface="Cambria Math" panose="02040503050406030204" pitchFamily="18" charset="0"/>
                            </a:rPr>
                          </m:ctrlPr>
                        </m:sSubPr>
                        <m:e>
                          <m:r>
                            <a:rPr lang="en-GB" sz="3200" b="0" i="1" smtClean="0">
                              <a:solidFill>
                                <a:schemeClr val="tx1"/>
                              </a:solidFill>
                              <a:latin typeface="Cambria Math" panose="02040503050406030204" pitchFamily="18" charset="0"/>
                            </a:rPr>
                            <m:t>𝑚</m:t>
                          </m:r>
                        </m:e>
                        <m:sub>
                          <m:r>
                            <a:rPr lang="en-GB" sz="3200" b="0" i="1" smtClean="0">
                              <a:solidFill>
                                <a:schemeClr val="tx1"/>
                              </a:solidFill>
                              <a:latin typeface="Cambria Math" panose="02040503050406030204" pitchFamily="18" charset="0"/>
                            </a:rPr>
                            <m:t>2</m:t>
                          </m:r>
                        </m:sub>
                      </m:sSub>
                    </m:oMath>
                  </m:oMathPara>
                </a14:m>
                <a:endParaRPr lang="en-IE" sz="3200">
                  <a:solidFill>
                    <a:schemeClr val="tx1"/>
                  </a:solidFill>
                </a:endParaRPr>
              </a:p>
            </p:txBody>
          </p:sp>
        </mc:Choice>
        <mc:Fallback xmlns="">
          <p:sp>
            <p:nvSpPr>
              <p:cNvPr id="5" name="Oval 4">
                <a:extLst>
                  <a:ext uri="{FF2B5EF4-FFF2-40B4-BE49-F238E27FC236}">
                    <a16:creationId xmlns:a16="http://schemas.microsoft.com/office/drawing/2014/main" id="{E92E7CFC-8A4F-0100-43B2-029933A496F6}"/>
                  </a:ext>
                </a:extLst>
              </p:cNvPr>
              <p:cNvSpPr>
                <a:spLocks noRot="1" noChangeAspect="1" noMove="1" noResize="1" noEditPoints="1" noAdjustHandles="1" noChangeArrowheads="1" noChangeShapeType="1" noTextEdit="1"/>
              </p:cNvSpPr>
              <p:nvPr/>
            </p:nvSpPr>
            <p:spPr>
              <a:xfrm>
                <a:off x="2409078" y="3129201"/>
                <a:ext cx="973696" cy="973696"/>
              </a:xfrm>
              <a:prstGeom prst="ellipse">
                <a:avLst/>
              </a:prstGeom>
              <a:blipFill>
                <a:blip r:embed="rId4"/>
                <a:stretch>
                  <a:fillRect/>
                </a:stretch>
              </a:blipFill>
              <a:ln w="28575">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9E7167ED-558E-D4E5-09D1-7F9840D2CAFB}"/>
              </a:ext>
            </a:extLst>
          </p:cNvPr>
          <p:cNvCxnSpPr>
            <a:cxnSpLocks/>
            <a:stCxn id="4" idx="6"/>
          </p:cNvCxnSpPr>
          <p:nvPr/>
        </p:nvCxnSpPr>
        <p:spPr>
          <a:xfrm flipV="1">
            <a:off x="1351830" y="3657090"/>
            <a:ext cx="981463" cy="2589"/>
          </a:xfrm>
          <a:prstGeom prst="straightConnector1">
            <a:avLst/>
          </a:prstGeom>
          <a:ln w="571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AE1F28AD-92D7-C2E1-C2F0-D19AD8EF74B0}"/>
              </a:ext>
            </a:extLst>
          </p:cNvPr>
          <p:cNvCxnSpPr>
            <a:cxnSpLocks/>
          </p:cNvCxnSpPr>
          <p:nvPr/>
        </p:nvCxnSpPr>
        <p:spPr>
          <a:xfrm>
            <a:off x="3389818" y="3624859"/>
            <a:ext cx="658463" cy="0"/>
          </a:xfrm>
          <a:prstGeom prst="straightConnector1">
            <a:avLst/>
          </a:prstGeom>
          <a:ln w="571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9" name="Object 10">
                <a:extLst>
                  <a:ext uri="{FF2B5EF4-FFF2-40B4-BE49-F238E27FC236}">
                    <a16:creationId xmlns:a16="http://schemas.microsoft.com/office/drawing/2014/main" id="{F5EF6FB2-8CFE-CA47-921F-F28F2977F5C8}"/>
                  </a:ext>
                </a:extLst>
              </p:cNvPr>
              <p:cNvSpPr txBox="1"/>
              <p:nvPr/>
            </p:nvSpPr>
            <p:spPr bwMode="auto">
              <a:xfrm>
                <a:off x="1429908" y="2974387"/>
                <a:ext cx="725787" cy="6981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𝑢</m:t>
                          </m:r>
                        </m:e>
                        <m:sub>
                          <m:r>
                            <a:rPr lang="en-GB" sz="3200" i="1">
                              <a:solidFill>
                                <a:srgbClr val="000000"/>
                              </a:solidFill>
                              <a:latin typeface="Cambria Math" panose="02040503050406030204" pitchFamily="18" charset="0"/>
                            </a:rPr>
                            <m:t>1</m:t>
                          </m:r>
                        </m:sub>
                      </m:sSub>
                    </m:oMath>
                  </m:oMathPara>
                </a14:m>
                <a:endParaRPr lang="en-GB" sz="3200"/>
              </a:p>
            </p:txBody>
          </p:sp>
        </mc:Choice>
        <mc:Fallback xmlns="">
          <p:sp>
            <p:nvSpPr>
              <p:cNvPr id="9" name="Object 10">
                <a:extLst>
                  <a:ext uri="{FF2B5EF4-FFF2-40B4-BE49-F238E27FC236}">
                    <a16:creationId xmlns:a16="http://schemas.microsoft.com/office/drawing/2014/main" id="{F5EF6FB2-8CFE-CA47-921F-F28F2977F5C8}"/>
                  </a:ext>
                </a:extLst>
              </p:cNvPr>
              <p:cNvSpPr txBox="1">
                <a:spLocks noRot="1" noChangeAspect="1" noMove="1" noResize="1" noEditPoints="1" noAdjustHandles="1" noChangeArrowheads="1" noChangeShapeType="1" noTextEdit="1"/>
              </p:cNvSpPr>
              <p:nvPr/>
            </p:nvSpPr>
            <p:spPr bwMode="auto">
              <a:xfrm>
                <a:off x="1429908" y="2974387"/>
                <a:ext cx="725787" cy="698150"/>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ject 10">
                <a:extLst>
                  <a:ext uri="{FF2B5EF4-FFF2-40B4-BE49-F238E27FC236}">
                    <a16:creationId xmlns:a16="http://schemas.microsoft.com/office/drawing/2014/main" id="{FDA5CAED-06AA-66FC-10F7-5066C67B210A}"/>
                  </a:ext>
                </a:extLst>
              </p:cNvPr>
              <p:cNvSpPr txBox="1"/>
              <p:nvPr/>
            </p:nvSpPr>
            <p:spPr bwMode="auto">
              <a:xfrm>
                <a:off x="3382774" y="2957630"/>
                <a:ext cx="725787" cy="6981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𝑢</m:t>
                          </m:r>
                        </m:e>
                        <m:sub>
                          <m:r>
                            <a:rPr lang="en-GB" sz="3200" b="0" i="1" smtClean="0">
                              <a:solidFill>
                                <a:srgbClr val="000000"/>
                              </a:solidFill>
                              <a:latin typeface="Cambria Math" panose="02040503050406030204" pitchFamily="18" charset="0"/>
                            </a:rPr>
                            <m:t>2</m:t>
                          </m:r>
                        </m:sub>
                      </m:sSub>
                    </m:oMath>
                  </m:oMathPara>
                </a14:m>
                <a:endParaRPr lang="en-GB" sz="3200"/>
              </a:p>
            </p:txBody>
          </p:sp>
        </mc:Choice>
        <mc:Fallback xmlns="">
          <p:sp>
            <p:nvSpPr>
              <p:cNvPr id="10" name="Object 10">
                <a:extLst>
                  <a:ext uri="{FF2B5EF4-FFF2-40B4-BE49-F238E27FC236}">
                    <a16:creationId xmlns:a16="http://schemas.microsoft.com/office/drawing/2014/main" id="{FDA5CAED-06AA-66FC-10F7-5066C67B210A}"/>
                  </a:ext>
                </a:extLst>
              </p:cNvPr>
              <p:cNvSpPr txBox="1">
                <a:spLocks noRot="1" noChangeAspect="1" noMove="1" noResize="1" noEditPoints="1" noAdjustHandles="1" noChangeArrowheads="1" noChangeShapeType="1" noTextEdit="1"/>
              </p:cNvSpPr>
              <p:nvPr/>
            </p:nvSpPr>
            <p:spPr bwMode="auto">
              <a:xfrm>
                <a:off x="3382774" y="2957630"/>
                <a:ext cx="725787" cy="698150"/>
              </a:xfrm>
              <a:prstGeom prst="rect">
                <a:avLst/>
              </a:prstGeom>
              <a:blipFill>
                <a:blip r:embed="rId6"/>
                <a:stretch>
                  <a:fillRect/>
                </a:stretch>
              </a:blipFill>
              <a:ln>
                <a:no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DDD2D04A-D5DD-0E57-E480-6080FCE24B16}"/>
              </a:ext>
            </a:extLst>
          </p:cNvPr>
          <p:cNvSpPr txBox="1"/>
          <p:nvPr/>
        </p:nvSpPr>
        <p:spPr>
          <a:xfrm>
            <a:off x="699556" y="4229907"/>
            <a:ext cx="2624436" cy="523220"/>
          </a:xfrm>
          <a:prstGeom prst="rect">
            <a:avLst/>
          </a:prstGeom>
          <a:noFill/>
        </p:spPr>
        <p:txBody>
          <a:bodyPr wrap="none" rtlCol="0">
            <a:spAutoFit/>
          </a:bodyPr>
          <a:lstStyle/>
          <a:p>
            <a:pPr algn="l"/>
            <a:r>
              <a:rPr lang="en-GB" sz="2800"/>
              <a:t>Before collision</a:t>
            </a:r>
          </a:p>
        </p:txBody>
      </p: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DD20D6DD-E184-44CF-609C-50B50CC83462}"/>
                  </a:ext>
                </a:extLst>
              </p:cNvPr>
              <p:cNvSpPr/>
              <p:nvPr/>
            </p:nvSpPr>
            <p:spPr>
              <a:xfrm>
                <a:off x="5144423" y="3019979"/>
                <a:ext cx="1158155" cy="1158155"/>
              </a:xfrm>
              <a:prstGeom prst="ellipse">
                <a:avLst/>
              </a:prstGeom>
              <a:gradFill flip="none" rotWithShape="1">
                <a:gsLst>
                  <a:gs pos="100000">
                    <a:srgbClr val="FF0000"/>
                  </a:gs>
                  <a:gs pos="63000">
                    <a:srgbClr val="FF6D6D"/>
                  </a:gs>
                  <a:gs pos="6000">
                    <a:srgbClr val="FFC000">
                      <a:tint val="23500"/>
                      <a:satMod val="160000"/>
                    </a:srgbClr>
                  </a:gs>
                </a:gsLst>
                <a:path path="circl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3200" b="0" i="1" smtClean="0">
                              <a:solidFill>
                                <a:schemeClr val="tx1"/>
                              </a:solidFill>
                              <a:latin typeface="Cambria Math" panose="02040503050406030204" pitchFamily="18" charset="0"/>
                            </a:rPr>
                          </m:ctrlPr>
                        </m:sSubPr>
                        <m:e>
                          <m:r>
                            <a:rPr lang="en-GB" sz="3200" b="0" i="1" smtClean="0">
                              <a:solidFill>
                                <a:schemeClr val="tx1"/>
                              </a:solidFill>
                              <a:latin typeface="Cambria Math" panose="02040503050406030204" pitchFamily="18" charset="0"/>
                            </a:rPr>
                            <m:t>𝑚</m:t>
                          </m:r>
                        </m:e>
                        <m:sub>
                          <m:r>
                            <a:rPr lang="en-GB" sz="3200" b="0" i="1" smtClean="0">
                              <a:solidFill>
                                <a:schemeClr val="tx1"/>
                              </a:solidFill>
                              <a:latin typeface="Cambria Math" panose="02040503050406030204" pitchFamily="18" charset="0"/>
                            </a:rPr>
                            <m:t>1</m:t>
                          </m:r>
                        </m:sub>
                      </m:sSub>
                    </m:oMath>
                  </m:oMathPara>
                </a14:m>
                <a:endParaRPr lang="en-IE" sz="3200">
                  <a:solidFill>
                    <a:schemeClr val="tx1"/>
                  </a:solidFill>
                </a:endParaRPr>
              </a:p>
            </p:txBody>
          </p:sp>
        </mc:Choice>
        <mc:Fallback xmlns="">
          <p:sp>
            <p:nvSpPr>
              <p:cNvPr id="14" name="Oval 13">
                <a:extLst>
                  <a:ext uri="{FF2B5EF4-FFF2-40B4-BE49-F238E27FC236}">
                    <a16:creationId xmlns:a16="http://schemas.microsoft.com/office/drawing/2014/main" id="{DD20D6DD-E184-44CF-609C-50B50CC83462}"/>
                  </a:ext>
                </a:extLst>
              </p:cNvPr>
              <p:cNvSpPr>
                <a:spLocks noRot="1" noChangeAspect="1" noMove="1" noResize="1" noEditPoints="1" noAdjustHandles="1" noChangeArrowheads="1" noChangeShapeType="1" noTextEdit="1"/>
              </p:cNvSpPr>
              <p:nvPr/>
            </p:nvSpPr>
            <p:spPr>
              <a:xfrm>
                <a:off x="5144423" y="3019979"/>
                <a:ext cx="1158155" cy="1158155"/>
              </a:xfrm>
              <a:prstGeom prst="ellipse">
                <a:avLst/>
              </a:prstGeom>
              <a:blipFill>
                <a:blip r:embed="rId7"/>
                <a:stretch>
                  <a:fillRect/>
                </a:stretch>
              </a:blipFill>
              <a:ln w="28575">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81BD39F-A8D0-7ED4-14CF-19491E776977}"/>
              </a:ext>
            </a:extLst>
          </p:cNvPr>
          <p:cNvCxnSpPr>
            <a:cxnSpLocks/>
            <a:stCxn id="14" idx="6"/>
          </p:cNvCxnSpPr>
          <p:nvPr/>
        </p:nvCxnSpPr>
        <p:spPr>
          <a:xfrm>
            <a:off x="6302578" y="3599057"/>
            <a:ext cx="418213" cy="0"/>
          </a:xfrm>
          <a:prstGeom prst="straightConnector1">
            <a:avLst/>
          </a:prstGeom>
          <a:ln w="571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14B08A2B-6F42-6057-32F4-BED19198DA30}"/>
              </a:ext>
            </a:extLst>
          </p:cNvPr>
          <p:cNvCxnSpPr>
            <a:cxnSpLocks/>
          </p:cNvCxnSpPr>
          <p:nvPr/>
        </p:nvCxnSpPr>
        <p:spPr>
          <a:xfrm>
            <a:off x="8147048" y="3565547"/>
            <a:ext cx="933452" cy="0"/>
          </a:xfrm>
          <a:prstGeom prst="straightConnector1">
            <a:avLst/>
          </a:prstGeom>
          <a:ln w="571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8" name="Object 10">
                <a:extLst>
                  <a:ext uri="{FF2B5EF4-FFF2-40B4-BE49-F238E27FC236}">
                    <a16:creationId xmlns:a16="http://schemas.microsoft.com/office/drawing/2014/main" id="{9482E957-28D4-B46E-321F-5E541FADB7F2}"/>
                  </a:ext>
                </a:extLst>
              </p:cNvPr>
              <p:cNvSpPr txBox="1"/>
              <p:nvPr/>
            </p:nvSpPr>
            <p:spPr bwMode="auto">
              <a:xfrm>
                <a:off x="6380656" y="2913765"/>
                <a:ext cx="725787" cy="6981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GB" sz="3200" b="0" i="1" smtClean="0">
                              <a:solidFill>
                                <a:srgbClr val="000000"/>
                              </a:solidFill>
                              <a:latin typeface="Cambria Math" panose="02040503050406030204" pitchFamily="18" charset="0"/>
                            </a:rPr>
                            <m:t>𝑣</m:t>
                          </m:r>
                        </m:e>
                        <m:sub>
                          <m:r>
                            <a:rPr lang="en-GB" sz="3200" i="1">
                              <a:solidFill>
                                <a:srgbClr val="000000"/>
                              </a:solidFill>
                              <a:latin typeface="Cambria Math" panose="02040503050406030204" pitchFamily="18" charset="0"/>
                            </a:rPr>
                            <m:t>1</m:t>
                          </m:r>
                        </m:sub>
                      </m:sSub>
                    </m:oMath>
                  </m:oMathPara>
                </a14:m>
                <a:endParaRPr lang="en-GB" sz="3200"/>
              </a:p>
            </p:txBody>
          </p:sp>
        </mc:Choice>
        <mc:Fallback xmlns="">
          <p:sp>
            <p:nvSpPr>
              <p:cNvPr id="18" name="Object 10">
                <a:extLst>
                  <a:ext uri="{FF2B5EF4-FFF2-40B4-BE49-F238E27FC236}">
                    <a16:creationId xmlns:a16="http://schemas.microsoft.com/office/drawing/2014/main" id="{9482E957-28D4-B46E-321F-5E541FADB7F2}"/>
                  </a:ext>
                </a:extLst>
              </p:cNvPr>
              <p:cNvSpPr txBox="1">
                <a:spLocks noRot="1" noChangeAspect="1" noMove="1" noResize="1" noEditPoints="1" noAdjustHandles="1" noChangeArrowheads="1" noChangeShapeType="1" noTextEdit="1"/>
              </p:cNvSpPr>
              <p:nvPr/>
            </p:nvSpPr>
            <p:spPr bwMode="auto">
              <a:xfrm>
                <a:off x="6380656" y="2913765"/>
                <a:ext cx="725787" cy="698150"/>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bject 10">
                <a:extLst>
                  <a:ext uri="{FF2B5EF4-FFF2-40B4-BE49-F238E27FC236}">
                    <a16:creationId xmlns:a16="http://schemas.microsoft.com/office/drawing/2014/main" id="{68A48680-BBB6-F386-9A27-92C7637F8D5B}"/>
                  </a:ext>
                </a:extLst>
              </p:cNvPr>
              <p:cNvSpPr txBox="1"/>
              <p:nvPr/>
            </p:nvSpPr>
            <p:spPr bwMode="auto">
              <a:xfrm>
                <a:off x="8124499" y="2943274"/>
                <a:ext cx="725787" cy="6981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GB" sz="3200" b="0" i="1" smtClean="0">
                              <a:solidFill>
                                <a:srgbClr val="000000"/>
                              </a:solidFill>
                              <a:latin typeface="Cambria Math" panose="02040503050406030204" pitchFamily="18" charset="0"/>
                            </a:rPr>
                            <m:t>𝑣</m:t>
                          </m:r>
                        </m:e>
                        <m:sub>
                          <m:r>
                            <a:rPr lang="en-GB" sz="3200" b="0" i="1" smtClean="0">
                              <a:solidFill>
                                <a:srgbClr val="000000"/>
                              </a:solidFill>
                              <a:latin typeface="Cambria Math" panose="02040503050406030204" pitchFamily="18" charset="0"/>
                            </a:rPr>
                            <m:t>2</m:t>
                          </m:r>
                        </m:sub>
                      </m:sSub>
                    </m:oMath>
                  </m:oMathPara>
                </a14:m>
                <a:endParaRPr lang="en-GB" sz="3200"/>
              </a:p>
            </p:txBody>
          </p:sp>
        </mc:Choice>
        <mc:Fallback xmlns="">
          <p:sp>
            <p:nvSpPr>
              <p:cNvPr id="19" name="Object 10">
                <a:extLst>
                  <a:ext uri="{FF2B5EF4-FFF2-40B4-BE49-F238E27FC236}">
                    <a16:creationId xmlns:a16="http://schemas.microsoft.com/office/drawing/2014/main" id="{68A48680-BBB6-F386-9A27-92C7637F8D5B}"/>
                  </a:ext>
                </a:extLst>
              </p:cNvPr>
              <p:cNvSpPr txBox="1">
                <a:spLocks noRot="1" noChangeAspect="1" noMove="1" noResize="1" noEditPoints="1" noAdjustHandles="1" noChangeArrowheads="1" noChangeShapeType="1" noTextEdit="1"/>
              </p:cNvSpPr>
              <p:nvPr/>
            </p:nvSpPr>
            <p:spPr bwMode="auto">
              <a:xfrm>
                <a:off x="8124499" y="2943274"/>
                <a:ext cx="725787" cy="698150"/>
              </a:xfrm>
              <a:prstGeom prst="rect">
                <a:avLst/>
              </a:prstGeom>
              <a:blipFill>
                <a:blip r:embed="rId9"/>
                <a:stretch>
                  <a:fillRect/>
                </a:stretch>
              </a:blipFill>
              <a:ln>
                <a:noFill/>
              </a:ln>
            </p:spPr>
            <p:txBody>
              <a:bodyPr/>
              <a:lstStyle/>
              <a:p>
                <a:r>
                  <a:rPr lang="en-US">
                    <a:noFill/>
                  </a:rPr>
                  <a:t> </a:t>
                </a:r>
              </a:p>
            </p:txBody>
          </p:sp>
        </mc:Fallback>
      </mc:AlternateContent>
      <p:sp>
        <p:nvSpPr>
          <p:cNvPr id="20" name="TextBox 19">
            <a:extLst>
              <a:ext uri="{FF2B5EF4-FFF2-40B4-BE49-F238E27FC236}">
                <a16:creationId xmlns:a16="http://schemas.microsoft.com/office/drawing/2014/main" id="{BB0F0B63-EF3A-FB95-13E3-7A27F45CD38D}"/>
              </a:ext>
            </a:extLst>
          </p:cNvPr>
          <p:cNvSpPr txBox="1"/>
          <p:nvPr/>
        </p:nvSpPr>
        <p:spPr>
          <a:xfrm>
            <a:off x="5791483" y="4226807"/>
            <a:ext cx="2323072" cy="523220"/>
          </a:xfrm>
          <a:prstGeom prst="rect">
            <a:avLst/>
          </a:prstGeom>
          <a:noFill/>
        </p:spPr>
        <p:txBody>
          <a:bodyPr wrap="none" rtlCol="0">
            <a:spAutoFit/>
          </a:bodyPr>
          <a:lstStyle/>
          <a:p>
            <a:pPr algn="l"/>
            <a:r>
              <a:rPr lang="en-GB" sz="2800"/>
              <a:t>After collision</a:t>
            </a:r>
          </a:p>
        </p:txBody>
      </p: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231A59C3-7FAF-D63E-EA22-843FD0E76DE0}"/>
                  </a:ext>
                </a:extLst>
              </p:cNvPr>
              <p:cNvSpPr/>
              <p:nvPr/>
            </p:nvSpPr>
            <p:spPr>
              <a:xfrm>
                <a:off x="7162078" y="3076882"/>
                <a:ext cx="973696" cy="973696"/>
              </a:xfrm>
              <a:prstGeom prst="ellipse">
                <a:avLst/>
              </a:prstGeom>
              <a:gradFill flip="none" rotWithShape="1">
                <a:gsLst>
                  <a:gs pos="100000">
                    <a:srgbClr val="0070C0"/>
                  </a:gs>
                  <a:gs pos="40000">
                    <a:schemeClr val="accent2">
                      <a:lumMod val="20000"/>
                      <a:lumOff val="80000"/>
                    </a:schemeClr>
                  </a:gs>
                  <a:gs pos="6000">
                    <a:srgbClr val="FFC000">
                      <a:tint val="23500"/>
                      <a:satMod val="160000"/>
                    </a:srgbClr>
                  </a:gs>
                </a:gsLst>
                <a:path path="circl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sz="3200" b="0" i="1" smtClean="0">
                              <a:solidFill>
                                <a:schemeClr val="tx1"/>
                              </a:solidFill>
                              <a:latin typeface="Cambria Math" panose="02040503050406030204" pitchFamily="18" charset="0"/>
                            </a:rPr>
                          </m:ctrlPr>
                        </m:sSubPr>
                        <m:e>
                          <m:r>
                            <a:rPr lang="en-GB" sz="3200" b="0" i="1" smtClean="0">
                              <a:solidFill>
                                <a:schemeClr val="tx1"/>
                              </a:solidFill>
                              <a:latin typeface="Cambria Math" panose="02040503050406030204" pitchFamily="18" charset="0"/>
                            </a:rPr>
                            <m:t>𝑚</m:t>
                          </m:r>
                        </m:e>
                        <m:sub>
                          <m:r>
                            <a:rPr lang="en-GB" sz="3200" b="0" i="1" smtClean="0">
                              <a:solidFill>
                                <a:schemeClr val="tx1"/>
                              </a:solidFill>
                              <a:latin typeface="Cambria Math" panose="02040503050406030204" pitchFamily="18" charset="0"/>
                            </a:rPr>
                            <m:t>2</m:t>
                          </m:r>
                        </m:sub>
                      </m:sSub>
                    </m:oMath>
                  </m:oMathPara>
                </a14:m>
                <a:endParaRPr lang="en-IE" sz="3200">
                  <a:solidFill>
                    <a:schemeClr val="tx1"/>
                  </a:solidFill>
                </a:endParaRPr>
              </a:p>
            </p:txBody>
          </p:sp>
        </mc:Choice>
        <mc:Fallback xmlns="">
          <p:sp>
            <p:nvSpPr>
              <p:cNvPr id="23" name="Oval 22">
                <a:extLst>
                  <a:ext uri="{FF2B5EF4-FFF2-40B4-BE49-F238E27FC236}">
                    <a16:creationId xmlns:a16="http://schemas.microsoft.com/office/drawing/2014/main" id="{231A59C3-7FAF-D63E-EA22-843FD0E76DE0}"/>
                  </a:ext>
                </a:extLst>
              </p:cNvPr>
              <p:cNvSpPr>
                <a:spLocks noRot="1" noChangeAspect="1" noMove="1" noResize="1" noEditPoints="1" noAdjustHandles="1" noChangeArrowheads="1" noChangeShapeType="1" noTextEdit="1"/>
              </p:cNvSpPr>
              <p:nvPr/>
            </p:nvSpPr>
            <p:spPr>
              <a:xfrm>
                <a:off x="7162078" y="3076882"/>
                <a:ext cx="973696" cy="973696"/>
              </a:xfrm>
              <a:prstGeom prst="ellips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A80172F-8F47-DA64-A696-45F1B0AA5366}"/>
                  </a:ext>
                </a:extLst>
              </p:cNvPr>
              <p:cNvSpPr txBox="1"/>
              <p:nvPr/>
            </p:nvSpPr>
            <p:spPr>
              <a:xfrm>
                <a:off x="2531986" y="5598372"/>
                <a:ext cx="4574457" cy="584775"/>
              </a:xfrm>
              <a:prstGeom prst="rect">
                <a:avLst/>
              </a:prstGeom>
              <a:noFill/>
            </p:spPr>
            <p:txBody>
              <a:bodyPr wrap="none" rtlCol="0">
                <a:spAutoFit/>
              </a:bodyPr>
              <a:lstStyle/>
              <a:p>
                <a:pPr algn="l">
                  <a:spcAft>
                    <a:spcPts val="1200"/>
                  </a:spcAft>
                </a:pPr>
                <a14:m>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𝑢</m:t>
                        </m:r>
                      </m:e>
                      <m:sub>
                        <m:r>
                          <a:rPr lang="en-GB" sz="3200" b="0" i="1" smtClean="0">
                            <a:latin typeface="Cambria Math" panose="02040503050406030204" pitchFamily="18" charset="0"/>
                            <a:cs typeface="Arial" panose="020B0604020202020204" pitchFamily="34" charset="0"/>
                          </a:rPr>
                          <m:t>1</m:t>
                        </m:r>
                      </m:sub>
                    </m:sSub>
                    <m:r>
                      <a:rPr lang="en-GB" sz="3200" b="0" i="1" smtClean="0">
                        <a:latin typeface="Cambria Math" panose="02040503050406030204" pitchFamily="18" charset="0"/>
                        <a:cs typeface="Arial" panose="020B0604020202020204" pitchFamily="34" charset="0"/>
                      </a:rPr>
                      <m:t>𝑎𝑛𝑑</m:t>
                    </m:r>
                    <m:r>
                      <a:rPr lang="en-GB" sz="3200" b="0" i="1" smtClean="0">
                        <a:latin typeface="Cambria Math" panose="02040503050406030204" pitchFamily="18" charset="0"/>
                        <a:cs typeface="Arial" panose="020B0604020202020204" pitchFamily="34" charset="0"/>
                      </a:rPr>
                      <m:t> </m:t>
                    </m:r>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𝑢</m:t>
                        </m:r>
                      </m:e>
                      <m:sub>
                        <m:r>
                          <a:rPr lang="en-GB" sz="3200" b="0" i="1" smtClean="0">
                            <a:latin typeface="Cambria Math" panose="02040503050406030204" pitchFamily="18" charset="0"/>
                            <a:cs typeface="Arial" panose="020B0604020202020204" pitchFamily="34" charset="0"/>
                          </a:rPr>
                          <m:t>2</m:t>
                        </m:r>
                      </m:sub>
                    </m:sSub>
                  </m:oMath>
                </a14:m>
                <a:r>
                  <a:rPr lang="en-GB" sz="3200">
                    <a:latin typeface="Arial" panose="020B0604020202020204" pitchFamily="34" charset="0"/>
                    <a:cs typeface="Arial" panose="020B0604020202020204" pitchFamily="34" charset="0"/>
                  </a:rPr>
                  <a:t> </a:t>
                </a:r>
                <a:r>
                  <a:rPr lang="en-GB" sz="2800">
                    <a:latin typeface="Arial" panose="020B0604020202020204" pitchFamily="34" charset="0"/>
                    <a:cs typeface="Arial" panose="020B0604020202020204" pitchFamily="34" charset="0"/>
                  </a:rPr>
                  <a:t>= velocity before</a:t>
                </a:r>
              </a:p>
            </p:txBody>
          </p:sp>
        </mc:Choice>
        <mc:Fallback xmlns="">
          <p:sp>
            <p:nvSpPr>
              <p:cNvPr id="3" name="TextBox 2">
                <a:extLst>
                  <a:ext uri="{FF2B5EF4-FFF2-40B4-BE49-F238E27FC236}">
                    <a16:creationId xmlns:a16="http://schemas.microsoft.com/office/drawing/2014/main" id="{2A80172F-8F47-DA64-A696-45F1B0AA5366}"/>
                  </a:ext>
                </a:extLst>
              </p:cNvPr>
              <p:cNvSpPr txBox="1">
                <a:spLocks noRot="1" noChangeAspect="1" noMove="1" noResize="1" noEditPoints="1" noAdjustHandles="1" noChangeArrowheads="1" noChangeShapeType="1" noTextEdit="1"/>
              </p:cNvSpPr>
              <p:nvPr/>
            </p:nvSpPr>
            <p:spPr>
              <a:xfrm>
                <a:off x="2531986" y="5598372"/>
                <a:ext cx="4574457" cy="584775"/>
              </a:xfrm>
              <a:prstGeom prst="rect">
                <a:avLst/>
              </a:prstGeom>
              <a:blipFill>
                <a:blip r:embed="rId11"/>
                <a:stretch>
                  <a:fillRect t="-2083" r="-1465" b="-26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4432B89-1F48-F890-02D6-FA47A09056D7}"/>
                  </a:ext>
                </a:extLst>
              </p:cNvPr>
              <p:cNvSpPr txBox="1"/>
              <p:nvPr/>
            </p:nvSpPr>
            <p:spPr>
              <a:xfrm>
                <a:off x="2605182" y="6204645"/>
                <a:ext cx="4239494" cy="584775"/>
              </a:xfrm>
              <a:prstGeom prst="rect">
                <a:avLst/>
              </a:prstGeom>
              <a:noFill/>
            </p:spPr>
            <p:txBody>
              <a:bodyPr wrap="none" rtlCol="0">
                <a:spAutoFit/>
              </a:bodyPr>
              <a:lstStyle/>
              <a:p>
                <a:pPr algn="l">
                  <a:spcAft>
                    <a:spcPts val="1200"/>
                  </a:spcAft>
                </a:pPr>
                <a14:m>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𝑣</m:t>
                        </m:r>
                      </m:e>
                      <m:sub>
                        <m:r>
                          <a:rPr lang="en-GB" sz="3200" b="0" i="1" smtClean="0">
                            <a:latin typeface="Cambria Math" panose="02040503050406030204" pitchFamily="18" charset="0"/>
                            <a:cs typeface="Arial" panose="020B0604020202020204" pitchFamily="34" charset="0"/>
                          </a:rPr>
                          <m:t>1</m:t>
                        </m:r>
                      </m:sub>
                    </m:sSub>
                    <m:r>
                      <a:rPr lang="en-GB" sz="3200" b="0" i="1" smtClean="0">
                        <a:latin typeface="Cambria Math" panose="02040503050406030204" pitchFamily="18" charset="0"/>
                        <a:cs typeface="Arial" panose="020B0604020202020204" pitchFamily="34" charset="0"/>
                      </a:rPr>
                      <m:t>𝑎𝑛𝑑</m:t>
                    </m:r>
                    <m:r>
                      <a:rPr lang="en-GB" sz="3200" b="0" i="1" smtClean="0">
                        <a:latin typeface="Cambria Math" panose="02040503050406030204" pitchFamily="18" charset="0"/>
                        <a:cs typeface="Arial" panose="020B0604020202020204" pitchFamily="34" charset="0"/>
                      </a:rPr>
                      <m:t> </m:t>
                    </m:r>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𝑣</m:t>
                        </m:r>
                      </m:e>
                      <m:sub>
                        <m:r>
                          <a:rPr lang="en-GB" sz="3200" b="0" i="1" smtClean="0">
                            <a:latin typeface="Cambria Math" panose="02040503050406030204" pitchFamily="18" charset="0"/>
                            <a:cs typeface="Arial" panose="020B0604020202020204" pitchFamily="34" charset="0"/>
                          </a:rPr>
                          <m:t>2</m:t>
                        </m:r>
                      </m:sub>
                    </m:sSub>
                  </m:oMath>
                </a14:m>
                <a:r>
                  <a:rPr lang="en-GB" sz="3200">
                    <a:latin typeface="Arial" panose="020B0604020202020204" pitchFamily="34" charset="0"/>
                    <a:cs typeface="Arial" panose="020B0604020202020204" pitchFamily="34" charset="0"/>
                  </a:rPr>
                  <a:t> </a:t>
                </a:r>
                <a:r>
                  <a:rPr lang="en-GB" sz="2800">
                    <a:latin typeface="Arial" panose="020B0604020202020204" pitchFamily="34" charset="0"/>
                    <a:cs typeface="Arial" panose="020B0604020202020204" pitchFamily="34" charset="0"/>
                  </a:rPr>
                  <a:t>= velocity after</a:t>
                </a:r>
              </a:p>
            </p:txBody>
          </p:sp>
        </mc:Choice>
        <mc:Fallback xmlns="">
          <p:sp>
            <p:nvSpPr>
              <p:cNvPr id="6" name="TextBox 5">
                <a:extLst>
                  <a:ext uri="{FF2B5EF4-FFF2-40B4-BE49-F238E27FC236}">
                    <a16:creationId xmlns:a16="http://schemas.microsoft.com/office/drawing/2014/main" id="{24432B89-1F48-F890-02D6-FA47A09056D7}"/>
                  </a:ext>
                </a:extLst>
              </p:cNvPr>
              <p:cNvSpPr txBox="1">
                <a:spLocks noRot="1" noChangeAspect="1" noMove="1" noResize="1" noEditPoints="1" noAdjustHandles="1" noChangeArrowheads="1" noChangeShapeType="1" noTextEdit="1"/>
              </p:cNvSpPr>
              <p:nvPr/>
            </p:nvSpPr>
            <p:spPr>
              <a:xfrm>
                <a:off x="2605182" y="6204645"/>
                <a:ext cx="4239494" cy="584775"/>
              </a:xfrm>
              <a:prstGeom prst="rect">
                <a:avLst/>
              </a:prstGeom>
              <a:blipFill>
                <a:blip r:embed="rId12"/>
                <a:stretch>
                  <a:fillRect t="-3125" r="-1724" b="-26042"/>
                </a:stretch>
              </a:blipFill>
            </p:spPr>
            <p:txBody>
              <a:bodyPr/>
              <a:lstStyle/>
              <a:p>
                <a:r>
                  <a:rPr lang="en-US">
                    <a:noFill/>
                  </a:rPr>
                  <a:t> </a:t>
                </a:r>
              </a:p>
            </p:txBody>
          </p:sp>
        </mc:Fallback>
      </mc:AlternateContent>
      <p:sp>
        <p:nvSpPr>
          <p:cNvPr id="11" name="Title 10">
            <a:extLst>
              <a:ext uri="{FF2B5EF4-FFF2-40B4-BE49-F238E27FC236}">
                <a16:creationId xmlns:a16="http://schemas.microsoft.com/office/drawing/2014/main" id="{275997A2-BFF3-74F0-D603-590AE4B1B601}"/>
              </a:ext>
            </a:extLst>
          </p:cNvPr>
          <p:cNvSpPr>
            <a:spLocks noGrp="1"/>
          </p:cNvSpPr>
          <p:nvPr>
            <p:ph type="title"/>
          </p:nvPr>
        </p:nvSpPr>
        <p:spPr>
          <a:xfrm>
            <a:off x="241300" y="155246"/>
            <a:ext cx="8724900" cy="480131"/>
          </a:xfrm>
        </p:spPr>
        <p:txBody>
          <a:bodyPr/>
          <a:lstStyle/>
          <a:p>
            <a:r>
              <a:rPr lang="en-GB" sz="2800" dirty="0"/>
              <a:t>Write a conservation of momentum equation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3"/>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
                                        <p:tgtEl>
                                          <p:spTgt spid="4"/>
                                        </p:tgtEl>
                                      </p:cBhvr>
                                    </p:animEffect>
                                  </p:childTnLst>
                                </p:cTn>
                              </p:par>
                            </p:childTnLst>
                          </p:cTn>
                        </p:par>
                        <p:par>
                          <p:cTn id="15" fill="hold">
                            <p:stCondLst>
                              <p:cond delay="1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
                                        <p:tgtEl>
                                          <p:spTgt spid="5"/>
                                        </p:tgtEl>
                                      </p:cBhvr>
                                    </p:animEffect>
                                  </p:childTnLst>
                                </p:cTn>
                              </p:par>
                            </p:childTnLst>
                          </p:cTn>
                        </p:par>
                        <p:par>
                          <p:cTn id="19" fill="hold">
                            <p:stCondLst>
                              <p:cond delay="2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
                                        <p:tgtEl>
                                          <p:spTgt spid="7"/>
                                        </p:tgtEl>
                                      </p:cBhvr>
                                    </p:animEffect>
                                  </p:childTnLst>
                                </p:cTn>
                              </p:par>
                            </p:childTnLst>
                          </p:cTn>
                        </p:par>
                        <p:par>
                          <p:cTn id="23" fill="hold">
                            <p:stCondLst>
                              <p:cond delay="3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
                                        <p:tgtEl>
                                          <p:spTgt spid="8"/>
                                        </p:tgtEl>
                                      </p:cBhvr>
                                    </p:animEffect>
                                  </p:childTnLst>
                                </p:cTn>
                              </p:par>
                            </p:childTnLst>
                          </p:cTn>
                        </p:par>
                        <p:par>
                          <p:cTn id="27" fill="hold">
                            <p:stCondLst>
                              <p:cond delay="4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
                                        <p:tgtEl>
                                          <p:spTgt spid="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
                                        <p:tgtEl>
                                          <p:spTgt spid="10"/>
                                        </p:tgtEl>
                                      </p:cBhvr>
                                    </p:animEffect>
                                  </p:childTnLst>
                                </p:cTn>
                              </p:par>
                            </p:childTnLst>
                          </p:cTn>
                        </p:par>
                        <p:par>
                          <p:cTn id="35" fill="hold">
                            <p:stCondLst>
                              <p:cond delay="6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
                                        <p:tgtEl>
                                          <p:spTgt spid="13"/>
                                        </p:tgtEl>
                                      </p:cBhvr>
                                    </p:animEffect>
                                  </p:childTnLst>
                                </p:cTn>
                              </p:par>
                            </p:childTnLst>
                          </p:cTn>
                        </p:par>
                        <p:par>
                          <p:cTn id="39" fill="hold">
                            <p:stCondLst>
                              <p:cond delay="7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
                                        <p:tgtEl>
                                          <p:spTgt spid="14"/>
                                        </p:tgtEl>
                                      </p:cBhvr>
                                    </p:animEffect>
                                  </p:childTnLst>
                                </p:cTn>
                              </p:par>
                            </p:childTnLst>
                          </p:cTn>
                        </p:par>
                        <p:par>
                          <p:cTn id="43" fill="hold">
                            <p:stCondLst>
                              <p:cond delay="800"/>
                            </p:stCondLst>
                            <p:childTnLst>
                              <p:par>
                                <p:cTn id="44" presetID="10"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
                                        <p:tgtEl>
                                          <p:spTgt spid="16"/>
                                        </p:tgtEl>
                                      </p:cBhvr>
                                    </p:animEffect>
                                  </p:childTnLst>
                                </p:cTn>
                              </p:par>
                            </p:childTnLst>
                          </p:cTn>
                        </p:par>
                        <p:par>
                          <p:cTn id="47" fill="hold">
                            <p:stCondLst>
                              <p:cond delay="9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
                                        <p:tgtEl>
                                          <p:spTgt spid="1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
                                        <p:tgtEl>
                                          <p:spTgt spid="18"/>
                                        </p:tgtEl>
                                      </p:cBhvr>
                                    </p:animEffect>
                                  </p:childTnLst>
                                </p:cTn>
                              </p:par>
                            </p:childTnLst>
                          </p:cTn>
                        </p:par>
                        <p:par>
                          <p:cTn id="55" fill="hold">
                            <p:stCondLst>
                              <p:cond delay="11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
                                        <p:tgtEl>
                                          <p:spTgt spid="19"/>
                                        </p:tgtEl>
                                      </p:cBhvr>
                                    </p:animEffect>
                                  </p:childTnLst>
                                </p:cTn>
                              </p:par>
                            </p:childTnLst>
                          </p:cTn>
                        </p:par>
                        <p:par>
                          <p:cTn id="59" fill="hold">
                            <p:stCondLst>
                              <p:cond delay="12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
                                        <p:tgtEl>
                                          <p:spTgt spid="20"/>
                                        </p:tgtEl>
                                      </p:cBhvr>
                                    </p:animEffect>
                                  </p:childTnLst>
                                </p:cTn>
                              </p:par>
                            </p:childTnLst>
                          </p:cTn>
                        </p:par>
                        <p:par>
                          <p:cTn id="63" fill="hold">
                            <p:stCondLst>
                              <p:cond delay="1300"/>
                            </p:stCondLst>
                            <p:childTnLst>
                              <p:par>
                                <p:cTn id="64" presetID="10"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
                                        <p:tgtEl>
                                          <p:spTgt spid="23"/>
                                        </p:tgtEl>
                                      </p:cBhvr>
                                    </p:animEffect>
                                  </p:childTnLst>
                                </p:cTn>
                              </p:par>
                            </p:childTnLst>
                          </p:cTn>
                        </p:par>
                        <p:par>
                          <p:cTn id="67" fill="hold">
                            <p:stCondLst>
                              <p:cond delay="1400"/>
                            </p:stCondLst>
                            <p:childTnLst>
                              <p:par>
                                <p:cTn id="68" presetID="10" presetClass="entr" presetSubtype="0"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100"/>
                                        <p:tgtEl>
                                          <p:spTgt spid="3"/>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3" grpId="0"/>
      <p:bldP spid="4" grpId="0" animBg="1"/>
      <p:bldP spid="5" grpId="0" animBg="1"/>
      <p:bldP spid="9" grpId="0"/>
      <p:bldP spid="10" grpId="0"/>
      <p:bldP spid="13" grpId="0"/>
      <p:bldP spid="14" grpId="0" animBg="1"/>
      <p:bldP spid="18" grpId="0"/>
      <p:bldP spid="19" grpId="0"/>
      <p:bldP spid="20" grpId="0"/>
      <p:bldP spid="23" grpId="0" animBg="1"/>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8">
            <a:extLst>
              <a:ext uri="{FF2B5EF4-FFF2-40B4-BE49-F238E27FC236}">
                <a16:creationId xmlns:a16="http://schemas.microsoft.com/office/drawing/2014/main" id="{1AFE5FA6-2D16-61E0-F8E7-2C03306EA38A}"/>
              </a:ext>
            </a:extLst>
          </p:cNvPr>
          <p:cNvSpPr txBox="1">
            <a:spLocks noChangeArrowheads="1"/>
          </p:cNvSpPr>
          <p:nvPr/>
        </p:nvSpPr>
        <p:spPr bwMode="auto">
          <a:xfrm>
            <a:off x="611560" y="2874962"/>
            <a:ext cx="69135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b="1"/>
              <a:t>What is the SI unit of Mass?</a:t>
            </a:r>
            <a:endParaRPr lang="en-GB" altLang="en-US" sz="3200" b="1"/>
          </a:p>
        </p:txBody>
      </p:sp>
      <p:sp>
        <p:nvSpPr>
          <p:cNvPr id="8200" name="Text Box 9">
            <a:extLst>
              <a:ext uri="{FF2B5EF4-FFF2-40B4-BE49-F238E27FC236}">
                <a16:creationId xmlns:a16="http://schemas.microsoft.com/office/drawing/2014/main" id="{4E0115C3-4FF5-1B95-FDDD-5E6D8A9C1673}"/>
              </a:ext>
            </a:extLst>
          </p:cNvPr>
          <p:cNvSpPr txBox="1">
            <a:spLocks noChangeArrowheads="1"/>
          </p:cNvSpPr>
          <p:nvPr/>
        </p:nvSpPr>
        <p:spPr bwMode="auto">
          <a:xfrm>
            <a:off x="611560" y="3901015"/>
            <a:ext cx="4404940" cy="519112"/>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t>The kilogram (kg).</a:t>
            </a:r>
            <a:endParaRPr lang="en-GB" altLang="en-US" sz="2800"/>
          </a:p>
        </p:txBody>
      </p:sp>
      <p:sp>
        <p:nvSpPr>
          <p:cNvPr id="3" name="Text Box 6">
            <a:extLst>
              <a:ext uri="{FF2B5EF4-FFF2-40B4-BE49-F238E27FC236}">
                <a16:creationId xmlns:a16="http://schemas.microsoft.com/office/drawing/2014/main" id="{18255221-681C-8E7B-B478-3890E8C1895F}"/>
              </a:ext>
            </a:extLst>
          </p:cNvPr>
          <p:cNvSpPr txBox="1">
            <a:spLocks noChangeArrowheads="1"/>
          </p:cNvSpPr>
          <p:nvPr/>
        </p:nvSpPr>
        <p:spPr bwMode="auto">
          <a:xfrm>
            <a:off x="611560" y="1355279"/>
            <a:ext cx="8405440" cy="954107"/>
          </a:xfrm>
          <a:prstGeom prst="rect">
            <a:avLst/>
          </a:prstGeom>
          <a:solidFill>
            <a:srgbClr val="FFFFCC"/>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dirty="0"/>
              <a:t>The </a:t>
            </a:r>
            <a:r>
              <a:rPr lang="en-GB" altLang="en-US" sz="2800" dirty="0"/>
              <a:t>mass</a:t>
            </a:r>
            <a:r>
              <a:rPr lang="en-IE" altLang="en-US" sz="2800" dirty="0"/>
              <a:t> of an object is a measure of its resistance to acceleration in the absence of friction.</a:t>
            </a:r>
            <a:endParaRPr lang="en-GB" altLang="en-US" sz="2800" dirty="0"/>
          </a:p>
        </p:txBody>
      </p:sp>
      <p:sp>
        <p:nvSpPr>
          <p:cNvPr id="2" name="Title 1">
            <a:extLst>
              <a:ext uri="{FF2B5EF4-FFF2-40B4-BE49-F238E27FC236}">
                <a16:creationId xmlns:a16="http://schemas.microsoft.com/office/drawing/2014/main" id="{D37C9C84-E22B-C137-36E0-F26A720E63B5}"/>
              </a:ext>
            </a:extLst>
          </p:cNvPr>
          <p:cNvSpPr>
            <a:spLocks noGrp="1"/>
          </p:cNvSpPr>
          <p:nvPr>
            <p:ph type="title"/>
          </p:nvPr>
        </p:nvSpPr>
        <p:spPr>
          <a:xfrm>
            <a:off x="241300" y="155246"/>
            <a:ext cx="8724900" cy="590931"/>
          </a:xfrm>
        </p:spPr>
        <p:txBody>
          <a:bodyPr/>
          <a:lstStyle/>
          <a:p>
            <a:r>
              <a:rPr lang="en-IE" altLang="en-US"/>
              <a:t>What is Mass?</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1" nodeType="clickEffect">
                                  <p:stCondLst>
                                    <p:cond delay="0"/>
                                  </p:stCondLst>
                                  <p:childTnLst>
                                    <p:set>
                                      <p:cBhvr>
                                        <p:cTn id="15" dur="1" fill="hold">
                                          <p:stCondLst>
                                            <p:cond delay="0"/>
                                          </p:stCondLst>
                                        </p:cTn>
                                        <p:tgtEl>
                                          <p:spTgt spid="8200"/>
                                        </p:tgtEl>
                                        <p:attrNameLst>
                                          <p:attrName>style.visibility</p:attrName>
                                        </p:attrNameLst>
                                      </p:cBhvr>
                                      <p:to>
                                        <p:strVal val="visible"/>
                                      </p:to>
                                    </p:set>
                                    <p:animEffect transition="in" filter="wipe(left)">
                                      <p:cBhvr>
                                        <p:cTn id="16"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0" grpId="0" animBg="1"/>
      <p:bldP spid="8200" grpId="1" animBg="1"/>
      <p:bldP spid="3" grpId="0" animBg="1"/>
      <p:bldP spid="3" grpId="1"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766847-6696-08DB-5B64-C650CA4EDAF7}"/>
              </a:ext>
            </a:extLst>
          </p:cNvPr>
          <p:cNvSpPr/>
          <p:nvPr/>
        </p:nvSpPr>
        <p:spPr>
          <a:xfrm>
            <a:off x="122292" y="941795"/>
            <a:ext cx="8860928" cy="2487205"/>
          </a:xfrm>
          <a:prstGeom prst="rect">
            <a:avLst/>
          </a:prstGeom>
          <a:solidFill>
            <a:schemeClr val="accent2">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00" name="Text Box 8">
            <a:extLst>
              <a:ext uri="{FF2B5EF4-FFF2-40B4-BE49-F238E27FC236}">
                <a16:creationId xmlns:a16="http://schemas.microsoft.com/office/drawing/2014/main" id="{ABE98443-D74A-D5D0-2E6A-1EC94A13AE8D}"/>
              </a:ext>
            </a:extLst>
          </p:cNvPr>
          <p:cNvSpPr txBox="1">
            <a:spLocks noChangeArrowheads="1"/>
          </p:cNvSpPr>
          <p:nvPr/>
        </p:nvSpPr>
        <p:spPr bwMode="auto">
          <a:xfrm>
            <a:off x="2541798" y="2561760"/>
            <a:ext cx="3598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29701" name="Text Box 9">
            <a:extLst>
              <a:ext uri="{FF2B5EF4-FFF2-40B4-BE49-F238E27FC236}">
                <a16:creationId xmlns:a16="http://schemas.microsoft.com/office/drawing/2014/main" id="{1AB7704F-B70C-9856-7B3A-A2D91BE13BD7}"/>
              </a:ext>
            </a:extLst>
          </p:cNvPr>
          <p:cNvSpPr txBox="1">
            <a:spLocks noChangeArrowheads="1"/>
          </p:cNvSpPr>
          <p:nvPr/>
        </p:nvSpPr>
        <p:spPr bwMode="auto">
          <a:xfrm>
            <a:off x="631382" y="3619921"/>
            <a:ext cx="8351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solidFill>
                  <a:srgbClr val="0000FF"/>
                </a:solidFill>
              </a:rPr>
              <a:t>Momentum Before =   Momentum After</a:t>
            </a:r>
            <a:endParaRPr lang="en-GB" altLang="en-US" sz="2800">
              <a:solidFill>
                <a:srgbClr val="0000FF"/>
              </a:solidFill>
            </a:endParaRPr>
          </a:p>
        </p:txBody>
      </p:sp>
      <p:sp>
        <p:nvSpPr>
          <p:cNvPr id="29702" name="Rectangle 11">
            <a:extLst>
              <a:ext uri="{FF2B5EF4-FFF2-40B4-BE49-F238E27FC236}">
                <a16:creationId xmlns:a16="http://schemas.microsoft.com/office/drawing/2014/main" id="{38558C64-B215-9F03-512F-0F369B19C0A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p:sp>
        <p:nvSpPr>
          <p:cNvPr id="8" name="TextBox 7">
            <a:extLst>
              <a:ext uri="{FF2B5EF4-FFF2-40B4-BE49-F238E27FC236}">
                <a16:creationId xmlns:a16="http://schemas.microsoft.com/office/drawing/2014/main" id="{42475C73-E0D4-1A24-79AE-2DFA3E5A6F1F}"/>
              </a:ext>
            </a:extLst>
          </p:cNvPr>
          <p:cNvSpPr txBox="1"/>
          <p:nvPr/>
        </p:nvSpPr>
        <p:spPr>
          <a:xfrm>
            <a:off x="1430707" y="1735548"/>
            <a:ext cx="1282723" cy="523220"/>
          </a:xfrm>
          <a:prstGeom prst="rect">
            <a:avLst/>
          </a:prstGeom>
          <a:noFill/>
        </p:spPr>
        <p:txBody>
          <a:bodyPr wrap="none" rtlCol="0">
            <a:spAutoFit/>
          </a:bodyPr>
          <a:lstStyle/>
          <a:p>
            <a:pPr algn="l"/>
            <a:r>
              <a:rPr lang="en-IE" sz="2800"/>
              <a:t>5 </a:t>
            </a:r>
            <a:r>
              <a:rPr lang="en-IE" sz="2800" err="1"/>
              <a:t>ms</a:t>
            </a:r>
            <a:r>
              <a:rPr lang="en-IE" sz="2800"/>
              <a:t> </a:t>
            </a:r>
            <a:r>
              <a:rPr lang="en-IE" sz="2800">
                <a:cs typeface="Arial" panose="020B0604020202020204" pitchFamily="34" charset="0"/>
              </a:rPr>
              <a:t>̄ ¹</a:t>
            </a:r>
            <a:endParaRPr lang="en-IE" sz="2800"/>
          </a:p>
        </p:txBody>
      </p:sp>
      <p:sp>
        <p:nvSpPr>
          <p:cNvPr id="9" name="TextBox 8">
            <a:extLst>
              <a:ext uri="{FF2B5EF4-FFF2-40B4-BE49-F238E27FC236}">
                <a16:creationId xmlns:a16="http://schemas.microsoft.com/office/drawing/2014/main" id="{75B621B4-D038-34F3-B4BA-522C9AAB592F}"/>
              </a:ext>
            </a:extLst>
          </p:cNvPr>
          <p:cNvSpPr txBox="1"/>
          <p:nvPr/>
        </p:nvSpPr>
        <p:spPr>
          <a:xfrm>
            <a:off x="2745051" y="2610793"/>
            <a:ext cx="1465466" cy="523220"/>
          </a:xfrm>
          <a:prstGeom prst="rect">
            <a:avLst/>
          </a:prstGeom>
          <a:noFill/>
        </p:spPr>
        <p:txBody>
          <a:bodyPr wrap="none" rtlCol="0">
            <a:spAutoFit/>
          </a:bodyPr>
          <a:lstStyle/>
          <a:p>
            <a:pPr algn="l"/>
            <a:r>
              <a:rPr lang="en-IE" sz="2800"/>
              <a:t>stopped</a:t>
            </a:r>
          </a:p>
        </p:txBody>
      </p:sp>
      <p:sp>
        <p:nvSpPr>
          <p:cNvPr id="10" name="TextBox 9">
            <a:extLst>
              <a:ext uri="{FF2B5EF4-FFF2-40B4-BE49-F238E27FC236}">
                <a16:creationId xmlns:a16="http://schemas.microsoft.com/office/drawing/2014/main" id="{915A3D33-6B2E-329B-11B8-40A4CDF9236B}"/>
              </a:ext>
            </a:extLst>
          </p:cNvPr>
          <p:cNvSpPr txBox="1"/>
          <p:nvPr/>
        </p:nvSpPr>
        <p:spPr>
          <a:xfrm>
            <a:off x="5355389" y="2814789"/>
            <a:ext cx="2666114" cy="523220"/>
          </a:xfrm>
          <a:prstGeom prst="rect">
            <a:avLst/>
          </a:prstGeom>
          <a:noFill/>
        </p:spPr>
        <p:txBody>
          <a:bodyPr wrap="none" rtlCol="0">
            <a:spAutoFit/>
          </a:bodyPr>
          <a:lstStyle/>
          <a:p>
            <a:pPr algn="l"/>
            <a:r>
              <a:rPr lang="en-IE" sz="2800"/>
              <a:t>Joined together</a:t>
            </a:r>
          </a:p>
        </p:txBody>
      </p:sp>
      <p:cxnSp>
        <p:nvCxnSpPr>
          <p:cNvPr id="12" name="Straight Arrow Connector 11">
            <a:extLst>
              <a:ext uri="{FF2B5EF4-FFF2-40B4-BE49-F238E27FC236}">
                <a16:creationId xmlns:a16="http://schemas.microsoft.com/office/drawing/2014/main" id="{2565C7FA-A62D-A832-F47D-C01434964DA7}"/>
              </a:ext>
            </a:extLst>
          </p:cNvPr>
          <p:cNvCxnSpPr>
            <a:cxnSpLocks/>
          </p:cNvCxnSpPr>
          <p:nvPr/>
        </p:nvCxnSpPr>
        <p:spPr>
          <a:xfrm flipV="1">
            <a:off x="1493956" y="2235523"/>
            <a:ext cx="1047842" cy="121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EF0C96-BA42-7290-4502-D4791AD6B636}"/>
              </a:ext>
            </a:extLst>
          </p:cNvPr>
          <p:cNvCxnSpPr>
            <a:cxnSpLocks/>
          </p:cNvCxnSpPr>
          <p:nvPr/>
        </p:nvCxnSpPr>
        <p:spPr>
          <a:xfrm>
            <a:off x="7649324" y="2258269"/>
            <a:ext cx="7166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DAEB03D-543C-B013-6DAC-043B19ECF9F3}"/>
              </a:ext>
            </a:extLst>
          </p:cNvPr>
          <p:cNvSpPr txBox="1"/>
          <p:nvPr/>
        </p:nvSpPr>
        <p:spPr>
          <a:xfrm>
            <a:off x="1500353" y="5011611"/>
            <a:ext cx="6675109" cy="1815882"/>
          </a:xfrm>
          <a:prstGeom prst="rect">
            <a:avLst/>
          </a:prstGeom>
          <a:noFill/>
        </p:spPr>
        <p:txBody>
          <a:bodyPr wrap="square" rtlCol="0">
            <a:spAutoFit/>
          </a:bodyPr>
          <a:lstStyle/>
          <a:p>
            <a:pPr algn="l"/>
            <a:r>
              <a:rPr lang="en-IE" sz="2800">
                <a:solidFill>
                  <a:srgbClr val="0000FF"/>
                </a:solidFill>
              </a:rPr>
              <a:t>Let v = common velocity after collision</a:t>
            </a:r>
          </a:p>
          <a:p>
            <a:pPr algn="l"/>
            <a:r>
              <a:rPr lang="en-IE" sz="2800">
                <a:solidFill>
                  <a:srgbClr val="0000FF"/>
                </a:solidFill>
              </a:rPr>
              <a:t>3 x 5 + 2 x 0        =      3 v + 2 v</a:t>
            </a:r>
          </a:p>
          <a:p>
            <a:pPr algn="l"/>
            <a:r>
              <a:rPr lang="en-IE" sz="2800">
                <a:solidFill>
                  <a:srgbClr val="0000FF"/>
                </a:solidFill>
              </a:rPr>
              <a:t>         15               =      5v</a:t>
            </a:r>
          </a:p>
          <a:p>
            <a:pPr algn="l"/>
            <a:r>
              <a:rPr lang="en-IE" sz="2800">
                <a:solidFill>
                  <a:srgbClr val="0000FF"/>
                </a:solidFill>
              </a:rPr>
              <a:t>                         v = 3 m s </a:t>
            </a:r>
            <a:r>
              <a:rPr lang="en-IE" sz="2800">
                <a:solidFill>
                  <a:srgbClr val="0000FF"/>
                </a:solidFill>
                <a:cs typeface="Arial" panose="020B0604020202020204" pitchFamily="34" charset="0"/>
              </a:rPr>
              <a:t>̄ ¹</a:t>
            </a:r>
            <a:endParaRPr lang="en-IE" sz="2800">
              <a:solidFill>
                <a:srgbClr val="0000FF"/>
              </a:solidFill>
            </a:endParaRPr>
          </a:p>
        </p:txBody>
      </p:sp>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1F6CB5F0-35D8-6973-BFE2-BEB894083986}"/>
                  </a:ext>
                </a:extLst>
              </p:cNvPr>
              <p:cNvSpPr txBox="1"/>
              <p:nvPr/>
            </p:nvSpPr>
            <p:spPr bwMode="auto">
              <a:xfrm>
                <a:off x="1136861" y="4049956"/>
                <a:ext cx="7846360" cy="776288"/>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i="1" smtClean="0">
                              <a:solidFill>
                                <a:srgbClr val="0000FF"/>
                              </a:solidFill>
                              <a:latin typeface="Cambria Math" panose="02040503050406030204" pitchFamily="18" charset="0"/>
                            </a:rPr>
                          </m:ctrlPr>
                        </m:sSubPr>
                        <m:e>
                          <m:r>
                            <a:rPr lang="en-GB" sz="3200" b="0" i="1" smtClean="0">
                              <a:solidFill>
                                <a:srgbClr val="0000FF"/>
                              </a:solidFill>
                              <a:latin typeface="Cambria Math" panose="02040503050406030204" pitchFamily="18" charset="0"/>
                            </a:rPr>
                            <m:t>𝑚</m:t>
                          </m:r>
                        </m:e>
                        <m:sub>
                          <m:r>
                            <a:rPr lang="en-GB" sz="3200" i="1">
                              <a:solidFill>
                                <a:srgbClr val="0000FF"/>
                              </a:solidFill>
                              <a:latin typeface="Cambria Math" panose="02040503050406030204" pitchFamily="18" charset="0"/>
                            </a:rPr>
                            <m:t>1</m:t>
                          </m:r>
                        </m:sub>
                      </m:sSub>
                      <m:sSub>
                        <m:sSubPr>
                          <m:ctrlPr>
                            <a:rPr lang="en-GB" sz="3200" i="1">
                              <a:solidFill>
                                <a:srgbClr val="0000FF"/>
                              </a:solidFill>
                              <a:latin typeface="Cambria Math" panose="02040503050406030204" pitchFamily="18" charset="0"/>
                            </a:rPr>
                          </m:ctrlPr>
                        </m:sSubPr>
                        <m:e>
                          <m:r>
                            <a:rPr lang="en-GB" sz="3200" i="1">
                              <a:solidFill>
                                <a:srgbClr val="0000FF"/>
                              </a:solidFill>
                              <a:latin typeface="Cambria Math" panose="02040503050406030204" pitchFamily="18" charset="0"/>
                            </a:rPr>
                            <m:t>𝑢</m:t>
                          </m:r>
                        </m:e>
                        <m:sub>
                          <m:r>
                            <a:rPr lang="en-GB" sz="3200" i="1">
                              <a:solidFill>
                                <a:srgbClr val="0000FF"/>
                              </a:solidFill>
                              <a:latin typeface="Cambria Math" panose="02040503050406030204" pitchFamily="18" charset="0"/>
                            </a:rPr>
                            <m:t>1</m:t>
                          </m:r>
                        </m:sub>
                      </m:sSub>
                      <m:r>
                        <a:rPr lang="en-GB" sz="3200" i="1">
                          <a:solidFill>
                            <a:srgbClr val="0000FF"/>
                          </a:solidFill>
                          <a:latin typeface="Cambria Math" panose="02040503050406030204" pitchFamily="18" charset="0"/>
                        </a:rPr>
                        <m:t>  +  </m:t>
                      </m:r>
                      <m:sSub>
                        <m:sSubPr>
                          <m:ctrlPr>
                            <a:rPr lang="en-GB" sz="3200" i="1">
                              <a:solidFill>
                                <a:srgbClr val="0000FF"/>
                              </a:solidFill>
                              <a:latin typeface="Cambria Math" panose="02040503050406030204" pitchFamily="18" charset="0"/>
                            </a:rPr>
                          </m:ctrlPr>
                        </m:sSubPr>
                        <m:e>
                          <m:r>
                            <a:rPr lang="en-GB" sz="3200" b="0" i="1" smtClean="0">
                              <a:solidFill>
                                <a:srgbClr val="0000FF"/>
                              </a:solidFill>
                              <a:latin typeface="Cambria Math" panose="02040503050406030204" pitchFamily="18" charset="0"/>
                            </a:rPr>
                            <m:t>𝑚</m:t>
                          </m:r>
                        </m:e>
                        <m:sub>
                          <m:r>
                            <a:rPr lang="en-GB" sz="3200" i="1">
                              <a:solidFill>
                                <a:srgbClr val="0000FF"/>
                              </a:solidFill>
                              <a:latin typeface="Cambria Math" panose="02040503050406030204" pitchFamily="18" charset="0"/>
                            </a:rPr>
                            <m:t>2</m:t>
                          </m:r>
                        </m:sub>
                      </m:sSub>
                      <m:sSub>
                        <m:sSubPr>
                          <m:ctrlPr>
                            <a:rPr lang="en-GB" sz="3200" i="1">
                              <a:solidFill>
                                <a:srgbClr val="0000FF"/>
                              </a:solidFill>
                              <a:latin typeface="Cambria Math" panose="02040503050406030204" pitchFamily="18" charset="0"/>
                            </a:rPr>
                          </m:ctrlPr>
                        </m:sSubPr>
                        <m:e>
                          <m:r>
                            <a:rPr lang="en-GB" sz="3200" i="1">
                              <a:solidFill>
                                <a:srgbClr val="0000FF"/>
                              </a:solidFill>
                              <a:latin typeface="Cambria Math" panose="02040503050406030204" pitchFamily="18" charset="0"/>
                            </a:rPr>
                            <m:t>𝑢</m:t>
                          </m:r>
                        </m:e>
                        <m:sub>
                          <m:r>
                            <a:rPr lang="en-GB" sz="3200" i="1">
                              <a:solidFill>
                                <a:srgbClr val="0000FF"/>
                              </a:solidFill>
                              <a:latin typeface="Cambria Math" panose="02040503050406030204" pitchFamily="18" charset="0"/>
                            </a:rPr>
                            <m:t>2</m:t>
                          </m:r>
                        </m:sub>
                      </m:sSub>
                      <m:r>
                        <a:rPr lang="en-GB" sz="3200" i="1">
                          <a:solidFill>
                            <a:srgbClr val="0000FF"/>
                          </a:solidFill>
                          <a:latin typeface="Cambria Math" panose="02040503050406030204" pitchFamily="18" charset="0"/>
                        </a:rPr>
                        <m:t>  =  </m:t>
                      </m:r>
                      <m:sSub>
                        <m:sSubPr>
                          <m:ctrlPr>
                            <a:rPr lang="en-GB" sz="3200" i="1">
                              <a:solidFill>
                                <a:srgbClr val="0000FF"/>
                              </a:solidFill>
                              <a:latin typeface="Cambria Math" panose="02040503050406030204" pitchFamily="18" charset="0"/>
                            </a:rPr>
                          </m:ctrlPr>
                        </m:sSubPr>
                        <m:e>
                          <m:r>
                            <a:rPr lang="en-GB" sz="3200" b="0" i="1" smtClean="0">
                              <a:solidFill>
                                <a:srgbClr val="0000FF"/>
                              </a:solidFill>
                              <a:latin typeface="Cambria Math" panose="02040503050406030204" pitchFamily="18" charset="0"/>
                            </a:rPr>
                            <m:t>𝑚</m:t>
                          </m:r>
                        </m:e>
                        <m:sub>
                          <m:r>
                            <a:rPr lang="en-GB" sz="3200" i="1">
                              <a:solidFill>
                                <a:srgbClr val="0000FF"/>
                              </a:solidFill>
                              <a:latin typeface="Cambria Math" panose="02040503050406030204" pitchFamily="18" charset="0"/>
                            </a:rPr>
                            <m:t>1</m:t>
                          </m:r>
                        </m:sub>
                      </m:sSub>
                      <m:sSub>
                        <m:sSubPr>
                          <m:ctrlPr>
                            <a:rPr lang="en-GB" sz="3200" i="1">
                              <a:solidFill>
                                <a:srgbClr val="0000FF"/>
                              </a:solidFill>
                              <a:latin typeface="Cambria Math" panose="02040503050406030204" pitchFamily="18" charset="0"/>
                            </a:rPr>
                          </m:ctrlPr>
                        </m:sSubPr>
                        <m:e>
                          <m:r>
                            <a:rPr lang="en-GB" sz="3200" i="1">
                              <a:solidFill>
                                <a:srgbClr val="0000FF"/>
                              </a:solidFill>
                              <a:latin typeface="Cambria Math" panose="02040503050406030204" pitchFamily="18" charset="0"/>
                            </a:rPr>
                            <m:t>𝑣</m:t>
                          </m:r>
                        </m:e>
                        <m:sub>
                          <m:r>
                            <a:rPr lang="en-GB" sz="3200" i="1">
                              <a:solidFill>
                                <a:srgbClr val="0000FF"/>
                              </a:solidFill>
                              <a:latin typeface="Cambria Math" panose="02040503050406030204" pitchFamily="18" charset="0"/>
                            </a:rPr>
                            <m:t>1</m:t>
                          </m:r>
                        </m:sub>
                      </m:sSub>
                      <m:r>
                        <a:rPr lang="en-GB" sz="3200" i="1">
                          <a:solidFill>
                            <a:srgbClr val="0000FF"/>
                          </a:solidFill>
                          <a:latin typeface="Cambria Math" panose="02040503050406030204" pitchFamily="18" charset="0"/>
                        </a:rPr>
                        <m:t>  +  </m:t>
                      </m:r>
                      <m:sSub>
                        <m:sSubPr>
                          <m:ctrlPr>
                            <a:rPr lang="en-GB" sz="3200" i="1">
                              <a:solidFill>
                                <a:srgbClr val="0000FF"/>
                              </a:solidFill>
                              <a:latin typeface="Cambria Math" panose="02040503050406030204" pitchFamily="18" charset="0"/>
                            </a:rPr>
                          </m:ctrlPr>
                        </m:sSubPr>
                        <m:e>
                          <m:r>
                            <a:rPr lang="en-GB" sz="3200" b="0" i="1" smtClean="0">
                              <a:solidFill>
                                <a:srgbClr val="0000FF"/>
                              </a:solidFill>
                              <a:latin typeface="Cambria Math" panose="02040503050406030204" pitchFamily="18" charset="0"/>
                            </a:rPr>
                            <m:t>𝑚</m:t>
                          </m:r>
                        </m:e>
                        <m:sub>
                          <m:r>
                            <a:rPr lang="en-GB" sz="3200" i="1">
                              <a:solidFill>
                                <a:srgbClr val="0000FF"/>
                              </a:solidFill>
                              <a:latin typeface="Cambria Math" panose="02040503050406030204" pitchFamily="18" charset="0"/>
                            </a:rPr>
                            <m:t>2</m:t>
                          </m:r>
                        </m:sub>
                      </m:sSub>
                      <m:sSub>
                        <m:sSubPr>
                          <m:ctrlPr>
                            <a:rPr lang="en-GB" sz="3200" i="1">
                              <a:solidFill>
                                <a:srgbClr val="0000FF"/>
                              </a:solidFill>
                              <a:latin typeface="Cambria Math" panose="02040503050406030204" pitchFamily="18" charset="0"/>
                            </a:rPr>
                          </m:ctrlPr>
                        </m:sSubPr>
                        <m:e>
                          <m:r>
                            <a:rPr lang="en-GB" sz="3200" i="1">
                              <a:solidFill>
                                <a:srgbClr val="0000FF"/>
                              </a:solidFill>
                              <a:latin typeface="Cambria Math" panose="02040503050406030204" pitchFamily="18" charset="0"/>
                            </a:rPr>
                            <m:t>𝑣</m:t>
                          </m:r>
                        </m:e>
                        <m:sub>
                          <m:r>
                            <a:rPr lang="en-GB" sz="3200" i="1">
                              <a:solidFill>
                                <a:srgbClr val="0000FF"/>
                              </a:solidFill>
                              <a:latin typeface="Cambria Math" panose="02040503050406030204" pitchFamily="18" charset="0"/>
                            </a:rPr>
                            <m:t>2</m:t>
                          </m:r>
                        </m:sub>
                      </m:sSub>
                    </m:oMath>
                  </m:oMathPara>
                </a14:m>
                <a:endParaRPr lang="en-GB" sz="3200" dirty="0">
                  <a:solidFill>
                    <a:srgbClr val="0000FF"/>
                  </a:solidFill>
                </a:endParaRPr>
              </a:p>
            </p:txBody>
          </p:sp>
        </mc:Choice>
        <mc:Fallback xmlns="">
          <p:sp>
            <p:nvSpPr>
              <p:cNvPr id="11" name="Object 10">
                <a:extLst>
                  <a:ext uri="{FF2B5EF4-FFF2-40B4-BE49-F238E27FC236}">
                    <a16:creationId xmlns:a16="http://schemas.microsoft.com/office/drawing/2014/main" id="{1F6CB5F0-35D8-6973-BFE2-BEB894083986}"/>
                  </a:ext>
                </a:extLst>
              </p:cNvPr>
              <p:cNvSpPr txBox="1">
                <a:spLocks noRot="1" noChangeAspect="1" noMove="1" noResize="1" noEditPoints="1" noAdjustHandles="1" noChangeArrowheads="1" noChangeShapeType="1" noTextEdit="1"/>
              </p:cNvSpPr>
              <p:nvPr/>
            </p:nvSpPr>
            <p:spPr bwMode="auto">
              <a:xfrm>
                <a:off x="1136861" y="4049956"/>
                <a:ext cx="7846360" cy="776288"/>
              </a:xfrm>
              <a:prstGeom prst="rect">
                <a:avLst/>
              </a:prstGeom>
              <a:blipFill>
                <a:blip r:embed="rId2"/>
                <a:stretch>
                  <a:fillRect/>
                </a:stretch>
              </a:blipFill>
              <a:ln>
                <a:noFill/>
              </a:ln>
            </p:spPr>
            <p:txBody>
              <a:bodyPr/>
              <a:lstStyle/>
              <a:p>
                <a:r>
                  <a:rPr lang="en-US">
                    <a:noFill/>
                  </a:rPr>
                  <a:t> </a:t>
                </a:r>
              </a:p>
            </p:txBody>
          </p:sp>
        </mc:Fallback>
      </mc:AlternateContent>
      <p:sp>
        <p:nvSpPr>
          <p:cNvPr id="13" name="Oval 12">
            <a:extLst>
              <a:ext uri="{FF2B5EF4-FFF2-40B4-BE49-F238E27FC236}">
                <a16:creationId xmlns:a16="http://schemas.microsoft.com/office/drawing/2014/main" id="{3F343048-D565-DE07-A09E-169AD9292BE2}"/>
              </a:ext>
            </a:extLst>
          </p:cNvPr>
          <p:cNvSpPr/>
          <p:nvPr/>
        </p:nvSpPr>
        <p:spPr>
          <a:xfrm>
            <a:off x="342198" y="1656446"/>
            <a:ext cx="1158155" cy="1158155"/>
          </a:xfrm>
          <a:prstGeom prst="ellipse">
            <a:avLst/>
          </a:prstGeom>
          <a:gradFill flip="none" rotWithShape="1">
            <a:gsLst>
              <a:gs pos="100000">
                <a:srgbClr val="00B050"/>
              </a:gs>
              <a:gs pos="63000">
                <a:srgbClr val="00B050"/>
              </a:gs>
              <a:gs pos="6000">
                <a:srgbClr val="FFC000">
                  <a:tint val="23500"/>
                  <a:satMod val="160000"/>
                </a:srgbClr>
              </a:gs>
            </a:gsLst>
            <a:path path="circl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IE" sz="3200" dirty="0">
              <a:solidFill>
                <a:schemeClr val="tx1"/>
              </a:solidFill>
            </a:endParaRPr>
          </a:p>
        </p:txBody>
      </p:sp>
      <p:sp>
        <p:nvSpPr>
          <p:cNvPr id="15" name="Oval 14">
            <a:extLst>
              <a:ext uri="{FF2B5EF4-FFF2-40B4-BE49-F238E27FC236}">
                <a16:creationId xmlns:a16="http://schemas.microsoft.com/office/drawing/2014/main" id="{313C611D-85D6-739A-A724-D3D78D25CC3F}"/>
              </a:ext>
            </a:extLst>
          </p:cNvPr>
          <p:cNvSpPr/>
          <p:nvPr/>
        </p:nvSpPr>
        <p:spPr>
          <a:xfrm>
            <a:off x="2817521" y="1771421"/>
            <a:ext cx="973696" cy="973696"/>
          </a:xfrm>
          <a:prstGeom prst="ellipse">
            <a:avLst/>
          </a:prstGeom>
          <a:gradFill flip="none" rotWithShape="1">
            <a:gsLst>
              <a:gs pos="100000">
                <a:srgbClr val="FFFF00"/>
              </a:gs>
              <a:gs pos="29000">
                <a:srgbClr val="FFC000">
                  <a:tint val="23500"/>
                  <a:satMod val="160000"/>
                </a:srgbClr>
              </a:gs>
            </a:gsLst>
            <a:path path="circl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IE" sz="3200" dirty="0">
              <a:solidFill>
                <a:schemeClr val="tx1"/>
              </a:solidFill>
            </a:endParaRPr>
          </a:p>
        </p:txBody>
      </p:sp>
      <p:sp>
        <p:nvSpPr>
          <p:cNvPr id="16" name="Oval 15">
            <a:extLst>
              <a:ext uri="{FF2B5EF4-FFF2-40B4-BE49-F238E27FC236}">
                <a16:creationId xmlns:a16="http://schemas.microsoft.com/office/drawing/2014/main" id="{DC46453C-9CAB-B439-F437-9203F60374E2}"/>
              </a:ext>
            </a:extLst>
          </p:cNvPr>
          <p:cNvSpPr/>
          <p:nvPr/>
        </p:nvSpPr>
        <p:spPr>
          <a:xfrm>
            <a:off x="5534686" y="1700525"/>
            <a:ext cx="1158155" cy="1158155"/>
          </a:xfrm>
          <a:prstGeom prst="ellipse">
            <a:avLst/>
          </a:prstGeom>
          <a:gradFill flip="none" rotWithShape="1">
            <a:gsLst>
              <a:gs pos="100000">
                <a:srgbClr val="00B050"/>
              </a:gs>
              <a:gs pos="63000">
                <a:srgbClr val="00B050"/>
              </a:gs>
              <a:gs pos="6000">
                <a:srgbClr val="FFC000">
                  <a:tint val="23500"/>
                  <a:satMod val="160000"/>
                </a:srgbClr>
              </a:gs>
            </a:gsLst>
            <a:path path="circl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i="1">
              <a:solidFill>
                <a:schemeClr val="tx1"/>
              </a:solidFill>
              <a:latin typeface="Cambria Math" panose="02040503050406030204" pitchFamily="18" charset="0"/>
            </a:endParaRPr>
          </a:p>
        </p:txBody>
      </p:sp>
      <p:sp>
        <p:nvSpPr>
          <p:cNvPr id="17" name="Oval 16">
            <a:extLst>
              <a:ext uri="{FF2B5EF4-FFF2-40B4-BE49-F238E27FC236}">
                <a16:creationId xmlns:a16="http://schemas.microsoft.com/office/drawing/2014/main" id="{831F8A1E-5E85-F28F-8FF8-BEAE8A83CB12}"/>
              </a:ext>
            </a:extLst>
          </p:cNvPr>
          <p:cNvSpPr/>
          <p:nvPr/>
        </p:nvSpPr>
        <p:spPr>
          <a:xfrm>
            <a:off x="6669124" y="1792754"/>
            <a:ext cx="973696" cy="973696"/>
          </a:xfrm>
          <a:prstGeom prst="ellipse">
            <a:avLst/>
          </a:prstGeom>
          <a:gradFill flip="none" rotWithShape="1">
            <a:gsLst>
              <a:gs pos="100000">
                <a:srgbClr val="FFFF00"/>
              </a:gs>
              <a:gs pos="29000">
                <a:srgbClr val="FFC000">
                  <a:tint val="23500"/>
                  <a:satMod val="160000"/>
                </a:srgbClr>
              </a:gs>
            </a:gsLst>
            <a:path path="circl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i="1">
              <a:solidFill>
                <a:schemeClr val="tx1"/>
              </a:solidFill>
              <a:latin typeface="Cambria Math" panose="02040503050406030204" pitchFamily="18" charset="0"/>
            </a:endParaRPr>
          </a:p>
        </p:txBody>
      </p:sp>
      <p:sp>
        <p:nvSpPr>
          <p:cNvPr id="2" name="TextBox 1">
            <a:extLst>
              <a:ext uri="{FF2B5EF4-FFF2-40B4-BE49-F238E27FC236}">
                <a16:creationId xmlns:a16="http://schemas.microsoft.com/office/drawing/2014/main" id="{148FC64D-45BE-8CEA-F239-B5C3EDB09E79}"/>
              </a:ext>
            </a:extLst>
          </p:cNvPr>
          <p:cNvSpPr txBox="1"/>
          <p:nvPr/>
        </p:nvSpPr>
        <p:spPr>
          <a:xfrm>
            <a:off x="417421" y="1140275"/>
            <a:ext cx="1244251" cy="523220"/>
          </a:xfrm>
          <a:prstGeom prst="rect">
            <a:avLst/>
          </a:prstGeom>
          <a:noFill/>
        </p:spPr>
        <p:txBody>
          <a:bodyPr wrap="none" rtlCol="0">
            <a:spAutoFit/>
          </a:bodyPr>
          <a:lstStyle/>
          <a:p>
            <a:pPr algn="l"/>
            <a:r>
              <a:rPr lang="en-GB" sz="2800"/>
              <a:t>Before</a:t>
            </a:r>
          </a:p>
        </p:txBody>
      </p:sp>
      <p:sp>
        <p:nvSpPr>
          <p:cNvPr id="3" name="TextBox 2">
            <a:extLst>
              <a:ext uri="{FF2B5EF4-FFF2-40B4-BE49-F238E27FC236}">
                <a16:creationId xmlns:a16="http://schemas.microsoft.com/office/drawing/2014/main" id="{8B1A35C2-2378-861E-5525-D04045F1DFD1}"/>
              </a:ext>
            </a:extLst>
          </p:cNvPr>
          <p:cNvSpPr txBox="1"/>
          <p:nvPr/>
        </p:nvSpPr>
        <p:spPr>
          <a:xfrm>
            <a:off x="5699848" y="1137175"/>
            <a:ext cx="942887" cy="523220"/>
          </a:xfrm>
          <a:prstGeom prst="rect">
            <a:avLst/>
          </a:prstGeom>
          <a:noFill/>
        </p:spPr>
        <p:txBody>
          <a:bodyPr wrap="none" rtlCol="0">
            <a:spAutoFit/>
          </a:bodyPr>
          <a:lstStyle/>
          <a:p>
            <a:pPr algn="l"/>
            <a:r>
              <a:rPr lang="en-GB" sz="2800"/>
              <a:t>After</a:t>
            </a:r>
          </a:p>
        </p:txBody>
      </p:sp>
      <p:sp>
        <p:nvSpPr>
          <p:cNvPr id="4" name="Title 3">
            <a:extLst>
              <a:ext uri="{FF2B5EF4-FFF2-40B4-BE49-F238E27FC236}">
                <a16:creationId xmlns:a16="http://schemas.microsoft.com/office/drawing/2014/main" id="{9B0C513A-F60C-4AFF-2EC3-14D315D8EBE6}"/>
              </a:ext>
            </a:extLst>
          </p:cNvPr>
          <p:cNvSpPr>
            <a:spLocks noGrp="1"/>
          </p:cNvSpPr>
          <p:nvPr>
            <p:ph type="title"/>
          </p:nvPr>
        </p:nvSpPr>
        <p:spPr/>
        <p:txBody>
          <a:bodyPr>
            <a:normAutofit fontScale="90000"/>
          </a:bodyPr>
          <a:lstStyle/>
          <a:p>
            <a:r>
              <a:rPr lang="en-IE" dirty="0"/>
              <a:t>Example 31: </a:t>
            </a:r>
            <a:endParaRPr lang="en-GB" dirty="0"/>
          </a:p>
        </p:txBody>
      </p:sp>
      <p:sp>
        <p:nvSpPr>
          <p:cNvPr id="5" name="Text Placeholder 4">
            <a:extLst>
              <a:ext uri="{FF2B5EF4-FFF2-40B4-BE49-F238E27FC236}">
                <a16:creationId xmlns:a16="http://schemas.microsoft.com/office/drawing/2014/main" id="{CB27E562-EBB8-0FEC-2043-48ECD002A6B6}"/>
              </a:ext>
            </a:extLst>
          </p:cNvPr>
          <p:cNvSpPr>
            <a:spLocks noGrp="1"/>
          </p:cNvSpPr>
          <p:nvPr>
            <p:ph type="body" sz="quarter" idx="10"/>
          </p:nvPr>
        </p:nvSpPr>
        <p:spPr>
          <a:xfrm>
            <a:off x="122292" y="461664"/>
            <a:ext cx="8899415" cy="480131"/>
          </a:xfrm>
        </p:spPr>
        <p:txBody>
          <a:bodyPr/>
          <a:lstStyle/>
          <a:p>
            <a:r>
              <a:rPr lang="en-IE"/>
              <a:t>find the velocity after the collision</a:t>
            </a:r>
          </a:p>
        </p:txBody>
      </p:sp>
      <p:sp>
        <p:nvSpPr>
          <p:cNvPr id="21" name="TextBox 20">
            <a:extLst>
              <a:ext uri="{FF2B5EF4-FFF2-40B4-BE49-F238E27FC236}">
                <a16:creationId xmlns:a16="http://schemas.microsoft.com/office/drawing/2014/main" id="{F8321ED8-2742-022A-A8F4-ECAB4A731AA6}"/>
              </a:ext>
            </a:extLst>
          </p:cNvPr>
          <p:cNvSpPr txBox="1"/>
          <p:nvPr/>
        </p:nvSpPr>
        <p:spPr>
          <a:xfrm>
            <a:off x="7798682" y="1718375"/>
            <a:ext cx="36420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v</a:t>
            </a:r>
          </a:p>
        </p:txBody>
      </p:sp>
      <p:sp>
        <p:nvSpPr>
          <p:cNvPr id="19" name="TextBox 18">
            <a:extLst>
              <a:ext uri="{FF2B5EF4-FFF2-40B4-BE49-F238E27FC236}">
                <a16:creationId xmlns:a16="http://schemas.microsoft.com/office/drawing/2014/main" id="{40268B7A-54B9-600E-1D8D-BCE2D400D691}"/>
              </a:ext>
            </a:extLst>
          </p:cNvPr>
          <p:cNvSpPr txBox="1"/>
          <p:nvPr/>
        </p:nvSpPr>
        <p:spPr>
          <a:xfrm>
            <a:off x="2824026" y="1943135"/>
            <a:ext cx="973695" cy="584775"/>
          </a:xfrm>
          <a:prstGeom prst="rect">
            <a:avLst/>
          </a:prstGeom>
          <a:noFill/>
        </p:spPr>
        <p:txBody>
          <a:bodyPr wrap="square">
            <a:spAutoFit/>
          </a:bodyPr>
          <a:lstStyle/>
          <a:p>
            <a:pPr algn="ctr"/>
            <a:r>
              <a:rPr lang="en-IE" sz="3200" dirty="0">
                <a:solidFill>
                  <a:schemeClr val="tx1"/>
                </a:solidFill>
              </a:rPr>
              <a:t>2kg</a:t>
            </a:r>
          </a:p>
        </p:txBody>
      </p:sp>
      <p:sp>
        <p:nvSpPr>
          <p:cNvPr id="20" name="TextBox 19">
            <a:extLst>
              <a:ext uri="{FF2B5EF4-FFF2-40B4-BE49-F238E27FC236}">
                <a16:creationId xmlns:a16="http://schemas.microsoft.com/office/drawing/2014/main" id="{471F5018-2533-64FD-90DA-5DB85E2366BD}"/>
              </a:ext>
            </a:extLst>
          </p:cNvPr>
          <p:cNvSpPr txBox="1"/>
          <p:nvPr/>
        </p:nvSpPr>
        <p:spPr>
          <a:xfrm>
            <a:off x="449340" y="1943135"/>
            <a:ext cx="973695" cy="584775"/>
          </a:xfrm>
          <a:prstGeom prst="rect">
            <a:avLst/>
          </a:prstGeom>
          <a:noFill/>
        </p:spPr>
        <p:txBody>
          <a:bodyPr wrap="square">
            <a:spAutoFit/>
          </a:bodyPr>
          <a:lstStyle/>
          <a:p>
            <a:pPr algn="ctr"/>
            <a:r>
              <a:rPr lang="en-IE" sz="3200">
                <a:solidFill>
                  <a:schemeClr val="tx1"/>
                </a:solidFill>
              </a:rPr>
              <a:t>3kg</a:t>
            </a:r>
            <a:endParaRPr lang="en-IE" sz="3200" dirty="0">
              <a:solidFill>
                <a:schemeClr val="tx1"/>
              </a:solidFill>
            </a:endParaRPr>
          </a:p>
        </p:txBody>
      </p:sp>
    </p:spTree>
    <p:extLst>
      <p:ext uri="{BB962C8B-B14F-4D97-AF65-F5344CB8AC3E}">
        <p14:creationId xmlns:p14="http://schemas.microsoft.com/office/powerpoint/2010/main" val="311366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left)">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left)">
                                      <p:cBhvr>
                                        <p:cTn id="2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6" grpId="0" build="p"/>
      <p:bldP spid="11"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C9A0F6C-0458-862F-6B42-73A755A73E22}"/>
              </a:ext>
            </a:extLst>
          </p:cNvPr>
          <p:cNvGrpSpPr/>
          <p:nvPr/>
        </p:nvGrpSpPr>
        <p:grpSpPr>
          <a:xfrm>
            <a:off x="0" y="1119142"/>
            <a:ext cx="8825712" cy="2808694"/>
            <a:chOff x="0" y="1119142"/>
            <a:chExt cx="8825712" cy="2808694"/>
          </a:xfrm>
        </p:grpSpPr>
        <p:sp>
          <p:nvSpPr>
            <p:cNvPr id="6" name="Rectangle 5">
              <a:extLst>
                <a:ext uri="{FF2B5EF4-FFF2-40B4-BE49-F238E27FC236}">
                  <a16:creationId xmlns:a16="http://schemas.microsoft.com/office/drawing/2014/main" id="{E005BF6D-73C2-DE90-3DB2-3C23047DCC4A}"/>
                </a:ext>
              </a:extLst>
            </p:cNvPr>
            <p:cNvSpPr/>
            <p:nvPr/>
          </p:nvSpPr>
          <p:spPr>
            <a:xfrm rot="60000">
              <a:off x="1437129" y="3007487"/>
              <a:ext cx="7388583" cy="1364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a:extLst>
                <a:ext uri="{FF2B5EF4-FFF2-40B4-BE49-F238E27FC236}">
                  <a16:creationId xmlns:a16="http://schemas.microsoft.com/office/drawing/2014/main" id="{9BC2E1D4-BD68-8CF7-9D77-E0A54F8946DC}"/>
                </a:ext>
              </a:extLst>
            </p:cNvPr>
            <p:cNvSpPr/>
            <p:nvPr/>
          </p:nvSpPr>
          <p:spPr>
            <a:xfrm>
              <a:off x="2246582" y="2279885"/>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a:extLst>
                <a:ext uri="{FF2B5EF4-FFF2-40B4-BE49-F238E27FC236}">
                  <a16:creationId xmlns:a16="http://schemas.microsoft.com/office/drawing/2014/main" id="{FD819101-85B8-C285-CE12-758EE33EC0C7}"/>
                </a:ext>
              </a:extLst>
            </p:cNvPr>
            <p:cNvSpPr/>
            <p:nvPr/>
          </p:nvSpPr>
          <p:spPr>
            <a:xfrm>
              <a:off x="2620807" y="2230689"/>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6D52C8FD-88DD-DA55-D7C8-02E8D0756415}"/>
                </a:ext>
              </a:extLst>
            </p:cNvPr>
            <p:cNvSpPr/>
            <p:nvPr/>
          </p:nvSpPr>
          <p:spPr>
            <a:xfrm>
              <a:off x="3014551" y="2284402"/>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5BFD753-85B8-8504-1542-3F2F49D67B6D}"/>
                </a:ext>
              </a:extLst>
            </p:cNvPr>
            <p:cNvSpPr txBox="1"/>
            <p:nvPr/>
          </p:nvSpPr>
          <p:spPr>
            <a:xfrm>
              <a:off x="3332047" y="3330871"/>
              <a:ext cx="2288471" cy="400110"/>
            </a:xfrm>
            <a:prstGeom prst="rect">
              <a:avLst/>
            </a:prstGeom>
            <a:noFill/>
          </p:spPr>
          <p:txBody>
            <a:bodyPr wrap="square" rtlCol="0">
              <a:spAutoFit/>
            </a:bodyPr>
            <a:lstStyle/>
            <a:p>
              <a:pPr algn="l"/>
              <a:r>
                <a:rPr lang="en-IE" sz="2000"/>
                <a:t>Low friction track</a:t>
              </a:r>
            </a:p>
          </p:txBody>
        </p:sp>
        <p:sp>
          <p:nvSpPr>
            <p:cNvPr id="11" name="TextBox 10">
              <a:extLst>
                <a:ext uri="{FF2B5EF4-FFF2-40B4-BE49-F238E27FC236}">
                  <a16:creationId xmlns:a16="http://schemas.microsoft.com/office/drawing/2014/main" id="{787D1A07-1008-66D9-AD9A-4D2082676EF9}"/>
                </a:ext>
              </a:extLst>
            </p:cNvPr>
            <p:cNvSpPr txBox="1"/>
            <p:nvPr/>
          </p:nvSpPr>
          <p:spPr>
            <a:xfrm>
              <a:off x="936578" y="3527726"/>
              <a:ext cx="1192955" cy="400110"/>
            </a:xfrm>
            <a:prstGeom prst="rect">
              <a:avLst/>
            </a:prstGeom>
            <a:noFill/>
          </p:spPr>
          <p:txBody>
            <a:bodyPr wrap="none" rtlCol="0">
              <a:spAutoFit/>
            </a:bodyPr>
            <a:lstStyle/>
            <a:p>
              <a:pPr algn="l"/>
              <a:r>
                <a:rPr lang="en-IE" sz="2000"/>
                <a:t>1</a:t>
              </a:r>
              <a:r>
                <a:rPr lang="en-IE" sz="2000" baseline="30000"/>
                <a:t>st</a:t>
              </a:r>
              <a:r>
                <a:rPr lang="en-IE" sz="2000"/>
                <a:t> trolly</a:t>
              </a:r>
            </a:p>
          </p:txBody>
        </p:sp>
        <p:cxnSp>
          <p:nvCxnSpPr>
            <p:cNvPr id="12" name="Straight Arrow Connector 11">
              <a:extLst>
                <a:ext uri="{FF2B5EF4-FFF2-40B4-BE49-F238E27FC236}">
                  <a16:creationId xmlns:a16="http://schemas.microsoft.com/office/drawing/2014/main" id="{30F8CBC9-A88E-E4E6-E5D1-FC2BE00A5528}"/>
                </a:ext>
              </a:extLst>
            </p:cNvPr>
            <p:cNvCxnSpPr>
              <a:cxnSpLocks/>
            </p:cNvCxnSpPr>
            <p:nvPr/>
          </p:nvCxnSpPr>
          <p:spPr>
            <a:xfrm flipV="1">
              <a:off x="1795110" y="2889842"/>
              <a:ext cx="385799" cy="5697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B8DB002A-3C98-3D0B-81E6-FE9726939995}"/>
                </a:ext>
              </a:extLst>
            </p:cNvPr>
            <p:cNvCxnSpPr>
              <a:cxnSpLocks/>
            </p:cNvCxnSpPr>
            <p:nvPr/>
          </p:nvCxnSpPr>
          <p:spPr>
            <a:xfrm flipH="1">
              <a:off x="6843405" y="1763139"/>
              <a:ext cx="390489" cy="5777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4FEB9A3F-AFDD-B4EC-4455-DD9417D52286}"/>
                </a:ext>
              </a:extLst>
            </p:cNvPr>
            <p:cNvSpPr/>
            <p:nvPr/>
          </p:nvSpPr>
          <p:spPr>
            <a:xfrm>
              <a:off x="1515681" y="3105513"/>
              <a:ext cx="177748" cy="221136"/>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AD501C83-9CF1-3489-8C0C-444C79DC6840}"/>
                </a:ext>
              </a:extLst>
            </p:cNvPr>
            <p:cNvSpPr/>
            <p:nvPr/>
          </p:nvSpPr>
          <p:spPr>
            <a:xfrm>
              <a:off x="8386528" y="3183313"/>
              <a:ext cx="229445" cy="111108"/>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a:extLst>
                <a:ext uri="{FF2B5EF4-FFF2-40B4-BE49-F238E27FC236}">
                  <a16:creationId xmlns:a16="http://schemas.microsoft.com/office/drawing/2014/main" id="{55F8F312-D380-959B-0B87-FB9680711FE4}"/>
                </a:ext>
              </a:extLst>
            </p:cNvPr>
            <p:cNvSpPr/>
            <p:nvPr/>
          </p:nvSpPr>
          <p:spPr>
            <a:xfrm rot="60000">
              <a:off x="2198770" y="2412248"/>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56F728FA-3B90-D805-4A04-18820F222439}"/>
                </a:ext>
              </a:extLst>
            </p:cNvPr>
            <p:cNvSpPr/>
            <p:nvPr/>
          </p:nvSpPr>
          <p:spPr>
            <a:xfrm>
              <a:off x="2246582" y="2710158"/>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a:extLst>
                <a:ext uri="{FF2B5EF4-FFF2-40B4-BE49-F238E27FC236}">
                  <a16:creationId xmlns:a16="http://schemas.microsoft.com/office/drawing/2014/main" id="{8FFBAD70-0ABD-9154-7DF5-8F150617C32F}"/>
                </a:ext>
              </a:extLst>
            </p:cNvPr>
            <p:cNvSpPr/>
            <p:nvPr/>
          </p:nvSpPr>
          <p:spPr>
            <a:xfrm>
              <a:off x="3059675" y="2735506"/>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9" name="Straight Arrow Connector 18">
              <a:extLst>
                <a:ext uri="{FF2B5EF4-FFF2-40B4-BE49-F238E27FC236}">
                  <a16:creationId xmlns:a16="http://schemas.microsoft.com/office/drawing/2014/main" id="{B49C2F04-EB8F-CA0C-0D52-DFFFA3F0AB40}"/>
                </a:ext>
              </a:extLst>
            </p:cNvPr>
            <p:cNvCxnSpPr>
              <a:cxnSpLocks/>
            </p:cNvCxnSpPr>
            <p:nvPr/>
          </p:nvCxnSpPr>
          <p:spPr>
            <a:xfrm flipV="1">
              <a:off x="4456171" y="3183313"/>
              <a:ext cx="209362" cy="1846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Oval 19">
              <a:extLst>
                <a:ext uri="{FF2B5EF4-FFF2-40B4-BE49-F238E27FC236}">
                  <a16:creationId xmlns:a16="http://schemas.microsoft.com/office/drawing/2014/main" id="{32529AF6-E3A5-F773-DBDC-32853A397217}"/>
                </a:ext>
              </a:extLst>
            </p:cNvPr>
            <p:cNvSpPr/>
            <p:nvPr/>
          </p:nvSpPr>
          <p:spPr>
            <a:xfrm>
              <a:off x="5684061" y="2322206"/>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a:extLst>
                <a:ext uri="{FF2B5EF4-FFF2-40B4-BE49-F238E27FC236}">
                  <a16:creationId xmlns:a16="http://schemas.microsoft.com/office/drawing/2014/main" id="{4267D9E1-6192-3788-B774-02D51AAFC5B0}"/>
                </a:ext>
              </a:extLst>
            </p:cNvPr>
            <p:cNvSpPr/>
            <p:nvPr/>
          </p:nvSpPr>
          <p:spPr>
            <a:xfrm>
              <a:off x="6058286" y="2273010"/>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a:extLst>
                <a:ext uri="{FF2B5EF4-FFF2-40B4-BE49-F238E27FC236}">
                  <a16:creationId xmlns:a16="http://schemas.microsoft.com/office/drawing/2014/main" id="{EACC1F9D-A4BF-4A84-82F7-6730790A759A}"/>
                </a:ext>
              </a:extLst>
            </p:cNvPr>
            <p:cNvSpPr/>
            <p:nvPr/>
          </p:nvSpPr>
          <p:spPr>
            <a:xfrm>
              <a:off x="6452030" y="2326723"/>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22">
              <a:extLst>
                <a:ext uri="{FF2B5EF4-FFF2-40B4-BE49-F238E27FC236}">
                  <a16:creationId xmlns:a16="http://schemas.microsoft.com/office/drawing/2014/main" id="{38034C41-3BB5-A27D-5343-83ECB0F92C8D}"/>
                </a:ext>
              </a:extLst>
            </p:cNvPr>
            <p:cNvSpPr/>
            <p:nvPr/>
          </p:nvSpPr>
          <p:spPr>
            <a:xfrm rot="60000">
              <a:off x="5636249" y="2454569"/>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a:extLst>
                <a:ext uri="{FF2B5EF4-FFF2-40B4-BE49-F238E27FC236}">
                  <a16:creationId xmlns:a16="http://schemas.microsoft.com/office/drawing/2014/main" id="{A29E5620-BF66-1959-C083-806A59BF5CF8}"/>
                </a:ext>
              </a:extLst>
            </p:cNvPr>
            <p:cNvSpPr/>
            <p:nvPr/>
          </p:nvSpPr>
          <p:spPr>
            <a:xfrm>
              <a:off x="5684061" y="2752479"/>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a:extLst>
                <a:ext uri="{FF2B5EF4-FFF2-40B4-BE49-F238E27FC236}">
                  <a16:creationId xmlns:a16="http://schemas.microsoft.com/office/drawing/2014/main" id="{1FA2D0BF-DF25-872F-7D62-BA60A591B132}"/>
                </a:ext>
              </a:extLst>
            </p:cNvPr>
            <p:cNvSpPr/>
            <p:nvPr/>
          </p:nvSpPr>
          <p:spPr>
            <a:xfrm>
              <a:off x="6497154" y="2777827"/>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TextBox 25">
              <a:extLst>
                <a:ext uri="{FF2B5EF4-FFF2-40B4-BE49-F238E27FC236}">
                  <a16:creationId xmlns:a16="http://schemas.microsoft.com/office/drawing/2014/main" id="{227F7AFE-B37F-FEBB-DB47-7EC3989A2BF3}"/>
                </a:ext>
              </a:extLst>
            </p:cNvPr>
            <p:cNvSpPr txBox="1"/>
            <p:nvPr/>
          </p:nvSpPr>
          <p:spPr>
            <a:xfrm>
              <a:off x="3963155" y="1450912"/>
              <a:ext cx="2132785" cy="1015663"/>
            </a:xfrm>
            <a:prstGeom prst="rect">
              <a:avLst/>
            </a:prstGeom>
            <a:noFill/>
          </p:spPr>
          <p:txBody>
            <a:bodyPr wrap="square" rtlCol="0">
              <a:spAutoFit/>
            </a:bodyPr>
            <a:lstStyle/>
            <a:p>
              <a:pPr algn="l"/>
              <a:r>
                <a:rPr lang="en-IE" sz="2000"/>
                <a:t>Velcro to make trolleys stick together</a:t>
              </a:r>
            </a:p>
          </p:txBody>
        </p:sp>
        <p:sp>
          <p:nvSpPr>
            <p:cNvPr id="27" name="Rectangle 26">
              <a:extLst>
                <a:ext uri="{FF2B5EF4-FFF2-40B4-BE49-F238E27FC236}">
                  <a16:creationId xmlns:a16="http://schemas.microsoft.com/office/drawing/2014/main" id="{31E4A9FE-1FA6-8D6D-33D5-D2E883577BDE}"/>
                </a:ext>
              </a:extLst>
            </p:cNvPr>
            <p:cNvSpPr/>
            <p:nvPr/>
          </p:nvSpPr>
          <p:spPr>
            <a:xfrm>
              <a:off x="3348080" y="2501005"/>
              <a:ext cx="91845" cy="1850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a:extLst>
                <a:ext uri="{FF2B5EF4-FFF2-40B4-BE49-F238E27FC236}">
                  <a16:creationId xmlns:a16="http://schemas.microsoft.com/office/drawing/2014/main" id="{D203BB58-4951-A075-956E-66C64E2AB6AA}"/>
                </a:ext>
              </a:extLst>
            </p:cNvPr>
            <p:cNvSpPr/>
            <p:nvPr/>
          </p:nvSpPr>
          <p:spPr>
            <a:xfrm>
              <a:off x="5540756" y="2546857"/>
              <a:ext cx="91845" cy="1850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TextBox 28">
              <a:extLst>
                <a:ext uri="{FF2B5EF4-FFF2-40B4-BE49-F238E27FC236}">
                  <a16:creationId xmlns:a16="http://schemas.microsoft.com/office/drawing/2014/main" id="{93E7F341-5612-065D-0853-1C963E3BCE49}"/>
                </a:ext>
              </a:extLst>
            </p:cNvPr>
            <p:cNvSpPr txBox="1"/>
            <p:nvPr/>
          </p:nvSpPr>
          <p:spPr>
            <a:xfrm>
              <a:off x="6788653" y="1309848"/>
              <a:ext cx="1261884" cy="400110"/>
            </a:xfrm>
            <a:prstGeom prst="rect">
              <a:avLst/>
            </a:prstGeom>
            <a:noFill/>
          </p:spPr>
          <p:txBody>
            <a:bodyPr wrap="none" rtlCol="0">
              <a:spAutoFit/>
            </a:bodyPr>
            <a:lstStyle/>
            <a:p>
              <a:pPr algn="l"/>
              <a:r>
                <a:rPr lang="en-IE" sz="2000"/>
                <a:t>2</a:t>
              </a:r>
              <a:r>
                <a:rPr lang="en-IE" sz="2000" baseline="30000"/>
                <a:t>nd</a:t>
              </a:r>
              <a:r>
                <a:rPr lang="en-IE" sz="2000"/>
                <a:t> trolly</a:t>
              </a:r>
            </a:p>
          </p:txBody>
        </p:sp>
        <p:cxnSp>
          <p:nvCxnSpPr>
            <p:cNvPr id="30" name="Straight Arrow Connector 29">
              <a:extLst>
                <a:ext uri="{FF2B5EF4-FFF2-40B4-BE49-F238E27FC236}">
                  <a16:creationId xmlns:a16="http://schemas.microsoft.com/office/drawing/2014/main" id="{27FF7B22-BF53-2268-5932-2790824D4615}"/>
                </a:ext>
              </a:extLst>
            </p:cNvPr>
            <p:cNvCxnSpPr>
              <a:cxnSpLocks/>
              <a:endCxn id="28" idx="1"/>
            </p:cNvCxnSpPr>
            <p:nvPr/>
          </p:nvCxnSpPr>
          <p:spPr>
            <a:xfrm>
              <a:off x="4849316" y="2398522"/>
              <a:ext cx="691440" cy="2408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F3B89557-C73B-FCEC-6A0D-59972FFE3597}"/>
                </a:ext>
              </a:extLst>
            </p:cNvPr>
            <p:cNvCxnSpPr>
              <a:cxnSpLocks/>
              <a:endCxn id="27" idx="3"/>
            </p:cNvCxnSpPr>
            <p:nvPr/>
          </p:nvCxnSpPr>
          <p:spPr>
            <a:xfrm flipH="1">
              <a:off x="3439925" y="2386986"/>
              <a:ext cx="661567" cy="2065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5083A426-B028-9336-13E7-5FE2CD1A6199}"/>
                </a:ext>
              </a:extLst>
            </p:cNvPr>
            <p:cNvCxnSpPr>
              <a:cxnSpLocks/>
              <a:stCxn id="16" idx="1"/>
            </p:cNvCxnSpPr>
            <p:nvPr/>
          </p:nvCxnSpPr>
          <p:spPr>
            <a:xfrm flipH="1" flipV="1">
              <a:off x="0" y="2593509"/>
              <a:ext cx="2198857" cy="479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BC26059-0585-3B60-B920-B0D336F24E2B}"/>
                </a:ext>
              </a:extLst>
            </p:cNvPr>
            <p:cNvSpPr/>
            <p:nvPr/>
          </p:nvSpPr>
          <p:spPr>
            <a:xfrm rot="60000">
              <a:off x="637981" y="2604524"/>
              <a:ext cx="858219" cy="300532"/>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a:extLst>
                <a:ext uri="{FF2B5EF4-FFF2-40B4-BE49-F238E27FC236}">
                  <a16:creationId xmlns:a16="http://schemas.microsoft.com/office/drawing/2014/main" id="{BA904781-F20C-A40F-788D-A6EADA66712E}"/>
                </a:ext>
              </a:extLst>
            </p:cNvPr>
            <p:cNvSpPr/>
            <p:nvPr/>
          </p:nvSpPr>
          <p:spPr>
            <a:xfrm>
              <a:off x="1286379" y="2362751"/>
              <a:ext cx="177748" cy="221136"/>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TextBox 34">
              <a:extLst>
                <a:ext uri="{FF2B5EF4-FFF2-40B4-BE49-F238E27FC236}">
                  <a16:creationId xmlns:a16="http://schemas.microsoft.com/office/drawing/2014/main" id="{F3BD6A4C-0441-B2BB-45B6-224923FDE692}"/>
                </a:ext>
              </a:extLst>
            </p:cNvPr>
            <p:cNvSpPr txBox="1"/>
            <p:nvPr/>
          </p:nvSpPr>
          <p:spPr>
            <a:xfrm>
              <a:off x="297688" y="1119142"/>
              <a:ext cx="1883222" cy="707886"/>
            </a:xfrm>
            <a:prstGeom prst="rect">
              <a:avLst/>
            </a:prstGeom>
            <a:noFill/>
          </p:spPr>
          <p:txBody>
            <a:bodyPr wrap="square" rtlCol="0">
              <a:spAutoFit/>
            </a:bodyPr>
            <a:lstStyle/>
            <a:p>
              <a:pPr algn="l"/>
              <a:r>
                <a:rPr lang="en-IE" sz="2000"/>
                <a:t>Ticker timer and tape</a:t>
              </a:r>
            </a:p>
          </p:txBody>
        </p:sp>
        <p:cxnSp>
          <p:nvCxnSpPr>
            <p:cNvPr id="36" name="Straight Arrow Connector 35">
              <a:extLst>
                <a:ext uri="{FF2B5EF4-FFF2-40B4-BE49-F238E27FC236}">
                  <a16:creationId xmlns:a16="http://schemas.microsoft.com/office/drawing/2014/main" id="{20087D54-5F43-A6A3-8601-281A4D28BF20}"/>
                </a:ext>
              </a:extLst>
            </p:cNvPr>
            <p:cNvCxnSpPr>
              <a:cxnSpLocks/>
            </p:cNvCxnSpPr>
            <p:nvPr/>
          </p:nvCxnSpPr>
          <p:spPr>
            <a:xfrm>
              <a:off x="835907" y="1836650"/>
              <a:ext cx="335982" cy="6090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E0A70A40-316B-F28D-6797-AF6060CA22C0}"/>
                </a:ext>
              </a:extLst>
            </p:cNvPr>
            <p:cNvSpPr txBox="1"/>
            <p:nvPr/>
          </p:nvSpPr>
          <p:spPr>
            <a:xfrm>
              <a:off x="6009823" y="3426796"/>
              <a:ext cx="1674754" cy="400110"/>
            </a:xfrm>
            <a:prstGeom prst="rect">
              <a:avLst/>
            </a:prstGeom>
            <a:noFill/>
          </p:spPr>
          <p:txBody>
            <a:bodyPr wrap="square" rtlCol="0">
              <a:spAutoFit/>
            </a:bodyPr>
            <a:lstStyle/>
            <a:p>
              <a:pPr algn="l"/>
              <a:r>
                <a:rPr lang="en-IE" sz="2000"/>
                <a:t>Meter stick</a:t>
              </a:r>
            </a:p>
          </p:txBody>
        </p:sp>
        <p:sp>
          <p:nvSpPr>
            <p:cNvPr id="38" name="Rectangle 37">
              <a:extLst>
                <a:ext uri="{FF2B5EF4-FFF2-40B4-BE49-F238E27FC236}">
                  <a16:creationId xmlns:a16="http://schemas.microsoft.com/office/drawing/2014/main" id="{E55AD9C1-5817-DA0A-0402-FCC45F3FD564}"/>
                </a:ext>
              </a:extLst>
            </p:cNvPr>
            <p:cNvSpPr/>
            <p:nvPr/>
          </p:nvSpPr>
          <p:spPr>
            <a:xfrm rot="60000">
              <a:off x="6057061" y="3837047"/>
              <a:ext cx="2329029" cy="70471"/>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3" name="Group 52">
            <a:extLst>
              <a:ext uri="{FF2B5EF4-FFF2-40B4-BE49-F238E27FC236}">
                <a16:creationId xmlns:a16="http://schemas.microsoft.com/office/drawing/2014/main" id="{53177453-6D6C-85AA-C857-D83A278F92EA}"/>
              </a:ext>
            </a:extLst>
          </p:cNvPr>
          <p:cNvGrpSpPr/>
          <p:nvPr/>
        </p:nvGrpSpPr>
        <p:grpSpPr>
          <a:xfrm flipH="1">
            <a:off x="681731" y="4862998"/>
            <a:ext cx="7548880" cy="416560"/>
            <a:chOff x="701040" y="4318000"/>
            <a:chExt cx="7548880" cy="416560"/>
          </a:xfrm>
        </p:grpSpPr>
        <p:sp>
          <p:nvSpPr>
            <p:cNvPr id="40" name="Freeform: Shape 39">
              <a:extLst>
                <a:ext uri="{FF2B5EF4-FFF2-40B4-BE49-F238E27FC236}">
                  <a16:creationId xmlns:a16="http://schemas.microsoft.com/office/drawing/2014/main" id="{DB4F8934-A0A8-5999-F510-B05C35BE83EF}"/>
                </a:ext>
              </a:extLst>
            </p:cNvPr>
            <p:cNvSpPr/>
            <p:nvPr/>
          </p:nvSpPr>
          <p:spPr>
            <a:xfrm>
              <a:off x="701040" y="4318000"/>
              <a:ext cx="7548880" cy="416560"/>
            </a:xfrm>
            <a:custGeom>
              <a:avLst/>
              <a:gdLst>
                <a:gd name="connsiteX0" fmla="*/ 0 w 7548880"/>
                <a:gd name="connsiteY0" fmla="*/ 0 h 416560"/>
                <a:gd name="connsiteX1" fmla="*/ 7498080 w 7548880"/>
                <a:gd name="connsiteY1" fmla="*/ 0 h 416560"/>
                <a:gd name="connsiteX2" fmla="*/ 7467600 w 7548880"/>
                <a:gd name="connsiteY2" fmla="*/ 121920 h 416560"/>
                <a:gd name="connsiteX3" fmla="*/ 7548880 w 7548880"/>
                <a:gd name="connsiteY3" fmla="*/ 213360 h 416560"/>
                <a:gd name="connsiteX4" fmla="*/ 7498080 w 7548880"/>
                <a:gd name="connsiteY4" fmla="*/ 416560 h 416560"/>
                <a:gd name="connsiteX5" fmla="*/ 0 w 7548880"/>
                <a:gd name="connsiteY5" fmla="*/ 416560 h 416560"/>
                <a:gd name="connsiteX6" fmla="*/ 60960 w 7548880"/>
                <a:gd name="connsiteY6" fmla="*/ 355600 h 416560"/>
                <a:gd name="connsiteX7" fmla="*/ 0 w 7548880"/>
                <a:gd name="connsiteY7" fmla="*/ 233680 h 416560"/>
                <a:gd name="connsiteX8" fmla="*/ 60960 w 7548880"/>
                <a:gd name="connsiteY8" fmla="*/ 132080 h 416560"/>
                <a:gd name="connsiteX9" fmla="*/ 0 w 7548880"/>
                <a:gd name="connsiteY9" fmla="*/ 0 h 41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8880" h="416560">
                  <a:moveTo>
                    <a:pt x="0" y="0"/>
                  </a:moveTo>
                  <a:lnTo>
                    <a:pt x="7498080" y="0"/>
                  </a:lnTo>
                  <a:lnTo>
                    <a:pt x="7467600" y="121920"/>
                  </a:lnTo>
                  <a:lnTo>
                    <a:pt x="7548880" y="213360"/>
                  </a:lnTo>
                  <a:lnTo>
                    <a:pt x="7498080" y="416560"/>
                  </a:lnTo>
                  <a:lnTo>
                    <a:pt x="0" y="416560"/>
                  </a:lnTo>
                  <a:lnTo>
                    <a:pt x="60960" y="355600"/>
                  </a:lnTo>
                  <a:lnTo>
                    <a:pt x="0" y="233680"/>
                  </a:lnTo>
                  <a:lnTo>
                    <a:pt x="60960" y="132080"/>
                  </a:lnTo>
                  <a:lnTo>
                    <a:pt x="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25CEBE2C-0AEB-A2F9-FEA6-180C76E33F42}"/>
                </a:ext>
              </a:extLst>
            </p:cNvPr>
            <p:cNvSpPr/>
            <p:nvPr/>
          </p:nvSpPr>
          <p:spPr>
            <a:xfrm>
              <a:off x="7813333" y="4471828"/>
              <a:ext cx="69134" cy="8605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9114D66D-A754-C5D4-CCEF-E622322456D9}"/>
                </a:ext>
              </a:extLst>
            </p:cNvPr>
            <p:cNvSpPr/>
            <p:nvPr/>
          </p:nvSpPr>
          <p:spPr>
            <a:xfrm>
              <a:off x="7411313" y="4471828"/>
              <a:ext cx="69134" cy="8605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6CC186DF-1CDC-EFA2-FF4A-FF6E76A05AB8}"/>
                </a:ext>
              </a:extLst>
            </p:cNvPr>
            <p:cNvSpPr/>
            <p:nvPr/>
          </p:nvSpPr>
          <p:spPr>
            <a:xfrm>
              <a:off x="7009293" y="4471828"/>
              <a:ext cx="69134" cy="8605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55EC73D0-4BDF-C889-7753-0FCC82E3FE55}"/>
                </a:ext>
              </a:extLst>
            </p:cNvPr>
            <p:cNvSpPr/>
            <p:nvPr/>
          </p:nvSpPr>
          <p:spPr>
            <a:xfrm>
              <a:off x="6607273" y="4471828"/>
              <a:ext cx="69134" cy="8605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5DA72441-6A81-74A1-C5A3-98DC41EE1840}"/>
                </a:ext>
              </a:extLst>
            </p:cNvPr>
            <p:cNvSpPr/>
            <p:nvPr/>
          </p:nvSpPr>
          <p:spPr>
            <a:xfrm>
              <a:off x="6130707" y="4471828"/>
              <a:ext cx="69134" cy="8605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FCA89036-0DC8-51FD-464D-5677783CD85B}"/>
                </a:ext>
              </a:extLst>
            </p:cNvPr>
            <p:cNvSpPr/>
            <p:nvPr/>
          </p:nvSpPr>
          <p:spPr>
            <a:xfrm>
              <a:off x="5678727" y="4471828"/>
              <a:ext cx="69134" cy="8605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EAEA7954-5761-8C7B-F71C-CC37FFD67331}"/>
                </a:ext>
              </a:extLst>
            </p:cNvPr>
            <p:cNvSpPr/>
            <p:nvPr/>
          </p:nvSpPr>
          <p:spPr>
            <a:xfrm>
              <a:off x="5088594" y="4469749"/>
              <a:ext cx="69134" cy="8605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710F7A1D-C198-4865-2AE1-0CED0DB34CFF}"/>
                </a:ext>
              </a:extLst>
            </p:cNvPr>
            <p:cNvSpPr/>
            <p:nvPr/>
          </p:nvSpPr>
          <p:spPr>
            <a:xfrm>
              <a:off x="4333830" y="4469749"/>
              <a:ext cx="69134" cy="8605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095CC597-3EAC-235D-86B7-57A98822BCAD}"/>
                </a:ext>
              </a:extLst>
            </p:cNvPr>
            <p:cNvSpPr/>
            <p:nvPr/>
          </p:nvSpPr>
          <p:spPr>
            <a:xfrm>
              <a:off x="3507946" y="4469749"/>
              <a:ext cx="69134" cy="8605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7CA77BAC-FFB1-30CD-F335-B568517A9697}"/>
                </a:ext>
              </a:extLst>
            </p:cNvPr>
            <p:cNvSpPr/>
            <p:nvPr/>
          </p:nvSpPr>
          <p:spPr>
            <a:xfrm>
              <a:off x="2682062" y="4469749"/>
              <a:ext cx="69134" cy="8605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6A300ADB-BA40-E8FF-EC41-752684C4D696}"/>
                </a:ext>
              </a:extLst>
            </p:cNvPr>
            <p:cNvSpPr/>
            <p:nvPr/>
          </p:nvSpPr>
          <p:spPr>
            <a:xfrm>
              <a:off x="1856178" y="4469749"/>
              <a:ext cx="69134" cy="8605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CE191634-4318-4167-84E6-C8268BB90A72}"/>
                </a:ext>
              </a:extLst>
            </p:cNvPr>
            <p:cNvSpPr/>
            <p:nvPr/>
          </p:nvSpPr>
          <p:spPr>
            <a:xfrm>
              <a:off x="1030294" y="4469749"/>
              <a:ext cx="69134" cy="8605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extBox 53">
            <a:extLst>
              <a:ext uri="{FF2B5EF4-FFF2-40B4-BE49-F238E27FC236}">
                <a16:creationId xmlns:a16="http://schemas.microsoft.com/office/drawing/2014/main" id="{95BC1944-9FDE-9098-86A4-F5201646FC74}"/>
              </a:ext>
            </a:extLst>
          </p:cNvPr>
          <p:cNvSpPr txBox="1"/>
          <p:nvPr/>
        </p:nvSpPr>
        <p:spPr>
          <a:xfrm>
            <a:off x="989958" y="4388206"/>
            <a:ext cx="2024593" cy="523220"/>
          </a:xfrm>
          <a:prstGeom prst="rect">
            <a:avLst/>
          </a:prstGeom>
          <a:noFill/>
        </p:spPr>
        <p:txBody>
          <a:bodyPr wrap="none" rtlCol="0">
            <a:spAutoFit/>
          </a:bodyPr>
          <a:lstStyle/>
          <a:p>
            <a:pPr algn="l"/>
            <a:r>
              <a:rPr lang="en-GB" sz="2800"/>
              <a:t>Ticker Tape</a:t>
            </a:r>
          </a:p>
        </p:txBody>
      </p:sp>
      <p:sp>
        <p:nvSpPr>
          <p:cNvPr id="55" name="TextBox 54">
            <a:extLst>
              <a:ext uri="{FF2B5EF4-FFF2-40B4-BE49-F238E27FC236}">
                <a16:creationId xmlns:a16="http://schemas.microsoft.com/office/drawing/2014/main" id="{C8D81196-1099-6444-1FEF-B0B420A6D165}"/>
              </a:ext>
            </a:extLst>
          </p:cNvPr>
          <p:cNvSpPr txBox="1"/>
          <p:nvPr/>
        </p:nvSpPr>
        <p:spPr>
          <a:xfrm>
            <a:off x="5684491" y="5371796"/>
            <a:ext cx="1244251" cy="523220"/>
          </a:xfrm>
          <a:prstGeom prst="rect">
            <a:avLst/>
          </a:prstGeom>
          <a:noFill/>
        </p:spPr>
        <p:txBody>
          <a:bodyPr wrap="none" rtlCol="0">
            <a:spAutoFit/>
          </a:bodyPr>
          <a:lstStyle/>
          <a:p>
            <a:pPr algn="l"/>
            <a:r>
              <a:rPr lang="en-GB" sz="2800"/>
              <a:t>Before</a:t>
            </a:r>
          </a:p>
        </p:txBody>
      </p:sp>
      <p:sp>
        <p:nvSpPr>
          <p:cNvPr id="56" name="TextBox 55">
            <a:extLst>
              <a:ext uri="{FF2B5EF4-FFF2-40B4-BE49-F238E27FC236}">
                <a16:creationId xmlns:a16="http://schemas.microsoft.com/office/drawing/2014/main" id="{C6A53789-A50B-E604-6927-A118A5A3BAFB}"/>
              </a:ext>
            </a:extLst>
          </p:cNvPr>
          <p:cNvSpPr txBox="1"/>
          <p:nvPr/>
        </p:nvSpPr>
        <p:spPr>
          <a:xfrm>
            <a:off x="1593132" y="5371796"/>
            <a:ext cx="942887" cy="523220"/>
          </a:xfrm>
          <a:prstGeom prst="rect">
            <a:avLst/>
          </a:prstGeom>
          <a:noFill/>
        </p:spPr>
        <p:txBody>
          <a:bodyPr wrap="none" rtlCol="0">
            <a:spAutoFit/>
          </a:bodyPr>
          <a:lstStyle/>
          <a:p>
            <a:pPr algn="l"/>
            <a:r>
              <a:rPr lang="en-GB" sz="2800"/>
              <a:t>After</a:t>
            </a:r>
          </a:p>
        </p:txBody>
      </p:sp>
      <p:sp>
        <p:nvSpPr>
          <p:cNvPr id="2" name="Title 1">
            <a:extLst>
              <a:ext uri="{FF2B5EF4-FFF2-40B4-BE49-F238E27FC236}">
                <a16:creationId xmlns:a16="http://schemas.microsoft.com/office/drawing/2014/main" id="{9D7386EA-8BA8-4627-FE0B-B1BF65457568}"/>
              </a:ext>
            </a:extLst>
          </p:cNvPr>
          <p:cNvSpPr>
            <a:spLocks noGrp="1"/>
          </p:cNvSpPr>
          <p:nvPr>
            <p:ph type="title"/>
          </p:nvPr>
        </p:nvSpPr>
        <p:spPr>
          <a:xfrm>
            <a:off x="254000" y="198438"/>
            <a:ext cx="8712200" cy="590931"/>
          </a:xfrm>
        </p:spPr>
        <p:txBody>
          <a:bodyPr/>
          <a:lstStyle/>
          <a:p>
            <a:r>
              <a:rPr lang="en-IE" altLang="en-US"/>
              <a:t>Verify Conservation of Momentum</a:t>
            </a:r>
            <a:endParaRPr lang="en-GB"/>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Box 8">
                <a:extLst>
                  <a:ext uri="{FF2B5EF4-FFF2-40B4-BE49-F238E27FC236}">
                    <a16:creationId xmlns:a16="http://schemas.microsoft.com/office/drawing/2014/main" id="{F1B5889B-EF30-76F0-FA83-63B913535AAA}"/>
                  </a:ext>
                </a:extLst>
              </p:cNvPr>
              <p:cNvSpPr txBox="1">
                <a:spLocks noChangeArrowheads="1"/>
              </p:cNvSpPr>
              <p:nvPr/>
            </p:nvSpPr>
            <p:spPr bwMode="auto">
              <a:xfrm>
                <a:off x="1907704" y="3666581"/>
                <a:ext cx="4393183"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IE" altLang="en-US" sz="3200" b="1" i="1" smtClean="0">
                              <a:solidFill>
                                <a:schemeClr val="accent2">
                                  <a:lumMod val="75000"/>
                                </a:schemeClr>
                              </a:solidFill>
                              <a:latin typeface="Cambria Math" panose="02040503050406030204" pitchFamily="18" charset="0"/>
                            </a:rPr>
                          </m:ctrlPr>
                        </m:sSubPr>
                        <m:e>
                          <m:r>
                            <a:rPr lang="en-IE" altLang="en-US" sz="3200" b="1" i="1" smtClean="0">
                              <a:solidFill>
                                <a:schemeClr val="accent2">
                                  <a:lumMod val="75000"/>
                                </a:schemeClr>
                              </a:solidFill>
                              <a:latin typeface="Cambria Math" panose="02040503050406030204" pitchFamily="18" charset="0"/>
                            </a:rPr>
                            <m:t>𝒎</m:t>
                          </m:r>
                        </m:e>
                        <m:sub>
                          <m:r>
                            <a:rPr lang="en-IE" altLang="en-US" sz="3200" b="1" i="1" smtClean="0">
                              <a:solidFill>
                                <a:schemeClr val="accent2">
                                  <a:lumMod val="75000"/>
                                </a:schemeClr>
                              </a:solidFill>
                              <a:latin typeface="Cambria Math" panose="02040503050406030204" pitchFamily="18" charset="0"/>
                            </a:rPr>
                            <m:t>𝟏</m:t>
                          </m:r>
                        </m:sub>
                      </m:sSub>
                      <m:r>
                        <a:rPr lang="en-IE" altLang="en-US" sz="3200" b="1" i="1" smtClean="0">
                          <a:solidFill>
                            <a:schemeClr val="accent2">
                              <a:lumMod val="75000"/>
                            </a:schemeClr>
                          </a:solidFill>
                          <a:latin typeface="Cambria Math" panose="02040503050406030204" pitchFamily="18" charset="0"/>
                        </a:rPr>
                        <m:t>𝒖</m:t>
                      </m:r>
                      <m:r>
                        <a:rPr lang="en-IE" altLang="en-US" sz="3200" b="1" i="1" smtClean="0">
                          <a:solidFill>
                            <a:schemeClr val="accent2">
                              <a:lumMod val="75000"/>
                            </a:schemeClr>
                          </a:solidFill>
                          <a:latin typeface="Cambria Math" panose="02040503050406030204" pitchFamily="18" charset="0"/>
                        </a:rPr>
                        <m:t>=</m:t>
                      </m:r>
                      <m:d>
                        <m:dPr>
                          <m:ctrlPr>
                            <a:rPr lang="en-IE" altLang="en-US" sz="3200" b="1" i="1" smtClean="0">
                              <a:solidFill>
                                <a:schemeClr val="accent2">
                                  <a:lumMod val="75000"/>
                                </a:schemeClr>
                              </a:solidFill>
                              <a:latin typeface="Cambria Math" panose="02040503050406030204" pitchFamily="18" charset="0"/>
                            </a:rPr>
                          </m:ctrlPr>
                        </m:dPr>
                        <m:e>
                          <m:sSub>
                            <m:sSubPr>
                              <m:ctrlPr>
                                <a:rPr lang="en-IE" altLang="en-US" sz="3200" b="1" i="1" smtClean="0">
                                  <a:solidFill>
                                    <a:schemeClr val="accent2">
                                      <a:lumMod val="75000"/>
                                    </a:schemeClr>
                                  </a:solidFill>
                                  <a:latin typeface="Cambria Math" panose="02040503050406030204" pitchFamily="18" charset="0"/>
                                </a:rPr>
                              </m:ctrlPr>
                            </m:sSubPr>
                            <m:e>
                              <m:r>
                                <a:rPr lang="en-IE" altLang="en-US" sz="3200" b="1" i="1" smtClean="0">
                                  <a:solidFill>
                                    <a:schemeClr val="accent2">
                                      <a:lumMod val="75000"/>
                                    </a:schemeClr>
                                  </a:solidFill>
                                  <a:latin typeface="Cambria Math" panose="02040503050406030204" pitchFamily="18" charset="0"/>
                                </a:rPr>
                                <m:t>𝒎</m:t>
                              </m:r>
                            </m:e>
                            <m:sub>
                              <m:r>
                                <a:rPr lang="en-IE" altLang="en-US" sz="3200" b="1" i="1" smtClean="0">
                                  <a:solidFill>
                                    <a:schemeClr val="accent2">
                                      <a:lumMod val="75000"/>
                                    </a:schemeClr>
                                  </a:solidFill>
                                  <a:latin typeface="Cambria Math" panose="02040503050406030204" pitchFamily="18" charset="0"/>
                                </a:rPr>
                                <m:t>𝟏</m:t>
                              </m:r>
                            </m:sub>
                          </m:sSub>
                          <m:r>
                            <a:rPr lang="en-IE" altLang="en-US" sz="3200" b="1" i="1" smtClean="0">
                              <a:solidFill>
                                <a:schemeClr val="accent2">
                                  <a:lumMod val="75000"/>
                                </a:schemeClr>
                              </a:solidFill>
                              <a:latin typeface="Cambria Math" panose="02040503050406030204" pitchFamily="18" charset="0"/>
                            </a:rPr>
                            <m:t>+</m:t>
                          </m:r>
                          <m:sSub>
                            <m:sSubPr>
                              <m:ctrlPr>
                                <a:rPr lang="en-IE" altLang="en-US" sz="3200" b="1" i="1" smtClean="0">
                                  <a:solidFill>
                                    <a:schemeClr val="accent2">
                                      <a:lumMod val="75000"/>
                                    </a:schemeClr>
                                  </a:solidFill>
                                  <a:latin typeface="Cambria Math" panose="02040503050406030204" pitchFamily="18" charset="0"/>
                                </a:rPr>
                              </m:ctrlPr>
                            </m:sSubPr>
                            <m:e>
                              <m:r>
                                <a:rPr lang="en-IE" altLang="en-US" sz="3200" b="1" i="1" smtClean="0">
                                  <a:solidFill>
                                    <a:schemeClr val="accent2">
                                      <a:lumMod val="75000"/>
                                    </a:schemeClr>
                                  </a:solidFill>
                                  <a:latin typeface="Cambria Math" panose="02040503050406030204" pitchFamily="18" charset="0"/>
                                </a:rPr>
                                <m:t>𝒎</m:t>
                              </m:r>
                            </m:e>
                            <m:sub>
                              <m:r>
                                <a:rPr lang="en-IE" altLang="en-US" sz="3200" b="1" i="1" smtClean="0">
                                  <a:solidFill>
                                    <a:schemeClr val="accent2">
                                      <a:lumMod val="75000"/>
                                    </a:schemeClr>
                                  </a:solidFill>
                                  <a:latin typeface="Cambria Math" panose="02040503050406030204" pitchFamily="18" charset="0"/>
                                </a:rPr>
                                <m:t>𝟐</m:t>
                              </m:r>
                            </m:sub>
                          </m:sSub>
                        </m:e>
                      </m:d>
                      <m:r>
                        <a:rPr lang="en-IE" altLang="en-US" sz="3200" b="1" i="1" smtClean="0">
                          <a:solidFill>
                            <a:schemeClr val="accent2">
                              <a:lumMod val="75000"/>
                            </a:schemeClr>
                          </a:solidFill>
                          <a:latin typeface="Cambria Math" panose="02040503050406030204" pitchFamily="18" charset="0"/>
                        </a:rPr>
                        <m:t>𝒗</m:t>
                      </m:r>
                    </m:oMath>
                  </m:oMathPara>
                </a14:m>
                <a:endParaRPr lang="en-GB" altLang="en-US" sz="3200" b="1">
                  <a:solidFill>
                    <a:schemeClr val="accent2">
                      <a:lumMod val="75000"/>
                    </a:schemeClr>
                  </a:solidFill>
                </a:endParaRPr>
              </a:p>
            </p:txBody>
          </p:sp>
        </mc:Choice>
        <mc:Fallback xmlns="">
          <p:sp>
            <p:nvSpPr>
              <p:cNvPr id="3" name="Text Box 8">
                <a:extLst>
                  <a:ext uri="{FF2B5EF4-FFF2-40B4-BE49-F238E27FC236}">
                    <a16:creationId xmlns:a16="http://schemas.microsoft.com/office/drawing/2014/main" id="{F1B5889B-EF30-76F0-FA83-63B913535AAA}"/>
                  </a:ext>
                </a:extLst>
              </p:cNvPr>
              <p:cNvSpPr txBox="1">
                <a:spLocks noRot="1" noChangeAspect="1" noMove="1" noResize="1" noEditPoints="1" noAdjustHandles="1" noChangeArrowheads="1" noChangeShapeType="1" noTextEdit="1"/>
              </p:cNvSpPr>
              <p:nvPr/>
            </p:nvSpPr>
            <p:spPr bwMode="auto">
              <a:xfrm>
                <a:off x="1907704" y="3666581"/>
                <a:ext cx="4393183" cy="584775"/>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bject 10">
                <a:extLst>
                  <a:ext uri="{FF2B5EF4-FFF2-40B4-BE49-F238E27FC236}">
                    <a16:creationId xmlns:a16="http://schemas.microsoft.com/office/drawing/2014/main" id="{EFA732FF-A2D8-BDEF-5403-7E57E29B3864}"/>
                  </a:ext>
                </a:extLst>
              </p:cNvPr>
              <p:cNvSpPr txBox="1"/>
              <p:nvPr/>
            </p:nvSpPr>
            <p:spPr bwMode="auto">
              <a:xfrm>
                <a:off x="422466" y="5045837"/>
                <a:ext cx="8542021" cy="1119467"/>
              </a:xfrm>
              <a:prstGeom prst="rect">
                <a:avLst/>
              </a:prstGeom>
              <a:noFill/>
              <a:ln>
                <a:noFill/>
              </a:ln>
            </p:spPr>
            <p:txBody>
              <a:bodyPr>
                <a:normAutofit fontScale="92500"/>
              </a:bodyPr>
              <a:lstStyle/>
              <a:p>
                <a:r>
                  <a:rPr lang="en-GB" sz="2800">
                    <a:solidFill>
                      <a:srgbClr val="000000"/>
                    </a:solidFill>
                  </a:rPr>
                  <a:t>This is a simplification of </a:t>
                </a:r>
                <a14:m>
                  <m:oMath xmlns:m="http://schemas.openxmlformats.org/officeDocument/2006/math">
                    <m:sSub>
                      <m:sSubPr>
                        <m:ctrlPr>
                          <a:rPr lang="en-GB" sz="2800" i="1" smtClean="0">
                            <a:solidFill>
                              <a:srgbClr val="000000"/>
                            </a:solidFill>
                            <a:latin typeface="Cambria Math" panose="02040503050406030204" pitchFamily="18" charset="0"/>
                          </a:rPr>
                        </m:ctrlPr>
                      </m:sSubPr>
                      <m:e>
                        <m:r>
                          <a:rPr lang="en-GB" sz="2800" b="0" i="1" smtClean="0">
                            <a:solidFill>
                              <a:srgbClr val="000000"/>
                            </a:solidFill>
                            <a:latin typeface="Cambria Math" panose="02040503050406030204" pitchFamily="18" charset="0"/>
                          </a:rPr>
                          <m:t>𝑚</m:t>
                        </m:r>
                      </m:e>
                      <m:sub>
                        <m:r>
                          <a:rPr lang="en-GB" sz="2800" i="1">
                            <a:solidFill>
                              <a:srgbClr val="000000"/>
                            </a:solidFill>
                            <a:latin typeface="Cambria Math" panose="02040503050406030204" pitchFamily="18" charset="0"/>
                          </a:rPr>
                          <m:t>1</m:t>
                        </m:r>
                      </m:sub>
                    </m:sSub>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𝑢</m:t>
                        </m:r>
                      </m:e>
                      <m:sub>
                        <m:r>
                          <a:rPr lang="en-GB" sz="2800" i="1">
                            <a:solidFill>
                              <a:srgbClr val="000000"/>
                            </a:solidFill>
                            <a:latin typeface="Cambria Math" panose="02040503050406030204" pitchFamily="18" charset="0"/>
                          </a:rPr>
                          <m:t>1</m:t>
                        </m:r>
                      </m:sub>
                    </m:sSub>
                    <m:r>
                      <a:rPr lang="en-GB" sz="2800" i="1">
                        <a:solidFill>
                          <a:srgbClr val="000000"/>
                        </a:solidFill>
                        <a:latin typeface="Cambria Math" panose="02040503050406030204" pitchFamily="18" charset="0"/>
                      </a:rPr>
                      <m:t>+</m:t>
                    </m:r>
                    <m:sSub>
                      <m:sSubPr>
                        <m:ctrlPr>
                          <a:rPr lang="en-GB" sz="2800" i="1">
                            <a:solidFill>
                              <a:srgbClr val="000000"/>
                            </a:solidFill>
                            <a:latin typeface="Cambria Math" panose="02040503050406030204" pitchFamily="18" charset="0"/>
                          </a:rPr>
                        </m:ctrlPr>
                      </m:sSubPr>
                      <m:e>
                        <m:r>
                          <a:rPr lang="en-GB" sz="2800" b="0" i="1" smtClean="0">
                            <a:solidFill>
                              <a:srgbClr val="000000"/>
                            </a:solidFill>
                            <a:latin typeface="Cambria Math" panose="02040503050406030204" pitchFamily="18" charset="0"/>
                          </a:rPr>
                          <m:t>𝑚</m:t>
                        </m:r>
                      </m:e>
                      <m:sub>
                        <m:r>
                          <a:rPr lang="en-GB" sz="2800" i="1">
                            <a:solidFill>
                              <a:srgbClr val="000000"/>
                            </a:solidFill>
                            <a:latin typeface="Cambria Math" panose="02040503050406030204" pitchFamily="18" charset="0"/>
                          </a:rPr>
                          <m:t>2</m:t>
                        </m:r>
                      </m:sub>
                    </m:sSub>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𝑢</m:t>
                        </m:r>
                      </m:e>
                      <m:sub>
                        <m:r>
                          <a:rPr lang="en-GB" sz="2800" i="1">
                            <a:solidFill>
                              <a:srgbClr val="000000"/>
                            </a:solidFill>
                            <a:latin typeface="Cambria Math" panose="02040503050406030204" pitchFamily="18" charset="0"/>
                          </a:rPr>
                          <m:t>2</m:t>
                        </m:r>
                      </m:sub>
                    </m:sSub>
                    <m:r>
                      <a:rPr lang="en-GB" sz="2800" i="1">
                        <a:solidFill>
                          <a:srgbClr val="000000"/>
                        </a:solidFill>
                        <a:latin typeface="Cambria Math" panose="02040503050406030204" pitchFamily="18" charset="0"/>
                      </a:rPr>
                      <m:t>=</m:t>
                    </m:r>
                    <m:sSub>
                      <m:sSubPr>
                        <m:ctrlPr>
                          <a:rPr lang="en-GB" sz="2800" i="1">
                            <a:solidFill>
                              <a:srgbClr val="000000"/>
                            </a:solidFill>
                            <a:latin typeface="Cambria Math" panose="02040503050406030204" pitchFamily="18" charset="0"/>
                          </a:rPr>
                        </m:ctrlPr>
                      </m:sSubPr>
                      <m:e>
                        <m:r>
                          <a:rPr lang="en-GB" sz="2800" b="0" i="1" smtClean="0">
                            <a:solidFill>
                              <a:srgbClr val="000000"/>
                            </a:solidFill>
                            <a:latin typeface="Cambria Math" panose="02040503050406030204" pitchFamily="18" charset="0"/>
                          </a:rPr>
                          <m:t>𝑚</m:t>
                        </m:r>
                      </m:e>
                      <m:sub>
                        <m:r>
                          <a:rPr lang="en-GB" sz="2800" i="1">
                            <a:solidFill>
                              <a:srgbClr val="000000"/>
                            </a:solidFill>
                            <a:latin typeface="Cambria Math" panose="02040503050406030204" pitchFamily="18" charset="0"/>
                          </a:rPr>
                          <m:t>1</m:t>
                        </m:r>
                      </m:sub>
                    </m:sSub>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𝑣</m:t>
                        </m:r>
                      </m:e>
                      <m:sub>
                        <m:r>
                          <a:rPr lang="en-GB" sz="2800" i="1">
                            <a:solidFill>
                              <a:srgbClr val="000000"/>
                            </a:solidFill>
                            <a:latin typeface="Cambria Math" panose="02040503050406030204" pitchFamily="18" charset="0"/>
                          </a:rPr>
                          <m:t>1</m:t>
                        </m:r>
                      </m:sub>
                    </m:sSub>
                    <m:r>
                      <a:rPr lang="en-GB" sz="2800" i="1">
                        <a:solidFill>
                          <a:srgbClr val="000000"/>
                        </a:solidFill>
                        <a:latin typeface="Cambria Math" panose="02040503050406030204" pitchFamily="18" charset="0"/>
                      </a:rPr>
                      <m:t>+</m:t>
                    </m:r>
                    <m:sSub>
                      <m:sSubPr>
                        <m:ctrlPr>
                          <a:rPr lang="en-GB" sz="2800" i="1">
                            <a:solidFill>
                              <a:srgbClr val="000000"/>
                            </a:solidFill>
                            <a:latin typeface="Cambria Math" panose="02040503050406030204" pitchFamily="18" charset="0"/>
                          </a:rPr>
                        </m:ctrlPr>
                      </m:sSubPr>
                      <m:e>
                        <m:r>
                          <a:rPr lang="en-GB" sz="2800" b="0" i="1" smtClean="0">
                            <a:solidFill>
                              <a:srgbClr val="000000"/>
                            </a:solidFill>
                            <a:latin typeface="Cambria Math" panose="02040503050406030204" pitchFamily="18" charset="0"/>
                          </a:rPr>
                          <m:t>𝑚</m:t>
                        </m:r>
                      </m:e>
                      <m:sub>
                        <m:r>
                          <a:rPr lang="en-GB" sz="2800" i="1">
                            <a:solidFill>
                              <a:srgbClr val="000000"/>
                            </a:solidFill>
                            <a:latin typeface="Cambria Math" panose="02040503050406030204" pitchFamily="18" charset="0"/>
                          </a:rPr>
                          <m:t>2</m:t>
                        </m:r>
                      </m:sub>
                    </m:sSub>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𝑣</m:t>
                        </m:r>
                      </m:e>
                      <m:sub>
                        <m:r>
                          <a:rPr lang="en-GB" sz="2800" i="1">
                            <a:solidFill>
                              <a:srgbClr val="000000"/>
                            </a:solidFill>
                            <a:latin typeface="Cambria Math" panose="02040503050406030204" pitchFamily="18" charset="0"/>
                          </a:rPr>
                          <m:t>2</m:t>
                        </m:r>
                      </m:sub>
                    </m:sSub>
                  </m:oMath>
                </a14:m>
                <a:endParaRPr lang="en-GB" sz="2800"/>
              </a:p>
              <a:p>
                <a:pPr algn="ctr">
                  <a:spcBef>
                    <a:spcPts val="1200"/>
                  </a:spcBef>
                </a:pPr>
                <a:r>
                  <a:rPr lang="en-GB" sz="2800"/>
                  <a:t>where </a:t>
                </a:r>
                <a14:m>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panose="02040503050406030204" pitchFamily="18" charset="0"/>
                          </a:rPr>
                          <m:t>2</m:t>
                        </m:r>
                      </m:sub>
                    </m:sSub>
                    <m:r>
                      <a:rPr lang="en-GB" sz="2800" b="0" i="1" smtClean="0">
                        <a:latin typeface="Cambria Math" panose="02040503050406030204" pitchFamily="18" charset="0"/>
                      </a:rPr>
                      <m:t>=0</m:t>
                    </m:r>
                  </m:oMath>
                </a14:m>
                <a:r>
                  <a:rPr lang="en-GB" sz="2800"/>
                  <a:t> and </a:t>
                </a:r>
                <a14:m>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𝑣</m:t>
                        </m:r>
                      </m:e>
                      <m:sub>
                        <m:r>
                          <a:rPr lang="en-GB" sz="2800" b="0" i="1" smtClean="0">
                            <a:latin typeface="Cambria Math" panose="02040503050406030204" pitchFamily="18" charset="0"/>
                          </a:rPr>
                          <m:t>1</m:t>
                        </m:r>
                      </m:sub>
                    </m:sSub>
                    <m:r>
                      <a:rPr lang="en-GB" sz="2800" b="0" i="1" smtClean="0">
                        <a:latin typeface="Cambria Math" panose="02040503050406030204" pitchFamily="18" charset="0"/>
                      </a:rPr>
                      <m:t>=</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𝑣</m:t>
                        </m:r>
                      </m:e>
                      <m:sub>
                        <m:r>
                          <a:rPr lang="en-GB" sz="2800" b="0" i="1" smtClean="0">
                            <a:latin typeface="Cambria Math" panose="02040503050406030204" pitchFamily="18" charset="0"/>
                          </a:rPr>
                          <m:t>2</m:t>
                        </m:r>
                      </m:sub>
                    </m:sSub>
                  </m:oMath>
                </a14:m>
                <a:endParaRPr lang="en-GB" sz="2800"/>
              </a:p>
            </p:txBody>
          </p:sp>
        </mc:Choice>
        <mc:Fallback xmlns="">
          <p:sp>
            <p:nvSpPr>
              <p:cNvPr id="4" name="Object 10">
                <a:extLst>
                  <a:ext uri="{FF2B5EF4-FFF2-40B4-BE49-F238E27FC236}">
                    <a16:creationId xmlns:a16="http://schemas.microsoft.com/office/drawing/2014/main" id="{EFA732FF-A2D8-BDEF-5403-7E57E29B3864}"/>
                  </a:ext>
                </a:extLst>
              </p:cNvPr>
              <p:cNvSpPr txBox="1">
                <a:spLocks noRot="1" noChangeAspect="1" noMove="1" noResize="1" noEditPoints="1" noAdjustHandles="1" noChangeArrowheads="1" noChangeShapeType="1" noTextEdit="1"/>
              </p:cNvSpPr>
              <p:nvPr/>
            </p:nvSpPr>
            <p:spPr bwMode="auto">
              <a:xfrm>
                <a:off x="422466" y="5045837"/>
                <a:ext cx="8542021" cy="1119467"/>
              </a:xfrm>
              <a:prstGeom prst="rect">
                <a:avLst/>
              </a:prstGeom>
              <a:blipFill>
                <a:blip r:embed="rId3"/>
                <a:stretch>
                  <a:fillRect l="-1284" t="-5464" b="-6557"/>
                </a:stretch>
              </a:blipFill>
              <a:ln>
                <a:no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98D24F13-A3E4-FBCA-BE3A-A53C18B4DFFE}"/>
              </a:ext>
            </a:extLst>
          </p:cNvPr>
          <p:cNvPicPr>
            <a:picLocks noChangeAspect="1"/>
          </p:cNvPicPr>
          <p:nvPr/>
        </p:nvPicPr>
        <p:blipFill>
          <a:blip r:embed="rId4"/>
          <a:stretch>
            <a:fillRect/>
          </a:stretch>
        </p:blipFill>
        <p:spPr>
          <a:xfrm>
            <a:off x="3034409" y="1019078"/>
            <a:ext cx="6291548" cy="2172341"/>
          </a:xfrm>
          <a:prstGeom prst="rect">
            <a:avLst/>
          </a:prstGeom>
          <a:solidFill>
            <a:schemeClr val="bg1"/>
          </a:solidFill>
        </p:spPr>
      </p:pic>
      <p:sp>
        <p:nvSpPr>
          <p:cNvPr id="5" name="Title 4">
            <a:extLst>
              <a:ext uri="{FF2B5EF4-FFF2-40B4-BE49-F238E27FC236}">
                <a16:creationId xmlns:a16="http://schemas.microsoft.com/office/drawing/2014/main" id="{7D26FC12-363A-D116-BABA-29919F9C2F23}"/>
              </a:ext>
            </a:extLst>
          </p:cNvPr>
          <p:cNvSpPr>
            <a:spLocks noGrp="1"/>
          </p:cNvSpPr>
          <p:nvPr>
            <p:ph type="title"/>
          </p:nvPr>
        </p:nvSpPr>
        <p:spPr>
          <a:xfrm>
            <a:off x="254000" y="197771"/>
            <a:ext cx="8712200" cy="978729"/>
          </a:xfrm>
        </p:spPr>
        <p:txBody>
          <a:bodyPr/>
          <a:lstStyle/>
          <a:p>
            <a:r>
              <a:rPr lang="en-IE" altLang="en-US" sz="3200">
                <a:solidFill>
                  <a:schemeClr val="accent2">
                    <a:lumMod val="75000"/>
                  </a:schemeClr>
                </a:solidFill>
              </a:rPr>
              <a:t>Write the equation that this experiment verifies. </a:t>
            </a:r>
            <a:endParaRPr lang="en-GB" sz="3200"/>
          </a:p>
        </p:txBody>
      </p:sp>
    </p:spTree>
    <p:extLst>
      <p:ext uri="{BB962C8B-B14F-4D97-AF65-F5344CB8AC3E}">
        <p14:creationId xmlns:p14="http://schemas.microsoft.com/office/powerpoint/2010/main" val="333639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38314-2880-0D73-3A8B-0D93B67627AB}"/>
              </a:ext>
            </a:extLst>
          </p:cNvPr>
          <p:cNvSpPr/>
          <p:nvPr/>
        </p:nvSpPr>
        <p:spPr>
          <a:xfrm rot="60000">
            <a:off x="2305236" y="2433228"/>
            <a:ext cx="689637" cy="47846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AB56990A-CB2C-9B38-1098-7644C5DA788C}"/>
              </a:ext>
            </a:extLst>
          </p:cNvPr>
          <p:cNvSpPr/>
          <p:nvPr/>
        </p:nvSpPr>
        <p:spPr>
          <a:xfrm rot="60000">
            <a:off x="1318832" y="3509689"/>
            <a:ext cx="7388583" cy="1364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94BE9D60-02BF-2F2B-028A-E925E1989B20}"/>
              </a:ext>
            </a:extLst>
          </p:cNvPr>
          <p:cNvSpPr/>
          <p:nvPr/>
        </p:nvSpPr>
        <p:spPr>
          <a:xfrm>
            <a:off x="2128285" y="2782087"/>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127B2EFF-7C9F-6D27-095D-283808C88D32}"/>
              </a:ext>
            </a:extLst>
          </p:cNvPr>
          <p:cNvSpPr/>
          <p:nvPr/>
        </p:nvSpPr>
        <p:spPr>
          <a:xfrm>
            <a:off x="2502510" y="2732891"/>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a:extLst>
              <a:ext uri="{FF2B5EF4-FFF2-40B4-BE49-F238E27FC236}">
                <a16:creationId xmlns:a16="http://schemas.microsoft.com/office/drawing/2014/main" id="{C64F2BC2-098A-6B1F-AF94-EBFC9EBFA74E}"/>
              </a:ext>
            </a:extLst>
          </p:cNvPr>
          <p:cNvSpPr/>
          <p:nvPr/>
        </p:nvSpPr>
        <p:spPr>
          <a:xfrm>
            <a:off x="2896254" y="2786604"/>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FB4195CB-9B22-2072-37FF-70B804619677}"/>
              </a:ext>
            </a:extLst>
          </p:cNvPr>
          <p:cNvSpPr/>
          <p:nvPr/>
        </p:nvSpPr>
        <p:spPr>
          <a:xfrm>
            <a:off x="3501185" y="2140815"/>
            <a:ext cx="227247" cy="15361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1217C2AE-A1DB-D064-6376-01674919F840}"/>
              </a:ext>
            </a:extLst>
          </p:cNvPr>
          <p:cNvSpPr txBox="1"/>
          <p:nvPr/>
        </p:nvSpPr>
        <p:spPr>
          <a:xfrm>
            <a:off x="4050374" y="1230159"/>
            <a:ext cx="1800493" cy="461665"/>
          </a:xfrm>
          <a:prstGeom prst="rect">
            <a:avLst/>
          </a:prstGeom>
          <a:noFill/>
        </p:spPr>
        <p:txBody>
          <a:bodyPr wrap="none" rtlCol="0">
            <a:spAutoFit/>
          </a:bodyPr>
          <a:lstStyle/>
          <a:p>
            <a:pPr algn="l"/>
            <a:r>
              <a:rPr lang="en-IE" sz="2400"/>
              <a:t>Light gates</a:t>
            </a:r>
          </a:p>
        </p:txBody>
      </p:sp>
      <p:sp>
        <p:nvSpPr>
          <p:cNvPr id="10" name="TextBox 9">
            <a:extLst>
              <a:ext uri="{FF2B5EF4-FFF2-40B4-BE49-F238E27FC236}">
                <a16:creationId xmlns:a16="http://schemas.microsoft.com/office/drawing/2014/main" id="{F41562D7-92BB-2926-1656-42A4B5B96E78}"/>
              </a:ext>
            </a:extLst>
          </p:cNvPr>
          <p:cNvSpPr txBox="1"/>
          <p:nvPr/>
        </p:nvSpPr>
        <p:spPr>
          <a:xfrm>
            <a:off x="4442555" y="3887828"/>
            <a:ext cx="2597340" cy="400110"/>
          </a:xfrm>
          <a:prstGeom prst="rect">
            <a:avLst/>
          </a:prstGeom>
          <a:noFill/>
        </p:spPr>
        <p:txBody>
          <a:bodyPr wrap="square" rtlCol="0">
            <a:spAutoFit/>
          </a:bodyPr>
          <a:lstStyle/>
          <a:p>
            <a:pPr algn="l"/>
            <a:r>
              <a:rPr lang="en-IE" sz="2000"/>
              <a:t>Low friction track</a:t>
            </a:r>
          </a:p>
        </p:txBody>
      </p:sp>
      <p:sp>
        <p:nvSpPr>
          <p:cNvPr id="11" name="TextBox 10">
            <a:extLst>
              <a:ext uri="{FF2B5EF4-FFF2-40B4-BE49-F238E27FC236}">
                <a16:creationId xmlns:a16="http://schemas.microsoft.com/office/drawing/2014/main" id="{2C4FC7ED-2128-81B7-D57A-3F6B1F62F9E9}"/>
              </a:ext>
            </a:extLst>
          </p:cNvPr>
          <p:cNvSpPr txBox="1"/>
          <p:nvPr/>
        </p:nvSpPr>
        <p:spPr>
          <a:xfrm>
            <a:off x="818281" y="4029928"/>
            <a:ext cx="1595309" cy="769441"/>
          </a:xfrm>
          <a:prstGeom prst="rect">
            <a:avLst/>
          </a:prstGeom>
          <a:noFill/>
        </p:spPr>
        <p:txBody>
          <a:bodyPr wrap="none" rtlCol="0">
            <a:spAutoFit/>
          </a:bodyPr>
          <a:lstStyle/>
          <a:p>
            <a:pPr algn="l"/>
            <a:r>
              <a:rPr lang="en-IE" sz="2400"/>
              <a:t>Trolly 1 </a:t>
            </a:r>
          </a:p>
          <a:p>
            <a:pPr algn="l"/>
            <a:r>
              <a:rPr lang="en-IE" sz="2000"/>
              <a:t>with masses</a:t>
            </a:r>
          </a:p>
        </p:txBody>
      </p:sp>
      <p:sp>
        <p:nvSpPr>
          <p:cNvPr id="12" name="TextBox 11">
            <a:extLst>
              <a:ext uri="{FF2B5EF4-FFF2-40B4-BE49-F238E27FC236}">
                <a16:creationId xmlns:a16="http://schemas.microsoft.com/office/drawing/2014/main" id="{0124BE38-B912-CB14-AB62-678B301558F2}"/>
              </a:ext>
            </a:extLst>
          </p:cNvPr>
          <p:cNvSpPr txBox="1"/>
          <p:nvPr/>
        </p:nvSpPr>
        <p:spPr>
          <a:xfrm>
            <a:off x="990209" y="1580231"/>
            <a:ext cx="2357218" cy="707886"/>
          </a:xfrm>
          <a:prstGeom prst="rect">
            <a:avLst/>
          </a:prstGeom>
          <a:noFill/>
        </p:spPr>
        <p:txBody>
          <a:bodyPr wrap="square" rtlCol="0">
            <a:spAutoFit/>
          </a:bodyPr>
          <a:lstStyle/>
          <a:p>
            <a:pPr algn="l"/>
            <a:r>
              <a:rPr lang="en-IE" sz="2000"/>
              <a:t>Card to interrupt light gates</a:t>
            </a:r>
          </a:p>
        </p:txBody>
      </p:sp>
      <p:cxnSp>
        <p:nvCxnSpPr>
          <p:cNvPr id="13" name="Straight Arrow Connector 12">
            <a:extLst>
              <a:ext uri="{FF2B5EF4-FFF2-40B4-BE49-F238E27FC236}">
                <a16:creationId xmlns:a16="http://schemas.microsoft.com/office/drawing/2014/main" id="{E97B82ED-7C93-C5C5-8EC8-CBD4387D325B}"/>
              </a:ext>
            </a:extLst>
          </p:cNvPr>
          <p:cNvCxnSpPr>
            <a:cxnSpLocks/>
          </p:cNvCxnSpPr>
          <p:nvPr/>
        </p:nvCxnSpPr>
        <p:spPr>
          <a:xfrm>
            <a:off x="1663853" y="2323051"/>
            <a:ext cx="471262" cy="259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07410E74-FF19-0EBC-B5CD-11394CEFB1B1}"/>
              </a:ext>
            </a:extLst>
          </p:cNvPr>
          <p:cNvCxnSpPr>
            <a:cxnSpLocks/>
          </p:cNvCxnSpPr>
          <p:nvPr/>
        </p:nvCxnSpPr>
        <p:spPr>
          <a:xfrm flipV="1">
            <a:off x="1676813" y="3392044"/>
            <a:ext cx="385799" cy="5697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CBDD455F-CB3A-19D6-36BB-AC03E58C5315}"/>
              </a:ext>
            </a:extLst>
          </p:cNvPr>
          <p:cNvCxnSpPr>
            <a:cxnSpLocks/>
          </p:cNvCxnSpPr>
          <p:nvPr/>
        </p:nvCxnSpPr>
        <p:spPr>
          <a:xfrm>
            <a:off x="5741225" y="1580231"/>
            <a:ext cx="466468" cy="461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AE489BC1-9E4B-DDAC-BA35-C0123953018B}"/>
              </a:ext>
            </a:extLst>
          </p:cNvPr>
          <p:cNvCxnSpPr>
            <a:cxnSpLocks/>
            <a:stCxn id="9" idx="1"/>
          </p:cNvCxnSpPr>
          <p:nvPr/>
        </p:nvCxnSpPr>
        <p:spPr>
          <a:xfrm flipH="1">
            <a:off x="3614808" y="1460992"/>
            <a:ext cx="435566" cy="5531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53D4A16E-BE6D-9C99-F62A-6B02F0CF385B}"/>
              </a:ext>
            </a:extLst>
          </p:cNvPr>
          <p:cNvCxnSpPr>
            <a:cxnSpLocks/>
          </p:cNvCxnSpPr>
          <p:nvPr/>
        </p:nvCxnSpPr>
        <p:spPr>
          <a:xfrm flipH="1">
            <a:off x="6725108" y="2265341"/>
            <a:ext cx="390489" cy="5777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Rectangle 17">
            <a:extLst>
              <a:ext uri="{FF2B5EF4-FFF2-40B4-BE49-F238E27FC236}">
                <a16:creationId xmlns:a16="http://schemas.microsoft.com/office/drawing/2014/main" id="{EDB6054B-4B25-33F7-E63C-81A018DE16D4}"/>
              </a:ext>
            </a:extLst>
          </p:cNvPr>
          <p:cNvSpPr/>
          <p:nvPr/>
        </p:nvSpPr>
        <p:spPr>
          <a:xfrm>
            <a:off x="1397384" y="3607715"/>
            <a:ext cx="177748" cy="221136"/>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18">
            <a:extLst>
              <a:ext uri="{FF2B5EF4-FFF2-40B4-BE49-F238E27FC236}">
                <a16:creationId xmlns:a16="http://schemas.microsoft.com/office/drawing/2014/main" id="{571B5F95-AF3D-5D58-6F09-5A09B29D6B07}"/>
              </a:ext>
            </a:extLst>
          </p:cNvPr>
          <p:cNvSpPr/>
          <p:nvPr/>
        </p:nvSpPr>
        <p:spPr>
          <a:xfrm>
            <a:off x="8268231" y="3685515"/>
            <a:ext cx="229445" cy="111108"/>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5B8727F8-477D-6C2A-5141-002054CD2BA7}"/>
              </a:ext>
            </a:extLst>
          </p:cNvPr>
          <p:cNvSpPr/>
          <p:nvPr/>
        </p:nvSpPr>
        <p:spPr>
          <a:xfrm rot="60000">
            <a:off x="2080473" y="2914450"/>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a:extLst>
              <a:ext uri="{FF2B5EF4-FFF2-40B4-BE49-F238E27FC236}">
                <a16:creationId xmlns:a16="http://schemas.microsoft.com/office/drawing/2014/main" id="{EEF024AB-89AE-479C-3F9F-83436BBC9F3B}"/>
              </a:ext>
            </a:extLst>
          </p:cNvPr>
          <p:cNvSpPr/>
          <p:nvPr/>
        </p:nvSpPr>
        <p:spPr>
          <a:xfrm>
            <a:off x="2128285" y="3212360"/>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a:extLst>
              <a:ext uri="{FF2B5EF4-FFF2-40B4-BE49-F238E27FC236}">
                <a16:creationId xmlns:a16="http://schemas.microsoft.com/office/drawing/2014/main" id="{3689CFD6-67B6-C437-8D3A-3114B78C1DEB}"/>
              </a:ext>
            </a:extLst>
          </p:cNvPr>
          <p:cNvSpPr/>
          <p:nvPr/>
        </p:nvSpPr>
        <p:spPr>
          <a:xfrm>
            <a:off x="2941378" y="3237708"/>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3" name="Straight Arrow Connector 22">
            <a:extLst>
              <a:ext uri="{FF2B5EF4-FFF2-40B4-BE49-F238E27FC236}">
                <a16:creationId xmlns:a16="http://schemas.microsoft.com/office/drawing/2014/main" id="{41185639-2843-03E1-65CF-E038CFC6D554}"/>
              </a:ext>
            </a:extLst>
          </p:cNvPr>
          <p:cNvCxnSpPr>
            <a:cxnSpLocks/>
          </p:cNvCxnSpPr>
          <p:nvPr/>
        </p:nvCxnSpPr>
        <p:spPr>
          <a:xfrm flipV="1">
            <a:off x="4833903" y="3741069"/>
            <a:ext cx="209362" cy="1846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F3406280-713E-EE61-4EBC-77AF1FBE9BCC}"/>
              </a:ext>
            </a:extLst>
          </p:cNvPr>
          <p:cNvSpPr/>
          <p:nvPr/>
        </p:nvSpPr>
        <p:spPr>
          <a:xfrm>
            <a:off x="3864139" y="5147828"/>
            <a:ext cx="2447535" cy="1071632"/>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a:extLst>
              <a:ext uri="{FF2B5EF4-FFF2-40B4-BE49-F238E27FC236}">
                <a16:creationId xmlns:a16="http://schemas.microsoft.com/office/drawing/2014/main" id="{66F462F7-256F-A7B3-A98B-C52E13522EFF}"/>
              </a:ext>
            </a:extLst>
          </p:cNvPr>
          <p:cNvSpPr/>
          <p:nvPr/>
        </p:nvSpPr>
        <p:spPr>
          <a:xfrm>
            <a:off x="4040315" y="5849691"/>
            <a:ext cx="507204" cy="1572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a:extLst>
              <a:ext uri="{FF2B5EF4-FFF2-40B4-BE49-F238E27FC236}">
                <a16:creationId xmlns:a16="http://schemas.microsoft.com/office/drawing/2014/main" id="{EC84A1FC-7A61-4E39-4F77-567F8EF5DA5E}"/>
              </a:ext>
            </a:extLst>
          </p:cNvPr>
          <p:cNvSpPr/>
          <p:nvPr/>
        </p:nvSpPr>
        <p:spPr>
          <a:xfrm>
            <a:off x="4834304" y="5849691"/>
            <a:ext cx="507204" cy="1572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TextBox 26">
            <a:extLst>
              <a:ext uri="{FF2B5EF4-FFF2-40B4-BE49-F238E27FC236}">
                <a16:creationId xmlns:a16="http://schemas.microsoft.com/office/drawing/2014/main" id="{1CE1AB2B-54F2-930C-5428-3B4D7852045E}"/>
              </a:ext>
            </a:extLst>
          </p:cNvPr>
          <p:cNvSpPr txBox="1"/>
          <p:nvPr/>
        </p:nvSpPr>
        <p:spPr>
          <a:xfrm>
            <a:off x="4148779" y="5137910"/>
            <a:ext cx="1757898" cy="461665"/>
          </a:xfrm>
          <a:prstGeom prst="rect">
            <a:avLst/>
          </a:prstGeom>
          <a:noFill/>
        </p:spPr>
        <p:txBody>
          <a:bodyPr wrap="square" rtlCol="0">
            <a:spAutoFit/>
          </a:bodyPr>
          <a:lstStyle/>
          <a:p>
            <a:pPr algn="l"/>
            <a:r>
              <a:rPr lang="en-IE" sz="2400"/>
              <a:t>Timer</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9380E29-1380-DADA-88F9-3DD971CAA140}"/>
                  </a:ext>
                </a:extLst>
              </p:cNvPr>
              <p:cNvSpPr txBox="1"/>
              <p:nvPr/>
            </p:nvSpPr>
            <p:spPr>
              <a:xfrm>
                <a:off x="942070" y="5051009"/>
                <a:ext cx="2775120" cy="1323439"/>
              </a:xfrm>
              <a:prstGeom prst="rect">
                <a:avLst/>
              </a:prstGeom>
              <a:noFill/>
            </p:spPr>
            <p:txBody>
              <a:bodyPr wrap="square" rtlCol="0">
                <a:spAutoFit/>
              </a:bodyPr>
              <a:lstStyle/>
              <a:p>
                <a:pPr algn="l"/>
                <a:r>
                  <a:rPr lang="en-IE" sz="2000"/>
                  <a:t>Timer measures:</a:t>
                </a:r>
              </a:p>
              <a:p>
                <a:pPr/>
                <a14:m>
                  <m:oMathPara xmlns:m="http://schemas.openxmlformats.org/officeDocument/2006/math">
                    <m:oMathParaPr>
                      <m:jc m:val="left"/>
                    </m:oMathParaPr>
                    <m:oMath xmlns:m="http://schemas.openxmlformats.org/officeDocument/2006/math">
                      <m:sSub>
                        <m:sSubPr>
                          <m:ctrlPr>
                            <a:rPr lang="en-IE" sz="2000" b="0" i="1" smtClean="0">
                              <a:latin typeface="Cambria Math" panose="02040503050406030204" pitchFamily="18" charset="0"/>
                            </a:rPr>
                          </m:ctrlPr>
                        </m:sSubPr>
                        <m:e>
                          <m:r>
                            <a:rPr lang="en-IE" sz="2000" b="0" i="1" smtClean="0">
                              <a:latin typeface="Cambria Math" panose="02040503050406030204" pitchFamily="18" charset="0"/>
                            </a:rPr>
                            <m:t>𝑡</m:t>
                          </m:r>
                        </m:e>
                        <m:sub>
                          <m:r>
                            <a:rPr lang="en-IE" sz="2000" b="0" i="1" smtClean="0">
                              <a:latin typeface="Cambria Math" panose="02040503050406030204" pitchFamily="18" charset="0"/>
                            </a:rPr>
                            <m:t>1</m:t>
                          </m:r>
                        </m:sub>
                      </m:sSub>
                      <m:r>
                        <a:rPr lang="en-IE" sz="2000" b="0" i="1" smtClean="0">
                          <a:latin typeface="Cambria Math" panose="02040503050406030204" pitchFamily="18" charset="0"/>
                        </a:rPr>
                        <m:t> </m:t>
                      </m:r>
                      <m:r>
                        <a:rPr lang="en-IE" sz="2000" b="0" i="1" smtClean="0">
                          <a:latin typeface="Cambria Math" panose="02040503050406030204" pitchFamily="18" charset="0"/>
                        </a:rPr>
                        <m:t>𝑡𝑖𝑚𝑒</m:t>
                      </m:r>
                      <m:r>
                        <a:rPr lang="en-IE" sz="2000" b="0" i="1" smtClean="0">
                          <a:latin typeface="Cambria Math" panose="02040503050406030204" pitchFamily="18" charset="0"/>
                        </a:rPr>
                        <m:t> </m:t>
                      </m:r>
                      <m:r>
                        <a:rPr lang="en-IE" sz="2000" b="0" i="1" smtClean="0">
                          <a:latin typeface="Cambria Math" panose="02040503050406030204" pitchFamily="18" charset="0"/>
                        </a:rPr>
                        <m:t>𝑖𝑛</m:t>
                      </m:r>
                      <m:r>
                        <a:rPr lang="en-IE" sz="2000" b="0" i="1" smtClean="0">
                          <a:latin typeface="Cambria Math" panose="02040503050406030204" pitchFamily="18" charset="0"/>
                        </a:rPr>
                        <m:t> </m:t>
                      </m:r>
                      <m:sSup>
                        <m:sSupPr>
                          <m:ctrlPr>
                            <a:rPr lang="en-IE" sz="2000" b="0" i="1" smtClean="0">
                              <a:latin typeface="Cambria Math" panose="02040503050406030204" pitchFamily="18" charset="0"/>
                            </a:rPr>
                          </m:ctrlPr>
                        </m:sSupPr>
                        <m:e>
                          <m:r>
                            <a:rPr lang="en-IE" sz="2000" b="0" i="1" smtClean="0">
                              <a:latin typeface="Cambria Math" panose="02040503050406030204" pitchFamily="18" charset="0"/>
                            </a:rPr>
                            <m:t>1</m:t>
                          </m:r>
                        </m:e>
                        <m:sup>
                          <m:r>
                            <a:rPr lang="en-IE" sz="2000" b="0" i="1" smtClean="0">
                              <a:latin typeface="Cambria Math" panose="02040503050406030204" pitchFamily="18" charset="0"/>
                            </a:rPr>
                            <m:t>𝑠𝑡</m:t>
                          </m:r>
                        </m:sup>
                      </m:sSup>
                      <m:r>
                        <a:rPr lang="en-IE" sz="2000" b="0" i="1" smtClean="0">
                          <a:latin typeface="Cambria Math" panose="02040503050406030204" pitchFamily="18" charset="0"/>
                        </a:rPr>
                        <m:t> </m:t>
                      </m:r>
                      <m:r>
                        <a:rPr lang="en-IE" sz="2000" b="0" i="1" smtClean="0">
                          <a:latin typeface="Cambria Math" panose="02040503050406030204" pitchFamily="18" charset="0"/>
                        </a:rPr>
                        <m:t>𝑔𝑎𝑡𝑒</m:t>
                      </m:r>
                    </m:oMath>
                  </m:oMathPara>
                </a14:m>
                <a:endParaRPr lang="en-IE" sz="2000" b="0"/>
              </a:p>
              <a:p>
                <a:pPr/>
                <a14:m>
                  <m:oMathPara xmlns:m="http://schemas.openxmlformats.org/officeDocument/2006/math">
                    <m:oMathParaPr>
                      <m:jc m:val="left"/>
                    </m:oMathParaPr>
                    <m:oMath xmlns:m="http://schemas.openxmlformats.org/officeDocument/2006/math">
                      <m:sSub>
                        <m:sSubPr>
                          <m:ctrlPr>
                            <a:rPr lang="en-IE" sz="2000" b="0" i="1" smtClean="0">
                              <a:latin typeface="Cambria Math" panose="02040503050406030204" pitchFamily="18" charset="0"/>
                            </a:rPr>
                          </m:ctrlPr>
                        </m:sSubPr>
                        <m:e>
                          <m:r>
                            <a:rPr lang="en-IE" sz="2000" b="0" i="1" smtClean="0">
                              <a:latin typeface="Cambria Math" panose="02040503050406030204" pitchFamily="18" charset="0"/>
                            </a:rPr>
                            <m:t>𝑡</m:t>
                          </m:r>
                        </m:e>
                        <m:sub>
                          <m:r>
                            <a:rPr lang="en-IE" sz="2000" b="0" i="1" smtClean="0">
                              <a:latin typeface="Cambria Math" panose="02040503050406030204" pitchFamily="18" charset="0"/>
                            </a:rPr>
                            <m:t>2</m:t>
                          </m:r>
                        </m:sub>
                      </m:sSub>
                      <m:r>
                        <a:rPr lang="en-IE" sz="2000" b="0" i="1" smtClean="0">
                          <a:latin typeface="Cambria Math" panose="02040503050406030204" pitchFamily="18" charset="0"/>
                        </a:rPr>
                        <m:t> </m:t>
                      </m:r>
                      <m:r>
                        <a:rPr lang="en-IE" sz="2000" b="0" i="1" smtClean="0">
                          <a:latin typeface="Cambria Math" panose="02040503050406030204" pitchFamily="18" charset="0"/>
                        </a:rPr>
                        <m:t>𝑡𝑖𝑚𝑒</m:t>
                      </m:r>
                      <m:r>
                        <a:rPr lang="en-IE" sz="2000" b="0" i="1" smtClean="0">
                          <a:latin typeface="Cambria Math" panose="02040503050406030204" pitchFamily="18" charset="0"/>
                        </a:rPr>
                        <m:t> </m:t>
                      </m:r>
                      <m:r>
                        <a:rPr lang="en-IE" sz="2000" b="0" i="1" smtClean="0">
                          <a:latin typeface="Cambria Math" panose="02040503050406030204" pitchFamily="18" charset="0"/>
                        </a:rPr>
                        <m:t>𝑖𝑛</m:t>
                      </m:r>
                      <m:r>
                        <a:rPr lang="en-IE" sz="2000" b="0" i="1" smtClean="0">
                          <a:latin typeface="Cambria Math" panose="02040503050406030204" pitchFamily="18" charset="0"/>
                        </a:rPr>
                        <m:t> </m:t>
                      </m:r>
                      <m:sSup>
                        <m:sSupPr>
                          <m:ctrlPr>
                            <a:rPr lang="en-IE" sz="2000" b="0" i="1" smtClean="0">
                              <a:latin typeface="Cambria Math" panose="02040503050406030204" pitchFamily="18" charset="0"/>
                            </a:rPr>
                          </m:ctrlPr>
                        </m:sSupPr>
                        <m:e>
                          <m:r>
                            <a:rPr lang="en-IE" sz="2000" b="0" i="1" smtClean="0">
                              <a:latin typeface="Cambria Math" panose="02040503050406030204" pitchFamily="18" charset="0"/>
                            </a:rPr>
                            <m:t>2</m:t>
                          </m:r>
                        </m:e>
                        <m:sup>
                          <m:r>
                            <a:rPr lang="en-IE" sz="2000" b="0" i="1" smtClean="0">
                              <a:latin typeface="Cambria Math" panose="02040503050406030204" pitchFamily="18" charset="0"/>
                            </a:rPr>
                            <m:t>𝑛𝑑</m:t>
                          </m:r>
                        </m:sup>
                      </m:sSup>
                      <m:r>
                        <a:rPr lang="en-IE" sz="2000" b="0" i="1" smtClean="0">
                          <a:latin typeface="Cambria Math" panose="02040503050406030204" pitchFamily="18" charset="0"/>
                        </a:rPr>
                        <m:t> </m:t>
                      </m:r>
                      <m:r>
                        <a:rPr lang="en-IE" sz="2000" b="0" i="1" smtClean="0">
                          <a:latin typeface="Cambria Math" panose="02040503050406030204" pitchFamily="18" charset="0"/>
                        </a:rPr>
                        <m:t>𝑔𝑎𝑡𝑒</m:t>
                      </m:r>
                    </m:oMath>
                  </m:oMathPara>
                </a14:m>
                <a:endParaRPr lang="en-IE" sz="2000" b="0"/>
              </a:p>
              <a:p>
                <a:endParaRPr lang="en-IE" sz="2000"/>
              </a:p>
            </p:txBody>
          </p:sp>
        </mc:Choice>
        <mc:Fallback xmlns="">
          <p:sp>
            <p:nvSpPr>
              <p:cNvPr id="28" name="TextBox 27">
                <a:extLst>
                  <a:ext uri="{FF2B5EF4-FFF2-40B4-BE49-F238E27FC236}">
                    <a16:creationId xmlns:a16="http://schemas.microsoft.com/office/drawing/2014/main" id="{B9380E29-1380-DADA-88F9-3DD971CAA140}"/>
                  </a:ext>
                </a:extLst>
              </p:cNvPr>
              <p:cNvSpPr txBox="1">
                <a:spLocks noRot="1" noChangeAspect="1" noMove="1" noResize="1" noEditPoints="1" noAdjustHandles="1" noChangeArrowheads="1" noChangeShapeType="1" noTextEdit="1"/>
              </p:cNvSpPr>
              <p:nvPr/>
            </p:nvSpPr>
            <p:spPr>
              <a:xfrm>
                <a:off x="942070" y="5051009"/>
                <a:ext cx="2775120" cy="1323439"/>
              </a:xfrm>
              <a:prstGeom prst="rect">
                <a:avLst/>
              </a:prstGeom>
              <a:blipFill>
                <a:blip r:embed="rId2"/>
                <a:stretch>
                  <a:fillRect l="-2418" t="-2304"/>
                </a:stretch>
              </a:blipFill>
            </p:spPr>
            <p:txBody>
              <a:bodyPr/>
              <a:lstStyle/>
              <a:p>
                <a:r>
                  <a:rPr lang="en-US">
                    <a:noFill/>
                  </a:rPr>
                  <a:t> </a:t>
                </a:r>
              </a:p>
            </p:txBody>
          </p:sp>
        </mc:Fallback>
      </mc:AlternateContent>
      <p:sp>
        <p:nvSpPr>
          <p:cNvPr id="29" name="Freeform: Shape 28">
            <a:extLst>
              <a:ext uri="{FF2B5EF4-FFF2-40B4-BE49-F238E27FC236}">
                <a16:creationId xmlns:a16="http://schemas.microsoft.com/office/drawing/2014/main" id="{631243B7-ACC7-944A-C56A-22CD60D3156E}"/>
              </a:ext>
            </a:extLst>
          </p:cNvPr>
          <p:cNvSpPr/>
          <p:nvPr/>
        </p:nvSpPr>
        <p:spPr>
          <a:xfrm>
            <a:off x="5664688" y="3595332"/>
            <a:ext cx="768408" cy="2175933"/>
          </a:xfrm>
          <a:custGeom>
            <a:avLst/>
            <a:gdLst>
              <a:gd name="connsiteX0" fmla="*/ 496310 w 530899"/>
              <a:gd name="connsiteY0" fmla="*/ 0 h 2150533"/>
              <a:gd name="connsiteX1" fmla="*/ 479377 w 530899"/>
              <a:gd name="connsiteY1" fmla="*/ 1032933 h 2150533"/>
              <a:gd name="connsiteX2" fmla="*/ 5243 w 530899"/>
              <a:gd name="connsiteY2" fmla="*/ 1464733 h 2150533"/>
              <a:gd name="connsiteX3" fmla="*/ 267710 w 530899"/>
              <a:gd name="connsiteY3" fmla="*/ 2150533 h 2150533"/>
              <a:gd name="connsiteX0" fmla="*/ 733819 w 768408"/>
              <a:gd name="connsiteY0" fmla="*/ 0 h 2175933"/>
              <a:gd name="connsiteX1" fmla="*/ 716886 w 768408"/>
              <a:gd name="connsiteY1" fmla="*/ 1032933 h 2175933"/>
              <a:gd name="connsiteX2" fmla="*/ 242752 w 768408"/>
              <a:gd name="connsiteY2" fmla="*/ 1464733 h 2175933"/>
              <a:gd name="connsiteX3" fmla="*/ 39553 w 768408"/>
              <a:gd name="connsiteY3" fmla="*/ 2175933 h 2175933"/>
            </a:gdLst>
            <a:ahLst/>
            <a:cxnLst>
              <a:cxn ang="0">
                <a:pos x="connsiteX0" y="connsiteY0"/>
              </a:cxn>
              <a:cxn ang="0">
                <a:pos x="connsiteX1" y="connsiteY1"/>
              </a:cxn>
              <a:cxn ang="0">
                <a:pos x="connsiteX2" y="connsiteY2"/>
              </a:cxn>
              <a:cxn ang="0">
                <a:pos x="connsiteX3" y="connsiteY3"/>
              </a:cxn>
            </a:cxnLst>
            <a:rect l="l" t="t" r="r" b="b"/>
            <a:pathLst>
              <a:path w="768408" h="2175933">
                <a:moveTo>
                  <a:pt x="733819" y="0"/>
                </a:moveTo>
                <a:cubicBezTo>
                  <a:pt x="766274" y="394405"/>
                  <a:pt x="798730" y="788811"/>
                  <a:pt x="716886" y="1032933"/>
                </a:cubicBezTo>
                <a:cubicBezTo>
                  <a:pt x="635042" y="1277055"/>
                  <a:pt x="278030" y="1278466"/>
                  <a:pt x="242752" y="1464733"/>
                </a:cubicBezTo>
                <a:cubicBezTo>
                  <a:pt x="207474" y="1651000"/>
                  <a:pt x="-109320" y="1926166"/>
                  <a:pt x="39553" y="217593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Freeform: Shape 29">
            <a:extLst>
              <a:ext uri="{FF2B5EF4-FFF2-40B4-BE49-F238E27FC236}">
                <a16:creationId xmlns:a16="http://schemas.microsoft.com/office/drawing/2014/main" id="{DD95C094-AE1A-34D2-8B9B-93BA56B878DE}"/>
              </a:ext>
            </a:extLst>
          </p:cNvPr>
          <p:cNvSpPr/>
          <p:nvPr/>
        </p:nvSpPr>
        <p:spPr>
          <a:xfrm>
            <a:off x="5550821" y="3544493"/>
            <a:ext cx="768408" cy="2175933"/>
          </a:xfrm>
          <a:custGeom>
            <a:avLst/>
            <a:gdLst>
              <a:gd name="connsiteX0" fmla="*/ 496310 w 530899"/>
              <a:gd name="connsiteY0" fmla="*/ 0 h 2150533"/>
              <a:gd name="connsiteX1" fmla="*/ 479377 w 530899"/>
              <a:gd name="connsiteY1" fmla="*/ 1032933 h 2150533"/>
              <a:gd name="connsiteX2" fmla="*/ 5243 w 530899"/>
              <a:gd name="connsiteY2" fmla="*/ 1464733 h 2150533"/>
              <a:gd name="connsiteX3" fmla="*/ 267710 w 530899"/>
              <a:gd name="connsiteY3" fmla="*/ 2150533 h 2150533"/>
              <a:gd name="connsiteX0" fmla="*/ 733819 w 768408"/>
              <a:gd name="connsiteY0" fmla="*/ 0 h 2175933"/>
              <a:gd name="connsiteX1" fmla="*/ 716886 w 768408"/>
              <a:gd name="connsiteY1" fmla="*/ 1032933 h 2175933"/>
              <a:gd name="connsiteX2" fmla="*/ 242752 w 768408"/>
              <a:gd name="connsiteY2" fmla="*/ 1464733 h 2175933"/>
              <a:gd name="connsiteX3" fmla="*/ 39553 w 768408"/>
              <a:gd name="connsiteY3" fmla="*/ 2175933 h 2175933"/>
            </a:gdLst>
            <a:ahLst/>
            <a:cxnLst>
              <a:cxn ang="0">
                <a:pos x="connsiteX0" y="connsiteY0"/>
              </a:cxn>
              <a:cxn ang="0">
                <a:pos x="connsiteX1" y="connsiteY1"/>
              </a:cxn>
              <a:cxn ang="0">
                <a:pos x="connsiteX2" y="connsiteY2"/>
              </a:cxn>
              <a:cxn ang="0">
                <a:pos x="connsiteX3" y="connsiteY3"/>
              </a:cxn>
            </a:cxnLst>
            <a:rect l="l" t="t" r="r" b="b"/>
            <a:pathLst>
              <a:path w="768408" h="2175933">
                <a:moveTo>
                  <a:pt x="733819" y="0"/>
                </a:moveTo>
                <a:cubicBezTo>
                  <a:pt x="766274" y="394405"/>
                  <a:pt x="798730" y="788811"/>
                  <a:pt x="716886" y="1032933"/>
                </a:cubicBezTo>
                <a:cubicBezTo>
                  <a:pt x="635042" y="1277055"/>
                  <a:pt x="278030" y="1278466"/>
                  <a:pt x="242752" y="1464733"/>
                </a:cubicBezTo>
                <a:cubicBezTo>
                  <a:pt x="207474" y="1651000"/>
                  <a:pt x="-109320" y="1926166"/>
                  <a:pt x="39553" y="217593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31" name="Group 30">
            <a:extLst>
              <a:ext uri="{FF2B5EF4-FFF2-40B4-BE49-F238E27FC236}">
                <a16:creationId xmlns:a16="http://schemas.microsoft.com/office/drawing/2014/main" id="{67DF33ED-CE45-8852-65DC-5D5D36C247CB}"/>
              </a:ext>
            </a:extLst>
          </p:cNvPr>
          <p:cNvGrpSpPr/>
          <p:nvPr/>
        </p:nvGrpSpPr>
        <p:grpSpPr>
          <a:xfrm rot="20123161">
            <a:off x="3514756" y="3440800"/>
            <a:ext cx="608229" cy="2172182"/>
            <a:chOff x="2930779" y="3030200"/>
            <a:chExt cx="608229" cy="2172182"/>
          </a:xfrm>
        </p:grpSpPr>
        <p:sp>
          <p:nvSpPr>
            <p:cNvPr id="32" name="Freeform: Shape 31">
              <a:extLst>
                <a:ext uri="{FF2B5EF4-FFF2-40B4-BE49-F238E27FC236}">
                  <a16:creationId xmlns:a16="http://schemas.microsoft.com/office/drawing/2014/main" id="{FAEC4641-D6B6-8204-99AE-4C8F4DAA1E1E}"/>
                </a:ext>
              </a:extLst>
            </p:cNvPr>
            <p:cNvSpPr/>
            <p:nvPr/>
          </p:nvSpPr>
          <p:spPr>
            <a:xfrm>
              <a:off x="2930779" y="3030200"/>
              <a:ext cx="530899" cy="2150533"/>
            </a:xfrm>
            <a:custGeom>
              <a:avLst/>
              <a:gdLst>
                <a:gd name="connsiteX0" fmla="*/ 496310 w 530899"/>
                <a:gd name="connsiteY0" fmla="*/ 0 h 2150533"/>
                <a:gd name="connsiteX1" fmla="*/ 479377 w 530899"/>
                <a:gd name="connsiteY1" fmla="*/ 1032933 h 2150533"/>
                <a:gd name="connsiteX2" fmla="*/ 5243 w 530899"/>
                <a:gd name="connsiteY2" fmla="*/ 1464733 h 2150533"/>
                <a:gd name="connsiteX3" fmla="*/ 267710 w 530899"/>
                <a:gd name="connsiteY3" fmla="*/ 2150533 h 2150533"/>
              </a:gdLst>
              <a:ahLst/>
              <a:cxnLst>
                <a:cxn ang="0">
                  <a:pos x="connsiteX0" y="connsiteY0"/>
                </a:cxn>
                <a:cxn ang="0">
                  <a:pos x="connsiteX1" y="connsiteY1"/>
                </a:cxn>
                <a:cxn ang="0">
                  <a:pos x="connsiteX2" y="connsiteY2"/>
                </a:cxn>
                <a:cxn ang="0">
                  <a:pos x="connsiteX3" y="connsiteY3"/>
                </a:cxn>
              </a:cxnLst>
              <a:rect l="l" t="t" r="r" b="b"/>
              <a:pathLst>
                <a:path w="530899" h="2150533">
                  <a:moveTo>
                    <a:pt x="496310" y="0"/>
                  </a:moveTo>
                  <a:cubicBezTo>
                    <a:pt x="528765" y="394405"/>
                    <a:pt x="561221" y="788811"/>
                    <a:pt x="479377" y="1032933"/>
                  </a:cubicBezTo>
                  <a:cubicBezTo>
                    <a:pt x="397533" y="1277055"/>
                    <a:pt x="40521" y="1278466"/>
                    <a:pt x="5243" y="1464733"/>
                  </a:cubicBezTo>
                  <a:cubicBezTo>
                    <a:pt x="-30035" y="1651000"/>
                    <a:pt x="118837" y="1900766"/>
                    <a:pt x="267710" y="215053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Freeform: Shape 32">
              <a:extLst>
                <a:ext uri="{FF2B5EF4-FFF2-40B4-BE49-F238E27FC236}">
                  <a16:creationId xmlns:a16="http://schemas.microsoft.com/office/drawing/2014/main" id="{FF4B70CB-796F-6842-C960-48DB291988D3}"/>
                </a:ext>
              </a:extLst>
            </p:cNvPr>
            <p:cNvSpPr/>
            <p:nvPr/>
          </p:nvSpPr>
          <p:spPr>
            <a:xfrm>
              <a:off x="3008109" y="3051849"/>
              <a:ext cx="530899" cy="2150533"/>
            </a:xfrm>
            <a:custGeom>
              <a:avLst/>
              <a:gdLst>
                <a:gd name="connsiteX0" fmla="*/ 496310 w 530899"/>
                <a:gd name="connsiteY0" fmla="*/ 0 h 2150533"/>
                <a:gd name="connsiteX1" fmla="*/ 479377 w 530899"/>
                <a:gd name="connsiteY1" fmla="*/ 1032933 h 2150533"/>
                <a:gd name="connsiteX2" fmla="*/ 5243 w 530899"/>
                <a:gd name="connsiteY2" fmla="*/ 1464733 h 2150533"/>
                <a:gd name="connsiteX3" fmla="*/ 267710 w 530899"/>
                <a:gd name="connsiteY3" fmla="*/ 2150533 h 2150533"/>
              </a:gdLst>
              <a:ahLst/>
              <a:cxnLst>
                <a:cxn ang="0">
                  <a:pos x="connsiteX0" y="connsiteY0"/>
                </a:cxn>
                <a:cxn ang="0">
                  <a:pos x="connsiteX1" y="connsiteY1"/>
                </a:cxn>
                <a:cxn ang="0">
                  <a:pos x="connsiteX2" y="connsiteY2"/>
                </a:cxn>
                <a:cxn ang="0">
                  <a:pos x="connsiteX3" y="connsiteY3"/>
                </a:cxn>
              </a:cxnLst>
              <a:rect l="l" t="t" r="r" b="b"/>
              <a:pathLst>
                <a:path w="530899" h="2150533">
                  <a:moveTo>
                    <a:pt x="496310" y="0"/>
                  </a:moveTo>
                  <a:cubicBezTo>
                    <a:pt x="528765" y="394405"/>
                    <a:pt x="561221" y="788811"/>
                    <a:pt x="479377" y="1032933"/>
                  </a:cubicBezTo>
                  <a:cubicBezTo>
                    <a:pt x="397533" y="1277055"/>
                    <a:pt x="40521" y="1278466"/>
                    <a:pt x="5243" y="1464733"/>
                  </a:cubicBezTo>
                  <a:cubicBezTo>
                    <a:pt x="-30035" y="1651000"/>
                    <a:pt x="118837" y="1900766"/>
                    <a:pt x="267710" y="215053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4" name="Oval 33">
            <a:extLst>
              <a:ext uri="{FF2B5EF4-FFF2-40B4-BE49-F238E27FC236}">
                <a16:creationId xmlns:a16="http://schemas.microsoft.com/office/drawing/2014/main" id="{F7AB37A1-A768-3689-8C35-58846F31F7D5}"/>
              </a:ext>
            </a:extLst>
          </p:cNvPr>
          <p:cNvSpPr/>
          <p:nvPr/>
        </p:nvSpPr>
        <p:spPr>
          <a:xfrm>
            <a:off x="5565764" y="2824408"/>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a:extLst>
              <a:ext uri="{FF2B5EF4-FFF2-40B4-BE49-F238E27FC236}">
                <a16:creationId xmlns:a16="http://schemas.microsoft.com/office/drawing/2014/main" id="{CF5B95BF-35FE-22CC-61ED-FF74F1EDB6B6}"/>
              </a:ext>
            </a:extLst>
          </p:cNvPr>
          <p:cNvSpPr/>
          <p:nvPr/>
        </p:nvSpPr>
        <p:spPr>
          <a:xfrm>
            <a:off x="5939989" y="2775212"/>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a:extLst>
              <a:ext uri="{FF2B5EF4-FFF2-40B4-BE49-F238E27FC236}">
                <a16:creationId xmlns:a16="http://schemas.microsoft.com/office/drawing/2014/main" id="{B60B5568-2206-BB7A-C88F-D163A7730111}"/>
              </a:ext>
            </a:extLst>
          </p:cNvPr>
          <p:cNvSpPr/>
          <p:nvPr/>
        </p:nvSpPr>
        <p:spPr>
          <a:xfrm>
            <a:off x="6333733" y="2828925"/>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A775E727-90E5-1871-5BFC-FF6AD2D2E3C0}"/>
              </a:ext>
            </a:extLst>
          </p:cNvPr>
          <p:cNvSpPr/>
          <p:nvPr/>
        </p:nvSpPr>
        <p:spPr>
          <a:xfrm rot="60000">
            <a:off x="5517952" y="2956771"/>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a:extLst>
              <a:ext uri="{FF2B5EF4-FFF2-40B4-BE49-F238E27FC236}">
                <a16:creationId xmlns:a16="http://schemas.microsoft.com/office/drawing/2014/main" id="{E8C4C466-F732-0E2C-903B-382F03E33544}"/>
              </a:ext>
            </a:extLst>
          </p:cNvPr>
          <p:cNvSpPr/>
          <p:nvPr/>
        </p:nvSpPr>
        <p:spPr>
          <a:xfrm>
            <a:off x="5565764" y="3254681"/>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a:extLst>
              <a:ext uri="{FF2B5EF4-FFF2-40B4-BE49-F238E27FC236}">
                <a16:creationId xmlns:a16="http://schemas.microsoft.com/office/drawing/2014/main" id="{7D531654-CBE8-13F0-E457-CDB4411F1D28}"/>
              </a:ext>
            </a:extLst>
          </p:cNvPr>
          <p:cNvSpPr/>
          <p:nvPr/>
        </p:nvSpPr>
        <p:spPr>
          <a:xfrm>
            <a:off x="6378857" y="3280029"/>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a:extLst>
              <a:ext uri="{FF2B5EF4-FFF2-40B4-BE49-F238E27FC236}">
                <a16:creationId xmlns:a16="http://schemas.microsoft.com/office/drawing/2014/main" id="{CCD1B548-6C79-E80F-6746-8C6DA01CC23F}"/>
              </a:ext>
            </a:extLst>
          </p:cNvPr>
          <p:cNvSpPr/>
          <p:nvPr/>
        </p:nvSpPr>
        <p:spPr>
          <a:xfrm>
            <a:off x="6173151" y="2175158"/>
            <a:ext cx="229824" cy="15361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extBox 40">
            <a:extLst>
              <a:ext uri="{FF2B5EF4-FFF2-40B4-BE49-F238E27FC236}">
                <a16:creationId xmlns:a16="http://schemas.microsoft.com/office/drawing/2014/main" id="{C1C0CB1F-83D8-C00A-7FFC-B585F533628C}"/>
              </a:ext>
            </a:extLst>
          </p:cNvPr>
          <p:cNvSpPr txBox="1"/>
          <p:nvPr/>
        </p:nvSpPr>
        <p:spPr>
          <a:xfrm>
            <a:off x="3844858" y="1852906"/>
            <a:ext cx="2132785" cy="1077218"/>
          </a:xfrm>
          <a:prstGeom prst="rect">
            <a:avLst/>
          </a:prstGeom>
          <a:noFill/>
        </p:spPr>
        <p:txBody>
          <a:bodyPr wrap="square" rtlCol="0">
            <a:spAutoFit/>
          </a:bodyPr>
          <a:lstStyle/>
          <a:p>
            <a:pPr algn="l"/>
            <a:r>
              <a:rPr lang="en-IE" sz="2400"/>
              <a:t>Velcro</a:t>
            </a:r>
            <a:r>
              <a:rPr lang="en-IE" sz="2000"/>
              <a:t> </a:t>
            </a:r>
            <a:r>
              <a:rPr lang="en-GB" sz="2000"/>
              <a:t>or wax </a:t>
            </a:r>
            <a:r>
              <a:rPr lang="en-IE" sz="2000"/>
              <a:t>to make trolleys stick together</a:t>
            </a:r>
          </a:p>
        </p:txBody>
      </p:sp>
      <p:sp>
        <p:nvSpPr>
          <p:cNvPr id="42" name="Rectangle 41">
            <a:extLst>
              <a:ext uri="{FF2B5EF4-FFF2-40B4-BE49-F238E27FC236}">
                <a16:creationId xmlns:a16="http://schemas.microsoft.com/office/drawing/2014/main" id="{71494824-8F5A-16FA-3944-673EB7919DD9}"/>
              </a:ext>
            </a:extLst>
          </p:cNvPr>
          <p:cNvSpPr/>
          <p:nvPr/>
        </p:nvSpPr>
        <p:spPr>
          <a:xfrm>
            <a:off x="3229783" y="3003207"/>
            <a:ext cx="91845" cy="1850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a:extLst>
              <a:ext uri="{FF2B5EF4-FFF2-40B4-BE49-F238E27FC236}">
                <a16:creationId xmlns:a16="http://schemas.microsoft.com/office/drawing/2014/main" id="{D1C2EF88-24BE-EF57-6490-7B74F21F8093}"/>
              </a:ext>
            </a:extLst>
          </p:cNvPr>
          <p:cNvSpPr/>
          <p:nvPr/>
        </p:nvSpPr>
        <p:spPr>
          <a:xfrm>
            <a:off x="5422459" y="3049059"/>
            <a:ext cx="91845" cy="1850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TextBox 43">
            <a:extLst>
              <a:ext uri="{FF2B5EF4-FFF2-40B4-BE49-F238E27FC236}">
                <a16:creationId xmlns:a16="http://schemas.microsoft.com/office/drawing/2014/main" id="{C16DEB06-62A6-6195-9473-C27AF84EC421}"/>
              </a:ext>
            </a:extLst>
          </p:cNvPr>
          <p:cNvSpPr txBox="1"/>
          <p:nvPr/>
        </p:nvSpPr>
        <p:spPr>
          <a:xfrm>
            <a:off x="6670356" y="1812050"/>
            <a:ext cx="1183144" cy="461665"/>
          </a:xfrm>
          <a:prstGeom prst="rect">
            <a:avLst/>
          </a:prstGeom>
          <a:noFill/>
        </p:spPr>
        <p:txBody>
          <a:bodyPr wrap="none" rtlCol="0">
            <a:spAutoFit/>
          </a:bodyPr>
          <a:lstStyle/>
          <a:p>
            <a:pPr algn="l"/>
            <a:r>
              <a:rPr lang="en-IE" sz="2400"/>
              <a:t>Trolly 2</a:t>
            </a:r>
          </a:p>
        </p:txBody>
      </p:sp>
      <p:cxnSp>
        <p:nvCxnSpPr>
          <p:cNvPr id="45" name="Straight Arrow Connector 44">
            <a:extLst>
              <a:ext uri="{FF2B5EF4-FFF2-40B4-BE49-F238E27FC236}">
                <a16:creationId xmlns:a16="http://schemas.microsoft.com/office/drawing/2014/main" id="{AD049B70-CDEA-47A5-8665-067921786F4E}"/>
              </a:ext>
            </a:extLst>
          </p:cNvPr>
          <p:cNvCxnSpPr>
            <a:cxnSpLocks/>
            <a:endCxn id="43" idx="1"/>
          </p:cNvCxnSpPr>
          <p:nvPr/>
        </p:nvCxnSpPr>
        <p:spPr>
          <a:xfrm>
            <a:off x="4731019" y="2900724"/>
            <a:ext cx="691440" cy="2408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5E4E794E-48D1-22BB-4F96-5F60C0FD667D}"/>
              </a:ext>
            </a:extLst>
          </p:cNvPr>
          <p:cNvCxnSpPr>
            <a:cxnSpLocks/>
            <a:endCxn id="42" idx="3"/>
          </p:cNvCxnSpPr>
          <p:nvPr/>
        </p:nvCxnSpPr>
        <p:spPr>
          <a:xfrm flipH="1">
            <a:off x="3321628" y="2889188"/>
            <a:ext cx="661567" cy="2065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51" name="Group 50">
            <a:extLst>
              <a:ext uri="{FF2B5EF4-FFF2-40B4-BE49-F238E27FC236}">
                <a16:creationId xmlns:a16="http://schemas.microsoft.com/office/drawing/2014/main" id="{65BB6C19-D665-319A-212C-F2E480CB4F82}"/>
              </a:ext>
            </a:extLst>
          </p:cNvPr>
          <p:cNvGrpSpPr/>
          <p:nvPr/>
        </p:nvGrpSpPr>
        <p:grpSpPr>
          <a:xfrm>
            <a:off x="6921272" y="5452592"/>
            <a:ext cx="1650427" cy="461665"/>
            <a:chOff x="144683" y="3162967"/>
            <a:chExt cx="2567634" cy="841785"/>
          </a:xfrm>
        </p:grpSpPr>
        <p:sp>
          <p:nvSpPr>
            <p:cNvPr id="47" name="Rectangle: Rounded Corners 46">
              <a:extLst>
                <a:ext uri="{FF2B5EF4-FFF2-40B4-BE49-F238E27FC236}">
                  <a16:creationId xmlns:a16="http://schemas.microsoft.com/office/drawing/2014/main" id="{3B20190A-5093-6DE5-0E19-B6D7A28033DB}"/>
                </a:ext>
              </a:extLst>
            </p:cNvPr>
            <p:cNvSpPr/>
            <p:nvPr/>
          </p:nvSpPr>
          <p:spPr>
            <a:xfrm>
              <a:off x="338401" y="3162967"/>
              <a:ext cx="2180198" cy="486137"/>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Rounded Corners 47">
              <a:extLst>
                <a:ext uri="{FF2B5EF4-FFF2-40B4-BE49-F238E27FC236}">
                  <a16:creationId xmlns:a16="http://schemas.microsoft.com/office/drawing/2014/main" id="{FB57A533-1F17-500C-02AC-BFD71DAD6503}"/>
                </a:ext>
              </a:extLst>
            </p:cNvPr>
            <p:cNvSpPr/>
            <p:nvPr/>
          </p:nvSpPr>
          <p:spPr>
            <a:xfrm>
              <a:off x="144683" y="3336665"/>
              <a:ext cx="2567634" cy="599306"/>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48">
              <a:extLst>
                <a:ext uri="{FF2B5EF4-FFF2-40B4-BE49-F238E27FC236}">
                  <a16:creationId xmlns:a16="http://schemas.microsoft.com/office/drawing/2014/main" id="{94DD8DC3-C4AB-3FC6-9D52-4E3E0B333926}"/>
                </a:ext>
              </a:extLst>
            </p:cNvPr>
            <p:cNvSpPr/>
            <p:nvPr/>
          </p:nvSpPr>
          <p:spPr>
            <a:xfrm>
              <a:off x="552216" y="3461409"/>
              <a:ext cx="1724628" cy="3613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C3F43CB-FBAC-8FA5-5B7B-86D02D6AA62C}"/>
                    </a:ext>
                  </a:extLst>
                </p:cNvPr>
                <p:cNvSpPr txBox="1"/>
                <p:nvPr/>
              </p:nvSpPr>
              <p:spPr>
                <a:xfrm>
                  <a:off x="842840" y="3162967"/>
                  <a:ext cx="105557" cy="84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IE" sz="2400" i="1" smtClean="0">
                            <a:latin typeface="Cambria Math" panose="02040503050406030204" pitchFamily="18" charset="0"/>
                          </a:rPr>
                          <m:t>𝑚</m:t>
                        </m:r>
                      </m:oMath>
                    </m:oMathPara>
                  </a14:m>
                  <a:endParaRPr lang="en-IE" sz="2400"/>
                </a:p>
              </p:txBody>
            </p:sp>
          </mc:Choice>
          <mc:Fallback xmlns="">
            <p:sp>
              <p:nvSpPr>
                <p:cNvPr id="50" name="TextBox 49">
                  <a:extLst>
                    <a:ext uri="{FF2B5EF4-FFF2-40B4-BE49-F238E27FC236}">
                      <a16:creationId xmlns:a16="http://schemas.microsoft.com/office/drawing/2014/main" id="{FC3F43CB-FBAC-8FA5-5B7B-86D02D6AA62C}"/>
                    </a:ext>
                  </a:extLst>
                </p:cNvPr>
                <p:cNvSpPr txBox="1">
                  <a:spLocks noRot="1" noChangeAspect="1" noMove="1" noResize="1" noEditPoints="1" noAdjustHandles="1" noChangeArrowheads="1" noChangeShapeType="1" noTextEdit="1"/>
                </p:cNvSpPr>
                <p:nvPr/>
              </p:nvSpPr>
              <p:spPr>
                <a:xfrm>
                  <a:off x="842840" y="3162967"/>
                  <a:ext cx="105557" cy="841785"/>
                </a:xfrm>
                <a:prstGeom prst="rect">
                  <a:avLst/>
                </a:prstGeom>
                <a:blipFill>
                  <a:blip r:embed="rId3"/>
                  <a:stretch>
                    <a:fillRect l="-63636" r="-445455"/>
                  </a:stretch>
                </a:blipFill>
              </p:spPr>
              <p:txBody>
                <a:bodyPr/>
                <a:lstStyle/>
                <a:p>
                  <a:r>
                    <a:rPr lang="en-US">
                      <a:noFill/>
                    </a:rPr>
                    <a:t> </a:t>
                  </a:r>
                </a:p>
              </p:txBody>
            </p:sp>
          </mc:Fallback>
        </mc:AlternateContent>
      </p:grpSp>
      <p:sp>
        <p:nvSpPr>
          <p:cNvPr id="52" name="TextBox 51">
            <a:extLst>
              <a:ext uri="{FF2B5EF4-FFF2-40B4-BE49-F238E27FC236}">
                <a16:creationId xmlns:a16="http://schemas.microsoft.com/office/drawing/2014/main" id="{BC4172B2-DD22-1A07-E366-4B32919F4204}"/>
              </a:ext>
            </a:extLst>
          </p:cNvPr>
          <p:cNvSpPr txBox="1"/>
          <p:nvPr/>
        </p:nvSpPr>
        <p:spPr>
          <a:xfrm>
            <a:off x="6896709" y="4867306"/>
            <a:ext cx="2042547" cy="523220"/>
          </a:xfrm>
          <a:prstGeom prst="rect">
            <a:avLst/>
          </a:prstGeom>
          <a:noFill/>
        </p:spPr>
        <p:txBody>
          <a:bodyPr wrap="none" rtlCol="0">
            <a:spAutoFit/>
          </a:bodyPr>
          <a:lstStyle/>
          <a:p>
            <a:pPr algn="l"/>
            <a:r>
              <a:rPr lang="en-IE" sz="2800"/>
              <a:t>Mass Scale</a:t>
            </a:r>
          </a:p>
        </p:txBody>
      </p:sp>
      <p:sp>
        <p:nvSpPr>
          <p:cNvPr id="53" name="Rectangle 52">
            <a:extLst>
              <a:ext uri="{FF2B5EF4-FFF2-40B4-BE49-F238E27FC236}">
                <a16:creationId xmlns:a16="http://schemas.microsoft.com/office/drawing/2014/main" id="{F7E4D604-7CF1-BD6E-86B0-49EF01559E2C}"/>
              </a:ext>
            </a:extLst>
          </p:cNvPr>
          <p:cNvSpPr/>
          <p:nvPr/>
        </p:nvSpPr>
        <p:spPr>
          <a:xfrm rot="60000">
            <a:off x="6250371" y="6608621"/>
            <a:ext cx="2645768" cy="140028"/>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TextBox 53">
            <a:extLst>
              <a:ext uri="{FF2B5EF4-FFF2-40B4-BE49-F238E27FC236}">
                <a16:creationId xmlns:a16="http://schemas.microsoft.com/office/drawing/2014/main" id="{69156BD6-6E1A-4523-3752-D9B76910D915}"/>
              </a:ext>
            </a:extLst>
          </p:cNvPr>
          <p:cNvSpPr txBox="1"/>
          <p:nvPr/>
        </p:nvSpPr>
        <p:spPr>
          <a:xfrm>
            <a:off x="6551981" y="6083817"/>
            <a:ext cx="1922321" cy="523220"/>
          </a:xfrm>
          <a:prstGeom prst="rect">
            <a:avLst/>
          </a:prstGeom>
          <a:noFill/>
        </p:spPr>
        <p:txBody>
          <a:bodyPr wrap="none" rtlCol="0">
            <a:spAutoFit/>
          </a:bodyPr>
          <a:lstStyle/>
          <a:p>
            <a:pPr algn="l"/>
            <a:r>
              <a:rPr lang="en-IE" sz="2800"/>
              <a:t>Metre stick</a:t>
            </a:r>
          </a:p>
        </p:txBody>
      </p:sp>
      <p:sp>
        <p:nvSpPr>
          <p:cNvPr id="55" name="Title 54">
            <a:extLst>
              <a:ext uri="{FF2B5EF4-FFF2-40B4-BE49-F238E27FC236}">
                <a16:creationId xmlns:a16="http://schemas.microsoft.com/office/drawing/2014/main" id="{D1C3701A-820A-CD9F-CD6D-7DC85001A271}"/>
              </a:ext>
            </a:extLst>
          </p:cNvPr>
          <p:cNvSpPr>
            <a:spLocks noGrp="1"/>
          </p:cNvSpPr>
          <p:nvPr>
            <p:ph type="title"/>
          </p:nvPr>
        </p:nvSpPr>
        <p:spPr>
          <a:xfrm>
            <a:off x="254000" y="197771"/>
            <a:ext cx="8712200" cy="1089529"/>
          </a:xfrm>
        </p:spPr>
        <p:txBody>
          <a:bodyPr/>
          <a:lstStyle/>
          <a:p>
            <a:r>
              <a:rPr lang="en-IE" kern="0"/>
              <a:t>Conservation of momentum </a:t>
            </a:r>
            <a:r>
              <a:rPr lang="en-IE" sz="3200" kern="0"/>
              <a:t>(light gates)</a:t>
            </a:r>
            <a:br>
              <a:rPr lang="en-IE" kern="0"/>
            </a:br>
            <a:endParaRPr lang="en-GB"/>
          </a:p>
        </p:txBody>
      </p:sp>
    </p:spTree>
    <p:extLst>
      <p:ext uri="{BB962C8B-B14F-4D97-AF65-F5344CB8AC3E}">
        <p14:creationId xmlns:p14="http://schemas.microsoft.com/office/powerpoint/2010/main" val="41799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p:bldP spid="10" grpId="0"/>
      <p:bldP spid="11" grpId="0"/>
      <p:bldP spid="12" grpId="0"/>
      <p:bldP spid="18" grpId="0" animBg="1"/>
      <p:bldP spid="19" grpId="0" animBg="1"/>
      <p:bldP spid="20" grpId="0" animBg="1"/>
      <p:bldP spid="21" grpId="0" animBg="1"/>
      <p:bldP spid="22" grpId="0" animBg="1"/>
      <p:bldP spid="24" grpId="0" animBg="1"/>
      <p:bldP spid="25" grpId="0" animBg="1"/>
      <p:bldP spid="26" grpId="0" animBg="1"/>
      <p:bldP spid="27" grpId="0"/>
      <p:bldP spid="28" grpId="0"/>
      <p:bldP spid="29" grpId="0" animBg="1"/>
      <p:bldP spid="30" grpId="0" animBg="1"/>
      <p:bldP spid="34" grpId="0" animBg="1"/>
      <p:bldP spid="35" grpId="0" animBg="1"/>
      <p:bldP spid="36" grpId="0" animBg="1"/>
      <p:bldP spid="37" grpId="0" animBg="1"/>
      <p:bldP spid="38" grpId="0" animBg="1"/>
      <p:bldP spid="39" grpId="0" animBg="1"/>
      <p:bldP spid="40" grpId="0" animBg="1"/>
      <p:bldP spid="41" grpId="0"/>
      <p:bldP spid="42" grpId="0" animBg="1"/>
      <p:bldP spid="43" grpId="0" animBg="1"/>
      <p:bldP spid="44" grpId="0"/>
      <p:bldP spid="52" grpId="0"/>
      <p:bldP spid="53" grpId="0" animBg="1"/>
      <p:bldP spid="54"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83A0B-762F-5622-7D76-C5AD433EE36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4C60EE-C574-28D3-87AD-E9E6F32D816E}"/>
              </a:ext>
            </a:extLst>
          </p:cNvPr>
          <p:cNvSpPr/>
          <p:nvPr/>
        </p:nvSpPr>
        <p:spPr>
          <a:xfrm rot="60000">
            <a:off x="1547432" y="4039083"/>
            <a:ext cx="7388583" cy="1364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E7B6E4C4-EC60-BD54-DF9C-DB5E660D69D4}"/>
              </a:ext>
            </a:extLst>
          </p:cNvPr>
          <p:cNvSpPr/>
          <p:nvPr/>
        </p:nvSpPr>
        <p:spPr>
          <a:xfrm>
            <a:off x="3729785" y="2670209"/>
            <a:ext cx="227247" cy="15361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0242EE5B-B852-6D31-700E-2B59CA5A502E}"/>
              </a:ext>
            </a:extLst>
          </p:cNvPr>
          <p:cNvSpPr txBox="1"/>
          <p:nvPr/>
        </p:nvSpPr>
        <p:spPr>
          <a:xfrm>
            <a:off x="4278974" y="1759553"/>
            <a:ext cx="1765227" cy="523220"/>
          </a:xfrm>
          <a:prstGeom prst="rect">
            <a:avLst/>
          </a:prstGeom>
          <a:noFill/>
        </p:spPr>
        <p:txBody>
          <a:bodyPr wrap="none" rtlCol="0">
            <a:spAutoFit/>
          </a:bodyPr>
          <a:lstStyle/>
          <a:p>
            <a:pPr algn="l"/>
            <a:r>
              <a:rPr lang="en-IE" sz="2800"/>
              <a:t>Light gate</a:t>
            </a:r>
          </a:p>
        </p:txBody>
      </p:sp>
      <p:sp>
        <p:nvSpPr>
          <p:cNvPr id="12" name="TextBox 11">
            <a:extLst>
              <a:ext uri="{FF2B5EF4-FFF2-40B4-BE49-F238E27FC236}">
                <a16:creationId xmlns:a16="http://schemas.microsoft.com/office/drawing/2014/main" id="{0759178B-9074-5E6C-5507-5165018D4CEA}"/>
              </a:ext>
            </a:extLst>
          </p:cNvPr>
          <p:cNvSpPr txBox="1"/>
          <p:nvPr/>
        </p:nvSpPr>
        <p:spPr>
          <a:xfrm>
            <a:off x="337778" y="1346948"/>
            <a:ext cx="2799194" cy="1200329"/>
          </a:xfrm>
          <a:prstGeom prst="rect">
            <a:avLst/>
          </a:prstGeom>
          <a:noFill/>
        </p:spPr>
        <p:txBody>
          <a:bodyPr wrap="square" rtlCol="0">
            <a:spAutoFit/>
          </a:bodyPr>
          <a:lstStyle/>
          <a:p>
            <a:pPr algn="l"/>
            <a:r>
              <a:rPr lang="en-IE" sz="2400"/>
              <a:t>Twin Card to interrupt light gate before and after</a:t>
            </a:r>
          </a:p>
        </p:txBody>
      </p:sp>
      <p:cxnSp>
        <p:nvCxnSpPr>
          <p:cNvPr id="13" name="Straight Arrow Connector 12">
            <a:extLst>
              <a:ext uri="{FF2B5EF4-FFF2-40B4-BE49-F238E27FC236}">
                <a16:creationId xmlns:a16="http://schemas.microsoft.com/office/drawing/2014/main" id="{1E7A373B-43DE-D956-92C8-8DB10618630F}"/>
              </a:ext>
            </a:extLst>
          </p:cNvPr>
          <p:cNvCxnSpPr>
            <a:cxnSpLocks/>
          </p:cNvCxnSpPr>
          <p:nvPr/>
        </p:nvCxnSpPr>
        <p:spPr>
          <a:xfrm>
            <a:off x="2495479" y="2543558"/>
            <a:ext cx="471262" cy="259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970258DB-96C9-450F-756F-CB191A6F563A}"/>
              </a:ext>
            </a:extLst>
          </p:cNvPr>
          <p:cNvCxnSpPr>
            <a:cxnSpLocks/>
            <a:stCxn id="9" idx="1"/>
          </p:cNvCxnSpPr>
          <p:nvPr/>
        </p:nvCxnSpPr>
        <p:spPr>
          <a:xfrm flipH="1">
            <a:off x="3843408" y="2021163"/>
            <a:ext cx="435566" cy="5223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Rectangle 17">
            <a:extLst>
              <a:ext uri="{FF2B5EF4-FFF2-40B4-BE49-F238E27FC236}">
                <a16:creationId xmlns:a16="http://schemas.microsoft.com/office/drawing/2014/main" id="{04039ECD-D7B2-1D9B-E8A7-078F55C6B1CC}"/>
              </a:ext>
            </a:extLst>
          </p:cNvPr>
          <p:cNvSpPr/>
          <p:nvPr/>
        </p:nvSpPr>
        <p:spPr>
          <a:xfrm>
            <a:off x="1625984" y="4137109"/>
            <a:ext cx="177748" cy="221136"/>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18">
            <a:extLst>
              <a:ext uri="{FF2B5EF4-FFF2-40B4-BE49-F238E27FC236}">
                <a16:creationId xmlns:a16="http://schemas.microsoft.com/office/drawing/2014/main" id="{C65A9445-1897-6981-41C2-594BC9BD7C8E}"/>
              </a:ext>
            </a:extLst>
          </p:cNvPr>
          <p:cNvSpPr/>
          <p:nvPr/>
        </p:nvSpPr>
        <p:spPr>
          <a:xfrm>
            <a:off x="8496831" y="4214909"/>
            <a:ext cx="229445" cy="111108"/>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31" name="Group 30">
            <a:extLst>
              <a:ext uri="{FF2B5EF4-FFF2-40B4-BE49-F238E27FC236}">
                <a16:creationId xmlns:a16="http://schemas.microsoft.com/office/drawing/2014/main" id="{E9011221-14E0-5105-2E9C-C1DBD50760EB}"/>
              </a:ext>
            </a:extLst>
          </p:cNvPr>
          <p:cNvGrpSpPr/>
          <p:nvPr/>
        </p:nvGrpSpPr>
        <p:grpSpPr>
          <a:xfrm rot="19013901">
            <a:off x="4084119" y="3778273"/>
            <a:ext cx="608229" cy="2172182"/>
            <a:chOff x="2930779" y="3030200"/>
            <a:chExt cx="608229" cy="2172182"/>
          </a:xfrm>
        </p:grpSpPr>
        <p:sp>
          <p:nvSpPr>
            <p:cNvPr id="32" name="Freeform: Shape 31">
              <a:extLst>
                <a:ext uri="{FF2B5EF4-FFF2-40B4-BE49-F238E27FC236}">
                  <a16:creationId xmlns:a16="http://schemas.microsoft.com/office/drawing/2014/main" id="{34183B02-5465-9AF6-FB7E-8D3B9D8FB66A}"/>
                </a:ext>
              </a:extLst>
            </p:cNvPr>
            <p:cNvSpPr/>
            <p:nvPr/>
          </p:nvSpPr>
          <p:spPr>
            <a:xfrm>
              <a:off x="2930779" y="3030200"/>
              <a:ext cx="530899" cy="2150533"/>
            </a:xfrm>
            <a:custGeom>
              <a:avLst/>
              <a:gdLst>
                <a:gd name="connsiteX0" fmla="*/ 496310 w 530899"/>
                <a:gd name="connsiteY0" fmla="*/ 0 h 2150533"/>
                <a:gd name="connsiteX1" fmla="*/ 479377 w 530899"/>
                <a:gd name="connsiteY1" fmla="*/ 1032933 h 2150533"/>
                <a:gd name="connsiteX2" fmla="*/ 5243 w 530899"/>
                <a:gd name="connsiteY2" fmla="*/ 1464733 h 2150533"/>
                <a:gd name="connsiteX3" fmla="*/ 267710 w 530899"/>
                <a:gd name="connsiteY3" fmla="*/ 2150533 h 2150533"/>
              </a:gdLst>
              <a:ahLst/>
              <a:cxnLst>
                <a:cxn ang="0">
                  <a:pos x="connsiteX0" y="connsiteY0"/>
                </a:cxn>
                <a:cxn ang="0">
                  <a:pos x="connsiteX1" y="connsiteY1"/>
                </a:cxn>
                <a:cxn ang="0">
                  <a:pos x="connsiteX2" y="connsiteY2"/>
                </a:cxn>
                <a:cxn ang="0">
                  <a:pos x="connsiteX3" y="connsiteY3"/>
                </a:cxn>
              </a:cxnLst>
              <a:rect l="l" t="t" r="r" b="b"/>
              <a:pathLst>
                <a:path w="530899" h="2150533">
                  <a:moveTo>
                    <a:pt x="496310" y="0"/>
                  </a:moveTo>
                  <a:cubicBezTo>
                    <a:pt x="528765" y="394405"/>
                    <a:pt x="561221" y="788811"/>
                    <a:pt x="479377" y="1032933"/>
                  </a:cubicBezTo>
                  <a:cubicBezTo>
                    <a:pt x="397533" y="1277055"/>
                    <a:pt x="40521" y="1278466"/>
                    <a:pt x="5243" y="1464733"/>
                  </a:cubicBezTo>
                  <a:cubicBezTo>
                    <a:pt x="-30035" y="1651000"/>
                    <a:pt x="118837" y="1900766"/>
                    <a:pt x="267710" y="215053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Freeform: Shape 32">
              <a:extLst>
                <a:ext uri="{FF2B5EF4-FFF2-40B4-BE49-F238E27FC236}">
                  <a16:creationId xmlns:a16="http://schemas.microsoft.com/office/drawing/2014/main" id="{815377FF-A01C-3D7C-7AD3-AF47F524D3B8}"/>
                </a:ext>
              </a:extLst>
            </p:cNvPr>
            <p:cNvSpPr/>
            <p:nvPr/>
          </p:nvSpPr>
          <p:spPr>
            <a:xfrm>
              <a:off x="3008109" y="3051849"/>
              <a:ext cx="530899" cy="2150533"/>
            </a:xfrm>
            <a:custGeom>
              <a:avLst/>
              <a:gdLst>
                <a:gd name="connsiteX0" fmla="*/ 496310 w 530899"/>
                <a:gd name="connsiteY0" fmla="*/ 0 h 2150533"/>
                <a:gd name="connsiteX1" fmla="*/ 479377 w 530899"/>
                <a:gd name="connsiteY1" fmla="*/ 1032933 h 2150533"/>
                <a:gd name="connsiteX2" fmla="*/ 5243 w 530899"/>
                <a:gd name="connsiteY2" fmla="*/ 1464733 h 2150533"/>
                <a:gd name="connsiteX3" fmla="*/ 267710 w 530899"/>
                <a:gd name="connsiteY3" fmla="*/ 2150533 h 2150533"/>
              </a:gdLst>
              <a:ahLst/>
              <a:cxnLst>
                <a:cxn ang="0">
                  <a:pos x="connsiteX0" y="connsiteY0"/>
                </a:cxn>
                <a:cxn ang="0">
                  <a:pos x="connsiteX1" y="connsiteY1"/>
                </a:cxn>
                <a:cxn ang="0">
                  <a:pos x="connsiteX2" y="connsiteY2"/>
                </a:cxn>
                <a:cxn ang="0">
                  <a:pos x="connsiteX3" y="connsiteY3"/>
                </a:cxn>
              </a:cxnLst>
              <a:rect l="l" t="t" r="r" b="b"/>
              <a:pathLst>
                <a:path w="530899" h="2150533">
                  <a:moveTo>
                    <a:pt x="496310" y="0"/>
                  </a:moveTo>
                  <a:cubicBezTo>
                    <a:pt x="528765" y="394405"/>
                    <a:pt x="561221" y="788811"/>
                    <a:pt x="479377" y="1032933"/>
                  </a:cubicBezTo>
                  <a:cubicBezTo>
                    <a:pt x="397533" y="1277055"/>
                    <a:pt x="40521" y="1278466"/>
                    <a:pt x="5243" y="1464733"/>
                  </a:cubicBezTo>
                  <a:cubicBezTo>
                    <a:pt x="-30035" y="1651000"/>
                    <a:pt x="118837" y="1900766"/>
                    <a:pt x="267710" y="215053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4" name="Oval 33">
            <a:extLst>
              <a:ext uri="{FF2B5EF4-FFF2-40B4-BE49-F238E27FC236}">
                <a16:creationId xmlns:a16="http://schemas.microsoft.com/office/drawing/2014/main" id="{8A23B7DE-A359-B614-985E-9A736C49AC43}"/>
              </a:ext>
            </a:extLst>
          </p:cNvPr>
          <p:cNvSpPr/>
          <p:nvPr/>
        </p:nvSpPr>
        <p:spPr>
          <a:xfrm>
            <a:off x="5034904" y="3353802"/>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a:extLst>
              <a:ext uri="{FF2B5EF4-FFF2-40B4-BE49-F238E27FC236}">
                <a16:creationId xmlns:a16="http://schemas.microsoft.com/office/drawing/2014/main" id="{41EBE4A2-4ACA-01F9-778F-C8F58F135A49}"/>
              </a:ext>
            </a:extLst>
          </p:cNvPr>
          <p:cNvSpPr/>
          <p:nvPr/>
        </p:nvSpPr>
        <p:spPr>
          <a:xfrm>
            <a:off x="5409129" y="3304606"/>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a:extLst>
              <a:ext uri="{FF2B5EF4-FFF2-40B4-BE49-F238E27FC236}">
                <a16:creationId xmlns:a16="http://schemas.microsoft.com/office/drawing/2014/main" id="{E1CB5C1D-356B-3767-505D-7B63D653182B}"/>
              </a:ext>
            </a:extLst>
          </p:cNvPr>
          <p:cNvSpPr/>
          <p:nvPr/>
        </p:nvSpPr>
        <p:spPr>
          <a:xfrm>
            <a:off x="5802873" y="3358319"/>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a:extLst>
              <a:ext uri="{FF2B5EF4-FFF2-40B4-BE49-F238E27FC236}">
                <a16:creationId xmlns:a16="http://schemas.microsoft.com/office/drawing/2014/main" id="{DD8B87EA-4655-25E6-3EEC-A79BBC7E901A}"/>
              </a:ext>
            </a:extLst>
          </p:cNvPr>
          <p:cNvSpPr/>
          <p:nvPr/>
        </p:nvSpPr>
        <p:spPr>
          <a:xfrm rot="60000">
            <a:off x="4987092" y="3486165"/>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a:extLst>
              <a:ext uri="{FF2B5EF4-FFF2-40B4-BE49-F238E27FC236}">
                <a16:creationId xmlns:a16="http://schemas.microsoft.com/office/drawing/2014/main" id="{BC6D5D7B-C28E-1713-D8F2-28C8D5E8CEC3}"/>
              </a:ext>
            </a:extLst>
          </p:cNvPr>
          <p:cNvSpPr/>
          <p:nvPr/>
        </p:nvSpPr>
        <p:spPr>
          <a:xfrm>
            <a:off x="5034904" y="3784075"/>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a:extLst>
              <a:ext uri="{FF2B5EF4-FFF2-40B4-BE49-F238E27FC236}">
                <a16:creationId xmlns:a16="http://schemas.microsoft.com/office/drawing/2014/main" id="{FAD5E2FF-0F5D-35E3-4C5D-FE7BFAA8336F}"/>
              </a:ext>
            </a:extLst>
          </p:cNvPr>
          <p:cNvSpPr/>
          <p:nvPr/>
        </p:nvSpPr>
        <p:spPr>
          <a:xfrm>
            <a:off x="5847997" y="3809423"/>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extBox 40">
            <a:extLst>
              <a:ext uri="{FF2B5EF4-FFF2-40B4-BE49-F238E27FC236}">
                <a16:creationId xmlns:a16="http://schemas.microsoft.com/office/drawing/2014/main" id="{580ABC86-EA8B-61F7-0102-EFF35BD2AAC2}"/>
              </a:ext>
            </a:extLst>
          </p:cNvPr>
          <p:cNvSpPr txBox="1"/>
          <p:nvPr/>
        </p:nvSpPr>
        <p:spPr>
          <a:xfrm>
            <a:off x="4073458" y="2341444"/>
            <a:ext cx="1183145" cy="461665"/>
          </a:xfrm>
          <a:prstGeom prst="rect">
            <a:avLst/>
          </a:prstGeom>
          <a:noFill/>
        </p:spPr>
        <p:txBody>
          <a:bodyPr wrap="square" rtlCol="0">
            <a:spAutoFit/>
          </a:bodyPr>
          <a:lstStyle/>
          <a:p>
            <a:pPr algn="l"/>
            <a:r>
              <a:rPr lang="en-IE" sz="2400"/>
              <a:t>Velcro</a:t>
            </a:r>
            <a:endParaRPr lang="en-IE" sz="2000"/>
          </a:p>
        </p:txBody>
      </p:sp>
      <p:grpSp>
        <p:nvGrpSpPr>
          <p:cNvPr id="63" name="Group 62">
            <a:extLst>
              <a:ext uri="{FF2B5EF4-FFF2-40B4-BE49-F238E27FC236}">
                <a16:creationId xmlns:a16="http://schemas.microsoft.com/office/drawing/2014/main" id="{BD475B02-C697-176E-8964-CFE90EBF4B73}"/>
              </a:ext>
            </a:extLst>
          </p:cNvPr>
          <p:cNvGrpSpPr/>
          <p:nvPr/>
        </p:nvGrpSpPr>
        <p:grpSpPr>
          <a:xfrm>
            <a:off x="1222374" y="2961877"/>
            <a:ext cx="2120641" cy="1035809"/>
            <a:chOff x="1274431" y="2440872"/>
            <a:chExt cx="2120641" cy="1035809"/>
          </a:xfrm>
        </p:grpSpPr>
        <p:sp>
          <p:nvSpPr>
            <p:cNvPr id="60" name="Freeform: Shape 59">
              <a:extLst>
                <a:ext uri="{FF2B5EF4-FFF2-40B4-BE49-F238E27FC236}">
                  <a16:creationId xmlns:a16="http://schemas.microsoft.com/office/drawing/2014/main" id="{ECB3A2EF-43F3-DCEE-8216-455009355311}"/>
                </a:ext>
              </a:extLst>
            </p:cNvPr>
            <p:cNvSpPr/>
            <p:nvPr/>
          </p:nvSpPr>
          <p:spPr>
            <a:xfrm rot="60000">
              <a:off x="1274431" y="2440872"/>
              <a:ext cx="2120641" cy="466502"/>
            </a:xfrm>
            <a:custGeom>
              <a:avLst/>
              <a:gdLst>
                <a:gd name="connsiteX0" fmla="*/ 0 w 2120641"/>
                <a:gd name="connsiteY0" fmla="*/ 0 h 466502"/>
                <a:gd name="connsiteX1" fmla="*/ 567796 w 2120641"/>
                <a:gd name="connsiteY1" fmla="*/ 0 h 466502"/>
                <a:gd name="connsiteX2" fmla="*/ 567796 w 2120641"/>
                <a:gd name="connsiteY2" fmla="*/ 350483 h 466502"/>
                <a:gd name="connsiteX3" fmla="*/ 1552845 w 2120641"/>
                <a:gd name="connsiteY3" fmla="*/ 350483 h 466502"/>
                <a:gd name="connsiteX4" fmla="*/ 1552845 w 2120641"/>
                <a:gd name="connsiteY4" fmla="*/ 4025 h 466502"/>
                <a:gd name="connsiteX5" fmla="*/ 2120641 w 2120641"/>
                <a:gd name="connsiteY5" fmla="*/ 4025 h 466502"/>
                <a:gd name="connsiteX6" fmla="*/ 2120641 w 2120641"/>
                <a:gd name="connsiteY6" fmla="*/ 461194 h 466502"/>
                <a:gd name="connsiteX7" fmla="*/ 2114614 w 2120641"/>
                <a:gd name="connsiteY7" fmla="*/ 461194 h 466502"/>
                <a:gd name="connsiteX8" fmla="*/ 2114614 w 2120641"/>
                <a:gd name="connsiteY8" fmla="*/ 466502 h 466502"/>
                <a:gd name="connsiteX9" fmla="*/ 768 w 2120641"/>
                <a:gd name="connsiteY9" fmla="*/ 466502 h 466502"/>
                <a:gd name="connsiteX10" fmla="*/ 768 w 2120641"/>
                <a:gd name="connsiteY10" fmla="*/ 457169 h 466502"/>
                <a:gd name="connsiteX11" fmla="*/ 0 w 2120641"/>
                <a:gd name="connsiteY11" fmla="*/ 457169 h 46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0641" h="466502">
                  <a:moveTo>
                    <a:pt x="0" y="0"/>
                  </a:moveTo>
                  <a:lnTo>
                    <a:pt x="567796" y="0"/>
                  </a:lnTo>
                  <a:lnTo>
                    <a:pt x="567796" y="350483"/>
                  </a:lnTo>
                  <a:lnTo>
                    <a:pt x="1552845" y="350483"/>
                  </a:lnTo>
                  <a:lnTo>
                    <a:pt x="1552845" y="4025"/>
                  </a:lnTo>
                  <a:lnTo>
                    <a:pt x="2120641" y="4025"/>
                  </a:lnTo>
                  <a:lnTo>
                    <a:pt x="2120641" y="461194"/>
                  </a:lnTo>
                  <a:lnTo>
                    <a:pt x="2114614" y="461194"/>
                  </a:lnTo>
                  <a:lnTo>
                    <a:pt x="2114614" y="466502"/>
                  </a:lnTo>
                  <a:lnTo>
                    <a:pt x="768" y="466502"/>
                  </a:lnTo>
                  <a:lnTo>
                    <a:pt x="768" y="457169"/>
                  </a:lnTo>
                  <a:lnTo>
                    <a:pt x="0" y="457169"/>
                  </a:lnTo>
                  <a:close/>
                </a:path>
              </a:pathLst>
            </a:cu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5" name="Oval 4">
              <a:extLst>
                <a:ext uri="{FF2B5EF4-FFF2-40B4-BE49-F238E27FC236}">
                  <a16:creationId xmlns:a16="http://schemas.microsoft.com/office/drawing/2014/main" id="{E7DC321D-5FFD-6E90-6A13-A6816B18FF70}"/>
                </a:ext>
              </a:extLst>
            </p:cNvPr>
            <p:cNvSpPr/>
            <p:nvPr/>
          </p:nvSpPr>
          <p:spPr>
            <a:xfrm>
              <a:off x="2128285" y="2782087"/>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020F4D40-F874-7873-6F1E-685811972245}"/>
                </a:ext>
              </a:extLst>
            </p:cNvPr>
            <p:cNvSpPr/>
            <p:nvPr/>
          </p:nvSpPr>
          <p:spPr>
            <a:xfrm>
              <a:off x="2502510" y="2732891"/>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a:extLst>
                <a:ext uri="{FF2B5EF4-FFF2-40B4-BE49-F238E27FC236}">
                  <a16:creationId xmlns:a16="http://schemas.microsoft.com/office/drawing/2014/main" id="{09395538-12AD-2F57-2A87-BBD40E3B1D07}"/>
                </a:ext>
              </a:extLst>
            </p:cNvPr>
            <p:cNvSpPr/>
            <p:nvPr/>
          </p:nvSpPr>
          <p:spPr>
            <a:xfrm>
              <a:off x="2896254" y="2786604"/>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753B636B-8765-9502-4EA4-700272F58CA0}"/>
                </a:ext>
              </a:extLst>
            </p:cNvPr>
            <p:cNvSpPr/>
            <p:nvPr/>
          </p:nvSpPr>
          <p:spPr>
            <a:xfrm rot="60000">
              <a:off x="2080473" y="2914450"/>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a:extLst>
                <a:ext uri="{FF2B5EF4-FFF2-40B4-BE49-F238E27FC236}">
                  <a16:creationId xmlns:a16="http://schemas.microsoft.com/office/drawing/2014/main" id="{CF88BCBA-7183-ECB6-85EC-BB017B90FFAC}"/>
                </a:ext>
              </a:extLst>
            </p:cNvPr>
            <p:cNvSpPr/>
            <p:nvPr/>
          </p:nvSpPr>
          <p:spPr>
            <a:xfrm>
              <a:off x="2128285" y="3212360"/>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a:extLst>
                <a:ext uri="{FF2B5EF4-FFF2-40B4-BE49-F238E27FC236}">
                  <a16:creationId xmlns:a16="http://schemas.microsoft.com/office/drawing/2014/main" id="{BF9486EF-B523-7629-42ED-CCD7274FFCA3}"/>
                </a:ext>
              </a:extLst>
            </p:cNvPr>
            <p:cNvSpPr/>
            <p:nvPr/>
          </p:nvSpPr>
          <p:spPr>
            <a:xfrm>
              <a:off x="2941378" y="3237708"/>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a:extLst>
                <a:ext uri="{FF2B5EF4-FFF2-40B4-BE49-F238E27FC236}">
                  <a16:creationId xmlns:a16="http://schemas.microsoft.com/office/drawing/2014/main" id="{C2A2E540-72C7-54EA-7AC6-14ECE4CFA322}"/>
                </a:ext>
              </a:extLst>
            </p:cNvPr>
            <p:cNvSpPr/>
            <p:nvPr/>
          </p:nvSpPr>
          <p:spPr>
            <a:xfrm>
              <a:off x="3229783" y="3003207"/>
              <a:ext cx="91845" cy="1850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43" name="Rectangle 42">
            <a:extLst>
              <a:ext uri="{FF2B5EF4-FFF2-40B4-BE49-F238E27FC236}">
                <a16:creationId xmlns:a16="http://schemas.microsoft.com/office/drawing/2014/main" id="{41FFC219-C7F1-B62D-7B8D-34D5DFDE1346}"/>
              </a:ext>
            </a:extLst>
          </p:cNvPr>
          <p:cNvSpPr/>
          <p:nvPr/>
        </p:nvSpPr>
        <p:spPr>
          <a:xfrm>
            <a:off x="4891599" y="3578453"/>
            <a:ext cx="91845" cy="1850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45" name="Straight Arrow Connector 44">
            <a:extLst>
              <a:ext uri="{FF2B5EF4-FFF2-40B4-BE49-F238E27FC236}">
                <a16:creationId xmlns:a16="http://schemas.microsoft.com/office/drawing/2014/main" id="{9D33908A-C071-0D7B-8359-AFBD3C6BBC61}"/>
              </a:ext>
            </a:extLst>
          </p:cNvPr>
          <p:cNvCxnSpPr>
            <a:cxnSpLocks/>
            <a:endCxn id="43" idx="1"/>
          </p:cNvCxnSpPr>
          <p:nvPr/>
        </p:nvCxnSpPr>
        <p:spPr>
          <a:xfrm>
            <a:off x="4507919" y="2881690"/>
            <a:ext cx="383680" cy="7892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DB20DEDD-5AA7-7894-480E-E70AD6B07C08}"/>
              </a:ext>
            </a:extLst>
          </p:cNvPr>
          <p:cNvCxnSpPr>
            <a:cxnSpLocks/>
          </p:cNvCxnSpPr>
          <p:nvPr/>
        </p:nvCxnSpPr>
        <p:spPr>
          <a:xfrm flipH="1">
            <a:off x="3321096" y="2917765"/>
            <a:ext cx="921358" cy="7185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5" name="Title 54">
            <a:extLst>
              <a:ext uri="{FF2B5EF4-FFF2-40B4-BE49-F238E27FC236}">
                <a16:creationId xmlns:a16="http://schemas.microsoft.com/office/drawing/2014/main" id="{2B21462F-EC27-1DDE-01A2-DA7988158F04}"/>
              </a:ext>
            </a:extLst>
          </p:cNvPr>
          <p:cNvSpPr>
            <a:spLocks noGrp="1"/>
          </p:cNvSpPr>
          <p:nvPr>
            <p:ph type="title"/>
          </p:nvPr>
        </p:nvSpPr>
        <p:spPr>
          <a:xfrm>
            <a:off x="177800" y="197771"/>
            <a:ext cx="8966200" cy="590931"/>
          </a:xfrm>
        </p:spPr>
        <p:txBody>
          <a:bodyPr/>
          <a:lstStyle/>
          <a:p>
            <a:r>
              <a:rPr lang="en-IE" kern="0"/>
              <a:t>Single light gate version</a:t>
            </a:r>
            <a:endParaRPr lang="en-GB"/>
          </a:p>
        </p:txBody>
      </p:sp>
      <p:cxnSp>
        <p:nvCxnSpPr>
          <p:cNvPr id="64" name="Straight Arrow Connector 63">
            <a:extLst>
              <a:ext uri="{FF2B5EF4-FFF2-40B4-BE49-F238E27FC236}">
                <a16:creationId xmlns:a16="http://schemas.microsoft.com/office/drawing/2014/main" id="{163EFDBA-2BCB-8D90-A9C1-9A7567417CA0}"/>
              </a:ext>
            </a:extLst>
          </p:cNvPr>
          <p:cNvCxnSpPr>
            <a:cxnSpLocks/>
          </p:cNvCxnSpPr>
          <p:nvPr/>
        </p:nvCxnSpPr>
        <p:spPr>
          <a:xfrm flipH="1">
            <a:off x="1578262" y="2506292"/>
            <a:ext cx="277355" cy="3084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9" name="TextBox 68">
            <a:extLst>
              <a:ext uri="{FF2B5EF4-FFF2-40B4-BE49-F238E27FC236}">
                <a16:creationId xmlns:a16="http://schemas.microsoft.com/office/drawing/2014/main" id="{DC9857C4-889B-44A7-B7C8-6D9AC3160F93}"/>
              </a:ext>
            </a:extLst>
          </p:cNvPr>
          <p:cNvSpPr txBox="1"/>
          <p:nvPr/>
        </p:nvSpPr>
        <p:spPr>
          <a:xfrm>
            <a:off x="5910509" y="197770"/>
            <a:ext cx="3300934"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Can be used if the timer has memory</a:t>
            </a:r>
          </a:p>
        </p:txBody>
      </p:sp>
      <p:sp>
        <p:nvSpPr>
          <p:cNvPr id="24" name="Rectangle 23">
            <a:extLst>
              <a:ext uri="{FF2B5EF4-FFF2-40B4-BE49-F238E27FC236}">
                <a16:creationId xmlns:a16="http://schemas.microsoft.com/office/drawing/2014/main" id="{F4466A0E-C6BB-83AC-5FF8-C953480D2111}"/>
              </a:ext>
            </a:extLst>
          </p:cNvPr>
          <p:cNvSpPr/>
          <p:nvPr/>
        </p:nvSpPr>
        <p:spPr>
          <a:xfrm>
            <a:off x="4221615" y="4689423"/>
            <a:ext cx="1898755" cy="1176031"/>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a:extLst>
              <a:ext uri="{FF2B5EF4-FFF2-40B4-BE49-F238E27FC236}">
                <a16:creationId xmlns:a16="http://schemas.microsoft.com/office/drawing/2014/main" id="{1616A008-830C-AA57-45B8-D3024B6ACFBE}"/>
              </a:ext>
            </a:extLst>
          </p:cNvPr>
          <p:cNvSpPr/>
          <p:nvPr/>
        </p:nvSpPr>
        <p:spPr>
          <a:xfrm>
            <a:off x="4375475" y="5505852"/>
            <a:ext cx="507204" cy="1572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TextBox 26">
            <a:extLst>
              <a:ext uri="{FF2B5EF4-FFF2-40B4-BE49-F238E27FC236}">
                <a16:creationId xmlns:a16="http://schemas.microsoft.com/office/drawing/2014/main" id="{88CAAA23-E897-CC7C-1B41-97ADDD4AD8A2}"/>
              </a:ext>
            </a:extLst>
          </p:cNvPr>
          <p:cNvSpPr txBox="1"/>
          <p:nvPr/>
        </p:nvSpPr>
        <p:spPr>
          <a:xfrm>
            <a:off x="4508571" y="4693254"/>
            <a:ext cx="1757898" cy="830997"/>
          </a:xfrm>
          <a:prstGeom prst="rect">
            <a:avLst/>
          </a:prstGeom>
          <a:noFill/>
        </p:spPr>
        <p:txBody>
          <a:bodyPr wrap="square" rtlCol="0">
            <a:spAutoFit/>
          </a:bodyPr>
          <a:lstStyle/>
          <a:p>
            <a:pPr algn="l"/>
            <a:r>
              <a:rPr lang="en-IE" sz="2400"/>
              <a:t>Timer with memory</a:t>
            </a:r>
          </a:p>
        </p:txBody>
      </p:sp>
    </p:spTree>
    <p:extLst>
      <p:ext uri="{BB962C8B-B14F-4D97-AF65-F5344CB8AC3E}">
        <p14:creationId xmlns:p14="http://schemas.microsoft.com/office/powerpoint/2010/main" val="82565112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75B26202-6B7B-A8B2-32B4-36AAB9D9C75B}"/>
              </a:ext>
            </a:extLst>
          </p:cNvPr>
          <p:cNvPicPr>
            <a:picLocks noChangeAspect="1"/>
          </p:cNvPicPr>
          <p:nvPr/>
        </p:nvPicPr>
        <p:blipFill>
          <a:blip r:embed="rId2"/>
          <a:stretch>
            <a:fillRect/>
          </a:stretch>
        </p:blipFill>
        <p:spPr>
          <a:xfrm>
            <a:off x="5209397" y="836712"/>
            <a:ext cx="3934603" cy="2724401"/>
          </a:xfrm>
          <a:prstGeom prst="rect">
            <a:avLst/>
          </a:prstGeom>
        </p:spPr>
      </p:pic>
      <p:sp>
        <p:nvSpPr>
          <p:cNvPr id="56" name="TextBox 55">
            <a:extLst>
              <a:ext uri="{FF2B5EF4-FFF2-40B4-BE49-F238E27FC236}">
                <a16:creationId xmlns:a16="http://schemas.microsoft.com/office/drawing/2014/main" id="{AD78E8B1-4A1A-CA95-8BB2-ACACB8F1CC21}"/>
              </a:ext>
            </a:extLst>
          </p:cNvPr>
          <p:cNvSpPr txBox="1"/>
          <p:nvPr/>
        </p:nvSpPr>
        <p:spPr>
          <a:xfrm>
            <a:off x="323528" y="980728"/>
            <a:ext cx="5040560" cy="5693866"/>
          </a:xfrm>
          <a:prstGeom prst="rect">
            <a:avLst/>
          </a:prstGeom>
          <a:noFill/>
        </p:spPr>
        <p:txBody>
          <a:bodyPr wrap="square" rtlCol="0">
            <a:spAutoFit/>
          </a:bodyPr>
          <a:lstStyle/>
          <a:p>
            <a:pPr algn="l"/>
            <a:r>
              <a:rPr lang="en-GB" sz="2800" b="1"/>
              <a:t>Key points:</a:t>
            </a:r>
          </a:p>
          <a:p>
            <a:pPr marL="514350" indent="-514350" algn="l">
              <a:buFont typeface="+mj-lt"/>
              <a:buAutoNum type="arabicPeriod"/>
            </a:pPr>
            <a:r>
              <a:rPr lang="en-GB" sz="2800"/>
              <a:t>Velcro to make the trollies stick together.</a:t>
            </a:r>
          </a:p>
          <a:p>
            <a:pPr marL="514350" indent="-514350" algn="l">
              <a:buFont typeface="+mj-lt"/>
              <a:buAutoNum type="arabicPeriod"/>
            </a:pPr>
            <a:r>
              <a:rPr lang="en-GB" sz="2800"/>
              <a:t>Forces to overcome:</a:t>
            </a:r>
            <a:br>
              <a:rPr lang="en-GB" sz="2800"/>
            </a:br>
            <a:r>
              <a:rPr lang="en-GB" sz="2800"/>
              <a:t>-Gravitational force</a:t>
            </a:r>
            <a:br>
              <a:rPr lang="en-GB" sz="2800"/>
            </a:br>
            <a:r>
              <a:rPr lang="en-GB" sz="2800"/>
              <a:t>-Friction force</a:t>
            </a:r>
          </a:p>
          <a:p>
            <a:pPr marL="514350" indent="-514350" algn="l">
              <a:buFont typeface="+mj-lt"/>
              <a:buAutoNum type="arabicPeriod"/>
            </a:pPr>
            <a:r>
              <a:rPr lang="en-GB" sz="2800"/>
              <a:t>Gravity overcome using horizontal track (no component of the force accelerating the trollies).</a:t>
            </a:r>
          </a:p>
          <a:p>
            <a:pPr marL="514350" indent="-514350" algn="l">
              <a:buFont typeface="+mj-lt"/>
              <a:buAutoNum type="arabicPeriod"/>
            </a:pPr>
            <a:r>
              <a:rPr lang="en-GB" sz="2800"/>
              <a:t>Friction overcome with air track </a:t>
            </a:r>
            <a:r>
              <a:rPr lang="en-GB" sz="2800" b="1"/>
              <a:t>or</a:t>
            </a:r>
            <a:r>
              <a:rPr lang="en-GB" sz="2800"/>
              <a:t> a slight slope on the track.</a:t>
            </a:r>
          </a:p>
        </p:txBody>
      </p:sp>
      <p:sp>
        <p:nvSpPr>
          <p:cNvPr id="2" name="Title 1">
            <a:extLst>
              <a:ext uri="{FF2B5EF4-FFF2-40B4-BE49-F238E27FC236}">
                <a16:creationId xmlns:a16="http://schemas.microsoft.com/office/drawing/2014/main" id="{4CD83BAF-9D3D-191B-3C32-C22E6DA40FA4}"/>
              </a:ext>
            </a:extLst>
          </p:cNvPr>
          <p:cNvSpPr>
            <a:spLocks noGrp="1"/>
          </p:cNvSpPr>
          <p:nvPr>
            <p:ph type="title"/>
          </p:nvPr>
        </p:nvSpPr>
        <p:spPr>
          <a:xfrm>
            <a:off x="254000" y="197771"/>
            <a:ext cx="8712200" cy="594137"/>
          </a:xfrm>
        </p:spPr>
        <p:txBody>
          <a:bodyPr/>
          <a:lstStyle/>
          <a:p>
            <a:r>
              <a:rPr lang="en-IE"/>
              <a:t>Conservation of momentum</a:t>
            </a:r>
            <a:endParaRPr lang="en-GB"/>
          </a:p>
        </p:txBody>
      </p:sp>
    </p:spTree>
    <p:extLst>
      <p:ext uri="{BB962C8B-B14F-4D97-AF65-F5344CB8AC3E}">
        <p14:creationId xmlns:p14="http://schemas.microsoft.com/office/powerpoint/2010/main" val="168341986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4932C0A-0A99-7353-A856-D78931E79775}"/>
                  </a:ext>
                </a:extLst>
              </p:cNvPr>
              <p:cNvSpPr txBox="1"/>
              <p:nvPr/>
            </p:nvSpPr>
            <p:spPr>
              <a:xfrm>
                <a:off x="148095" y="1934772"/>
                <a:ext cx="984379" cy="1323439"/>
              </a:xfrm>
              <a:prstGeom prst="rect">
                <a:avLst/>
              </a:prstGeom>
              <a:noFill/>
            </p:spPr>
            <p:txBody>
              <a:bodyPr wrap="square" rtlCol="0">
                <a:spAutoFit/>
              </a:bodyPr>
              <a:lstStyle/>
              <a:p>
                <a:pPr algn="l"/>
                <a:r>
                  <a:rPr lang="en-IE" sz="2000"/>
                  <a:t>Mass of trolly 1</a:t>
                </a:r>
              </a:p>
              <a:p>
                <a:pPr algn="l"/>
                <a14:m>
                  <m:oMath xmlns:m="http://schemas.openxmlformats.org/officeDocument/2006/math">
                    <m:sSub>
                      <m:sSubPr>
                        <m:ctrlPr>
                          <a:rPr lang="en-IE" sz="2000" b="0" i="1" smtClean="0">
                            <a:latin typeface="Cambria Math" panose="02040503050406030204" pitchFamily="18" charset="0"/>
                          </a:rPr>
                        </m:ctrlPr>
                      </m:sSubPr>
                      <m:e>
                        <m:r>
                          <a:rPr lang="en-IE" sz="2000" b="0" i="1" smtClean="0">
                            <a:latin typeface="Cambria Math" panose="02040503050406030204" pitchFamily="18" charset="0"/>
                          </a:rPr>
                          <m:t>𝑚</m:t>
                        </m:r>
                      </m:e>
                      <m:sub>
                        <m:r>
                          <a:rPr lang="en-IE" sz="2000" b="0" i="1" smtClean="0">
                            <a:latin typeface="Cambria Math" panose="02040503050406030204" pitchFamily="18" charset="0"/>
                          </a:rPr>
                          <m:t>1</m:t>
                        </m:r>
                      </m:sub>
                    </m:sSub>
                  </m:oMath>
                </a14:m>
                <a:r>
                  <a:rPr lang="en-IE" sz="2000"/>
                  <a:t> (g)</a:t>
                </a:r>
              </a:p>
            </p:txBody>
          </p:sp>
        </mc:Choice>
        <mc:Fallback xmlns="">
          <p:sp>
            <p:nvSpPr>
              <p:cNvPr id="2" name="TextBox 1">
                <a:extLst>
                  <a:ext uri="{FF2B5EF4-FFF2-40B4-BE49-F238E27FC236}">
                    <a16:creationId xmlns:a16="http://schemas.microsoft.com/office/drawing/2014/main" id="{54932C0A-0A99-7353-A856-D78931E79775}"/>
                  </a:ext>
                </a:extLst>
              </p:cNvPr>
              <p:cNvSpPr txBox="1">
                <a:spLocks noRot="1" noChangeAspect="1" noMove="1" noResize="1" noEditPoints="1" noAdjustHandles="1" noChangeArrowheads="1" noChangeShapeType="1" noTextEdit="1"/>
              </p:cNvSpPr>
              <p:nvPr/>
            </p:nvSpPr>
            <p:spPr>
              <a:xfrm>
                <a:off x="148095" y="1934772"/>
                <a:ext cx="984379" cy="1323439"/>
              </a:xfrm>
              <a:prstGeom prst="rect">
                <a:avLst/>
              </a:prstGeom>
              <a:blipFill>
                <a:blip r:embed="rId3"/>
                <a:stretch>
                  <a:fillRect l="-6173" t="-1843" r="-617" b="-7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1DA9B44-93ED-E827-0AC9-904B25C8AAA5}"/>
                  </a:ext>
                </a:extLst>
              </p:cNvPr>
              <p:cNvSpPr txBox="1"/>
              <p:nvPr/>
            </p:nvSpPr>
            <p:spPr>
              <a:xfrm>
                <a:off x="1012191" y="1934772"/>
                <a:ext cx="940811" cy="1323439"/>
              </a:xfrm>
              <a:prstGeom prst="rect">
                <a:avLst/>
              </a:prstGeom>
              <a:noFill/>
            </p:spPr>
            <p:txBody>
              <a:bodyPr wrap="square" rtlCol="0">
                <a:spAutoFit/>
              </a:bodyPr>
              <a:lstStyle/>
              <a:p>
                <a:pPr algn="l"/>
                <a:r>
                  <a:rPr lang="en-IE" sz="2000"/>
                  <a:t>Mass of trolly 2</a:t>
                </a:r>
              </a:p>
              <a:p>
                <a:pPr algn="l"/>
                <a14:m>
                  <m:oMath xmlns:m="http://schemas.openxmlformats.org/officeDocument/2006/math">
                    <m:sSub>
                      <m:sSubPr>
                        <m:ctrlPr>
                          <a:rPr lang="en-IE" sz="2000" b="0" i="1" smtClean="0">
                            <a:latin typeface="Cambria Math" panose="02040503050406030204" pitchFamily="18" charset="0"/>
                          </a:rPr>
                        </m:ctrlPr>
                      </m:sSubPr>
                      <m:e>
                        <m:r>
                          <a:rPr lang="en-IE" sz="2000" b="0" i="1" smtClean="0">
                            <a:latin typeface="Cambria Math" panose="02040503050406030204" pitchFamily="18" charset="0"/>
                          </a:rPr>
                          <m:t>𝑚</m:t>
                        </m:r>
                      </m:e>
                      <m:sub>
                        <m:r>
                          <a:rPr lang="en-IE" sz="2000" b="0" i="1" smtClean="0">
                            <a:latin typeface="Cambria Math" panose="02040503050406030204" pitchFamily="18" charset="0"/>
                          </a:rPr>
                          <m:t>2</m:t>
                        </m:r>
                      </m:sub>
                    </m:sSub>
                  </m:oMath>
                </a14:m>
                <a:r>
                  <a:rPr lang="en-IE" sz="2000"/>
                  <a:t> (g)</a:t>
                </a:r>
              </a:p>
            </p:txBody>
          </p:sp>
        </mc:Choice>
        <mc:Fallback xmlns="">
          <p:sp>
            <p:nvSpPr>
              <p:cNvPr id="3" name="TextBox 2">
                <a:extLst>
                  <a:ext uri="{FF2B5EF4-FFF2-40B4-BE49-F238E27FC236}">
                    <a16:creationId xmlns:a16="http://schemas.microsoft.com/office/drawing/2014/main" id="{D1DA9B44-93ED-E827-0AC9-904B25C8AAA5}"/>
                  </a:ext>
                </a:extLst>
              </p:cNvPr>
              <p:cNvSpPr txBox="1">
                <a:spLocks noRot="1" noChangeAspect="1" noMove="1" noResize="1" noEditPoints="1" noAdjustHandles="1" noChangeArrowheads="1" noChangeShapeType="1" noTextEdit="1"/>
              </p:cNvSpPr>
              <p:nvPr/>
            </p:nvSpPr>
            <p:spPr>
              <a:xfrm>
                <a:off x="1012191" y="1934772"/>
                <a:ext cx="940811" cy="1323439"/>
              </a:xfrm>
              <a:prstGeom prst="rect">
                <a:avLst/>
              </a:prstGeom>
              <a:blipFill>
                <a:blip r:embed="rId4"/>
                <a:stretch>
                  <a:fillRect l="-6494" t="-1843" r="-5844" b="-7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5814B02-CEE2-3AEA-0D38-7B1297DC2E86}"/>
                  </a:ext>
                </a:extLst>
              </p:cNvPr>
              <p:cNvSpPr txBox="1"/>
              <p:nvPr/>
            </p:nvSpPr>
            <p:spPr>
              <a:xfrm>
                <a:off x="2023949" y="1934772"/>
                <a:ext cx="959837" cy="1323439"/>
              </a:xfrm>
              <a:prstGeom prst="rect">
                <a:avLst/>
              </a:prstGeom>
              <a:noFill/>
            </p:spPr>
            <p:txBody>
              <a:bodyPr wrap="square" rtlCol="0">
                <a:spAutoFit/>
              </a:bodyPr>
              <a:lstStyle/>
              <a:p>
                <a:pPr algn="l"/>
                <a:r>
                  <a:rPr lang="en-IE" sz="2000"/>
                  <a:t>Time in Gate A</a:t>
                </a:r>
              </a:p>
              <a:p>
                <a:pPr algn="l"/>
                <a14:m>
                  <m:oMathPara xmlns:m="http://schemas.openxmlformats.org/officeDocument/2006/math">
                    <m:oMathParaPr>
                      <m:jc m:val="centerGroup"/>
                    </m:oMathParaPr>
                    <m:oMath xmlns:m="http://schemas.openxmlformats.org/officeDocument/2006/math">
                      <m:sSub>
                        <m:sSubPr>
                          <m:ctrlPr>
                            <a:rPr lang="en-IE" sz="2000" b="0" i="1" smtClean="0">
                              <a:latin typeface="Cambria Math" panose="02040503050406030204" pitchFamily="18" charset="0"/>
                            </a:rPr>
                          </m:ctrlPr>
                        </m:sSubPr>
                        <m:e>
                          <m:r>
                            <a:rPr lang="en-IE" sz="2000" b="0" i="1" smtClean="0">
                              <a:latin typeface="Cambria Math" panose="02040503050406030204" pitchFamily="18" charset="0"/>
                            </a:rPr>
                            <m:t>𝑡</m:t>
                          </m:r>
                        </m:e>
                        <m:sub>
                          <m:r>
                            <a:rPr lang="en-IE" sz="2000" b="0" i="1" smtClean="0">
                              <a:latin typeface="Cambria Math" panose="02040503050406030204" pitchFamily="18" charset="0"/>
                            </a:rPr>
                            <m:t>𝑢</m:t>
                          </m:r>
                        </m:sub>
                      </m:sSub>
                      <m:r>
                        <a:rPr lang="en-IE" sz="2000" b="0" i="1" smtClean="0">
                          <a:latin typeface="Cambria Math" panose="02040503050406030204" pitchFamily="18" charset="0"/>
                        </a:rPr>
                        <m:t>(</m:t>
                      </m:r>
                      <m:r>
                        <a:rPr lang="en-IE" sz="2000" b="0" i="1" smtClean="0">
                          <a:latin typeface="Cambria Math" panose="02040503050406030204" pitchFamily="18" charset="0"/>
                        </a:rPr>
                        <m:t>𝑚𝑠</m:t>
                      </m:r>
                      <m:r>
                        <a:rPr lang="en-IE" sz="2000" b="0" i="1" smtClean="0">
                          <a:latin typeface="Cambria Math" panose="02040503050406030204" pitchFamily="18" charset="0"/>
                        </a:rPr>
                        <m:t>)</m:t>
                      </m:r>
                    </m:oMath>
                  </m:oMathPara>
                </a14:m>
                <a:endParaRPr lang="en-IE" sz="2000"/>
              </a:p>
            </p:txBody>
          </p:sp>
        </mc:Choice>
        <mc:Fallback xmlns="">
          <p:sp>
            <p:nvSpPr>
              <p:cNvPr id="4" name="TextBox 3">
                <a:extLst>
                  <a:ext uri="{FF2B5EF4-FFF2-40B4-BE49-F238E27FC236}">
                    <a16:creationId xmlns:a16="http://schemas.microsoft.com/office/drawing/2014/main" id="{65814B02-CEE2-3AEA-0D38-7B1297DC2E86}"/>
                  </a:ext>
                </a:extLst>
              </p:cNvPr>
              <p:cNvSpPr txBox="1">
                <a:spLocks noRot="1" noChangeAspect="1" noMove="1" noResize="1" noEditPoints="1" noAdjustHandles="1" noChangeArrowheads="1" noChangeShapeType="1" noTextEdit="1"/>
              </p:cNvSpPr>
              <p:nvPr/>
            </p:nvSpPr>
            <p:spPr>
              <a:xfrm>
                <a:off x="2023949" y="1934772"/>
                <a:ext cx="959837" cy="1323439"/>
              </a:xfrm>
              <a:prstGeom prst="rect">
                <a:avLst/>
              </a:prstGeom>
              <a:blipFill>
                <a:blip r:embed="rId5"/>
                <a:stretch>
                  <a:fillRect l="-6369" t="-1843" r="-7006" b="-5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E4EF443-E913-4D4A-06D6-978D6CBA672E}"/>
                  </a:ext>
                </a:extLst>
              </p:cNvPr>
              <p:cNvSpPr txBox="1"/>
              <p:nvPr/>
            </p:nvSpPr>
            <p:spPr>
              <a:xfrm>
                <a:off x="2939568" y="1934772"/>
                <a:ext cx="972108" cy="1323439"/>
              </a:xfrm>
              <a:prstGeom prst="rect">
                <a:avLst/>
              </a:prstGeom>
              <a:noFill/>
            </p:spPr>
            <p:txBody>
              <a:bodyPr wrap="square" rtlCol="0">
                <a:spAutoFit/>
              </a:bodyPr>
              <a:lstStyle/>
              <a:p>
                <a:pPr algn="l"/>
                <a:r>
                  <a:rPr lang="en-IE" sz="2000"/>
                  <a:t>Time in Gate B</a:t>
                </a:r>
              </a:p>
              <a:p>
                <a:pPr algn="l"/>
                <a14:m>
                  <m:oMath xmlns:m="http://schemas.openxmlformats.org/officeDocument/2006/math">
                    <m:sSub>
                      <m:sSubPr>
                        <m:ctrlPr>
                          <a:rPr lang="en-IE" sz="2000" b="0" i="1" smtClean="0">
                            <a:latin typeface="Cambria Math" panose="02040503050406030204" pitchFamily="18" charset="0"/>
                          </a:rPr>
                        </m:ctrlPr>
                      </m:sSubPr>
                      <m:e>
                        <m:r>
                          <a:rPr lang="en-IE" sz="2000" b="0" i="1" smtClean="0">
                            <a:latin typeface="Cambria Math" panose="02040503050406030204" pitchFamily="18" charset="0"/>
                          </a:rPr>
                          <m:t>𝑡</m:t>
                        </m:r>
                      </m:e>
                      <m:sub>
                        <m:r>
                          <a:rPr lang="en-IE" sz="2000" b="0" i="1" smtClean="0">
                            <a:latin typeface="Cambria Math" panose="02040503050406030204" pitchFamily="18" charset="0"/>
                          </a:rPr>
                          <m:t>𝑣</m:t>
                        </m:r>
                      </m:sub>
                    </m:sSub>
                    <m:r>
                      <a:rPr lang="en-IE" sz="2000" b="0" i="1" smtClean="0">
                        <a:latin typeface="Cambria Math" panose="02040503050406030204" pitchFamily="18" charset="0"/>
                      </a:rPr>
                      <m:t>(</m:t>
                    </m:r>
                    <m:r>
                      <a:rPr lang="en-IE" sz="2000" b="0" i="1" smtClean="0">
                        <a:latin typeface="Cambria Math" panose="02040503050406030204" pitchFamily="18" charset="0"/>
                      </a:rPr>
                      <m:t>𝑚𝑠</m:t>
                    </m:r>
                    <m:r>
                      <a:rPr lang="en-IE" sz="2000" b="0" i="1" smtClean="0">
                        <a:latin typeface="Cambria Math" panose="02040503050406030204" pitchFamily="18" charset="0"/>
                      </a:rPr>
                      <m:t>)</m:t>
                    </m:r>
                  </m:oMath>
                </a14:m>
                <a:r>
                  <a:rPr lang="en-IE" sz="2000"/>
                  <a:t> </a:t>
                </a:r>
              </a:p>
            </p:txBody>
          </p:sp>
        </mc:Choice>
        <mc:Fallback xmlns="">
          <p:sp>
            <p:nvSpPr>
              <p:cNvPr id="5" name="TextBox 4">
                <a:extLst>
                  <a:ext uri="{FF2B5EF4-FFF2-40B4-BE49-F238E27FC236}">
                    <a16:creationId xmlns:a16="http://schemas.microsoft.com/office/drawing/2014/main" id="{7E4EF443-E913-4D4A-06D6-978D6CBA672E}"/>
                  </a:ext>
                </a:extLst>
              </p:cNvPr>
              <p:cNvSpPr txBox="1">
                <a:spLocks noRot="1" noChangeAspect="1" noMove="1" noResize="1" noEditPoints="1" noAdjustHandles="1" noChangeArrowheads="1" noChangeShapeType="1" noTextEdit="1"/>
              </p:cNvSpPr>
              <p:nvPr/>
            </p:nvSpPr>
            <p:spPr>
              <a:xfrm>
                <a:off x="2939568" y="1934772"/>
                <a:ext cx="972108" cy="1323439"/>
              </a:xfrm>
              <a:prstGeom prst="rect">
                <a:avLst/>
              </a:prstGeom>
              <a:blipFill>
                <a:blip r:embed="rId6"/>
                <a:stretch>
                  <a:fillRect l="-6250" t="-1843" r="-6250" b="-5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A9AA117-B7CD-11FB-45DE-6344A3000BC4}"/>
                  </a:ext>
                </a:extLst>
              </p:cNvPr>
              <p:cNvSpPr txBox="1"/>
              <p:nvPr/>
            </p:nvSpPr>
            <p:spPr>
              <a:xfrm>
                <a:off x="3929314" y="1934772"/>
                <a:ext cx="1080120" cy="1489960"/>
              </a:xfrm>
              <a:prstGeom prst="rect">
                <a:avLst/>
              </a:prstGeom>
              <a:noFill/>
            </p:spPr>
            <p:txBody>
              <a:bodyPr wrap="square" rtlCol="0">
                <a:spAutoFit/>
              </a:bodyPr>
              <a:lstStyle/>
              <a:p>
                <a:pPr algn="ctr"/>
                <a:r>
                  <a:rPr lang="en-IE" sz="2000"/>
                  <a:t>Initial velocity </a:t>
                </a:r>
                <a14:m>
                  <m:oMath xmlns:m="http://schemas.openxmlformats.org/officeDocument/2006/math">
                    <m:r>
                      <m:rPr>
                        <m:sty m:val="p"/>
                      </m:rPr>
                      <a:rPr lang="en-IE" sz="2000" b="0" i="0" smtClean="0">
                        <a:latin typeface="Cambria Math" panose="02040503050406030204" pitchFamily="18" charset="0"/>
                      </a:rPr>
                      <m:t>u</m:t>
                    </m:r>
                    <m:r>
                      <a:rPr lang="en-IE" sz="2000" b="0" i="1" smtClean="0">
                        <a:latin typeface="Cambria Math" panose="02040503050406030204" pitchFamily="18" charset="0"/>
                      </a:rPr>
                      <m:t>=</m:t>
                    </m:r>
                    <m:f>
                      <m:fPr>
                        <m:ctrlPr>
                          <a:rPr lang="en-IE" sz="2000" b="0" i="1" smtClean="0">
                            <a:latin typeface="Cambria Math" panose="02040503050406030204" pitchFamily="18" charset="0"/>
                          </a:rPr>
                        </m:ctrlPr>
                      </m:fPr>
                      <m:num>
                        <m:r>
                          <a:rPr lang="en-IE" sz="2000" b="0" i="1" smtClean="0">
                            <a:latin typeface="Cambria Math" panose="02040503050406030204" pitchFamily="18" charset="0"/>
                          </a:rPr>
                          <m:t>𝑑</m:t>
                        </m:r>
                      </m:num>
                      <m:den>
                        <m:sSub>
                          <m:sSubPr>
                            <m:ctrlPr>
                              <a:rPr lang="en-IE" sz="2000" b="0" i="1" smtClean="0">
                                <a:latin typeface="Cambria Math" panose="02040503050406030204" pitchFamily="18" charset="0"/>
                              </a:rPr>
                            </m:ctrlPr>
                          </m:sSubPr>
                          <m:e>
                            <m:r>
                              <a:rPr lang="en-IE" sz="2000" b="0" i="1" smtClean="0">
                                <a:latin typeface="Cambria Math" panose="02040503050406030204" pitchFamily="18" charset="0"/>
                              </a:rPr>
                              <m:t>𝑡</m:t>
                            </m:r>
                          </m:e>
                          <m:sub>
                            <m:r>
                              <a:rPr lang="en-IE" sz="2000" b="0" i="1" smtClean="0">
                                <a:latin typeface="Cambria Math" panose="02040503050406030204" pitchFamily="18" charset="0"/>
                              </a:rPr>
                              <m:t>𝑢</m:t>
                            </m:r>
                          </m:sub>
                        </m:sSub>
                      </m:den>
                    </m:f>
                  </m:oMath>
                </a14:m>
                <a:br>
                  <a:rPr lang="en-IE" sz="2000" b="0" i="1">
                    <a:latin typeface="Cambria Math" panose="02040503050406030204" pitchFamily="18" charset="0"/>
                  </a:rPr>
                </a:br>
                <a14:m>
                  <m:oMath xmlns:m="http://schemas.openxmlformats.org/officeDocument/2006/math">
                    <m:r>
                      <a:rPr lang="en-IE" sz="2000" b="0" i="1" smtClean="0">
                        <a:latin typeface="Cambria Math" panose="02040503050406030204" pitchFamily="18" charset="0"/>
                      </a:rPr>
                      <m:t>(</m:t>
                    </m:r>
                    <m:r>
                      <a:rPr lang="en-IE" sz="2000" b="0" i="1" smtClean="0">
                        <a:latin typeface="Cambria Math" panose="02040503050406030204" pitchFamily="18" charset="0"/>
                      </a:rPr>
                      <m:t>𝑚</m:t>
                    </m:r>
                    <m:r>
                      <a:rPr lang="en-IE" sz="2000" b="0" i="1" smtClean="0">
                        <a:latin typeface="Cambria Math" panose="02040503050406030204" pitchFamily="18" charset="0"/>
                      </a:rPr>
                      <m:t> </m:t>
                    </m:r>
                    <m:sSup>
                      <m:sSupPr>
                        <m:ctrlPr>
                          <a:rPr lang="en-IE" sz="2000" b="0" i="1" smtClean="0">
                            <a:latin typeface="Cambria Math" panose="02040503050406030204" pitchFamily="18" charset="0"/>
                          </a:rPr>
                        </m:ctrlPr>
                      </m:sSupPr>
                      <m:e>
                        <m:r>
                          <a:rPr lang="en-IE" sz="2000" b="0" i="1" smtClean="0">
                            <a:latin typeface="Cambria Math" panose="02040503050406030204" pitchFamily="18" charset="0"/>
                          </a:rPr>
                          <m:t>𝑠</m:t>
                        </m:r>
                      </m:e>
                      <m:sup>
                        <m:r>
                          <a:rPr lang="en-IE" sz="2000" b="0" i="1" smtClean="0">
                            <a:latin typeface="Cambria Math" panose="02040503050406030204" pitchFamily="18" charset="0"/>
                          </a:rPr>
                          <m:t>−1</m:t>
                        </m:r>
                      </m:sup>
                    </m:sSup>
                    <m:r>
                      <a:rPr lang="en-IE" sz="2000" b="0" i="1" smtClean="0">
                        <a:latin typeface="Cambria Math" panose="02040503050406030204" pitchFamily="18" charset="0"/>
                      </a:rPr>
                      <m:t>)</m:t>
                    </m:r>
                  </m:oMath>
                </a14:m>
                <a:r>
                  <a:rPr lang="en-IE" sz="2000"/>
                  <a:t> </a:t>
                </a:r>
              </a:p>
            </p:txBody>
          </p:sp>
        </mc:Choice>
        <mc:Fallback xmlns="">
          <p:sp>
            <p:nvSpPr>
              <p:cNvPr id="6" name="TextBox 5">
                <a:extLst>
                  <a:ext uri="{FF2B5EF4-FFF2-40B4-BE49-F238E27FC236}">
                    <a16:creationId xmlns:a16="http://schemas.microsoft.com/office/drawing/2014/main" id="{0A9AA117-B7CD-11FB-45DE-6344A3000BC4}"/>
                  </a:ext>
                </a:extLst>
              </p:cNvPr>
              <p:cNvSpPr txBox="1">
                <a:spLocks noRot="1" noChangeAspect="1" noMove="1" noResize="1" noEditPoints="1" noAdjustHandles="1" noChangeArrowheads="1" noChangeShapeType="1" noTextEdit="1"/>
              </p:cNvSpPr>
              <p:nvPr/>
            </p:nvSpPr>
            <p:spPr>
              <a:xfrm>
                <a:off x="3929314" y="1934772"/>
                <a:ext cx="1080120" cy="1489960"/>
              </a:xfrm>
              <a:prstGeom prst="rect">
                <a:avLst/>
              </a:prstGeom>
              <a:blipFill>
                <a:blip r:embed="rId7"/>
                <a:stretch>
                  <a:fillRect l="-5085" t="-1633" r="-9040" b="-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13003E-065A-2608-C91C-91680528B7C6}"/>
                  </a:ext>
                </a:extLst>
              </p:cNvPr>
              <p:cNvSpPr txBox="1"/>
              <p:nvPr/>
            </p:nvSpPr>
            <p:spPr>
              <a:xfrm>
                <a:off x="4946561" y="1934772"/>
                <a:ext cx="1080120" cy="1489703"/>
              </a:xfrm>
              <a:prstGeom prst="rect">
                <a:avLst/>
              </a:prstGeom>
              <a:noFill/>
            </p:spPr>
            <p:txBody>
              <a:bodyPr wrap="square" rtlCol="0">
                <a:spAutoFit/>
              </a:bodyPr>
              <a:lstStyle/>
              <a:p>
                <a:pPr algn="l"/>
                <a:r>
                  <a:rPr lang="en-IE" sz="2000"/>
                  <a:t>Final velocity </a:t>
                </a:r>
                <a14:m>
                  <m:oMath xmlns:m="http://schemas.openxmlformats.org/officeDocument/2006/math">
                    <m:r>
                      <a:rPr lang="en-IE" sz="2000" b="0" i="0" smtClean="0">
                        <a:latin typeface="Cambria Math" panose="02040503050406030204" pitchFamily="18" charset="0"/>
                      </a:rPr>
                      <m:t> </m:t>
                    </m:r>
                    <m:r>
                      <m:rPr>
                        <m:sty m:val="p"/>
                      </m:rPr>
                      <a:rPr lang="en-IE" sz="2000" b="0" i="0" smtClean="0">
                        <a:latin typeface="Cambria Math" panose="02040503050406030204" pitchFamily="18" charset="0"/>
                      </a:rPr>
                      <m:t>v</m:t>
                    </m:r>
                    <m:r>
                      <a:rPr lang="en-IE" sz="2000" b="0" i="1" smtClean="0">
                        <a:latin typeface="Cambria Math" panose="02040503050406030204" pitchFamily="18" charset="0"/>
                      </a:rPr>
                      <m:t>=</m:t>
                    </m:r>
                    <m:f>
                      <m:fPr>
                        <m:ctrlPr>
                          <a:rPr lang="en-IE" sz="2000" b="0" i="1" smtClean="0">
                            <a:latin typeface="Cambria Math" panose="02040503050406030204" pitchFamily="18" charset="0"/>
                          </a:rPr>
                        </m:ctrlPr>
                      </m:fPr>
                      <m:num>
                        <m:r>
                          <a:rPr lang="en-IE" sz="2000" b="0" i="1" smtClean="0">
                            <a:latin typeface="Cambria Math" panose="02040503050406030204" pitchFamily="18" charset="0"/>
                          </a:rPr>
                          <m:t>𝑑</m:t>
                        </m:r>
                      </m:num>
                      <m:den>
                        <m:sSub>
                          <m:sSubPr>
                            <m:ctrlPr>
                              <a:rPr lang="en-IE" sz="2000" b="0" i="1" smtClean="0">
                                <a:latin typeface="Cambria Math" panose="02040503050406030204" pitchFamily="18" charset="0"/>
                              </a:rPr>
                            </m:ctrlPr>
                          </m:sSubPr>
                          <m:e>
                            <m:r>
                              <a:rPr lang="en-IE" sz="2000" b="0" i="1" smtClean="0">
                                <a:latin typeface="Cambria Math" panose="02040503050406030204" pitchFamily="18" charset="0"/>
                              </a:rPr>
                              <m:t>𝑡</m:t>
                            </m:r>
                          </m:e>
                          <m:sub>
                            <m:r>
                              <a:rPr lang="en-IE" sz="2000" b="0" i="1" smtClean="0">
                                <a:latin typeface="Cambria Math" panose="02040503050406030204" pitchFamily="18" charset="0"/>
                              </a:rPr>
                              <m:t>𝑣</m:t>
                            </m:r>
                          </m:sub>
                        </m:sSub>
                      </m:den>
                    </m:f>
                  </m:oMath>
                </a14:m>
                <a:br>
                  <a:rPr lang="en-IE" sz="2000" b="0" i="1">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IE" sz="2000" b="0" i="1" smtClean="0">
                          <a:latin typeface="Cambria Math" panose="02040503050406030204" pitchFamily="18" charset="0"/>
                        </a:rPr>
                        <m:t>(</m:t>
                      </m:r>
                      <m:r>
                        <a:rPr lang="en-IE" sz="2000" b="0" i="1" smtClean="0">
                          <a:latin typeface="Cambria Math" panose="02040503050406030204" pitchFamily="18" charset="0"/>
                        </a:rPr>
                        <m:t>𝑚</m:t>
                      </m:r>
                      <m:r>
                        <a:rPr lang="en-IE" sz="2000" b="0" i="1" smtClean="0">
                          <a:latin typeface="Cambria Math" panose="02040503050406030204" pitchFamily="18" charset="0"/>
                        </a:rPr>
                        <m:t> </m:t>
                      </m:r>
                      <m:sSup>
                        <m:sSupPr>
                          <m:ctrlPr>
                            <a:rPr lang="en-IE" sz="2000" b="0" i="1" smtClean="0">
                              <a:latin typeface="Cambria Math" panose="02040503050406030204" pitchFamily="18" charset="0"/>
                            </a:rPr>
                          </m:ctrlPr>
                        </m:sSupPr>
                        <m:e>
                          <m:r>
                            <a:rPr lang="en-IE" sz="2000" b="0" i="1" smtClean="0">
                              <a:latin typeface="Cambria Math" panose="02040503050406030204" pitchFamily="18" charset="0"/>
                            </a:rPr>
                            <m:t>𝑠</m:t>
                          </m:r>
                        </m:e>
                        <m:sup>
                          <m:r>
                            <a:rPr lang="en-IE" sz="2000" b="0" i="1" smtClean="0">
                              <a:latin typeface="Cambria Math" panose="02040503050406030204" pitchFamily="18" charset="0"/>
                            </a:rPr>
                            <m:t>−1</m:t>
                          </m:r>
                        </m:sup>
                      </m:sSup>
                      <m:r>
                        <a:rPr lang="en-IE" sz="2000" b="0" i="1" smtClean="0">
                          <a:latin typeface="Cambria Math" panose="02040503050406030204" pitchFamily="18" charset="0"/>
                        </a:rPr>
                        <m:t>)</m:t>
                      </m:r>
                    </m:oMath>
                  </m:oMathPara>
                </a14:m>
                <a:endParaRPr lang="en-IE" sz="2000"/>
              </a:p>
            </p:txBody>
          </p:sp>
        </mc:Choice>
        <mc:Fallback xmlns="">
          <p:sp>
            <p:nvSpPr>
              <p:cNvPr id="7" name="TextBox 6">
                <a:extLst>
                  <a:ext uri="{FF2B5EF4-FFF2-40B4-BE49-F238E27FC236}">
                    <a16:creationId xmlns:a16="http://schemas.microsoft.com/office/drawing/2014/main" id="{6513003E-065A-2608-C91C-91680528B7C6}"/>
                  </a:ext>
                </a:extLst>
              </p:cNvPr>
              <p:cNvSpPr txBox="1">
                <a:spLocks noRot="1" noChangeAspect="1" noMove="1" noResize="1" noEditPoints="1" noAdjustHandles="1" noChangeArrowheads="1" noChangeShapeType="1" noTextEdit="1"/>
              </p:cNvSpPr>
              <p:nvPr/>
            </p:nvSpPr>
            <p:spPr>
              <a:xfrm>
                <a:off x="4946561" y="1934772"/>
                <a:ext cx="1080120" cy="1489703"/>
              </a:xfrm>
              <a:prstGeom prst="rect">
                <a:avLst/>
              </a:prstGeom>
              <a:blipFill>
                <a:blip r:embed="rId8"/>
                <a:stretch>
                  <a:fillRect l="-5618" t="-1633" r="-7865" b="-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A0BE673-9AC7-C4FE-410F-70FDC433129B}"/>
                  </a:ext>
                </a:extLst>
              </p:cNvPr>
              <p:cNvSpPr txBox="1"/>
              <p:nvPr/>
            </p:nvSpPr>
            <p:spPr>
              <a:xfrm>
                <a:off x="5901812" y="1934772"/>
                <a:ext cx="1520691" cy="1323439"/>
              </a:xfrm>
              <a:prstGeom prst="rect">
                <a:avLst/>
              </a:prstGeom>
              <a:noFill/>
            </p:spPr>
            <p:txBody>
              <a:bodyPr wrap="square" rtlCol="0">
                <a:spAutoFit/>
              </a:bodyPr>
              <a:lstStyle/>
              <a:p>
                <a:pPr algn="l"/>
                <a:r>
                  <a:rPr lang="en-IE" sz="2000"/>
                  <a:t>Momentum before collision</a:t>
                </a:r>
              </a:p>
              <a:p>
                <a:pPr algn="l"/>
                <a14:m>
                  <m:oMathPara xmlns:m="http://schemas.openxmlformats.org/officeDocument/2006/math">
                    <m:oMathParaPr>
                      <m:jc m:val="centerGroup"/>
                    </m:oMathParaPr>
                    <m:oMath xmlns:m="http://schemas.openxmlformats.org/officeDocument/2006/math">
                      <m:sSub>
                        <m:sSubPr>
                          <m:ctrlPr>
                            <a:rPr lang="en-IE" sz="2000" b="0" i="1" smtClean="0">
                              <a:latin typeface="Cambria Math" panose="02040503050406030204" pitchFamily="18" charset="0"/>
                            </a:rPr>
                          </m:ctrlPr>
                        </m:sSubPr>
                        <m:e>
                          <m:r>
                            <a:rPr lang="en-IE" sz="2000" b="0" i="1" smtClean="0">
                              <a:latin typeface="Cambria Math" panose="02040503050406030204" pitchFamily="18" charset="0"/>
                            </a:rPr>
                            <m:t>𝑚</m:t>
                          </m:r>
                        </m:e>
                        <m:sub>
                          <m:r>
                            <a:rPr lang="en-IE" sz="2000" b="0" i="1" smtClean="0">
                              <a:latin typeface="Cambria Math" panose="02040503050406030204" pitchFamily="18" charset="0"/>
                            </a:rPr>
                            <m:t>1</m:t>
                          </m:r>
                        </m:sub>
                      </m:sSub>
                      <m:r>
                        <a:rPr lang="en-IE" sz="2000" b="0" i="1" smtClean="0">
                          <a:latin typeface="Cambria Math" panose="02040503050406030204" pitchFamily="18" charset="0"/>
                        </a:rPr>
                        <m:t>𝑢</m:t>
                      </m:r>
                    </m:oMath>
                  </m:oMathPara>
                </a14:m>
                <a:endParaRPr lang="en-IE" sz="2000"/>
              </a:p>
            </p:txBody>
          </p:sp>
        </mc:Choice>
        <mc:Fallback xmlns="">
          <p:sp>
            <p:nvSpPr>
              <p:cNvPr id="8" name="TextBox 7">
                <a:extLst>
                  <a:ext uri="{FF2B5EF4-FFF2-40B4-BE49-F238E27FC236}">
                    <a16:creationId xmlns:a16="http://schemas.microsoft.com/office/drawing/2014/main" id="{2A0BE673-9AC7-C4FE-410F-70FDC433129B}"/>
                  </a:ext>
                </a:extLst>
              </p:cNvPr>
              <p:cNvSpPr txBox="1">
                <a:spLocks noRot="1" noChangeAspect="1" noMove="1" noResize="1" noEditPoints="1" noAdjustHandles="1" noChangeArrowheads="1" noChangeShapeType="1" noTextEdit="1"/>
              </p:cNvSpPr>
              <p:nvPr/>
            </p:nvSpPr>
            <p:spPr>
              <a:xfrm>
                <a:off x="5901812" y="1934772"/>
                <a:ext cx="1520691" cy="1323439"/>
              </a:xfrm>
              <a:prstGeom prst="rect">
                <a:avLst/>
              </a:prstGeom>
              <a:blipFill>
                <a:blip r:embed="rId9"/>
                <a:stretch>
                  <a:fillRect l="-4000" t="-1843" r="-4400" b="-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5D8F5F0-E082-E4A3-138A-E4CF121C3E2B}"/>
                  </a:ext>
                </a:extLst>
              </p:cNvPr>
              <p:cNvSpPr txBox="1"/>
              <p:nvPr/>
            </p:nvSpPr>
            <p:spPr>
              <a:xfrm>
                <a:off x="7301118" y="1934772"/>
                <a:ext cx="1705559" cy="1323439"/>
              </a:xfrm>
              <a:prstGeom prst="rect">
                <a:avLst/>
              </a:prstGeom>
              <a:noFill/>
            </p:spPr>
            <p:txBody>
              <a:bodyPr wrap="square" rtlCol="0">
                <a:spAutoFit/>
              </a:bodyPr>
              <a:lstStyle/>
              <a:p>
                <a:pPr algn="l"/>
                <a:r>
                  <a:rPr lang="en-IE" sz="2000"/>
                  <a:t>Momentum after collision</a:t>
                </a:r>
              </a:p>
              <a:p>
                <a:pPr algn="l"/>
                <a:endParaRPr lang="en-IE" sz="2000" b="0" i="1">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d>
                        <m:dPr>
                          <m:ctrlPr>
                            <a:rPr lang="en-IE" sz="2000" b="0" i="1" smtClean="0">
                              <a:latin typeface="Cambria Math" panose="02040503050406030204" pitchFamily="18" charset="0"/>
                            </a:rPr>
                          </m:ctrlPr>
                        </m:dPr>
                        <m:e>
                          <m:sSub>
                            <m:sSubPr>
                              <m:ctrlPr>
                                <a:rPr lang="en-IE" sz="2000" b="0" i="1" smtClean="0">
                                  <a:latin typeface="Cambria Math" panose="02040503050406030204" pitchFamily="18" charset="0"/>
                                </a:rPr>
                              </m:ctrlPr>
                            </m:sSubPr>
                            <m:e>
                              <m:r>
                                <a:rPr lang="en-IE" sz="2000" b="0" i="1" smtClean="0">
                                  <a:latin typeface="Cambria Math" panose="02040503050406030204" pitchFamily="18" charset="0"/>
                                </a:rPr>
                                <m:t>𝑚</m:t>
                              </m:r>
                            </m:e>
                            <m:sub>
                              <m:r>
                                <a:rPr lang="en-IE" sz="2000" b="0" i="1" smtClean="0">
                                  <a:latin typeface="Cambria Math" panose="02040503050406030204" pitchFamily="18" charset="0"/>
                                </a:rPr>
                                <m:t>1</m:t>
                              </m:r>
                            </m:sub>
                          </m:sSub>
                          <m:r>
                            <a:rPr lang="en-IE" sz="2000" b="0" i="1" smtClean="0">
                              <a:latin typeface="Cambria Math" panose="02040503050406030204" pitchFamily="18" charset="0"/>
                            </a:rPr>
                            <m:t>+</m:t>
                          </m:r>
                          <m:sSub>
                            <m:sSubPr>
                              <m:ctrlPr>
                                <a:rPr lang="en-IE" sz="2000" b="0" i="1" smtClean="0">
                                  <a:latin typeface="Cambria Math" panose="02040503050406030204" pitchFamily="18" charset="0"/>
                                </a:rPr>
                              </m:ctrlPr>
                            </m:sSubPr>
                            <m:e>
                              <m:r>
                                <a:rPr lang="en-IE" sz="2000" b="0" i="1" smtClean="0">
                                  <a:latin typeface="Cambria Math" panose="02040503050406030204" pitchFamily="18" charset="0"/>
                                </a:rPr>
                                <m:t>𝑚</m:t>
                              </m:r>
                            </m:e>
                            <m:sub>
                              <m:r>
                                <a:rPr lang="en-IE" sz="2000" b="0" i="1" smtClean="0">
                                  <a:latin typeface="Cambria Math" panose="02040503050406030204" pitchFamily="18" charset="0"/>
                                </a:rPr>
                                <m:t>2</m:t>
                              </m:r>
                            </m:sub>
                          </m:sSub>
                        </m:e>
                      </m:d>
                      <m:r>
                        <a:rPr lang="en-IE" sz="2000" b="0" i="1" smtClean="0">
                          <a:latin typeface="Cambria Math" panose="02040503050406030204" pitchFamily="18" charset="0"/>
                        </a:rPr>
                        <m:t>𝑣</m:t>
                      </m:r>
                    </m:oMath>
                  </m:oMathPara>
                </a14:m>
                <a:endParaRPr lang="en-IE" sz="2000"/>
              </a:p>
            </p:txBody>
          </p:sp>
        </mc:Choice>
        <mc:Fallback xmlns="">
          <p:sp>
            <p:nvSpPr>
              <p:cNvPr id="9" name="TextBox 8">
                <a:extLst>
                  <a:ext uri="{FF2B5EF4-FFF2-40B4-BE49-F238E27FC236}">
                    <a16:creationId xmlns:a16="http://schemas.microsoft.com/office/drawing/2014/main" id="{B5D8F5F0-E082-E4A3-138A-E4CF121C3E2B}"/>
                  </a:ext>
                </a:extLst>
              </p:cNvPr>
              <p:cNvSpPr txBox="1">
                <a:spLocks noRot="1" noChangeAspect="1" noMove="1" noResize="1" noEditPoints="1" noAdjustHandles="1" noChangeArrowheads="1" noChangeShapeType="1" noTextEdit="1"/>
              </p:cNvSpPr>
              <p:nvPr/>
            </p:nvSpPr>
            <p:spPr>
              <a:xfrm>
                <a:off x="7301118" y="1934772"/>
                <a:ext cx="1705559" cy="1323439"/>
              </a:xfrm>
              <a:prstGeom prst="rect">
                <a:avLst/>
              </a:prstGeom>
              <a:blipFill>
                <a:blip r:embed="rId10"/>
                <a:stretch>
                  <a:fillRect l="-3943" t="-1843" r="-2151" b="-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03A2F3F-AD4E-EF21-3527-59EB1A317BD3}"/>
                  </a:ext>
                </a:extLst>
              </p:cNvPr>
              <p:cNvSpPr txBox="1"/>
              <p:nvPr/>
            </p:nvSpPr>
            <p:spPr>
              <a:xfrm>
                <a:off x="184898" y="996136"/>
                <a:ext cx="4609532" cy="523220"/>
              </a:xfrm>
              <a:prstGeom prst="rect">
                <a:avLst/>
              </a:prstGeom>
              <a:noFill/>
            </p:spPr>
            <p:txBody>
              <a:bodyPr wrap="none" rtlCol="0">
                <a:spAutoFit/>
              </a:bodyPr>
              <a:lstStyle/>
              <a:p>
                <a:pPr algn="l"/>
                <a:r>
                  <a:rPr lang="en-IE" sz="2800"/>
                  <a:t>Length of card on trolly </a:t>
                </a:r>
                <a14:m>
                  <m:oMath xmlns:m="http://schemas.openxmlformats.org/officeDocument/2006/math">
                    <m:r>
                      <a:rPr lang="en-IE" sz="2800" b="0" i="1" smtClean="0">
                        <a:latin typeface="Cambria Math" panose="02040503050406030204" pitchFamily="18" charset="0"/>
                      </a:rPr>
                      <m:t>𝑑</m:t>
                    </m:r>
                    <m:r>
                      <a:rPr lang="en-IE" sz="2800" b="0" i="1" smtClean="0">
                        <a:latin typeface="Cambria Math" panose="02040503050406030204" pitchFamily="18" charset="0"/>
                      </a:rPr>
                      <m:t>= </m:t>
                    </m:r>
                  </m:oMath>
                </a14:m>
                <a:endParaRPr lang="en-IE" sz="2800"/>
              </a:p>
            </p:txBody>
          </p:sp>
        </mc:Choice>
        <mc:Fallback xmlns="">
          <p:sp>
            <p:nvSpPr>
              <p:cNvPr id="12" name="TextBox 11">
                <a:extLst>
                  <a:ext uri="{FF2B5EF4-FFF2-40B4-BE49-F238E27FC236}">
                    <a16:creationId xmlns:a16="http://schemas.microsoft.com/office/drawing/2014/main" id="{203A2F3F-AD4E-EF21-3527-59EB1A317BD3}"/>
                  </a:ext>
                </a:extLst>
              </p:cNvPr>
              <p:cNvSpPr txBox="1">
                <a:spLocks noRot="1" noChangeAspect="1" noMove="1" noResize="1" noEditPoints="1" noAdjustHandles="1" noChangeArrowheads="1" noChangeShapeType="1" noTextEdit="1"/>
              </p:cNvSpPr>
              <p:nvPr/>
            </p:nvSpPr>
            <p:spPr>
              <a:xfrm>
                <a:off x="184898" y="996136"/>
                <a:ext cx="4609532" cy="523220"/>
              </a:xfrm>
              <a:prstGeom prst="rect">
                <a:avLst/>
              </a:prstGeom>
              <a:blipFill>
                <a:blip r:embed="rId11"/>
                <a:stretch>
                  <a:fillRect l="-2646" t="-11628" b="-31395"/>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533E2F2A-4C24-B638-834F-69CC6BE8D2A6}"/>
              </a:ext>
            </a:extLst>
          </p:cNvPr>
          <p:cNvSpPr/>
          <p:nvPr/>
        </p:nvSpPr>
        <p:spPr>
          <a:xfrm>
            <a:off x="184898" y="1844825"/>
            <a:ext cx="864096" cy="3960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CCB98BDE-D058-9E48-0DD9-183F30E2889F}"/>
              </a:ext>
            </a:extLst>
          </p:cNvPr>
          <p:cNvSpPr/>
          <p:nvPr/>
        </p:nvSpPr>
        <p:spPr>
          <a:xfrm>
            <a:off x="1048994" y="1844825"/>
            <a:ext cx="864096" cy="3960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9046C922-DAA2-AC43-1E63-CC7F03FDE4C9}"/>
              </a:ext>
            </a:extLst>
          </p:cNvPr>
          <p:cNvSpPr/>
          <p:nvPr/>
        </p:nvSpPr>
        <p:spPr>
          <a:xfrm>
            <a:off x="1914012" y="1844825"/>
            <a:ext cx="1025555" cy="3960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a:extLst>
              <a:ext uri="{FF2B5EF4-FFF2-40B4-BE49-F238E27FC236}">
                <a16:creationId xmlns:a16="http://schemas.microsoft.com/office/drawing/2014/main" id="{4C0D25CD-E9BE-02B1-2DF9-CCA025FE21CE}"/>
              </a:ext>
            </a:extLst>
          </p:cNvPr>
          <p:cNvSpPr/>
          <p:nvPr/>
        </p:nvSpPr>
        <p:spPr>
          <a:xfrm>
            <a:off x="2927957" y="1844825"/>
            <a:ext cx="1025555" cy="3960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a:extLst>
              <a:ext uri="{FF2B5EF4-FFF2-40B4-BE49-F238E27FC236}">
                <a16:creationId xmlns:a16="http://schemas.microsoft.com/office/drawing/2014/main" id="{4AD06418-1D88-8133-68C7-9046C5AC6B78}"/>
              </a:ext>
            </a:extLst>
          </p:cNvPr>
          <p:cNvSpPr/>
          <p:nvPr/>
        </p:nvSpPr>
        <p:spPr>
          <a:xfrm>
            <a:off x="3949192" y="1844825"/>
            <a:ext cx="1025555" cy="3960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a:extLst>
              <a:ext uri="{FF2B5EF4-FFF2-40B4-BE49-F238E27FC236}">
                <a16:creationId xmlns:a16="http://schemas.microsoft.com/office/drawing/2014/main" id="{09A5B813-E77D-4E3E-76DB-3D44EA7683B8}"/>
              </a:ext>
            </a:extLst>
          </p:cNvPr>
          <p:cNvSpPr/>
          <p:nvPr/>
        </p:nvSpPr>
        <p:spPr>
          <a:xfrm>
            <a:off x="4973844" y="1844825"/>
            <a:ext cx="966310" cy="3960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18">
            <a:extLst>
              <a:ext uri="{FF2B5EF4-FFF2-40B4-BE49-F238E27FC236}">
                <a16:creationId xmlns:a16="http://schemas.microsoft.com/office/drawing/2014/main" id="{B9305042-B83B-2642-5E82-8BB0A3FB0EB5}"/>
              </a:ext>
            </a:extLst>
          </p:cNvPr>
          <p:cNvSpPr/>
          <p:nvPr/>
        </p:nvSpPr>
        <p:spPr>
          <a:xfrm>
            <a:off x="5940152" y="1844825"/>
            <a:ext cx="1360965" cy="3960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C27E8852-7555-997C-666C-C5F3EF81C5C5}"/>
              </a:ext>
            </a:extLst>
          </p:cNvPr>
          <p:cNvSpPr/>
          <p:nvPr/>
        </p:nvSpPr>
        <p:spPr>
          <a:xfrm>
            <a:off x="7301527" y="1844825"/>
            <a:ext cx="1668347" cy="3960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2" name="Straight Connector 21">
            <a:extLst>
              <a:ext uri="{FF2B5EF4-FFF2-40B4-BE49-F238E27FC236}">
                <a16:creationId xmlns:a16="http://schemas.microsoft.com/office/drawing/2014/main" id="{99ECF80C-1929-C723-63B2-DF4D85468C93}"/>
              </a:ext>
            </a:extLst>
          </p:cNvPr>
          <p:cNvCxnSpPr>
            <a:cxnSpLocks/>
          </p:cNvCxnSpPr>
          <p:nvPr/>
        </p:nvCxnSpPr>
        <p:spPr>
          <a:xfrm>
            <a:off x="184898" y="3645026"/>
            <a:ext cx="878497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a:extLst>
              <a:ext uri="{FF2B5EF4-FFF2-40B4-BE49-F238E27FC236}">
                <a16:creationId xmlns:a16="http://schemas.microsoft.com/office/drawing/2014/main" id="{B43E89A3-76EB-B561-35EF-2BF85B2F950D}"/>
              </a:ext>
            </a:extLst>
          </p:cNvPr>
          <p:cNvCxnSpPr>
            <a:cxnSpLocks/>
          </p:cNvCxnSpPr>
          <p:nvPr/>
        </p:nvCxnSpPr>
        <p:spPr>
          <a:xfrm>
            <a:off x="184898" y="4221090"/>
            <a:ext cx="878497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Connector 23">
            <a:extLst>
              <a:ext uri="{FF2B5EF4-FFF2-40B4-BE49-F238E27FC236}">
                <a16:creationId xmlns:a16="http://schemas.microsoft.com/office/drawing/2014/main" id="{9C6851D7-87FB-448B-29AB-E0A2F00286BC}"/>
              </a:ext>
            </a:extLst>
          </p:cNvPr>
          <p:cNvCxnSpPr>
            <a:cxnSpLocks/>
          </p:cNvCxnSpPr>
          <p:nvPr/>
        </p:nvCxnSpPr>
        <p:spPr>
          <a:xfrm>
            <a:off x="184898" y="4797154"/>
            <a:ext cx="878497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Straight Connector 24">
            <a:extLst>
              <a:ext uri="{FF2B5EF4-FFF2-40B4-BE49-F238E27FC236}">
                <a16:creationId xmlns:a16="http://schemas.microsoft.com/office/drawing/2014/main" id="{8A9ED40E-1474-C42C-F900-C8A1EA7B5A80}"/>
              </a:ext>
            </a:extLst>
          </p:cNvPr>
          <p:cNvCxnSpPr>
            <a:cxnSpLocks/>
          </p:cNvCxnSpPr>
          <p:nvPr/>
        </p:nvCxnSpPr>
        <p:spPr>
          <a:xfrm>
            <a:off x="184898" y="5301210"/>
            <a:ext cx="8784976" cy="0"/>
          </a:xfrm>
          <a:prstGeom prst="line">
            <a:avLst/>
          </a:prstGeom>
        </p:spPr>
        <p:style>
          <a:lnRef idx="2">
            <a:schemeClr val="accent2"/>
          </a:lnRef>
          <a:fillRef idx="0">
            <a:schemeClr val="accent2"/>
          </a:fillRef>
          <a:effectRef idx="1">
            <a:schemeClr val="accent2"/>
          </a:effectRef>
          <a:fontRef idx="minor">
            <a:schemeClr val="tx1"/>
          </a:fontRef>
        </p:style>
      </p:cxnSp>
      <p:sp>
        <p:nvSpPr>
          <p:cNvPr id="27" name="Rectangle 26">
            <a:extLst>
              <a:ext uri="{FF2B5EF4-FFF2-40B4-BE49-F238E27FC236}">
                <a16:creationId xmlns:a16="http://schemas.microsoft.com/office/drawing/2014/main" id="{3C56249B-67FB-6E0A-56D5-A30CDD6C814C}"/>
              </a:ext>
            </a:extLst>
          </p:cNvPr>
          <p:cNvSpPr/>
          <p:nvPr/>
        </p:nvSpPr>
        <p:spPr>
          <a:xfrm>
            <a:off x="4788024" y="971893"/>
            <a:ext cx="1656184" cy="5760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solidFill>
                  <a:schemeClr val="tx1"/>
                </a:solidFill>
              </a:rPr>
              <a:t>10 cm</a:t>
            </a:r>
          </a:p>
        </p:txBody>
      </p:sp>
      <p:sp>
        <p:nvSpPr>
          <p:cNvPr id="10" name="Title 9">
            <a:extLst>
              <a:ext uri="{FF2B5EF4-FFF2-40B4-BE49-F238E27FC236}">
                <a16:creationId xmlns:a16="http://schemas.microsoft.com/office/drawing/2014/main" id="{B4FA9AB9-8DD4-0226-25A3-56A82930FBF6}"/>
              </a:ext>
            </a:extLst>
          </p:cNvPr>
          <p:cNvSpPr>
            <a:spLocks noGrp="1"/>
          </p:cNvSpPr>
          <p:nvPr>
            <p:ph type="title"/>
          </p:nvPr>
        </p:nvSpPr>
        <p:spPr>
          <a:xfrm>
            <a:off x="254000" y="197771"/>
            <a:ext cx="8712200" cy="594137"/>
          </a:xfrm>
        </p:spPr>
        <p:txBody>
          <a:bodyPr/>
          <a:lstStyle/>
          <a:p>
            <a:r>
              <a:rPr lang="en-IE"/>
              <a:t>Results </a:t>
            </a:r>
            <a:endParaRPr lang="en-GB"/>
          </a:p>
        </p:txBody>
      </p:sp>
      <p:pic>
        <p:nvPicPr>
          <p:cNvPr id="11" name="Picture 10">
            <a:extLst>
              <a:ext uri="{FF2B5EF4-FFF2-40B4-BE49-F238E27FC236}">
                <a16:creationId xmlns:a16="http://schemas.microsoft.com/office/drawing/2014/main" id="{2A007A51-A47E-B6EF-4611-BDB53011900E}"/>
              </a:ext>
            </a:extLst>
          </p:cNvPr>
          <p:cNvPicPr>
            <a:picLocks noChangeAspect="1"/>
          </p:cNvPicPr>
          <p:nvPr/>
        </p:nvPicPr>
        <p:blipFill>
          <a:blip r:embed="rId12"/>
          <a:srcRect r="5272" b="90417"/>
          <a:stretch>
            <a:fillRect/>
          </a:stretch>
        </p:blipFill>
        <p:spPr>
          <a:xfrm>
            <a:off x="1041871" y="6111266"/>
            <a:ext cx="8058424" cy="332958"/>
          </a:xfrm>
          <a:prstGeom prst="rect">
            <a:avLst/>
          </a:prstGeom>
        </p:spPr>
      </p:pic>
    </p:spTree>
    <p:extLst>
      <p:ext uri="{BB962C8B-B14F-4D97-AF65-F5344CB8AC3E}">
        <p14:creationId xmlns:p14="http://schemas.microsoft.com/office/powerpoint/2010/main" val="30381819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6EE46753-9AD3-9836-64C5-97945C9384F1}"/>
              </a:ext>
            </a:extLst>
          </p:cNvPr>
          <p:cNvSpPr txBox="1"/>
          <p:nvPr/>
        </p:nvSpPr>
        <p:spPr>
          <a:xfrm>
            <a:off x="135518" y="115408"/>
            <a:ext cx="2636282" cy="584775"/>
          </a:xfrm>
          <a:prstGeom prst="rect">
            <a:avLst/>
          </a:prstGeom>
          <a:noFill/>
        </p:spPr>
        <p:txBody>
          <a:bodyPr wrap="square" rtlCol="0">
            <a:spAutoFit/>
          </a:bodyPr>
          <a:lstStyle/>
          <a:p>
            <a:pPr algn="l"/>
            <a:endParaRPr lang="en-IE" sz="3200" b="1"/>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E063961-7376-39CA-26B1-417C1DDE59A3}"/>
                  </a:ext>
                </a:extLst>
              </p:cNvPr>
              <p:cNvSpPr txBox="1"/>
              <p:nvPr/>
            </p:nvSpPr>
            <p:spPr>
              <a:xfrm>
                <a:off x="395536" y="1015831"/>
                <a:ext cx="3400290" cy="1815882"/>
              </a:xfrm>
              <a:prstGeom prst="rect">
                <a:avLst/>
              </a:prstGeom>
              <a:noFill/>
            </p:spPr>
            <p:txBody>
              <a:bodyPr wrap="none" rtlCol="0">
                <a:spAutoFit/>
              </a:bodyPr>
              <a:lstStyle/>
              <a:p>
                <a:pPr algn="l"/>
                <a:r>
                  <a:rPr lang="en-GB" sz="2800" b="1">
                    <a:solidFill>
                      <a:srgbClr val="0000FF"/>
                    </a:solidFill>
                  </a:rPr>
                  <a:t>Momentum before </a:t>
                </a:r>
                <a:br>
                  <a:rPr lang="en-GB" sz="2800">
                    <a:solidFill>
                      <a:srgbClr val="0000FF"/>
                    </a:solidFill>
                  </a:rPr>
                </a:br>
                <a:r>
                  <a:rPr lang="en-GB" sz="2800">
                    <a:solidFill>
                      <a:srgbClr val="0000FF"/>
                    </a:solidFill>
                  </a:rPr>
                  <a:t>= </a:t>
                </a:r>
                <a14:m>
                  <m:oMath xmlns:m="http://schemas.openxmlformats.org/officeDocument/2006/math">
                    <m:sSub>
                      <m:sSubPr>
                        <m:ctrlPr>
                          <a:rPr lang="en-GB" sz="2800" b="0" i="1" smtClean="0">
                            <a:solidFill>
                              <a:srgbClr val="0000FF"/>
                            </a:solidFill>
                            <a:latin typeface="Cambria Math" panose="02040503050406030204" pitchFamily="18" charset="0"/>
                          </a:rPr>
                        </m:ctrlPr>
                      </m:sSubPr>
                      <m:e>
                        <m:r>
                          <a:rPr lang="en-GB" sz="2800" b="0" i="1" smtClean="0">
                            <a:solidFill>
                              <a:srgbClr val="0000FF"/>
                            </a:solidFill>
                            <a:latin typeface="Cambria Math" panose="02040503050406030204" pitchFamily="18" charset="0"/>
                          </a:rPr>
                          <m:t>𝑚</m:t>
                        </m:r>
                      </m:e>
                      <m:sub>
                        <m:r>
                          <a:rPr lang="en-GB" sz="2800" b="0" i="1" smtClean="0">
                            <a:solidFill>
                              <a:srgbClr val="0000FF"/>
                            </a:solidFill>
                            <a:latin typeface="Cambria Math" panose="02040503050406030204" pitchFamily="18" charset="0"/>
                          </a:rPr>
                          <m:t>1</m:t>
                        </m:r>
                      </m:sub>
                    </m:sSub>
                    <m:r>
                      <a:rPr lang="en-GB" sz="2800" b="0" i="1" smtClean="0">
                        <a:solidFill>
                          <a:srgbClr val="0000FF"/>
                        </a:solidFill>
                        <a:latin typeface="Cambria Math" panose="02040503050406030204" pitchFamily="18" charset="0"/>
                      </a:rPr>
                      <m:t>𝑢</m:t>
                    </m:r>
                  </m:oMath>
                </a14:m>
                <a:br>
                  <a:rPr lang="en-GB" sz="2800" b="0" i="1">
                    <a:solidFill>
                      <a:srgbClr val="0000FF"/>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GB" sz="2800" b="0" i="1" smtClean="0">
                          <a:solidFill>
                            <a:srgbClr val="0000FF"/>
                          </a:solidFill>
                          <a:latin typeface="Cambria Math" panose="02040503050406030204" pitchFamily="18" charset="0"/>
                        </a:rPr>
                        <m:t>=0.45×1.23</m:t>
                      </m:r>
                    </m:oMath>
                    <m:oMath xmlns:m="http://schemas.openxmlformats.org/officeDocument/2006/math">
                      <m:r>
                        <a:rPr lang="en-GB" sz="2800" b="0" i="1" smtClean="0">
                          <a:solidFill>
                            <a:srgbClr val="0000FF"/>
                          </a:solidFill>
                          <a:latin typeface="Cambria Math" panose="02040503050406030204" pitchFamily="18" charset="0"/>
                        </a:rPr>
                        <m:t>=0.554 </m:t>
                      </m:r>
                      <m:r>
                        <a:rPr lang="en-GB" sz="2800" b="0" i="1" smtClean="0">
                          <a:solidFill>
                            <a:srgbClr val="0000FF"/>
                          </a:solidFill>
                          <a:latin typeface="Cambria Math" panose="02040503050406030204" pitchFamily="18" charset="0"/>
                        </a:rPr>
                        <m:t>𝑘𝑔</m:t>
                      </m:r>
                      <m:r>
                        <a:rPr lang="en-GB" sz="2800" b="0" i="1" smtClean="0">
                          <a:solidFill>
                            <a:srgbClr val="0000FF"/>
                          </a:solidFill>
                          <a:latin typeface="Cambria Math" panose="02040503050406030204" pitchFamily="18" charset="0"/>
                        </a:rPr>
                        <m:t> </m:t>
                      </m:r>
                      <m:r>
                        <a:rPr lang="en-GB" sz="2800" b="0" i="1" smtClean="0">
                          <a:solidFill>
                            <a:srgbClr val="0000FF"/>
                          </a:solidFill>
                          <a:latin typeface="Cambria Math" panose="02040503050406030204" pitchFamily="18" charset="0"/>
                        </a:rPr>
                        <m:t>𝑚</m:t>
                      </m:r>
                      <m:r>
                        <a:rPr lang="en-GB" sz="2800" b="0" i="1" smtClean="0">
                          <a:solidFill>
                            <a:srgbClr val="0000FF"/>
                          </a:solidFill>
                          <a:latin typeface="Cambria Math" panose="02040503050406030204" pitchFamily="18" charset="0"/>
                        </a:rPr>
                        <m:t> </m:t>
                      </m:r>
                      <m:sSup>
                        <m:sSupPr>
                          <m:ctrlPr>
                            <a:rPr lang="en-GB" sz="2800" b="0" i="1" smtClean="0">
                              <a:solidFill>
                                <a:srgbClr val="0000FF"/>
                              </a:solidFill>
                              <a:latin typeface="Cambria Math" panose="02040503050406030204" pitchFamily="18" charset="0"/>
                            </a:rPr>
                          </m:ctrlPr>
                        </m:sSupPr>
                        <m:e>
                          <m:r>
                            <a:rPr lang="en-GB" sz="2800" b="0" i="1" smtClean="0">
                              <a:solidFill>
                                <a:srgbClr val="0000FF"/>
                              </a:solidFill>
                              <a:latin typeface="Cambria Math" panose="02040503050406030204" pitchFamily="18" charset="0"/>
                            </a:rPr>
                            <m:t>𝑠</m:t>
                          </m:r>
                        </m:e>
                        <m:sup>
                          <m:r>
                            <a:rPr lang="en-GB" sz="2800" b="0" i="1" smtClean="0">
                              <a:solidFill>
                                <a:srgbClr val="0000FF"/>
                              </a:solidFill>
                              <a:latin typeface="Cambria Math" panose="02040503050406030204" pitchFamily="18" charset="0"/>
                            </a:rPr>
                            <m:t>−1</m:t>
                          </m:r>
                        </m:sup>
                      </m:sSup>
                    </m:oMath>
                  </m:oMathPara>
                </a14:m>
                <a:endParaRPr lang="en-GB" sz="2800">
                  <a:solidFill>
                    <a:srgbClr val="0000FF"/>
                  </a:solidFill>
                </a:endParaRPr>
              </a:p>
            </p:txBody>
          </p:sp>
        </mc:Choice>
        <mc:Fallback xmlns="">
          <p:sp>
            <p:nvSpPr>
              <p:cNvPr id="10" name="TextBox 9">
                <a:extLst>
                  <a:ext uri="{FF2B5EF4-FFF2-40B4-BE49-F238E27FC236}">
                    <a16:creationId xmlns:a16="http://schemas.microsoft.com/office/drawing/2014/main" id="{BE063961-7376-39CA-26B1-417C1DDE59A3}"/>
                  </a:ext>
                </a:extLst>
              </p:cNvPr>
              <p:cNvSpPr txBox="1">
                <a:spLocks noRot="1" noChangeAspect="1" noMove="1" noResize="1" noEditPoints="1" noAdjustHandles="1" noChangeArrowheads="1" noChangeShapeType="1" noTextEdit="1"/>
              </p:cNvSpPr>
              <p:nvPr/>
            </p:nvSpPr>
            <p:spPr>
              <a:xfrm>
                <a:off x="395536" y="1015831"/>
                <a:ext cx="3400290" cy="1815882"/>
              </a:xfrm>
              <a:prstGeom prst="rect">
                <a:avLst/>
              </a:prstGeom>
              <a:blipFill>
                <a:blip r:embed="rId3"/>
                <a:stretch>
                  <a:fillRect l="-3763" t="-3691" r="-2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D1B661C-E56C-D1C3-7A66-B85BCEED78C2}"/>
                  </a:ext>
                </a:extLst>
              </p:cNvPr>
              <p:cNvSpPr txBox="1"/>
              <p:nvPr/>
            </p:nvSpPr>
            <p:spPr>
              <a:xfrm>
                <a:off x="4283968" y="1020395"/>
                <a:ext cx="3960440" cy="1815882"/>
              </a:xfrm>
              <a:prstGeom prst="rect">
                <a:avLst/>
              </a:prstGeom>
              <a:noFill/>
            </p:spPr>
            <p:txBody>
              <a:bodyPr wrap="square" rtlCol="0">
                <a:spAutoFit/>
              </a:bodyPr>
              <a:lstStyle/>
              <a:p>
                <a:pPr/>
                <a:r>
                  <a:rPr lang="en-GB" sz="2800" b="1">
                    <a:solidFill>
                      <a:srgbClr val="0000FF"/>
                    </a:solidFill>
                  </a:rPr>
                  <a:t>Momentum after </a:t>
                </a:r>
                <a:br>
                  <a:rPr lang="en-GB" sz="2800">
                    <a:solidFill>
                      <a:srgbClr val="0000FF"/>
                    </a:solidFill>
                  </a:rPr>
                </a:br>
                <a:r>
                  <a:rPr lang="en-GB" sz="2800">
                    <a:solidFill>
                      <a:srgbClr val="0000FF"/>
                    </a:solidFill>
                  </a:rPr>
                  <a:t>= </a:t>
                </a:r>
                <a14:m>
                  <m:oMath xmlns:m="http://schemas.openxmlformats.org/officeDocument/2006/math">
                    <m:sSub>
                      <m:sSubPr>
                        <m:ctrlPr>
                          <a:rPr lang="en-GB" sz="2800" b="0" i="1" smtClean="0">
                            <a:solidFill>
                              <a:srgbClr val="0000FF"/>
                            </a:solidFill>
                            <a:latin typeface="Cambria Math" panose="02040503050406030204" pitchFamily="18" charset="0"/>
                          </a:rPr>
                        </m:ctrlPr>
                      </m:sSubPr>
                      <m:e>
                        <m:r>
                          <a:rPr lang="en-GB" sz="2800" b="0" i="1" smtClean="0">
                            <a:solidFill>
                              <a:srgbClr val="0000FF"/>
                            </a:solidFill>
                            <a:latin typeface="Cambria Math" panose="02040503050406030204" pitchFamily="18" charset="0"/>
                          </a:rPr>
                          <m:t>(</m:t>
                        </m:r>
                        <m:r>
                          <a:rPr lang="en-GB" sz="2800" b="0" i="1" smtClean="0">
                            <a:solidFill>
                              <a:srgbClr val="0000FF"/>
                            </a:solidFill>
                            <a:latin typeface="Cambria Math" panose="02040503050406030204" pitchFamily="18" charset="0"/>
                          </a:rPr>
                          <m:t>𝑚</m:t>
                        </m:r>
                      </m:e>
                      <m:sub>
                        <m:r>
                          <a:rPr lang="en-GB" sz="2800" b="0" i="1" smtClean="0">
                            <a:solidFill>
                              <a:srgbClr val="0000FF"/>
                            </a:solidFill>
                            <a:latin typeface="Cambria Math" panose="02040503050406030204" pitchFamily="18" charset="0"/>
                          </a:rPr>
                          <m:t>1</m:t>
                        </m:r>
                      </m:sub>
                    </m:sSub>
                    <m:r>
                      <a:rPr lang="en-GB" sz="2800" b="0" i="1" smtClean="0">
                        <a:solidFill>
                          <a:srgbClr val="0000FF"/>
                        </a:solidFill>
                        <a:latin typeface="Cambria Math" panose="02040503050406030204" pitchFamily="18" charset="0"/>
                      </a:rPr>
                      <m:t>+</m:t>
                    </m:r>
                    <m:sSub>
                      <m:sSubPr>
                        <m:ctrlPr>
                          <a:rPr lang="en-GB" sz="2800" b="0" i="1" smtClean="0">
                            <a:solidFill>
                              <a:srgbClr val="0000FF"/>
                            </a:solidFill>
                            <a:latin typeface="Cambria Math" panose="02040503050406030204" pitchFamily="18" charset="0"/>
                          </a:rPr>
                        </m:ctrlPr>
                      </m:sSubPr>
                      <m:e>
                        <m:r>
                          <a:rPr lang="en-GB" sz="2800" b="0" i="1" smtClean="0">
                            <a:solidFill>
                              <a:srgbClr val="0000FF"/>
                            </a:solidFill>
                            <a:latin typeface="Cambria Math" panose="02040503050406030204" pitchFamily="18" charset="0"/>
                          </a:rPr>
                          <m:t>𝑚</m:t>
                        </m:r>
                      </m:e>
                      <m:sub>
                        <m:r>
                          <a:rPr lang="en-GB" sz="2800" b="0" i="1" smtClean="0">
                            <a:solidFill>
                              <a:srgbClr val="0000FF"/>
                            </a:solidFill>
                            <a:latin typeface="Cambria Math" panose="02040503050406030204" pitchFamily="18" charset="0"/>
                          </a:rPr>
                          <m:t>2</m:t>
                        </m:r>
                      </m:sub>
                    </m:sSub>
                    <m:r>
                      <a:rPr lang="en-GB" sz="2800" b="0" i="1" smtClean="0">
                        <a:solidFill>
                          <a:srgbClr val="0000FF"/>
                        </a:solidFill>
                        <a:latin typeface="Cambria Math" panose="02040503050406030204" pitchFamily="18" charset="0"/>
                      </a:rPr>
                      <m:t>)</m:t>
                    </m:r>
                    <m:r>
                      <a:rPr lang="en-GB" sz="2800" b="0" i="1" smtClean="0">
                        <a:solidFill>
                          <a:srgbClr val="0000FF"/>
                        </a:solidFill>
                        <a:latin typeface="Cambria Math" panose="02040503050406030204" pitchFamily="18" charset="0"/>
                      </a:rPr>
                      <m:t>𝑣</m:t>
                    </m:r>
                  </m:oMath>
                </a14:m>
                <a:br>
                  <a:rPr lang="en-GB" sz="2800" b="0" i="1">
                    <a:solidFill>
                      <a:srgbClr val="0000FF"/>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GB" sz="2800" b="0" i="1" smtClean="0">
                          <a:solidFill>
                            <a:srgbClr val="0000FF"/>
                          </a:solidFill>
                          <a:latin typeface="Cambria Math" panose="02040503050406030204" pitchFamily="18" charset="0"/>
                        </a:rPr>
                        <m:t>=</m:t>
                      </m:r>
                      <m:d>
                        <m:dPr>
                          <m:ctrlPr>
                            <a:rPr lang="en-GB" sz="2800" b="0" i="1" smtClean="0">
                              <a:solidFill>
                                <a:srgbClr val="0000FF"/>
                              </a:solidFill>
                              <a:latin typeface="Cambria Math" panose="02040503050406030204" pitchFamily="18" charset="0"/>
                            </a:rPr>
                          </m:ctrlPr>
                        </m:dPr>
                        <m:e>
                          <m:r>
                            <a:rPr lang="en-GB" sz="2800" b="0" i="1" smtClean="0">
                              <a:solidFill>
                                <a:srgbClr val="0000FF"/>
                              </a:solidFill>
                              <a:latin typeface="Cambria Math" panose="02040503050406030204" pitchFamily="18" charset="0"/>
                            </a:rPr>
                            <m:t>0.45+0.31</m:t>
                          </m:r>
                        </m:e>
                      </m:d>
                      <m:r>
                        <a:rPr lang="en-GB" sz="2800" b="0" i="1" smtClean="0">
                          <a:solidFill>
                            <a:srgbClr val="0000FF"/>
                          </a:solidFill>
                          <a:latin typeface="Cambria Math" panose="02040503050406030204" pitchFamily="18" charset="0"/>
                        </a:rPr>
                        <m:t>×0.73</m:t>
                      </m:r>
                    </m:oMath>
                    <m:oMath xmlns:m="http://schemas.openxmlformats.org/officeDocument/2006/math">
                      <m:r>
                        <a:rPr lang="en-GB" sz="2800" b="0" i="1" smtClean="0">
                          <a:solidFill>
                            <a:srgbClr val="0000FF"/>
                          </a:solidFill>
                          <a:latin typeface="Cambria Math" panose="02040503050406030204" pitchFamily="18" charset="0"/>
                        </a:rPr>
                        <m:t>=0.555 </m:t>
                      </m:r>
                      <m:r>
                        <a:rPr lang="en-GB" sz="2800" b="0" i="1" smtClean="0">
                          <a:solidFill>
                            <a:srgbClr val="0000FF"/>
                          </a:solidFill>
                          <a:latin typeface="Cambria Math" panose="02040503050406030204" pitchFamily="18" charset="0"/>
                        </a:rPr>
                        <m:t>𝑘𝑔</m:t>
                      </m:r>
                      <m:r>
                        <a:rPr lang="en-GB" sz="2800" b="0" i="1" smtClean="0">
                          <a:solidFill>
                            <a:srgbClr val="0000FF"/>
                          </a:solidFill>
                          <a:latin typeface="Cambria Math" panose="02040503050406030204" pitchFamily="18" charset="0"/>
                        </a:rPr>
                        <m:t> </m:t>
                      </m:r>
                      <m:r>
                        <a:rPr lang="en-GB" sz="2800" b="0" i="1" smtClean="0">
                          <a:solidFill>
                            <a:srgbClr val="0000FF"/>
                          </a:solidFill>
                          <a:latin typeface="Cambria Math" panose="02040503050406030204" pitchFamily="18" charset="0"/>
                        </a:rPr>
                        <m:t>𝑚</m:t>
                      </m:r>
                      <m:r>
                        <a:rPr lang="en-GB" sz="2800" b="0" i="1" smtClean="0">
                          <a:solidFill>
                            <a:srgbClr val="0000FF"/>
                          </a:solidFill>
                          <a:latin typeface="Cambria Math" panose="02040503050406030204" pitchFamily="18" charset="0"/>
                        </a:rPr>
                        <m:t> </m:t>
                      </m:r>
                      <m:sSup>
                        <m:sSupPr>
                          <m:ctrlPr>
                            <a:rPr lang="en-GB" sz="2800" b="0" i="1" smtClean="0">
                              <a:solidFill>
                                <a:srgbClr val="0000FF"/>
                              </a:solidFill>
                              <a:latin typeface="Cambria Math" panose="02040503050406030204" pitchFamily="18" charset="0"/>
                            </a:rPr>
                          </m:ctrlPr>
                        </m:sSupPr>
                        <m:e>
                          <m:r>
                            <a:rPr lang="en-GB" sz="2800" b="0" i="1" smtClean="0">
                              <a:solidFill>
                                <a:srgbClr val="0000FF"/>
                              </a:solidFill>
                              <a:latin typeface="Cambria Math" panose="02040503050406030204" pitchFamily="18" charset="0"/>
                            </a:rPr>
                            <m:t>𝑠</m:t>
                          </m:r>
                        </m:e>
                        <m:sup>
                          <m:r>
                            <a:rPr lang="en-GB" sz="2800" b="0" i="1" smtClean="0">
                              <a:solidFill>
                                <a:srgbClr val="0000FF"/>
                              </a:solidFill>
                              <a:latin typeface="Cambria Math" panose="02040503050406030204" pitchFamily="18" charset="0"/>
                            </a:rPr>
                            <m:t>−1</m:t>
                          </m:r>
                        </m:sup>
                      </m:sSup>
                    </m:oMath>
                  </m:oMathPara>
                </a14:m>
                <a:endParaRPr lang="en-GB" sz="2800">
                  <a:solidFill>
                    <a:srgbClr val="0000FF"/>
                  </a:solidFill>
                </a:endParaRPr>
              </a:p>
            </p:txBody>
          </p:sp>
        </mc:Choice>
        <mc:Fallback xmlns="">
          <p:sp>
            <p:nvSpPr>
              <p:cNvPr id="21" name="TextBox 20">
                <a:extLst>
                  <a:ext uri="{FF2B5EF4-FFF2-40B4-BE49-F238E27FC236}">
                    <a16:creationId xmlns:a16="http://schemas.microsoft.com/office/drawing/2014/main" id="{0D1B661C-E56C-D1C3-7A66-B85BCEED78C2}"/>
                  </a:ext>
                </a:extLst>
              </p:cNvPr>
              <p:cNvSpPr txBox="1">
                <a:spLocks noRot="1" noChangeAspect="1" noMove="1" noResize="1" noEditPoints="1" noAdjustHandles="1" noChangeArrowheads="1" noChangeShapeType="1" noTextEdit="1"/>
              </p:cNvSpPr>
              <p:nvPr/>
            </p:nvSpPr>
            <p:spPr>
              <a:xfrm>
                <a:off x="4283968" y="1020395"/>
                <a:ext cx="3960440" cy="1815882"/>
              </a:xfrm>
              <a:prstGeom prst="rect">
                <a:avLst/>
              </a:prstGeom>
              <a:blipFill>
                <a:blip r:embed="rId4"/>
                <a:stretch>
                  <a:fillRect l="-3236" t="-3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7B61D95-D7DC-12D9-EF70-4C11AA1B26AA}"/>
                  </a:ext>
                </a:extLst>
              </p:cNvPr>
              <p:cNvSpPr txBox="1"/>
              <p:nvPr/>
            </p:nvSpPr>
            <p:spPr>
              <a:xfrm>
                <a:off x="539552" y="2987083"/>
                <a:ext cx="7848872" cy="1384995"/>
              </a:xfrm>
              <a:prstGeom prst="rect">
                <a:avLst/>
              </a:prstGeom>
              <a:noFill/>
            </p:spPr>
            <p:txBody>
              <a:bodyPr wrap="square" rtlCol="0">
                <a:spAutoFit/>
              </a:bodyPr>
              <a:lstStyle/>
              <a:p>
                <a:pPr algn="l"/>
                <a:r>
                  <a:rPr lang="en-GB" sz="2800">
                    <a:solidFill>
                      <a:srgbClr val="0000FF"/>
                    </a:solidFill>
                  </a:rPr>
                  <a:t>Thus, </a:t>
                </a:r>
                <a14:m>
                  <m:oMath xmlns:m="http://schemas.openxmlformats.org/officeDocument/2006/math">
                    <m:r>
                      <a:rPr lang="en-GB" sz="2800" b="0" i="1" smtClean="0">
                        <a:solidFill>
                          <a:srgbClr val="0000FF"/>
                        </a:solidFill>
                        <a:latin typeface="Cambria Math" panose="02040503050406030204" pitchFamily="18" charset="0"/>
                      </a:rPr>
                      <m:t>𝑚𝑜𝑚𝑒𝑛𝑡𝑢𝑚</m:t>
                    </m:r>
                    <m:r>
                      <a:rPr lang="en-GB" sz="2800" b="0" i="1" smtClean="0">
                        <a:solidFill>
                          <a:srgbClr val="0000FF"/>
                        </a:solidFill>
                        <a:latin typeface="Cambria Math" panose="02040503050406030204" pitchFamily="18" charset="0"/>
                      </a:rPr>
                      <m:t> </m:t>
                    </m:r>
                    <m:r>
                      <a:rPr lang="en-GB" sz="2800" b="0" i="1" smtClean="0">
                        <a:solidFill>
                          <a:srgbClr val="0000FF"/>
                        </a:solidFill>
                        <a:latin typeface="Cambria Math" panose="02040503050406030204" pitchFamily="18" charset="0"/>
                      </a:rPr>
                      <m:t>𝑏𝑒𝑓𝑜𝑟𝑒</m:t>
                    </m:r>
                    <m:r>
                      <a:rPr lang="en-GB" sz="2800" b="0" i="1" smtClean="0">
                        <a:solidFill>
                          <a:srgbClr val="0000FF"/>
                        </a:solidFill>
                        <a:latin typeface="Cambria Math" panose="02040503050406030204" pitchFamily="18" charset="0"/>
                        <a:ea typeface="Cambria Math" panose="02040503050406030204" pitchFamily="18" charset="0"/>
                      </a:rPr>
                      <m:t>≈</m:t>
                    </m:r>
                    <m:r>
                      <a:rPr lang="en-GB" sz="2800" b="0" i="1" smtClean="0">
                        <a:solidFill>
                          <a:srgbClr val="0000FF"/>
                        </a:solidFill>
                        <a:latin typeface="Cambria Math" panose="02040503050406030204" pitchFamily="18" charset="0"/>
                        <a:ea typeface="Cambria Math" panose="02040503050406030204" pitchFamily="18" charset="0"/>
                      </a:rPr>
                      <m:t>𝑚𝑜𝑚𝑒𝑛𝑡𝑢𝑚</m:t>
                    </m:r>
                    <m:r>
                      <a:rPr lang="en-GB" sz="2800" b="0" i="1" smtClean="0">
                        <a:solidFill>
                          <a:srgbClr val="0000FF"/>
                        </a:solidFill>
                        <a:latin typeface="Cambria Math" panose="02040503050406030204" pitchFamily="18" charset="0"/>
                        <a:ea typeface="Cambria Math" panose="02040503050406030204" pitchFamily="18" charset="0"/>
                      </a:rPr>
                      <m:t> </m:t>
                    </m:r>
                    <m:r>
                      <a:rPr lang="en-GB" sz="2800" b="0" i="1" smtClean="0">
                        <a:solidFill>
                          <a:srgbClr val="0000FF"/>
                        </a:solidFill>
                        <a:latin typeface="Cambria Math" panose="02040503050406030204" pitchFamily="18" charset="0"/>
                        <a:ea typeface="Cambria Math" panose="02040503050406030204" pitchFamily="18" charset="0"/>
                      </a:rPr>
                      <m:t>𝑎𝑓𝑡𝑒𝑟</m:t>
                    </m:r>
                  </m:oMath>
                </a14:m>
                <a:endParaRPr lang="en-GB" sz="2800">
                  <a:solidFill>
                    <a:srgbClr val="0000FF"/>
                  </a:solidFill>
                </a:endParaRPr>
              </a:p>
              <a:p>
                <a:pPr algn="l"/>
                <a:r>
                  <a:rPr lang="en-GB" sz="2800">
                    <a:solidFill>
                      <a:srgbClr val="0000FF"/>
                    </a:solidFill>
                  </a:rPr>
                  <a:t>Thus, the principle of conservation of momentum is demonstrated.</a:t>
                </a:r>
              </a:p>
            </p:txBody>
          </p:sp>
        </mc:Choice>
        <mc:Fallback xmlns="">
          <p:sp>
            <p:nvSpPr>
              <p:cNvPr id="28" name="TextBox 27">
                <a:extLst>
                  <a:ext uri="{FF2B5EF4-FFF2-40B4-BE49-F238E27FC236}">
                    <a16:creationId xmlns:a16="http://schemas.microsoft.com/office/drawing/2014/main" id="{B7B61D95-D7DC-12D9-EF70-4C11AA1B26AA}"/>
                  </a:ext>
                </a:extLst>
              </p:cNvPr>
              <p:cNvSpPr txBox="1">
                <a:spLocks noRot="1" noChangeAspect="1" noMove="1" noResize="1" noEditPoints="1" noAdjustHandles="1" noChangeArrowheads="1" noChangeShapeType="1" noTextEdit="1"/>
              </p:cNvSpPr>
              <p:nvPr/>
            </p:nvSpPr>
            <p:spPr>
              <a:xfrm>
                <a:off x="539552" y="2987083"/>
                <a:ext cx="7848872" cy="1384995"/>
              </a:xfrm>
              <a:prstGeom prst="rect">
                <a:avLst/>
              </a:prstGeom>
              <a:blipFill>
                <a:blip r:embed="rId5"/>
                <a:stretch>
                  <a:fillRect l="-1632" t="-4405" b="-11454"/>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3097C29C-8DE7-6ABB-4EFD-46685024BEB6}"/>
              </a:ext>
            </a:extLst>
          </p:cNvPr>
          <p:cNvSpPr txBox="1"/>
          <p:nvPr/>
        </p:nvSpPr>
        <p:spPr>
          <a:xfrm>
            <a:off x="359532" y="4532012"/>
            <a:ext cx="8531254" cy="1384995"/>
          </a:xfrm>
          <a:prstGeom prst="rect">
            <a:avLst/>
          </a:prstGeom>
          <a:noFill/>
        </p:spPr>
        <p:txBody>
          <a:bodyPr wrap="square" rtlCol="0">
            <a:spAutoFit/>
          </a:bodyPr>
          <a:lstStyle/>
          <a:p>
            <a:pPr marL="2057400" indent="-2057400" algn="l"/>
            <a:r>
              <a:rPr lang="en-GB" sz="2800"/>
              <a:t>Key Points 	- don’t start with the equation … calculate before and after separately</a:t>
            </a:r>
          </a:p>
          <a:p>
            <a:pPr marL="2057400" indent="-2057400" algn="l"/>
            <a:r>
              <a:rPr lang="en-GB" sz="2800"/>
              <a:t>	- Include the units</a:t>
            </a:r>
          </a:p>
        </p:txBody>
      </p:sp>
      <p:sp>
        <p:nvSpPr>
          <p:cNvPr id="2" name="Title 1">
            <a:extLst>
              <a:ext uri="{FF2B5EF4-FFF2-40B4-BE49-F238E27FC236}">
                <a16:creationId xmlns:a16="http://schemas.microsoft.com/office/drawing/2014/main" id="{20B74288-1FA1-B3F5-A0BA-58B4F4768F98}"/>
              </a:ext>
            </a:extLst>
          </p:cNvPr>
          <p:cNvSpPr>
            <a:spLocks noGrp="1"/>
          </p:cNvSpPr>
          <p:nvPr>
            <p:ph type="title"/>
          </p:nvPr>
        </p:nvSpPr>
        <p:spPr>
          <a:xfrm>
            <a:off x="254000" y="198438"/>
            <a:ext cx="8712200" cy="590931"/>
          </a:xfrm>
        </p:spPr>
        <p:txBody>
          <a:bodyPr/>
          <a:lstStyle/>
          <a:p>
            <a:r>
              <a:rPr lang="en-IE" dirty="0"/>
              <a:t>Calculations and Conclusion</a:t>
            </a:r>
            <a:endParaRPr lang="en-GB" dirty="0"/>
          </a:p>
        </p:txBody>
      </p:sp>
    </p:spTree>
    <p:extLst>
      <p:ext uri="{BB962C8B-B14F-4D97-AF65-F5344CB8AC3E}">
        <p14:creationId xmlns:p14="http://schemas.microsoft.com/office/powerpoint/2010/main" val="113101208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A1ABBF-0A03-3A79-ED2D-9014EB841660}"/>
              </a:ext>
            </a:extLst>
          </p:cNvPr>
          <p:cNvSpPr txBox="1"/>
          <p:nvPr/>
        </p:nvSpPr>
        <p:spPr>
          <a:xfrm>
            <a:off x="467544" y="2924944"/>
            <a:ext cx="7776864" cy="1384995"/>
          </a:xfrm>
          <a:prstGeom prst="rect">
            <a:avLst/>
          </a:prstGeom>
          <a:noFill/>
        </p:spPr>
        <p:txBody>
          <a:bodyPr wrap="square" rtlCol="0">
            <a:spAutoFit/>
          </a:bodyPr>
          <a:lstStyle/>
          <a:p>
            <a:pPr algn="l"/>
            <a:r>
              <a:rPr lang="en-IE" sz="2800" b="1">
                <a:solidFill>
                  <a:srgbClr val="0000FF"/>
                </a:solidFill>
              </a:rPr>
              <a:t>Gravity</a:t>
            </a:r>
            <a:r>
              <a:rPr lang="en-IE" sz="2800">
                <a:solidFill>
                  <a:srgbClr val="0000FF"/>
                </a:solidFill>
              </a:rPr>
              <a:t>: the student used a </a:t>
            </a:r>
            <a:r>
              <a:rPr lang="en-IE" sz="2800" b="1">
                <a:solidFill>
                  <a:srgbClr val="0000FF"/>
                </a:solidFill>
              </a:rPr>
              <a:t>horizontal track </a:t>
            </a:r>
            <a:r>
              <a:rPr lang="en-IE" sz="2800">
                <a:solidFill>
                  <a:srgbClr val="0000FF"/>
                </a:solidFill>
              </a:rPr>
              <a:t>so that there was no component of the gravity force acting in the direction of motion.</a:t>
            </a:r>
          </a:p>
        </p:txBody>
      </p:sp>
      <p:sp>
        <p:nvSpPr>
          <p:cNvPr id="4" name="TextBox 3">
            <a:extLst>
              <a:ext uri="{FF2B5EF4-FFF2-40B4-BE49-F238E27FC236}">
                <a16:creationId xmlns:a16="http://schemas.microsoft.com/office/drawing/2014/main" id="{F62845FE-A9FB-C84B-FF23-FEDD3B90C9BA}"/>
              </a:ext>
            </a:extLst>
          </p:cNvPr>
          <p:cNvSpPr txBox="1"/>
          <p:nvPr/>
        </p:nvSpPr>
        <p:spPr>
          <a:xfrm>
            <a:off x="440110" y="4560094"/>
            <a:ext cx="8452370" cy="2246769"/>
          </a:xfrm>
          <a:prstGeom prst="rect">
            <a:avLst/>
          </a:prstGeom>
          <a:noFill/>
        </p:spPr>
        <p:txBody>
          <a:bodyPr wrap="square" rtlCol="0">
            <a:spAutoFit/>
          </a:bodyPr>
          <a:lstStyle/>
          <a:p>
            <a:pPr algn="l"/>
            <a:r>
              <a:rPr lang="en-IE" sz="2800" b="1">
                <a:solidFill>
                  <a:srgbClr val="0000FF"/>
                </a:solidFill>
              </a:rPr>
              <a:t>Friction</a:t>
            </a:r>
            <a:r>
              <a:rPr lang="en-IE" sz="2800">
                <a:solidFill>
                  <a:srgbClr val="0000FF"/>
                </a:solidFill>
              </a:rPr>
              <a:t>: the student used an </a:t>
            </a:r>
            <a:r>
              <a:rPr lang="en-IE" sz="2800" b="1">
                <a:solidFill>
                  <a:srgbClr val="0000FF"/>
                </a:solidFill>
              </a:rPr>
              <a:t>air-track</a:t>
            </a:r>
            <a:r>
              <a:rPr lang="en-IE" sz="2800">
                <a:solidFill>
                  <a:srgbClr val="0000FF"/>
                </a:solidFill>
              </a:rPr>
              <a:t> to minimise the force of friction</a:t>
            </a:r>
          </a:p>
          <a:p>
            <a:pPr algn="l"/>
            <a:r>
              <a:rPr lang="en-IE" sz="2800">
                <a:solidFill>
                  <a:srgbClr val="0000FF"/>
                </a:solidFill>
              </a:rPr>
              <a:t>OR</a:t>
            </a:r>
          </a:p>
          <a:p>
            <a:pPr algn="l"/>
            <a:r>
              <a:rPr lang="en-IE" sz="2800">
                <a:solidFill>
                  <a:srgbClr val="0000FF"/>
                </a:solidFill>
              </a:rPr>
              <a:t>The student </a:t>
            </a:r>
            <a:r>
              <a:rPr lang="en-IE" sz="2800" b="1">
                <a:solidFill>
                  <a:srgbClr val="0000FF"/>
                </a:solidFill>
              </a:rPr>
              <a:t>inclined the track </a:t>
            </a:r>
            <a:r>
              <a:rPr lang="en-IE" sz="2800">
                <a:solidFill>
                  <a:srgbClr val="0000FF"/>
                </a:solidFill>
              </a:rPr>
              <a:t>just enough to counteract the force of friction </a:t>
            </a:r>
          </a:p>
        </p:txBody>
      </p:sp>
      <p:sp>
        <p:nvSpPr>
          <p:cNvPr id="6" name="Rectangle 5">
            <a:extLst>
              <a:ext uri="{FF2B5EF4-FFF2-40B4-BE49-F238E27FC236}">
                <a16:creationId xmlns:a16="http://schemas.microsoft.com/office/drawing/2014/main" id="{23D80363-D3FB-7977-0EBA-DDEF862E1CD3}"/>
              </a:ext>
            </a:extLst>
          </p:cNvPr>
          <p:cNvSpPr/>
          <p:nvPr/>
        </p:nvSpPr>
        <p:spPr>
          <a:xfrm rot="60000">
            <a:off x="1841600" y="1279341"/>
            <a:ext cx="689637" cy="47846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812E94FD-9B02-4BDD-3BE9-3C8B89DF774E}"/>
              </a:ext>
            </a:extLst>
          </p:cNvPr>
          <p:cNvSpPr/>
          <p:nvPr/>
        </p:nvSpPr>
        <p:spPr>
          <a:xfrm rot="60000">
            <a:off x="855196" y="2355802"/>
            <a:ext cx="7388583" cy="1364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a:extLst>
              <a:ext uri="{FF2B5EF4-FFF2-40B4-BE49-F238E27FC236}">
                <a16:creationId xmlns:a16="http://schemas.microsoft.com/office/drawing/2014/main" id="{EC9DBB1E-3479-A336-93E7-15A2211C38EA}"/>
              </a:ext>
            </a:extLst>
          </p:cNvPr>
          <p:cNvSpPr/>
          <p:nvPr/>
        </p:nvSpPr>
        <p:spPr>
          <a:xfrm>
            <a:off x="1664649" y="1628200"/>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960EB148-816A-912C-BE42-B0180C750233}"/>
              </a:ext>
            </a:extLst>
          </p:cNvPr>
          <p:cNvSpPr/>
          <p:nvPr/>
        </p:nvSpPr>
        <p:spPr>
          <a:xfrm>
            <a:off x="2038874" y="1579004"/>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a:extLst>
              <a:ext uri="{FF2B5EF4-FFF2-40B4-BE49-F238E27FC236}">
                <a16:creationId xmlns:a16="http://schemas.microsoft.com/office/drawing/2014/main" id="{DC54967A-A809-200D-0BCE-8ED72116943F}"/>
              </a:ext>
            </a:extLst>
          </p:cNvPr>
          <p:cNvSpPr/>
          <p:nvPr/>
        </p:nvSpPr>
        <p:spPr>
          <a:xfrm>
            <a:off x="2432618" y="1632717"/>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a:extLst>
              <a:ext uri="{FF2B5EF4-FFF2-40B4-BE49-F238E27FC236}">
                <a16:creationId xmlns:a16="http://schemas.microsoft.com/office/drawing/2014/main" id="{1BEDD83C-7AE6-2847-4016-917F8B5FCEF5}"/>
              </a:ext>
            </a:extLst>
          </p:cNvPr>
          <p:cNvSpPr/>
          <p:nvPr/>
        </p:nvSpPr>
        <p:spPr>
          <a:xfrm>
            <a:off x="933748" y="2453828"/>
            <a:ext cx="177748" cy="221136"/>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27B9DF89-54D1-387B-8834-44E571094096}"/>
              </a:ext>
            </a:extLst>
          </p:cNvPr>
          <p:cNvSpPr/>
          <p:nvPr/>
        </p:nvSpPr>
        <p:spPr>
          <a:xfrm>
            <a:off x="7804595" y="2531628"/>
            <a:ext cx="229445" cy="111108"/>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7C7FF3E9-6C9B-61AB-06F2-271E50C3AB37}"/>
              </a:ext>
            </a:extLst>
          </p:cNvPr>
          <p:cNvSpPr/>
          <p:nvPr/>
        </p:nvSpPr>
        <p:spPr>
          <a:xfrm rot="60000">
            <a:off x="1616837" y="1760563"/>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a:extLst>
              <a:ext uri="{FF2B5EF4-FFF2-40B4-BE49-F238E27FC236}">
                <a16:creationId xmlns:a16="http://schemas.microsoft.com/office/drawing/2014/main" id="{88948DF3-5667-D7D8-B528-C123B2468585}"/>
              </a:ext>
            </a:extLst>
          </p:cNvPr>
          <p:cNvSpPr/>
          <p:nvPr/>
        </p:nvSpPr>
        <p:spPr>
          <a:xfrm>
            <a:off x="1664649" y="2058473"/>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61DF1A87-32C8-71B7-C7F3-6FC3CC62B062}"/>
              </a:ext>
            </a:extLst>
          </p:cNvPr>
          <p:cNvSpPr/>
          <p:nvPr/>
        </p:nvSpPr>
        <p:spPr>
          <a:xfrm>
            <a:off x="2477742" y="2083821"/>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a:extLst>
              <a:ext uri="{FF2B5EF4-FFF2-40B4-BE49-F238E27FC236}">
                <a16:creationId xmlns:a16="http://schemas.microsoft.com/office/drawing/2014/main" id="{EB402FED-4DD7-1B4F-A713-17E9DC280770}"/>
              </a:ext>
            </a:extLst>
          </p:cNvPr>
          <p:cNvSpPr/>
          <p:nvPr/>
        </p:nvSpPr>
        <p:spPr>
          <a:xfrm>
            <a:off x="5102128" y="1670521"/>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a:extLst>
              <a:ext uri="{FF2B5EF4-FFF2-40B4-BE49-F238E27FC236}">
                <a16:creationId xmlns:a16="http://schemas.microsoft.com/office/drawing/2014/main" id="{552BCC90-17D2-D3C8-EFBF-3427A0C3FE65}"/>
              </a:ext>
            </a:extLst>
          </p:cNvPr>
          <p:cNvSpPr/>
          <p:nvPr/>
        </p:nvSpPr>
        <p:spPr>
          <a:xfrm>
            <a:off x="5476353" y="1621325"/>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a:extLst>
              <a:ext uri="{FF2B5EF4-FFF2-40B4-BE49-F238E27FC236}">
                <a16:creationId xmlns:a16="http://schemas.microsoft.com/office/drawing/2014/main" id="{4B650341-F844-5B8E-7585-3FE6F9F93E15}"/>
              </a:ext>
            </a:extLst>
          </p:cNvPr>
          <p:cNvSpPr/>
          <p:nvPr/>
        </p:nvSpPr>
        <p:spPr>
          <a:xfrm>
            <a:off x="5870097" y="1675038"/>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EE3C90AA-78BB-B797-2CAA-8F266A8C1F38}"/>
              </a:ext>
            </a:extLst>
          </p:cNvPr>
          <p:cNvSpPr/>
          <p:nvPr/>
        </p:nvSpPr>
        <p:spPr>
          <a:xfrm rot="60000">
            <a:off x="5054316" y="1802884"/>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a:extLst>
              <a:ext uri="{FF2B5EF4-FFF2-40B4-BE49-F238E27FC236}">
                <a16:creationId xmlns:a16="http://schemas.microsoft.com/office/drawing/2014/main" id="{A4D829C1-A091-EBE1-9FF3-BA152591CF6C}"/>
              </a:ext>
            </a:extLst>
          </p:cNvPr>
          <p:cNvSpPr/>
          <p:nvPr/>
        </p:nvSpPr>
        <p:spPr>
          <a:xfrm>
            <a:off x="5102128" y="2100794"/>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a:extLst>
              <a:ext uri="{FF2B5EF4-FFF2-40B4-BE49-F238E27FC236}">
                <a16:creationId xmlns:a16="http://schemas.microsoft.com/office/drawing/2014/main" id="{B44E8E2C-82D3-F7DC-9A68-9A3C766323D9}"/>
              </a:ext>
            </a:extLst>
          </p:cNvPr>
          <p:cNvSpPr/>
          <p:nvPr/>
        </p:nvSpPr>
        <p:spPr>
          <a:xfrm>
            <a:off x="5915221" y="2126142"/>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a:extLst>
              <a:ext uri="{FF2B5EF4-FFF2-40B4-BE49-F238E27FC236}">
                <a16:creationId xmlns:a16="http://schemas.microsoft.com/office/drawing/2014/main" id="{0F6FB3FF-F2B1-E4E9-1C3D-8EA13E0A0A9C}"/>
              </a:ext>
            </a:extLst>
          </p:cNvPr>
          <p:cNvSpPr/>
          <p:nvPr/>
        </p:nvSpPr>
        <p:spPr>
          <a:xfrm>
            <a:off x="2766147" y="1849320"/>
            <a:ext cx="91845" cy="1850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a:extLst>
              <a:ext uri="{FF2B5EF4-FFF2-40B4-BE49-F238E27FC236}">
                <a16:creationId xmlns:a16="http://schemas.microsoft.com/office/drawing/2014/main" id="{EC3D7D8D-15E9-A865-098D-678C94B305C6}"/>
              </a:ext>
            </a:extLst>
          </p:cNvPr>
          <p:cNvSpPr/>
          <p:nvPr/>
        </p:nvSpPr>
        <p:spPr>
          <a:xfrm>
            <a:off x="4958823" y="1895172"/>
            <a:ext cx="91845" cy="1850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4">
            <a:extLst>
              <a:ext uri="{FF2B5EF4-FFF2-40B4-BE49-F238E27FC236}">
                <a16:creationId xmlns:a16="http://schemas.microsoft.com/office/drawing/2014/main" id="{E00D7E75-F834-47CB-6733-EDF1F3847502}"/>
              </a:ext>
            </a:extLst>
          </p:cNvPr>
          <p:cNvSpPr>
            <a:spLocks noGrp="1"/>
          </p:cNvSpPr>
          <p:nvPr>
            <p:ph type="title"/>
          </p:nvPr>
        </p:nvSpPr>
        <p:spPr>
          <a:xfrm>
            <a:off x="11113" y="-1"/>
            <a:ext cx="7776864" cy="757130"/>
          </a:xfrm>
        </p:spPr>
        <p:txBody>
          <a:bodyPr/>
          <a:lstStyle/>
          <a:p>
            <a:r>
              <a:rPr lang="en-GB" dirty="0"/>
              <a:t>How did the student counteract the force of gravity and the force of friction in this experiment? </a:t>
            </a:r>
          </a:p>
        </p:txBody>
      </p:sp>
    </p:spTree>
    <p:extLst>
      <p:ext uri="{BB962C8B-B14F-4D97-AF65-F5344CB8AC3E}">
        <p14:creationId xmlns:p14="http://schemas.microsoft.com/office/powerpoint/2010/main" val="95416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0C17CA-11B2-62C5-2562-1E4A67EEF843}"/>
              </a:ext>
            </a:extLst>
          </p:cNvPr>
          <p:cNvPicPr>
            <a:picLocks noChangeAspect="1"/>
          </p:cNvPicPr>
          <p:nvPr/>
        </p:nvPicPr>
        <p:blipFill>
          <a:blip r:embed="rId2"/>
          <a:stretch>
            <a:fillRect/>
          </a:stretch>
        </p:blipFill>
        <p:spPr>
          <a:xfrm>
            <a:off x="755576" y="845744"/>
            <a:ext cx="7054224" cy="3015304"/>
          </a:xfrm>
          <a:prstGeom prst="rect">
            <a:avLst/>
          </a:prstGeom>
        </p:spPr>
      </p:pic>
      <p:pic>
        <p:nvPicPr>
          <p:cNvPr id="6" name="Picture 5">
            <a:extLst>
              <a:ext uri="{FF2B5EF4-FFF2-40B4-BE49-F238E27FC236}">
                <a16:creationId xmlns:a16="http://schemas.microsoft.com/office/drawing/2014/main" id="{CCAC66D0-443D-2721-3922-F7B8638936FB}"/>
              </a:ext>
            </a:extLst>
          </p:cNvPr>
          <p:cNvPicPr>
            <a:picLocks noChangeAspect="1"/>
          </p:cNvPicPr>
          <p:nvPr/>
        </p:nvPicPr>
        <p:blipFill>
          <a:blip r:embed="rId3"/>
          <a:stretch>
            <a:fillRect/>
          </a:stretch>
        </p:blipFill>
        <p:spPr>
          <a:xfrm>
            <a:off x="523525" y="3960615"/>
            <a:ext cx="8451271" cy="1656184"/>
          </a:xfrm>
          <a:prstGeom prst="rect">
            <a:avLst/>
          </a:prstGeom>
        </p:spPr>
      </p:pic>
      <p:sp>
        <p:nvSpPr>
          <p:cNvPr id="4" name="Title 3">
            <a:extLst>
              <a:ext uri="{FF2B5EF4-FFF2-40B4-BE49-F238E27FC236}">
                <a16:creationId xmlns:a16="http://schemas.microsoft.com/office/drawing/2014/main" id="{B7B6BB77-3952-BEC2-62CB-7DEF65709198}"/>
              </a:ext>
            </a:extLst>
          </p:cNvPr>
          <p:cNvSpPr>
            <a:spLocks noGrp="1"/>
          </p:cNvSpPr>
          <p:nvPr>
            <p:ph type="title"/>
          </p:nvPr>
        </p:nvSpPr>
        <p:spPr>
          <a:xfrm>
            <a:off x="241300" y="155246"/>
            <a:ext cx="8724900" cy="590931"/>
          </a:xfrm>
        </p:spPr>
        <p:txBody>
          <a:bodyPr/>
          <a:lstStyle/>
          <a:p>
            <a:r>
              <a:rPr lang="en-IE" dirty="0"/>
              <a:t>Exam Marking scheme</a:t>
            </a:r>
            <a:endParaRPr lang="en-GB" dirty="0"/>
          </a:p>
        </p:txBody>
      </p:sp>
    </p:spTree>
    <p:extLst>
      <p:ext uri="{BB962C8B-B14F-4D97-AF65-F5344CB8AC3E}">
        <p14:creationId xmlns:p14="http://schemas.microsoft.com/office/powerpoint/2010/main" val="77122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0B6F5-34A8-799D-6F05-EDB38AF0C803}"/>
            </a:ext>
          </a:extLst>
        </p:cNvPr>
        <p:cNvGrpSpPr/>
        <p:nvPr/>
      </p:nvGrpSpPr>
      <p:grpSpPr>
        <a:xfrm>
          <a:off x="0" y="0"/>
          <a:ext cx="0" cy="0"/>
          <a:chOff x="0" y="0"/>
          <a:chExt cx="0" cy="0"/>
        </a:xfrm>
      </p:grpSpPr>
      <p:sp>
        <p:nvSpPr>
          <p:cNvPr id="3" name="Text Box 6">
            <a:extLst>
              <a:ext uri="{FF2B5EF4-FFF2-40B4-BE49-F238E27FC236}">
                <a16:creationId xmlns:a16="http://schemas.microsoft.com/office/drawing/2014/main" id="{8EA1014B-DFA4-FB4D-4633-32AE2CED03DB}"/>
              </a:ext>
            </a:extLst>
          </p:cNvPr>
          <p:cNvSpPr txBox="1">
            <a:spLocks noChangeArrowheads="1"/>
          </p:cNvSpPr>
          <p:nvPr/>
        </p:nvSpPr>
        <p:spPr bwMode="auto">
          <a:xfrm>
            <a:off x="155630" y="932376"/>
            <a:ext cx="8810570" cy="954107"/>
          </a:xfrm>
          <a:prstGeom prst="rect">
            <a:avLst/>
          </a:prstGeom>
          <a:solidFill>
            <a:srgbClr val="FFFFCC"/>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t>The point at which all the mass of an object appears to be concentrated for the purpose of analysing motion.</a:t>
            </a:r>
            <a:endParaRPr lang="en-GB" altLang="en-US" sz="2800"/>
          </a:p>
        </p:txBody>
      </p:sp>
      <p:sp>
        <p:nvSpPr>
          <p:cNvPr id="2" name="Title 1">
            <a:extLst>
              <a:ext uri="{FF2B5EF4-FFF2-40B4-BE49-F238E27FC236}">
                <a16:creationId xmlns:a16="http://schemas.microsoft.com/office/drawing/2014/main" id="{113CF1A9-3BD1-7176-EA3E-C3107CDEE23F}"/>
              </a:ext>
            </a:extLst>
          </p:cNvPr>
          <p:cNvSpPr>
            <a:spLocks noGrp="1"/>
          </p:cNvSpPr>
          <p:nvPr>
            <p:ph type="title"/>
          </p:nvPr>
        </p:nvSpPr>
        <p:spPr>
          <a:xfrm>
            <a:off x="241300" y="155246"/>
            <a:ext cx="8724900" cy="590931"/>
          </a:xfrm>
        </p:spPr>
        <p:txBody>
          <a:bodyPr/>
          <a:lstStyle/>
          <a:p>
            <a:r>
              <a:rPr lang="en-IE" altLang="en-US"/>
              <a:t>What is the Centre of Mass?</a:t>
            </a:r>
            <a:endParaRPr lang="en-GB"/>
          </a:p>
        </p:txBody>
      </p:sp>
      <p:sp>
        <p:nvSpPr>
          <p:cNvPr id="4" name="TextBox 3">
            <a:extLst>
              <a:ext uri="{FF2B5EF4-FFF2-40B4-BE49-F238E27FC236}">
                <a16:creationId xmlns:a16="http://schemas.microsoft.com/office/drawing/2014/main" id="{0A41184E-AEF2-F939-80A1-ED9E05E212C0}"/>
              </a:ext>
            </a:extLst>
          </p:cNvPr>
          <p:cNvSpPr txBox="1"/>
          <p:nvPr/>
        </p:nvSpPr>
        <p:spPr>
          <a:xfrm>
            <a:off x="241300" y="2205990"/>
            <a:ext cx="5469941"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For a sphere or cylinder or cuboid, it is the geometric centre</a:t>
            </a:r>
          </a:p>
        </p:txBody>
      </p:sp>
      <p:sp>
        <p:nvSpPr>
          <p:cNvPr id="5" name="TextBox 4">
            <a:extLst>
              <a:ext uri="{FF2B5EF4-FFF2-40B4-BE49-F238E27FC236}">
                <a16:creationId xmlns:a16="http://schemas.microsoft.com/office/drawing/2014/main" id="{B51536F2-DD8D-DC91-F807-C6D2AF96D643}"/>
              </a:ext>
            </a:extLst>
          </p:cNvPr>
          <p:cNvSpPr txBox="1"/>
          <p:nvPr/>
        </p:nvSpPr>
        <p:spPr>
          <a:xfrm>
            <a:off x="241300" y="4940214"/>
            <a:ext cx="6343650" cy="1384995"/>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It can also be called the </a:t>
            </a:r>
            <a:r>
              <a:rPr lang="en-GB" sz="2800" b="1">
                <a:latin typeface="Arial" panose="020B0604020202020204" pitchFamily="34" charset="0"/>
                <a:cs typeface="Arial" panose="020B0604020202020204" pitchFamily="34" charset="0"/>
              </a:rPr>
              <a:t>centre of gravity </a:t>
            </a:r>
            <a:r>
              <a:rPr lang="en-GB" sz="2800">
                <a:latin typeface="Arial" panose="020B0604020202020204" pitchFamily="34" charset="0"/>
                <a:cs typeface="Arial" panose="020B0604020202020204" pitchFamily="34" charset="0"/>
              </a:rPr>
              <a:t>because the force of gravity appears to act through that point</a:t>
            </a:r>
          </a:p>
        </p:txBody>
      </p:sp>
      <p:grpSp>
        <p:nvGrpSpPr>
          <p:cNvPr id="6" name="Group 5">
            <a:extLst>
              <a:ext uri="{FF2B5EF4-FFF2-40B4-BE49-F238E27FC236}">
                <a16:creationId xmlns:a16="http://schemas.microsoft.com/office/drawing/2014/main" id="{98E744A2-C1A0-F9CC-F4DD-8ABDAAAD23D5}"/>
              </a:ext>
            </a:extLst>
          </p:cNvPr>
          <p:cNvGrpSpPr/>
          <p:nvPr/>
        </p:nvGrpSpPr>
        <p:grpSpPr>
          <a:xfrm>
            <a:off x="7669530" y="3332642"/>
            <a:ext cx="756846" cy="1522146"/>
            <a:chOff x="7703820" y="2986261"/>
            <a:chExt cx="971550" cy="1953953"/>
          </a:xfrm>
          <a:solidFill>
            <a:schemeClr val="bg1"/>
          </a:solidFill>
        </p:grpSpPr>
        <p:sp>
          <p:nvSpPr>
            <p:cNvPr id="8" name="Freeform: Shape 7">
              <a:extLst>
                <a:ext uri="{FF2B5EF4-FFF2-40B4-BE49-F238E27FC236}">
                  <a16:creationId xmlns:a16="http://schemas.microsoft.com/office/drawing/2014/main" id="{BDFBB2CF-BF4A-54A0-BA5D-D7DFF2309115}"/>
                </a:ext>
              </a:extLst>
            </p:cNvPr>
            <p:cNvSpPr/>
            <p:nvPr/>
          </p:nvSpPr>
          <p:spPr>
            <a:xfrm>
              <a:off x="7703820" y="2986261"/>
              <a:ext cx="971550" cy="1953953"/>
            </a:xfrm>
            <a:custGeom>
              <a:avLst/>
              <a:gdLst>
                <a:gd name="connsiteX0" fmla="*/ 0 w 971550"/>
                <a:gd name="connsiteY0" fmla="*/ 0 h 1953953"/>
                <a:gd name="connsiteX1" fmla="*/ 94205 w 971550"/>
                <a:gd name="connsiteY1" fmla="*/ 4757 h 1953953"/>
                <a:gd name="connsiteX2" fmla="*/ 971550 w 971550"/>
                <a:gd name="connsiteY2" fmla="*/ 976976 h 1953953"/>
                <a:gd name="connsiteX3" fmla="*/ 94205 w 971550"/>
                <a:gd name="connsiteY3" fmla="*/ 1949196 h 1953953"/>
                <a:gd name="connsiteX4" fmla="*/ 0 w 971550"/>
                <a:gd name="connsiteY4" fmla="*/ 1953953 h 1953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 h="1953953">
                  <a:moveTo>
                    <a:pt x="0" y="0"/>
                  </a:moveTo>
                  <a:lnTo>
                    <a:pt x="94205" y="4757"/>
                  </a:lnTo>
                  <a:cubicBezTo>
                    <a:pt x="586997" y="54802"/>
                    <a:pt x="971550" y="470980"/>
                    <a:pt x="971550" y="976976"/>
                  </a:cubicBezTo>
                  <a:cubicBezTo>
                    <a:pt x="971550" y="1482972"/>
                    <a:pt x="586997" y="1899150"/>
                    <a:pt x="94205" y="1949196"/>
                  </a:cubicBezTo>
                  <a:lnTo>
                    <a:pt x="0" y="1953953"/>
                  </a:lnTo>
                  <a:close/>
                </a:path>
              </a:pathLst>
            </a:cu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Oval 8">
              <a:extLst>
                <a:ext uri="{FF2B5EF4-FFF2-40B4-BE49-F238E27FC236}">
                  <a16:creationId xmlns:a16="http://schemas.microsoft.com/office/drawing/2014/main" id="{B2ED9861-5A1A-BA48-39A0-FF4DB23A89C1}"/>
                </a:ext>
              </a:extLst>
            </p:cNvPr>
            <p:cNvSpPr/>
            <p:nvPr/>
          </p:nvSpPr>
          <p:spPr>
            <a:xfrm>
              <a:off x="8025992" y="3933893"/>
              <a:ext cx="58690" cy="5869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630A65EE-E572-1115-EE3C-909A41FA715F}"/>
              </a:ext>
            </a:extLst>
          </p:cNvPr>
          <p:cNvSpPr txBox="1"/>
          <p:nvPr/>
        </p:nvSpPr>
        <p:spPr>
          <a:xfrm>
            <a:off x="241300" y="3306276"/>
            <a:ext cx="5469941" cy="1384995"/>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For this half disc. The centre of mass will be closer to the straight edge than the curved edge.</a:t>
            </a:r>
          </a:p>
        </p:txBody>
      </p:sp>
      <p:cxnSp>
        <p:nvCxnSpPr>
          <p:cNvPr id="12" name="Straight Arrow Connector 11">
            <a:extLst>
              <a:ext uri="{FF2B5EF4-FFF2-40B4-BE49-F238E27FC236}">
                <a16:creationId xmlns:a16="http://schemas.microsoft.com/office/drawing/2014/main" id="{22A5E9AD-650D-0278-4332-3452F0821DD6}"/>
              </a:ext>
            </a:extLst>
          </p:cNvPr>
          <p:cNvCxnSpPr>
            <a:cxnSpLocks/>
          </p:cNvCxnSpPr>
          <p:nvPr/>
        </p:nvCxnSpPr>
        <p:spPr>
          <a:xfrm>
            <a:off x="5711241" y="4027296"/>
            <a:ext cx="2129739" cy="84226"/>
          </a:xfrm>
          <a:prstGeom prst="straightConnector1">
            <a:avLst/>
          </a:prstGeom>
          <a:ln w="28575">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B7B57E83-3C5E-92D9-9D47-E3B61B0710BA}"/>
              </a:ext>
            </a:extLst>
          </p:cNvPr>
          <p:cNvSpPr/>
          <p:nvPr/>
        </p:nvSpPr>
        <p:spPr>
          <a:xfrm>
            <a:off x="5800992" y="2137312"/>
            <a:ext cx="1529474" cy="152947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5A66D10D-3E48-165B-0C91-C232B9854920}"/>
              </a:ext>
            </a:extLst>
          </p:cNvPr>
          <p:cNvCxnSpPr>
            <a:cxnSpLocks/>
          </p:cNvCxnSpPr>
          <p:nvPr/>
        </p:nvCxnSpPr>
        <p:spPr>
          <a:xfrm>
            <a:off x="4776972" y="2527395"/>
            <a:ext cx="1635258" cy="303309"/>
          </a:xfrm>
          <a:prstGeom prst="straightConnector1">
            <a:avLst/>
          </a:prstGeom>
          <a:ln w="28575">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9A5D0FB9-BB10-0F3F-37B0-54F644E187C1}"/>
              </a:ext>
            </a:extLst>
          </p:cNvPr>
          <p:cNvSpPr/>
          <p:nvPr/>
        </p:nvSpPr>
        <p:spPr>
          <a:xfrm>
            <a:off x="6543157" y="2873126"/>
            <a:ext cx="52904" cy="54221"/>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149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5" grpId="0"/>
      <p:bldP spid="10" grpId="0"/>
      <p:bldP spid="11" grpId="0" animBg="1"/>
      <p:bldP spid="15"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B98978-935B-C194-B5EC-E111F688C5B4}"/>
              </a:ext>
            </a:extLst>
          </p:cNvPr>
          <p:cNvPicPr>
            <a:picLocks noChangeAspect="1"/>
          </p:cNvPicPr>
          <p:nvPr/>
        </p:nvPicPr>
        <p:blipFill>
          <a:blip r:embed="rId2"/>
          <a:stretch>
            <a:fillRect/>
          </a:stretch>
        </p:blipFill>
        <p:spPr>
          <a:xfrm>
            <a:off x="323527" y="404664"/>
            <a:ext cx="8609537" cy="1296144"/>
          </a:xfrm>
          <a:prstGeom prst="rect">
            <a:avLst/>
          </a:prstGeom>
        </p:spPr>
      </p:pic>
    </p:spTree>
    <p:extLst>
      <p:ext uri="{BB962C8B-B14F-4D97-AF65-F5344CB8AC3E}">
        <p14:creationId xmlns:p14="http://schemas.microsoft.com/office/powerpoint/2010/main" val="247885618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D9D9-477E-C35C-32A7-5002D83A0AA1}"/>
              </a:ext>
            </a:extLst>
          </p:cNvPr>
          <p:cNvSpPr>
            <a:spLocks noGrp="1"/>
          </p:cNvSpPr>
          <p:nvPr>
            <p:ph type="title"/>
          </p:nvPr>
        </p:nvSpPr>
        <p:spPr/>
        <p:txBody>
          <a:bodyPr>
            <a:normAutofit fontScale="90000"/>
          </a:bodyPr>
          <a:lstStyle/>
          <a:p>
            <a:r>
              <a:rPr lang="en-GB" dirty="0"/>
              <a:t>Example 32</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891F6CC-A2E6-BB22-DB72-0D76AFB3DD75}"/>
                  </a:ext>
                </a:extLst>
              </p:cNvPr>
              <p:cNvSpPr>
                <a:spLocks noGrp="1"/>
              </p:cNvSpPr>
              <p:nvPr>
                <p:ph type="body" sz="quarter" idx="10"/>
              </p:nvPr>
            </p:nvSpPr>
            <p:spPr>
              <a:xfrm>
                <a:off x="122292" y="461664"/>
                <a:ext cx="8899415" cy="1643527"/>
              </a:xfrm>
            </p:spPr>
            <p:txBody>
              <a:bodyPr/>
              <a:lstStyle/>
              <a:p>
                <a:r>
                  <a:rPr lang="en-GB" dirty="0"/>
                  <a:t>A trolly of mass 650 g travelling at 3.2 </a:t>
                </a:r>
                <a14:m>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a:t> collides with a stationary trolly of mass 520 g on a horizontal frictionless track. The two trollies stick together. Calculate their velocity after the collision.</a:t>
                </a:r>
              </a:p>
            </p:txBody>
          </p:sp>
        </mc:Choice>
        <mc:Fallback xmlns="">
          <p:sp>
            <p:nvSpPr>
              <p:cNvPr id="3" name="Text Placeholder 2">
                <a:extLst>
                  <a:ext uri="{FF2B5EF4-FFF2-40B4-BE49-F238E27FC236}">
                    <a16:creationId xmlns:a16="http://schemas.microsoft.com/office/drawing/2014/main" id="{8891F6CC-A2E6-BB22-DB72-0D76AFB3DD75}"/>
                  </a:ext>
                </a:extLst>
              </p:cNvPr>
              <p:cNvSpPr>
                <a:spLocks noGrp="1" noRot="1" noChangeAspect="1" noMove="1" noResize="1" noEditPoints="1" noAdjustHandles="1" noChangeArrowheads="1" noChangeShapeType="1" noTextEdit="1"/>
              </p:cNvSpPr>
              <p:nvPr>
                <p:ph type="body" sz="quarter" idx="10"/>
              </p:nvPr>
            </p:nvSpPr>
            <p:spPr>
              <a:xfrm>
                <a:off x="122292" y="461664"/>
                <a:ext cx="8899415" cy="1643527"/>
              </a:xfrm>
              <a:blipFill>
                <a:blip r:embed="rId2"/>
                <a:stretch>
                  <a:fillRect l="-1370" t="-6691" b="-9665"/>
                </a:stretch>
              </a:blipFill>
            </p:spPr>
            <p:txBody>
              <a:bodyPr/>
              <a:lstStyle/>
              <a:p>
                <a:r>
                  <a:rPr lang="en-GB">
                    <a:noFill/>
                  </a:rPr>
                  <a:t> </a:t>
                </a:r>
              </a:p>
            </p:txBody>
          </p:sp>
        </mc:Fallback>
      </mc:AlternateContent>
      <p:sp>
        <p:nvSpPr>
          <p:cNvPr id="4" name="Rectangle: Rounded Corners 3">
            <a:extLst>
              <a:ext uri="{FF2B5EF4-FFF2-40B4-BE49-F238E27FC236}">
                <a16:creationId xmlns:a16="http://schemas.microsoft.com/office/drawing/2014/main" id="{DCDB74F2-4C14-F792-C5B1-9B0EDD5DE24C}"/>
              </a:ext>
            </a:extLst>
          </p:cNvPr>
          <p:cNvSpPr/>
          <p:nvPr/>
        </p:nvSpPr>
        <p:spPr>
          <a:xfrm>
            <a:off x="6216061" y="2197524"/>
            <a:ext cx="1028700" cy="280856"/>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013AFE38-26F8-C7D2-B6CA-6820EDB79965}"/>
              </a:ext>
            </a:extLst>
          </p:cNvPr>
          <p:cNvSpPr/>
          <p:nvPr/>
        </p:nvSpPr>
        <p:spPr>
          <a:xfrm>
            <a:off x="7759111" y="2197524"/>
            <a:ext cx="1028700" cy="280856"/>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48BF37BE-EDD8-3FB4-9B71-1F69976069C2}"/>
              </a:ext>
            </a:extLst>
          </p:cNvPr>
          <p:cNvSpPr/>
          <p:nvPr/>
        </p:nvSpPr>
        <p:spPr>
          <a:xfrm>
            <a:off x="6341791" y="2387975"/>
            <a:ext cx="171450" cy="180809"/>
          </a:xfrm>
          <a:prstGeom prst="ellipse">
            <a:avLst/>
          </a:prstGeom>
          <a:solidFill>
            <a:schemeClr val="bg1">
              <a:lumMod val="6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DC9AEBBC-936D-895E-CAA9-5BD83C47A1FC}"/>
              </a:ext>
            </a:extLst>
          </p:cNvPr>
          <p:cNvSpPr/>
          <p:nvPr/>
        </p:nvSpPr>
        <p:spPr>
          <a:xfrm>
            <a:off x="6964726" y="2398888"/>
            <a:ext cx="171450" cy="180809"/>
          </a:xfrm>
          <a:prstGeom prst="ellipse">
            <a:avLst/>
          </a:prstGeom>
          <a:solidFill>
            <a:schemeClr val="bg1">
              <a:lumMod val="6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10DFD7D-4082-0BE8-FE76-E03960E19570}"/>
              </a:ext>
            </a:extLst>
          </p:cNvPr>
          <p:cNvSpPr/>
          <p:nvPr/>
        </p:nvSpPr>
        <p:spPr>
          <a:xfrm>
            <a:off x="7901986" y="2398888"/>
            <a:ext cx="171450" cy="180809"/>
          </a:xfrm>
          <a:prstGeom prst="ellipse">
            <a:avLst/>
          </a:prstGeom>
          <a:solidFill>
            <a:schemeClr val="bg1">
              <a:lumMod val="6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44683FA-FD47-E832-C8EF-74A3EBA286C3}"/>
              </a:ext>
            </a:extLst>
          </p:cNvPr>
          <p:cNvSpPr/>
          <p:nvPr/>
        </p:nvSpPr>
        <p:spPr>
          <a:xfrm>
            <a:off x="8416336" y="2398888"/>
            <a:ext cx="171450" cy="180809"/>
          </a:xfrm>
          <a:prstGeom prst="ellipse">
            <a:avLst/>
          </a:prstGeom>
          <a:solidFill>
            <a:schemeClr val="bg1">
              <a:lumMod val="6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E763622-0BAD-7504-AF47-AEF7C948A130}"/>
              </a:ext>
            </a:extLst>
          </p:cNvPr>
          <p:cNvSpPr txBox="1"/>
          <p:nvPr/>
        </p:nvSpPr>
        <p:spPr>
          <a:xfrm>
            <a:off x="221629" y="2144953"/>
            <a:ext cx="3204723"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Momentum before: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841C076-F45C-3916-9E70-CD679162B8DD}"/>
                  </a:ext>
                </a:extLst>
              </p:cNvPr>
              <p:cNvSpPr txBox="1"/>
              <p:nvPr/>
            </p:nvSpPr>
            <p:spPr>
              <a:xfrm>
                <a:off x="221629" y="2560408"/>
                <a:ext cx="643483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𝑝</m:t>
                      </m:r>
                      <m:r>
                        <a:rPr lang="en-GB" sz="2800" b="0" i="1" dirty="0" smtClean="0">
                          <a:latin typeface="Cambria Math" panose="02040503050406030204" pitchFamily="18" charset="0"/>
                          <a:cs typeface="Arial" panose="020B0604020202020204" pitchFamily="34" charset="0"/>
                        </a:rPr>
                        <m:t>=</m:t>
                      </m:r>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𝑚</m:t>
                          </m:r>
                        </m:e>
                        <m:sub>
                          <m:r>
                            <a:rPr lang="en-GB" sz="2800" b="0" i="1" dirty="0" smtClean="0">
                              <a:latin typeface="Cambria Math" panose="02040503050406030204" pitchFamily="18" charset="0"/>
                              <a:cs typeface="Arial" panose="020B0604020202020204" pitchFamily="34" charset="0"/>
                            </a:rPr>
                            <m:t>1</m:t>
                          </m:r>
                        </m:sub>
                      </m:sSub>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𝑢</m:t>
                          </m:r>
                        </m:e>
                        <m:sub>
                          <m:r>
                            <a:rPr lang="en-GB" sz="2800" b="0" i="1" dirty="0" smtClean="0">
                              <a:latin typeface="Cambria Math" panose="02040503050406030204" pitchFamily="18" charset="0"/>
                              <a:cs typeface="Arial" panose="020B0604020202020204" pitchFamily="34" charset="0"/>
                            </a:rPr>
                            <m:t>1</m:t>
                          </m:r>
                        </m:sub>
                      </m:sSub>
                      <m:r>
                        <a:rPr lang="en-GB" sz="2800" b="0" i="1" dirty="0" smtClean="0">
                          <a:latin typeface="Cambria Math" panose="02040503050406030204" pitchFamily="18" charset="0"/>
                          <a:cs typeface="Arial" panose="020B0604020202020204" pitchFamily="34" charset="0"/>
                        </a:rPr>
                        <m:t>=.65×3.2=2.08 </m:t>
                      </m:r>
                      <m:r>
                        <a:rPr lang="en-GB" sz="2800" b="0" i="1" dirty="0" smtClean="0">
                          <a:latin typeface="Cambria Math" panose="02040503050406030204" pitchFamily="18" charset="0"/>
                          <a:cs typeface="Arial" panose="020B0604020202020204" pitchFamily="34" charset="0"/>
                        </a:rPr>
                        <m:t>𝑘𝑔</m:t>
                      </m:r>
                      <m:r>
                        <a:rPr lang="en-GB" sz="2800" b="0" i="1" dirty="0" smtClean="0">
                          <a:latin typeface="Cambria Math" panose="02040503050406030204" pitchFamily="18" charset="0"/>
                          <a:cs typeface="Arial" panose="020B0604020202020204" pitchFamily="34" charset="0"/>
                        </a:rPr>
                        <m:t> </m:t>
                      </m:r>
                      <m:r>
                        <a:rPr lang="en-GB" sz="2800" b="0" i="1" dirty="0" smtClean="0">
                          <a:latin typeface="Cambria Math" panose="02040503050406030204" pitchFamily="18" charset="0"/>
                          <a:cs typeface="Arial" panose="020B0604020202020204" pitchFamily="34" charset="0"/>
                        </a:rPr>
                        <m:t>𝑚</m:t>
                      </m:r>
                      <m:r>
                        <a:rPr lang="en-GB" sz="2800" b="0" i="1" dirty="0" smtClean="0">
                          <a:latin typeface="Cambria Math" panose="02040503050406030204" pitchFamily="18" charset="0"/>
                          <a:cs typeface="Arial" panose="020B0604020202020204" pitchFamily="34" charset="0"/>
                        </a:rPr>
                        <m:t> </m:t>
                      </m:r>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𝑠</m:t>
                          </m:r>
                        </m:e>
                        <m:sup>
                          <m:r>
                            <a:rPr lang="en-GB" sz="2800" b="0" i="1" dirty="0" smtClean="0">
                              <a:latin typeface="Cambria Math" panose="02040503050406030204" pitchFamily="18" charset="0"/>
                              <a:cs typeface="Arial" panose="020B0604020202020204" pitchFamily="34" charset="0"/>
                            </a:rPr>
                            <m:t>−1</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D841C076-F45C-3916-9E70-CD679162B8DD}"/>
                  </a:ext>
                </a:extLst>
              </p:cNvPr>
              <p:cNvSpPr txBox="1">
                <a:spLocks noRot="1" noChangeAspect="1" noMove="1" noResize="1" noEditPoints="1" noAdjustHandles="1" noChangeArrowheads="1" noChangeShapeType="1" noTextEdit="1"/>
              </p:cNvSpPr>
              <p:nvPr/>
            </p:nvSpPr>
            <p:spPr>
              <a:xfrm>
                <a:off x="221629" y="2560408"/>
                <a:ext cx="6434838" cy="677108"/>
              </a:xfrm>
              <a:prstGeom prst="rect">
                <a:avLst/>
              </a:prstGeom>
              <a:blipFill>
                <a:blip r:embed="rId3"/>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BAA26FB2-DD69-50B1-A72E-40CD52EC1EDA}"/>
              </a:ext>
            </a:extLst>
          </p:cNvPr>
          <p:cNvSpPr txBox="1"/>
          <p:nvPr/>
        </p:nvSpPr>
        <p:spPr>
          <a:xfrm>
            <a:off x="221629" y="3237516"/>
            <a:ext cx="6152069" cy="523220"/>
          </a:xfrm>
          <a:prstGeom prst="rect">
            <a:avLst/>
          </a:prstGeom>
          <a:noFill/>
        </p:spPr>
        <p:txBody>
          <a:bodyPr wrap="none" rtlCol="0">
            <a:spAutoFit/>
          </a:bodyPr>
          <a:lstStyle/>
          <a:p>
            <a:pPr>
              <a:spcAft>
                <a:spcPts val="1200"/>
              </a:spcAft>
            </a:pPr>
            <a:r>
              <a:rPr lang="en-GB" sz="2800" dirty="0">
                <a:latin typeface="Arial" panose="020B0604020202020204" pitchFamily="34" charset="0"/>
                <a:cs typeface="Arial" panose="020B0604020202020204" pitchFamily="34" charset="0"/>
              </a:rPr>
              <a:t>Momentum before= Momentum After:</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6CF7585-FBF0-B4FC-C67D-8405E82139B9}"/>
                  </a:ext>
                </a:extLst>
              </p:cNvPr>
              <p:cNvSpPr txBox="1"/>
              <p:nvPr/>
            </p:nvSpPr>
            <p:spPr>
              <a:xfrm>
                <a:off x="1823990" y="3692733"/>
                <a:ext cx="4336342" cy="1107996"/>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2.08=</m:t>
                      </m:r>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𝑚</m:t>
                          </m:r>
                        </m:e>
                        <m:sub>
                          <m:r>
                            <a:rPr lang="en-GB" sz="2800" b="0" i="1" dirty="0" smtClean="0">
                              <a:latin typeface="Cambria Math" panose="02040503050406030204" pitchFamily="18" charset="0"/>
                              <a:cs typeface="Arial" panose="020B0604020202020204" pitchFamily="34" charset="0"/>
                            </a:rPr>
                            <m:t>1</m:t>
                          </m:r>
                        </m:sub>
                      </m:sSub>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𝑣</m:t>
                          </m:r>
                        </m:e>
                        <m:sub>
                          <m:r>
                            <a:rPr lang="en-GB" sz="2800" b="0" i="1" dirty="0" smtClean="0">
                              <a:latin typeface="Cambria Math" panose="02040503050406030204" pitchFamily="18" charset="0"/>
                              <a:cs typeface="Arial" panose="020B0604020202020204" pitchFamily="34" charset="0"/>
                            </a:rPr>
                            <m:t>1</m:t>
                          </m:r>
                        </m:sub>
                      </m:sSub>
                      <m:r>
                        <a:rPr lang="en-GB" sz="2800" b="0" i="1" dirty="0" smtClean="0">
                          <a:latin typeface="Cambria Math" panose="02040503050406030204" pitchFamily="18" charset="0"/>
                          <a:cs typeface="Arial" panose="020B0604020202020204" pitchFamily="34" charset="0"/>
                        </a:rPr>
                        <m:t>+</m:t>
                      </m:r>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𝑚</m:t>
                          </m:r>
                        </m:e>
                        <m:sub>
                          <m:r>
                            <a:rPr lang="en-GB" sz="2800" b="0" i="1" dirty="0" smtClean="0">
                              <a:latin typeface="Cambria Math" panose="02040503050406030204" pitchFamily="18" charset="0"/>
                              <a:cs typeface="Arial" panose="020B0604020202020204" pitchFamily="34" charset="0"/>
                            </a:rPr>
                            <m:t>2</m:t>
                          </m:r>
                        </m:sub>
                      </m:sSub>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𝑣</m:t>
                          </m:r>
                        </m:e>
                        <m:sub>
                          <m:r>
                            <a:rPr lang="en-GB" sz="2800" b="0" i="1" dirty="0" smtClean="0">
                              <a:latin typeface="Cambria Math" panose="02040503050406030204" pitchFamily="18" charset="0"/>
                              <a:cs typeface="Arial" panose="020B0604020202020204" pitchFamily="34" charset="0"/>
                            </a:rPr>
                            <m:t>2</m:t>
                          </m:r>
                        </m:sub>
                      </m:sSub>
                    </m:oMath>
                    <m:oMath xmlns:m="http://schemas.openxmlformats.org/officeDocument/2006/math">
                      <m:r>
                        <a:rPr lang="en-GB" sz="2800" b="0" i="1" dirty="0" smtClean="0">
                          <a:latin typeface="Cambria Math" panose="02040503050406030204" pitchFamily="18" charset="0"/>
                          <a:cs typeface="Arial" panose="020B0604020202020204" pitchFamily="34" charset="0"/>
                        </a:rPr>
                        <m:t>2.08 =0.65</m:t>
                      </m:r>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𝑣</m:t>
                          </m:r>
                        </m:e>
                        <m:sub>
                          <m:r>
                            <a:rPr lang="en-GB" sz="2800" b="0" i="1" dirty="0" smtClean="0">
                              <a:latin typeface="Cambria Math" panose="02040503050406030204" pitchFamily="18" charset="0"/>
                              <a:cs typeface="Arial" panose="020B0604020202020204" pitchFamily="34" charset="0"/>
                            </a:rPr>
                            <m:t>1</m:t>
                          </m:r>
                        </m:sub>
                      </m:sSub>
                      <m:r>
                        <a:rPr lang="en-GB" sz="2800" b="0" i="1" dirty="0" smtClean="0">
                          <a:latin typeface="Cambria Math" panose="02040503050406030204" pitchFamily="18" charset="0"/>
                          <a:cs typeface="Arial" panose="020B0604020202020204" pitchFamily="34" charset="0"/>
                        </a:rPr>
                        <m:t>+0.52</m:t>
                      </m:r>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𝑣</m:t>
                          </m:r>
                        </m:e>
                        <m:sub>
                          <m:r>
                            <a:rPr lang="en-GB" sz="2800" b="0" i="1" dirty="0" smtClean="0">
                              <a:latin typeface="Cambria Math" panose="02040503050406030204" pitchFamily="18" charset="0"/>
                              <a:cs typeface="Arial" panose="020B0604020202020204" pitchFamily="34" charset="0"/>
                            </a:rPr>
                            <m:t>2</m:t>
                          </m:r>
                        </m:sub>
                      </m:sSub>
                    </m:oMath>
                  </m:oMathPara>
                </a14:m>
                <a:endParaRPr lang="en-GB" sz="28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26CF7585-FBF0-B4FC-C67D-8405E82139B9}"/>
                  </a:ext>
                </a:extLst>
              </p:cNvPr>
              <p:cNvSpPr txBox="1">
                <a:spLocks noRot="1" noChangeAspect="1" noMove="1" noResize="1" noEditPoints="1" noAdjustHandles="1" noChangeArrowheads="1" noChangeShapeType="1" noTextEdit="1"/>
              </p:cNvSpPr>
              <p:nvPr/>
            </p:nvSpPr>
            <p:spPr>
              <a:xfrm>
                <a:off x="1823990" y="3692733"/>
                <a:ext cx="4336342" cy="110799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22A263F-8FC4-67E5-B848-5546D8BD36DE}"/>
                  </a:ext>
                </a:extLst>
              </p:cNvPr>
              <p:cNvSpPr txBox="1"/>
              <p:nvPr/>
            </p:nvSpPr>
            <p:spPr>
              <a:xfrm>
                <a:off x="552379" y="4611236"/>
                <a:ext cx="737432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𝑏𝑢𝑡</m:t>
                      </m:r>
                      <m:r>
                        <a:rPr lang="en-GB" sz="2800" b="0" i="1" dirty="0" smtClean="0">
                          <a:latin typeface="Cambria Math" panose="02040503050406030204" pitchFamily="18" charset="0"/>
                          <a:cs typeface="Arial" panose="020B0604020202020204" pitchFamily="34" charset="0"/>
                        </a:rPr>
                        <m:t> </m:t>
                      </m:r>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𝑣</m:t>
                          </m:r>
                        </m:e>
                        <m:sub>
                          <m:r>
                            <a:rPr lang="en-GB" sz="2800" b="0" i="1" dirty="0" smtClean="0">
                              <a:latin typeface="Cambria Math" panose="02040503050406030204" pitchFamily="18" charset="0"/>
                              <a:cs typeface="Arial" panose="020B0604020202020204" pitchFamily="34" charset="0"/>
                            </a:rPr>
                            <m:t>1</m:t>
                          </m:r>
                        </m:sub>
                      </m:sSub>
                      <m:r>
                        <a:rPr lang="en-GB" sz="2800" b="0" i="1" dirty="0" smtClean="0">
                          <a:latin typeface="Cambria Math" panose="02040503050406030204" pitchFamily="18" charset="0"/>
                          <a:cs typeface="Arial" panose="020B0604020202020204" pitchFamily="34" charset="0"/>
                        </a:rPr>
                        <m:t>=</m:t>
                      </m:r>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𝑣</m:t>
                          </m:r>
                        </m:e>
                        <m:sub>
                          <m:r>
                            <a:rPr lang="en-GB" sz="2800" b="0" i="1" dirty="0" smtClean="0">
                              <a:latin typeface="Cambria Math" panose="02040503050406030204" pitchFamily="18" charset="0"/>
                              <a:cs typeface="Arial" panose="020B0604020202020204" pitchFamily="34" charset="0"/>
                            </a:rPr>
                            <m:t>2</m:t>
                          </m:r>
                        </m:sub>
                      </m:sSub>
                      <m:r>
                        <a:rPr lang="en-GB" sz="2800" b="0" i="1" dirty="0" smtClean="0">
                          <a:latin typeface="Cambria Math" panose="02040503050406030204" pitchFamily="18" charset="0"/>
                          <a:cs typeface="Arial" panose="020B0604020202020204" pitchFamily="34" charset="0"/>
                        </a:rPr>
                        <m:t> </m:t>
                      </m:r>
                      <m:r>
                        <a:rPr lang="en-GB" sz="2800" b="0" i="1" dirty="0" smtClean="0">
                          <a:latin typeface="Cambria Math" panose="02040503050406030204" pitchFamily="18" charset="0"/>
                          <a:cs typeface="Arial" panose="020B0604020202020204" pitchFamily="34" charset="0"/>
                        </a:rPr>
                        <m:t>𝑏𝑒𝑐𝑎𝑢𝑠𝑒</m:t>
                      </m:r>
                      <m:r>
                        <a:rPr lang="en-GB" sz="2800" b="0" i="1" dirty="0" smtClean="0">
                          <a:latin typeface="Cambria Math" panose="02040503050406030204" pitchFamily="18" charset="0"/>
                          <a:cs typeface="Arial" panose="020B0604020202020204" pitchFamily="34" charset="0"/>
                        </a:rPr>
                        <m:t> </m:t>
                      </m:r>
                      <m:r>
                        <a:rPr lang="en-GB" sz="2800" b="0" i="1" dirty="0" smtClean="0">
                          <a:latin typeface="Cambria Math" panose="02040503050406030204" pitchFamily="18" charset="0"/>
                          <a:cs typeface="Arial" panose="020B0604020202020204" pitchFamily="34" charset="0"/>
                        </a:rPr>
                        <m:t>𝑡h𝑒𝑦</m:t>
                      </m:r>
                      <m:r>
                        <a:rPr lang="en-GB" sz="2800" b="0" i="1" dirty="0" smtClean="0">
                          <a:latin typeface="Cambria Math" panose="02040503050406030204" pitchFamily="18" charset="0"/>
                          <a:cs typeface="Arial" panose="020B0604020202020204" pitchFamily="34" charset="0"/>
                        </a:rPr>
                        <m:t> </m:t>
                      </m:r>
                      <m:r>
                        <a:rPr lang="en-GB" sz="2800" b="0" i="1" dirty="0" smtClean="0">
                          <a:latin typeface="Cambria Math" panose="02040503050406030204" pitchFamily="18" charset="0"/>
                          <a:cs typeface="Arial" panose="020B0604020202020204" pitchFamily="34" charset="0"/>
                        </a:rPr>
                        <m:t>𝑎𝑟𝑒</m:t>
                      </m:r>
                      <m:r>
                        <a:rPr lang="en-GB" sz="2800" b="0" i="1" dirty="0" smtClean="0">
                          <a:latin typeface="Cambria Math" panose="02040503050406030204" pitchFamily="18" charset="0"/>
                          <a:cs typeface="Arial" panose="020B0604020202020204" pitchFamily="34" charset="0"/>
                        </a:rPr>
                        <m:t> </m:t>
                      </m:r>
                      <m:r>
                        <a:rPr lang="en-GB" sz="2800" b="0" i="1" dirty="0" smtClean="0">
                          <a:latin typeface="Cambria Math" panose="02040503050406030204" pitchFamily="18" charset="0"/>
                          <a:cs typeface="Arial" panose="020B0604020202020204" pitchFamily="34" charset="0"/>
                        </a:rPr>
                        <m:t>𝑠𝑡𝑢𝑐𝑘</m:t>
                      </m:r>
                      <m:r>
                        <a:rPr lang="en-GB" sz="2800" b="0" i="1" dirty="0" smtClean="0">
                          <a:latin typeface="Cambria Math" panose="02040503050406030204" pitchFamily="18" charset="0"/>
                          <a:cs typeface="Arial" panose="020B0604020202020204" pitchFamily="34" charset="0"/>
                        </a:rPr>
                        <m:t> </m:t>
                      </m:r>
                      <m:r>
                        <a:rPr lang="en-GB" sz="2800" b="0" i="1" dirty="0" smtClean="0">
                          <a:latin typeface="Cambria Math" panose="02040503050406030204" pitchFamily="18" charset="0"/>
                          <a:cs typeface="Arial" panose="020B0604020202020204" pitchFamily="34" charset="0"/>
                        </a:rPr>
                        <m:t>𝑡𝑜𝑔𝑒𝑡h𝑒𝑟</m:t>
                      </m:r>
                    </m:oMath>
                  </m:oMathPara>
                </a14:m>
                <a:endParaRPr lang="en-GB" sz="2800"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022A263F-8FC4-67E5-B848-5546D8BD36DE}"/>
                  </a:ext>
                </a:extLst>
              </p:cNvPr>
              <p:cNvSpPr txBox="1">
                <a:spLocks noRot="1" noChangeAspect="1" noMove="1" noResize="1" noEditPoints="1" noAdjustHandles="1" noChangeArrowheads="1" noChangeShapeType="1" noTextEdit="1"/>
              </p:cNvSpPr>
              <p:nvPr/>
            </p:nvSpPr>
            <p:spPr>
              <a:xfrm>
                <a:off x="552379" y="4611236"/>
                <a:ext cx="7374326" cy="67710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65B5B6-F8F2-784B-136B-BB447928BB67}"/>
                  </a:ext>
                </a:extLst>
              </p:cNvPr>
              <p:cNvSpPr txBox="1"/>
              <p:nvPr/>
            </p:nvSpPr>
            <p:spPr>
              <a:xfrm>
                <a:off x="2066251" y="5126249"/>
                <a:ext cx="3937745"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2.08=(0.65+0.52</m:t>
                      </m:r>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m:t>
                          </m:r>
                          <m:r>
                            <a:rPr lang="en-GB" sz="2800" b="0" i="1" dirty="0" smtClean="0">
                              <a:latin typeface="Cambria Math" panose="02040503050406030204" pitchFamily="18" charset="0"/>
                              <a:cs typeface="Arial" panose="020B0604020202020204" pitchFamily="34" charset="0"/>
                            </a:rPr>
                            <m:t>𝑣</m:t>
                          </m:r>
                        </m:e>
                        <m:sub>
                          <m:r>
                            <a:rPr lang="en-GB" sz="2800" b="0" i="1" dirty="0" smtClean="0">
                              <a:latin typeface="Cambria Math" panose="02040503050406030204" pitchFamily="18" charset="0"/>
                              <a:cs typeface="Arial" panose="020B0604020202020204" pitchFamily="34" charset="0"/>
                            </a:rPr>
                            <m:t>1</m:t>
                          </m:r>
                        </m:sub>
                      </m:sSub>
                    </m:oMath>
                  </m:oMathPara>
                </a14:m>
                <a:endParaRPr lang="en-GB" sz="2800" dirty="0">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5B65B5B6-F8F2-784B-136B-BB447928BB67}"/>
                  </a:ext>
                </a:extLst>
              </p:cNvPr>
              <p:cNvSpPr txBox="1">
                <a:spLocks noRot="1" noChangeAspect="1" noMove="1" noResize="1" noEditPoints="1" noAdjustHandles="1" noChangeArrowheads="1" noChangeShapeType="1" noTextEdit="1"/>
              </p:cNvSpPr>
              <p:nvPr/>
            </p:nvSpPr>
            <p:spPr>
              <a:xfrm>
                <a:off x="2066251" y="5126249"/>
                <a:ext cx="3937745" cy="67710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6E29DFC-45A6-AE60-3083-4F3563E9BC1A}"/>
                  </a:ext>
                </a:extLst>
              </p:cNvPr>
              <p:cNvSpPr txBox="1"/>
              <p:nvPr/>
            </p:nvSpPr>
            <p:spPr>
              <a:xfrm>
                <a:off x="2066250" y="5700171"/>
                <a:ext cx="5011500" cy="1062855"/>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GB" sz="2800" b="0" i="1" dirty="0" smtClean="0">
                              <a:latin typeface="Cambria Math" panose="02040503050406030204" pitchFamily="18" charset="0"/>
                              <a:cs typeface="Arial" panose="020B0604020202020204" pitchFamily="34" charset="0"/>
                            </a:rPr>
                          </m:ctrlPr>
                        </m:sSubPr>
                        <m:e>
                          <m:r>
                            <a:rPr lang="en-GB" sz="2800" b="0" i="1" dirty="0" smtClean="0">
                              <a:latin typeface="Cambria Math" panose="02040503050406030204" pitchFamily="18" charset="0"/>
                              <a:cs typeface="Arial" panose="020B0604020202020204" pitchFamily="34" charset="0"/>
                            </a:rPr>
                            <m:t>𝑣</m:t>
                          </m:r>
                        </m:e>
                        <m:sub>
                          <m:r>
                            <a:rPr lang="en-GB" sz="2800" b="0" i="1" dirty="0" smtClean="0">
                              <a:latin typeface="Cambria Math" panose="02040503050406030204" pitchFamily="18" charset="0"/>
                              <a:cs typeface="Arial" panose="020B0604020202020204" pitchFamily="34" charset="0"/>
                            </a:rPr>
                            <m:t>1</m:t>
                          </m:r>
                        </m:sub>
                      </m:sSub>
                      <m:r>
                        <a:rPr lang="en-GB" sz="2800" b="0" i="1" dirty="0" smtClean="0">
                          <a:latin typeface="Cambria Math" panose="02040503050406030204" pitchFamily="18" charset="0"/>
                          <a:cs typeface="Arial" panose="020B0604020202020204" pitchFamily="34" charset="0"/>
                        </a:rPr>
                        <m:t>=</m:t>
                      </m:r>
                      <m:f>
                        <m:fPr>
                          <m:ctrlPr>
                            <a:rPr lang="en-GB" sz="2800" b="0" i="1" dirty="0" smtClean="0">
                              <a:latin typeface="Cambria Math" panose="02040503050406030204" pitchFamily="18" charset="0"/>
                              <a:cs typeface="Arial" panose="020B0604020202020204" pitchFamily="34" charset="0"/>
                            </a:rPr>
                          </m:ctrlPr>
                        </m:fPr>
                        <m:num>
                          <m:r>
                            <a:rPr lang="en-GB" sz="2800" b="0" i="1" dirty="0" smtClean="0">
                              <a:latin typeface="Cambria Math" panose="02040503050406030204" pitchFamily="18" charset="0"/>
                              <a:cs typeface="Arial" panose="020B0604020202020204" pitchFamily="34" charset="0"/>
                            </a:rPr>
                            <m:t>2.08</m:t>
                          </m:r>
                        </m:num>
                        <m:den>
                          <m:r>
                            <a:rPr lang="en-GB" sz="2800" i="1" dirty="0">
                              <a:latin typeface="Cambria Math" panose="02040503050406030204" pitchFamily="18" charset="0"/>
                              <a:cs typeface="Arial" panose="020B0604020202020204" pitchFamily="34" charset="0"/>
                            </a:rPr>
                            <m:t>0.65+0.52</m:t>
                          </m:r>
                        </m:den>
                      </m:f>
                      <m:r>
                        <a:rPr lang="en-GB" sz="2800" b="0" i="1" dirty="0" smtClean="0">
                          <a:latin typeface="Cambria Math" panose="02040503050406030204" pitchFamily="18" charset="0"/>
                          <a:cs typeface="Arial" panose="020B0604020202020204" pitchFamily="34" charset="0"/>
                        </a:rPr>
                        <m:t>=1.78 </m:t>
                      </m:r>
                      <m:r>
                        <a:rPr lang="en-GB" sz="2800" b="0" i="1" dirty="0" smtClean="0">
                          <a:latin typeface="Cambria Math" panose="02040503050406030204" pitchFamily="18" charset="0"/>
                          <a:cs typeface="Arial" panose="020B0604020202020204" pitchFamily="34" charset="0"/>
                        </a:rPr>
                        <m:t>𝑚</m:t>
                      </m:r>
                      <m:r>
                        <a:rPr lang="en-GB" sz="2800" b="0" i="1" dirty="0" smtClean="0">
                          <a:latin typeface="Cambria Math" panose="02040503050406030204" pitchFamily="18" charset="0"/>
                          <a:cs typeface="Arial" panose="020B0604020202020204" pitchFamily="34" charset="0"/>
                        </a:rPr>
                        <m:t> </m:t>
                      </m:r>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𝑠</m:t>
                          </m:r>
                        </m:e>
                        <m:sup>
                          <m:r>
                            <a:rPr lang="en-GB" sz="2800" b="0" i="1" dirty="0" smtClean="0">
                              <a:latin typeface="Cambria Math" panose="02040503050406030204" pitchFamily="18" charset="0"/>
                              <a:cs typeface="Arial" panose="020B0604020202020204" pitchFamily="34" charset="0"/>
                            </a:rPr>
                            <m:t>−1</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26E29DFC-45A6-AE60-3083-4F3563E9BC1A}"/>
                  </a:ext>
                </a:extLst>
              </p:cNvPr>
              <p:cNvSpPr txBox="1">
                <a:spLocks noRot="1" noChangeAspect="1" noMove="1" noResize="1" noEditPoints="1" noAdjustHandles="1" noChangeArrowheads="1" noChangeShapeType="1" noTextEdit="1"/>
              </p:cNvSpPr>
              <p:nvPr/>
            </p:nvSpPr>
            <p:spPr>
              <a:xfrm>
                <a:off x="2066250" y="5700171"/>
                <a:ext cx="5011500" cy="1062855"/>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5424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011E4-3036-7414-E1B8-BBEE6FAFD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7C2ED-8FD3-89D6-B26F-994144D0DBE8}"/>
              </a:ext>
            </a:extLst>
          </p:cNvPr>
          <p:cNvSpPr>
            <a:spLocks noGrp="1"/>
          </p:cNvSpPr>
          <p:nvPr>
            <p:ph type="title"/>
          </p:nvPr>
        </p:nvSpPr>
        <p:spPr/>
        <p:txBody>
          <a:bodyPr>
            <a:normAutofit fontScale="90000"/>
          </a:bodyPr>
          <a:lstStyle/>
          <a:p>
            <a:r>
              <a:rPr lang="en-GB" dirty="0"/>
              <a:t>Exercise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D97C1EF-46BD-21E3-8FB4-66C51105B9E8}"/>
                  </a:ext>
                </a:extLst>
              </p:cNvPr>
              <p:cNvSpPr>
                <a:spLocks noGrp="1"/>
              </p:cNvSpPr>
              <p:nvPr>
                <p:ph type="body" sz="quarter" idx="10"/>
              </p:nvPr>
            </p:nvSpPr>
            <p:spPr>
              <a:xfrm>
                <a:off x="122292" y="461664"/>
                <a:ext cx="8899415" cy="1643527"/>
              </a:xfrm>
            </p:spPr>
            <p:txBody>
              <a:bodyPr/>
              <a:lstStyle/>
              <a:p>
                <a:r>
                  <a:rPr lang="en-GB" dirty="0"/>
                  <a:t>A trolly of mass 640 g travelling at 2.9 </a:t>
                </a:r>
                <a14:m>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a:t> collides with a stationary trolly of mass 370 g on a horizontal frictionless track. The two trollies stick together. Calculate their velocity after the collision. </a:t>
                </a:r>
              </a:p>
            </p:txBody>
          </p:sp>
        </mc:Choice>
        <mc:Fallback xmlns="">
          <p:sp>
            <p:nvSpPr>
              <p:cNvPr id="3" name="Text Placeholder 2">
                <a:extLst>
                  <a:ext uri="{FF2B5EF4-FFF2-40B4-BE49-F238E27FC236}">
                    <a16:creationId xmlns:a16="http://schemas.microsoft.com/office/drawing/2014/main" id="{5D97C1EF-46BD-21E3-8FB4-66C51105B9E8}"/>
                  </a:ext>
                </a:extLst>
              </p:cNvPr>
              <p:cNvSpPr>
                <a:spLocks noGrp="1" noRot="1" noChangeAspect="1" noMove="1" noResize="1" noEditPoints="1" noAdjustHandles="1" noChangeArrowheads="1" noChangeShapeType="1" noTextEdit="1"/>
              </p:cNvSpPr>
              <p:nvPr>
                <p:ph type="body" sz="quarter" idx="10"/>
              </p:nvPr>
            </p:nvSpPr>
            <p:spPr>
              <a:xfrm>
                <a:off x="122292" y="461664"/>
                <a:ext cx="8899415" cy="1643527"/>
              </a:xfrm>
              <a:blipFill>
                <a:blip r:embed="rId2"/>
                <a:stretch>
                  <a:fillRect l="-1370" t="-6691" b="-9665"/>
                </a:stretch>
              </a:blipFill>
            </p:spPr>
            <p:txBody>
              <a:bodyPr/>
              <a:lstStyle/>
              <a:p>
                <a:r>
                  <a:rPr lang="en-GB">
                    <a:noFill/>
                  </a:rPr>
                  <a:t> </a:t>
                </a:r>
              </a:p>
            </p:txBody>
          </p:sp>
        </mc:Fallback>
      </mc:AlternateContent>
      <p:sp>
        <p:nvSpPr>
          <p:cNvPr id="4" name="Rectangle: Rounded Corners 3">
            <a:extLst>
              <a:ext uri="{FF2B5EF4-FFF2-40B4-BE49-F238E27FC236}">
                <a16:creationId xmlns:a16="http://schemas.microsoft.com/office/drawing/2014/main" id="{5D538CEE-2490-A513-2E89-4FA16D36B927}"/>
              </a:ext>
            </a:extLst>
          </p:cNvPr>
          <p:cNvSpPr/>
          <p:nvPr/>
        </p:nvSpPr>
        <p:spPr>
          <a:xfrm>
            <a:off x="6216061" y="2197524"/>
            <a:ext cx="1028700" cy="280856"/>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F5686B39-4EFF-231A-0EDF-FA87DE837E72}"/>
              </a:ext>
            </a:extLst>
          </p:cNvPr>
          <p:cNvSpPr/>
          <p:nvPr/>
        </p:nvSpPr>
        <p:spPr>
          <a:xfrm>
            <a:off x="7759111" y="2197524"/>
            <a:ext cx="1028700" cy="280856"/>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7B2E806-6B88-8E46-A09E-A982BFB1E7B7}"/>
              </a:ext>
            </a:extLst>
          </p:cNvPr>
          <p:cNvSpPr/>
          <p:nvPr/>
        </p:nvSpPr>
        <p:spPr>
          <a:xfrm>
            <a:off x="6341791" y="2387975"/>
            <a:ext cx="171450" cy="180809"/>
          </a:xfrm>
          <a:prstGeom prst="ellipse">
            <a:avLst/>
          </a:prstGeom>
          <a:solidFill>
            <a:schemeClr val="bg1">
              <a:lumMod val="6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AC674F9-6E29-AB24-AFF9-D89EBBAA98D9}"/>
              </a:ext>
            </a:extLst>
          </p:cNvPr>
          <p:cNvSpPr/>
          <p:nvPr/>
        </p:nvSpPr>
        <p:spPr>
          <a:xfrm>
            <a:off x="6964726" y="2398888"/>
            <a:ext cx="171450" cy="180809"/>
          </a:xfrm>
          <a:prstGeom prst="ellipse">
            <a:avLst/>
          </a:prstGeom>
          <a:solidFill>
            <a:schemeClr val="bg1">
              <a:lumMod val="6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C71D17B-02A7-B515-7863-03C0BFF10B96}"/>
              </a:ext>
            </a:extLst>
          </p:cNvPr>
          <p:cNvSpPr/>
          <p:nvPr/>
        </p:nvSpPr>
        <p:spPr>
          <a:xfrm>
            <a:off x="7901986" y="2398888"/>
            <a:ext cx="171450" cy="180809"/>
          </a:xfrm>
          <a:prstGeom prst="ellipse">
            <a:avLst/>
          </a:prstGeom>
          <a:solidFill>
            <a:schemeClr val="bg1">
              <a:lumMod val="6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092202A-3939-CE07-F0A1-F0A51A2B49E7}"/>
              </a:ext>
            </a:extLst>
          </p:cNvPr>
          <p:cNvSpPr/>
          <p:nvPr/>
        </p:nvSpPr>
        <p:spPr>
          <a:xfrm>
            <a:off x="8416336" y="2398888"/>
            <a:ext cx="171450" cy="180809"/>
          </a:xfrm>
          <a:prstGeom prst="ellipse">
            <a:avLst/>
          </a:prstGeom>
          <a:solidFill>
            <a:schemeClr val="bg1">
              <a:lumMod val="6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2A96558-961F-B855-6EDD-9D858DEE7D2B}"/>
                  </a:ext>
                </a:extLst>
              </p:cNvPr>
              <p:cNvSpPr txBox="1"/>
              <p:nvPr/>
            </p:nvSpPr>
            <p:spPr>
              <a:xfrm>
                <a:off x="5841428" y="6039860"/>
                <a:ext cx="2946383" cy="712952"/>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GB" sz="1600" b="0" i="1" dirty="0" smtClean="0">
                              <a:latin typeface="Cambria Math" panose="02040503050406030204" pitchFamily="18" charset="0"/>
                              <a:cs typeface="Arial" panose="020B0604020202020204" pitchFamily="34" charset="0"/>
                            </a:rPr>
                          </m:ctrlPr>
                        </m:sSubPr>
                        <m:e>
                          <m:r>
                            <a:rPr lang="en-GB" sz="1600" b="0" i="1" dirty="0" smtClean="0">
                              <a:latin typeface="Cambria Math" panose="02040503050406030204" pitchFamily="18" charset="0"/>
                              <a:cs typeface="Arial" panose="020B0604020202020204" pitchFamily="34" charset="0"/>
                            </a:rPr>
                            <m:t>𝑣</m:t>
                          </m:r>
                        </m:e>
                        <m:sub>
                          <m:r>
                            <a:rPr lang="en-GB" sz="1600" b="0" i="1" dirty="0" smtClean="0">
                              <a:latin typeface="Cambria Math" panose="02040503050406030204" pitchFamily="18" charset="0"/>
                              <a:cs typeface="Arial" panose="020B0604020202020204" pitchFamily="34" charset="0"/>
                            </a:rPr>
                            <m:t>1</m:t>
                          </m:r>
                        </m:sub>
                      </m:sSub>
                      <m:r>
                        <a:rPr lang="en-GB" sz="1600" b="0" i="1" dirty="0" smtClean="0">
                          <a:latin typeface="Cambria Math" panose="02040503050406030204" pitchFamily="18" charset="0"/>
                          <a:cs typeface="Arial" panose="020B0604020202020204" pitchFamily="34" charset="0"/>
                        </a:rPr>
                        <m:t>=</m:t>
                      </m:r>
                      <m:f>
                        <m:fPr>
                          <m:ctrlPr>
                            <a:rPr lang="en-GB" sz="1600" b="0" i="1" dirty="0" smtClean="0">
                              <a:latin typeface="Cambria Math" panose="02040503050406030204" pitchFamily="18" charset="0"/>
                              <a:cs typeface="Arial" panose="020B0604020202020204" pitchFamily="34" charset="0"/>
                            </a:rPr>
                          </m:ctrlPr>
                        </m:fPr>
                        <m:num>
                          <m:r>
                            <a:rPr lang="en-GB" sz="1600" b="0" i="1" dirty="0" smtClean="0">
                              <a:latin typeface="Cambria Math" panose="02040503050406030204" pitchFamily="18" charset="0"/>
                              <a:cs typeface="Arial" panose="020B0604020202020204" pitchFamily="34" charset="0"/>
                            </a:rPr>
                            <m:t>.64×2.9</m:t>
                          </m:r>
                        </m:num>
                        <m:den>
                          <m:r>
                            <a:rPr lang="en-GB" sz="1600" i="1" dirty="0">
                              <a:latin typeface="Cambria Math" panose="02040503050406030204" pitchFamily="18" charset="0"/>
                              <a:cs typeface="Arial" panose="020B0604020202020204" pitchFamily="34" charset="0"/>
                            </a:rPr>
                            <m:t>0.6</m:t>
                          </m:r>
                          <m:r>
                            <a:rPr lang="en-GB" sz="1600" b="0" i="1" dirty="0" smtClean="0">
                              <a:latin typeface="Cambria Math" panose="02040503050406030204" pitchFamily="18" charset="0"/>
                              <a:cs typeface="Arial" panose="020B0604020202020204" pitchFamily="34" charset="0"/>
                            </a:rPr>
                            <m:t>4</m:t>
                          </m:r>
                          <m:r>
                            <a:rPr lang="en-GB" sz="1600" i="1" dirty="0">
                              <a:latin typeface="Cambria Math" panose="02040503050406030204" pitchFamily="18" charset="0"/>
                              <a:cs typeface="Arial" panose="020B0604020202020204" pitchFamily="34" charset="0"/>
                            </a:rPr>
                            <m:t>+0.</m:t>
                          </m:r>
                          <m:r>
                            <a:rPr lang="en-GB" sz="1600" b="0" i="1" dirty="0" smtClean="0">
                              <a:latin typeface="Cambria Math" panose="02040503050406030204" pitchFamily="18" charset="0"/>
                              <a:cs typeface="Arial" panose="020B0604020202020204" pitchFamily="34" charset="0"/>
                            </a:rPr>
                            <m:t>37</m:t>
                          </m:r>
                        </m:den>
                      </m:f>
                      <m:r>
                        <a:rPr lang="en-GB" sz="1600" b="0" i="1" dirty="0" smtClean="0">
                          <a:latin typeface="Cambria Math" panose="02040503050406030204" pitchFamily="18" charset="0"/>
                          <a:cs typeface="Arial" panose="020B0604020202020204" pitchFamily="34" charset="0"/>
                        </a:rPr>
                        <m:t>=1.84 </m:t>
                      </m:r>
                      <m:r>
                        <a:rPr lang="en-GB" sz="1600" b="0" i="1" dirty="0" smtClean="0">
                          <a:latin typeface="Cambria Math" panose="02040503050406030204" pitchFamily="18" charset="0"/>
                          <a:cs typeface="Arial" panose="020B0604020202020204" pitchFamily="34" charset="0"/>
                        </a:rPr>
                        <m:t>𝑚</m:t>
                      </m:r>
                      <m:r>
                        <a:rPr lang="en-GB" sz="1600" b="0" i="1" dirty="0" smtClean="0">
                          <a:latin typeface="Cambria Math" panose="02040503050406030204" pitchFamily="18" charset="0"/>
                          <a:cs typeface="Arial" panose="020B0604020202020204" pitchFamily="34" charset="0"/>
                        </a:rPr>
                        <m:t> </m:t>
                      </m:r>
                      <m:sSup>
                        <m:sSupPr>
                          <m:ctrlPr>
                            <a:rPr lang="en-GB" sz="1600" b="0" i="1" dirty="0" smtClean="0">
                              <a:latin typeface="Cambria Math" panose="02040503050406030204" pitchFamily="18" charset="0"/>
                              <a:cs typeface="Arial" panose="020B0604020202020204" pitchFamily="34" charset="0"/>
                            </a:rPr>
                          </m:ctrlPr>
                        </m:sSupPr>
                        <m:e>
                          <m:r>
                            <a:rPr lang="en-GB" sz="1600" b="0" i="1" dirty="0" smtClean="0">
                              <a:latin typeface="Cambria Math" panose="02040503050406030204" pitchFamily="18" charset="0"/>
                              <a:cs typeface="Arial" panose="020B0604020202020204" pitchFamily="34" charset="0"/>
                            </a:rPr>
                            <m:t>𝑠</m:t>
                          </m:r>
                        </m:e>
                        <m:sup>
                          <m:r>
                            <a:rPr lang="en-GB" sz="1600" b="0" i="1" dirty="0" smtClean="0">
                              <a:latin typeface="Cambria Math" panose="02040503050406030204" pitchFamily="18" charset="0"/>
                              <a:cs typeface="Arial" panose="020B0604020202020204" pitchFamily="34" charset="0"/>
                            </a:rPr>
                            <m:t>−1</m:t>
                          </m:r>
                        </m:sup>
                      </m:sSup>
                    </m:oMath>
                  </m:oMathPara>
                </a14:m>
                <a:endParaRPr lang="en-GB" sz="1600" dirty="0">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22A96558-961F-B855-6EDD-9D858DEE7D2B}"/>
                  </a:ext>
                </a:extLst>
              </p:cNvPr>
              <p:cNvSpPr txBox="1">
                <a:spLocks noRot="1" noChangeAspect="1" noMove="1" noResize="1" noEditPoints="1" noAdjustHandles="1" noChangeArrowheads="1" noChangeShapeType="1" noTextEdit="1"/>
              </p:cNvSpPr>
              <p:nvPr/>
            </p:nvSpPr>
            <p:spPr>
              <a:xfrm>
                <a:off x="5841428" y="6039860"/>
                <a:ext cx="2946383" cy="712952"/>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456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35BEF-233F-30BA-AA2A-F43A20297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7AF7D-8BE9-1C0A-3071-4A78F834E2E0}"/>
              </a:ext>
            </a:extLst>
          </p:cNvPr>
          <p:cNvSpPr>
            <a:spLocks noGrp="1"/>
          </p:cNvSpPr>
          <p:nvPr>
            <p:ph type="title"/>
          </p:nvPr>
        </p:nvSpPr>
        <p:spPr/>
        <p:txBody>
          <a:bodyPr>
            <a:normAutofit fontScale="90000"/>
          </a:bodyPr>
          <a:lstStyle/>
          <a:p>
            <a:r>
              <a:rPr lang="en-GB" dirty="0"/>
              <a:t>Exercise</a:t>
            </a:r>
          </a:p>
        </p:txBody>
      </p:sp>
      <p:sp>
        <p:nvSpPr>
          <p:cNvPr id="3" name="Text Placeholder 2">
            <a:extLst>
              <a:ext uri="{FF2B5EF4-FFF2-40B4-BE49-F238E27FC236}">
                <a16:creationId xmlns:a16="http://schemas.microsoft.com/office/drawing/2014/main" id="{6238AF34-7510-7DBD-D8CF-787B00BB7BED}"/>
              </a:ext>
            </a:extLst>
          </p:cNvPr>
          <p:cNvSpPr>
            <a:spLocks noGrp="1"/>
          </p:cNvSpPr>
          <p:nvPr>
            <p:ph type="body" sz="quarter" idx="10"/>
          </p:nvPr>
        </p:nvSpPr>
        <p:spPr>
          <a:xfrm>
            <a:off x="122292" y="461664"/>
            <a:ext cx="8899415" cy="2031325"/>
          </a:xfrm>
        </p:spPr>
        <p:txBody>
          <a:bodyPr/>
          <a:lstStyle/>
          <a:p>
            <a:r>
              <a:rPr lang="en-GB" dirty="0"/>
              <a:t>Sphere A of mass 400 g is travelling horizontally with a speed of 6 m s</a:t>
            </a:r>
            <a:r>
              <a:rPr lang="en-GB" baseline="30000" dirty="0"/>
              <a:t>–1</a:t>
            </a:r>
            <a:r>
              <a:rPr lang="en-GB" dirty="0"/>
              <a:t> when it collides with sphere B of mass 150 g travelling in the opposite direction with a speed of 9 m s</a:t>
            </a:r>
            <a:r>
              <a:rPr lang="en-GB" baseline="30000" dirty="0"/>
              <a:t>–1</a:t>
            </a:r>
            <a:r>
              <a:rPr lang="en-GB" dirty="0"/>
              <a:t>. Sphere A comes to rest as a result of the collision. Calculate the new velocity of sphere B.</a:t>
            </a:r>
          </a:p>
        </p:txBody>
      </p:sp>
      <p:sp>
        <p:nvSpPr>
          <p:cNvPr id="6" name="Oval 5">
            <a:extLst>
              <a:ext uri="{FF2B5EF4-FFF2-40B4-BE49-F238E27FC236}">
                <a16:creationId xmlns:a16="http://schemas.microsoft.com/office/drawing/2014/main" id="{119D7937-22A0-40A5-D85D-92C827DD3BA2}"/>
              </a:ext>
            </a:extLst>
          </p:cNvPr>
          <p:cNvSpPr/>
          <p:nvPr/>
        </p:nvSpPr>
        <p:spPr>
          <a:xfrm>
            <a:off x="6181770" y="2790827"/>
            <a:ext cx="548641" cy="502259"/>
          </a:xfrm>
          <a:prstGeom prst="ellipse">
            <a:avLst/>
          </a:prstGeom>
          <a:solidFill>
            <a:schemeClr val="bg1">
              <a:lumMod val="6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ABF571A-F251-8A66-825B-C04077173820}"/>
              </a:ext>
            </a:extLst>
          </p:cNvPr>
          <p:cNvSpPr/>
          <p:nvPr/>
        </p:nvSpPr>
        <p:spPr>
          <a:xfrm>
            <a:off x="7810546" y="2895271"/>
            <a:ext cx="390478" cy="374957"/>
          </a:xfrm>
          <a:prstGeom prst="ellipse">
            <a:avLst/>
          </a:prstGeom>
          <a:solidFill>
            <a:schemeClr val="bg1">
              <a:lumMod val="6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C536EE2-E0F4-3F5A-9E71-C132257C5E53}"/>
                  </a:ext>
                </a:extLst>
              </p:cNvPr>
              <p:cNvSpPr txBox="1"/>
              <p:nvPr/>
            </p:nvSpPr>
            <p:spPr>
              <a:xfrm>
                <a:off x="6191409" y="4365012"/>
                <a:ext cx="2632756" cy="1815882"/>
              </a:xfrm>
              <a:prstGeom prst="rect">
                <a:avLst/>
              </a:prstGeom>
              <a:noFill/>
            </p:spPr>
            <p:txBody>
              <a:bodyPr wrap="square" rtlCol="0">
                <a:spAutoFit/>
              </a:bodyPr>
              <a:lstStyle/>
              <a:p>
                <a:r>
                  <a:rPr lang="en-GB" sz="1600" b="0" i="1" dirty="0">
                    <a:latin typeface="Cambria Math" panose="02040503050406030204" pitchFamily="18" charset="0"/>
                    <a:cs typeface="Arial" panose="020B0604020202020204" pitchFamily="34" charset="0"/>
                  </a:rPr>
                  <a:t>Take + to mean right and – to mean left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cs typeface="Arial" panose="020B0604020202020204" pitchFamily="34" charset="0"/>
                        </a:rPr>
                        <m:t>𝒎𝒐𝒎𝒆𝒏𝒕𝒖𝒎</m:t>
                      </m:r>
                      <m:r>
                        <a:rPr lang="en-GB" sz="1600" b="1" i="1" smtClean="0">
                          <a:latin typeface="Cambria Math" panose="02040503050406030204" pitchFamily="18" charset="0"/>
                          <a:cs typeface="Arial" panose="020B0604020202020204" pitchFamily="34" charset="0"/>
                        </a:rPr>
                        <m:t> </m:t>
                      </m:r>
                      <m:r>
                        <a:rPr lang="en-GB" sz="1600" b="1" i="1" smtClean="0">
                          <a:latin typeface="Cambria Math" panose="02040503050406030204" pitchFamily="18" charset="0"/>
                          <a:cs typeface="Arial" panose="020B0604020202020204" pitchFamily="34" charset="0"/>
                        </a:rPr>
                        <m:t>𝒃𝒆𝒇𝒐𝒓𝒆</m:t>
                      </m:r>
                      <m:r>
                        <a:rPr lang="en-GB" sz="1600" b="1" i="1" smtClean="0">
                          <a:latin typeface="Cambria Math" panose="02040503050406030204" pitchFamily="18" charset="0"/>
                          <a:cs typeface="Arial" panose="020B0604020202020204" pitchFamily="34" charset="0"/>
                        </a:rPr>
                        <m:t>:</m:t>
                      </m:r>
                    </m:oMath>
                    <m:oMath xmlns:m="http://schemas.openxmlformats.org/officeDocument/2006/math">
                      <m:r>
                        <a:rPr lang="en-GB" sz="1600" b="0" i="1" smtClean="0">
                          <a:latin typeface="Cambria Math" panose="02040503050406030204" pitchFamily="18" charset="0"/>
                          <a:cs typeface="Arial" panose="020B0604020202020204" pitchFamily="34" charset="0"/>
                        </a:rPr>
                        <m:t>=0.4×6−.15×9=1.05</m:t>
                      </m:r>
                    </m:oMath>
                  </m:oMathPara>
                </a14:m>
                <a:endParaRPr lang="en-GB" sz="1600" b="0" i="1" dirty="0">
                  <a:latin typeface="Cambria Math" panose="02040503050406030204" pitchFamily="18" charset="0"/>
                  <a:cs typeface="Arial" panose="020B0604020202020204" pitchFamily="34" charset="0"/>
                </a:endParaRPr>
              </a:p>
              <a:p>
                <a:r>
                  <a:rPr lang="en-GB" sz="1600" b="1" i="1" dirty="0">
                    <a:latin typeface="Cambria Math" panose="02040503050406030204" pitchFamily="18" charset="0"/>
                    <a:cs typeface="Arial" panose="020B0604020202020204" pitchFamily="34" charset="0"/>
                  </a:rPr>
                  <a:t>Momentum after:</a:t>
                </a:r>
              </a:p>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cs typeface="Arial" panose="020B0604020202020204" pitchFamily="34" charset="0"/>
                        </a:rPr>
                        <m:t>1</m:t>
                      </m:r>
                      <m:r>
                        <a:rPr lang="en-GB" sz="1600" b="0" i="1" smtClean="0">
                          <a:latin typeface="Cambria Math" panose="02040503050406030204" pitchFamily="18" charset="0"/>
                          <a:cs typeface="Arial" panose="020B0604020202020204" pitchFamily="34" charset="0"/>
                        </a:rPr>
                        <m:t>.05=0.15×</m:t>
                      </m:r>
                      <m:sSub>
                        <m:sSubPr>
                          <m:ctrlPr>
                            <a:rPr lang="en-GB" sz="1600" b="0" i="1" smtClean="0">
                              <a:latin typeface="Cambria Math" panose="02040503050406030204" pitchFamily="18" charset="0"/>
                              <a:cs typeface="Arial" panose="020B0604020202020204" pitchFamily="34" charset="0"/>
                            </a:rPr>
                          </m:ctrlPr>
                        </m:sSubPr>
                        <m:e>
                          <m:r>
                            <a:rPr lang="en-GB" sz="1600" b="0" i="1" smtClean="0">
                              <a:latin typeface="Cambria Math" panose="02040503050406030204" pitchFamily="18" charset="0"/>
                              <a:cs typeface="Arial" panose="020B0604020202020204" pitchFamily="34" charset="0"/>
                            </a:rPr>
                            <m:t>𝑣</m:t>
                          </m:r>
                        </m:e>
                        <m:sub>
                          <m:r>
                            <a:rPr lang="en-GB" sz="1600" b="0" i="1" smtClean="0">
                              <a:latin typeface="Cambria Math" panose="02040503050406030204" pitchFamily="18" charset="0"/>
                              <a:cs typeface="Arial" panose="020B0604020202020204" pitchFamily="34" charset="0"/>
                            </a:rPr>
                            <m:t>𝐵</m:t>
                          </m:r>
                        </m:sub>
                      </m:sSub>
                    </m:oMath>
                  </m:oMathPara>
                </a14:m>
                <a:endParaRPr lang="en-GB" sz="1600" b="0" i="1" dirty="0">
                  <a:latin typeface="Cambria Math" panose="02040503050406030204" pitchFamily="18"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m:t>
                      </m:r>
                      <m:sSub>
                        <m:sSubPr>
                          <m:ctrlPr>
                            <a:rPr lang="en-GB" sz="1600" b="0" i="1" dirty="0" smtClean="0">
                              <a:latin typeface="Cambria Math" panose="02040503050406030204" pitchFamily="18" charset="0"/>
                              <a:cs typeface="Arial" panose="020B0604020202020204" pitchFamily="34" charset="0"/>
                            </a:rPr>
                          </m:ctrlPr>
                        </m:sSubPr>
                        <m:e>
                          <m:r>
                            <a:rPr lang="en-GB" sz="1600" b="0" i="1" dirty="0" smtClean="0">
                              <a:latin typeface="Cambria Math" panose="02040503050406030204" pitchFamily="18" charset="0"/>
                              <a:cs typeface="Arial" panose="020B0604020202020204" pitchFamily="34" charset="0"/>
                            </a:rPr>
                            <m:t>𝑣</m:t>
                          </m:r>
                        </m:e>
                        <m:sub>
                          <m:r>
                            <a:rPr lang="en-GB" sz="1600" b="0" i="1" dirty="0" smtClean="0">
                              <a:latin typeface="Cambria Math" panose="02040503050406030204" pitchFamily="18" charset="0"/>
                              <a:cs typeface="Arial" panose="020B0604020202020204" pitchFamily="34" charset="0"/>
                            </a:rPr>
                            <m:t>𝐵</m:t>
                          </m:r>
                        </m:sub>
                      </m:sSub>
                      <m:r>
                        <a:rPr lang="en-GB" sz="1600" b="0" i="1" dirty="0" smtClean="0">
                          <a:latin typeface="Cambria Math" panose="02040503050406030204" pitchFamily="18" charset="0"/>
                          <a:cs typeface="Arial" panose="020B0604020202020204" pitchFamily="34" charset="0"/>
                        </a:rPr>
                        <m:t>=7 </m:t>
                      </m:r>
                      <m:r>
                        <a:rPr lang="en-GB" sz="1600" b="0" i="1" dirty="0" smtClean="0">
                          <a:latin typeface="Cambria Math" panose="02040503050406030204" pitchFamily="18" charset="0"/>
                          <a:cs typeface="Arial" panose="020B0604020202020204" pitchFamily="34" charset="0"/>
                        </a:rPr>
                        <m:t>𝑚</m:t>
                      </m:r>
                      <m:r>
                        <a:rPr lang="en-GB" sz="1600" b="0" i="1" dirty="0" smtClean="0">
                          <a:latin typeface="Cambria Math" panose="02040503050406030204" pitchFamily="18" charset="0"/>
                          <a:cs typeface="Arial" panose="020B0604020202020204" pitchFamily="34" charset="0"/>
                        </a:rPr>
                        <m:t> </m:t>
                      </m:r>
                      <m:sSup>
                        <m:sSupPr>
                          <m:ctrlPr>
                            <a:rPr lang="en-GB" sz="1600" b="0" i="1" dirty="0" smtClean="0">
                              <a:latin typeface="Cambria Math" panose="02040503050406030204" pitchFamily="18" charset="0"/>
                              <a:cs typeface="Arial" panose="020B0604020202020204" pitchFamily="34" charset="0"/>
                            </a:rPr>
                          </m:ctrlPr>
                        </m:sSupPr>
                        <m:e>
                          <m:r>
                            <a:rPr lang="en-GB" sz="1600" b="0" i="1" dirty="0" smtClean="0">
                              <a:latin typeface="Cambria Math" panose="02040503050406030204" pitchFamily="18" charset="0"/>
                              <a:cs typeface="Arial" panose="020B0604020202020204" pitchFamily="34" charset="0"/>
                            </a:rPr>
                            <m:t>𝑠</m:t>
                          </m:r>
                        </m:e>
                        <m:sup>
                          <m:r>
                            <a:rPr lang="en-GB" sz="1600" b="0" i="1" dirty="0" smtClean="0">
                              <a:latin typeface="Cambria Math" panose="02040503050406030204" pitchFamily="18" charset="0"/>
                              <a:cs typeface="Arial" panose="020B0604020202020204" pitchFamily="34" charset="0"/>
                            </a:rPr>
                            <m:t>−1</m:t>
                          </m:r>
                        </m:sup>
                      </m:sSup>
                      <m:r>
                        <a:rPr lang="en-GB" sz="1600" b="0" i="1" dirty="0" smtClean="0">
                          <a:latin typeface="Cambria Math" panose="02040503050406030204" pitchFamily="18" charset="0"/>
                          <a:cs typeface="Arial" panose="020B0604020202020204" pitchFamily="34" charset="0"/>
                        </a:rPr>
                        <m:t> </m:t>
                      </m:r>
                    </m:oMath>
                  </m:oMathPara>
                </a14:m>
                <a:endParaRPr lang="en-GB" sz="1600" b="0" i="1" dirty="0">
                  <a:latin typeface="Cambria Math" panose="02040503050406030204" pitchFamily="18"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4C536EE2-E0F4-3F5A-9E71-C132257C5E53}"/>
                  </a:ext>
                </a:extLst>
              </p:cNvPr>
              <p:cNvSpPr txBox="1">
                <a:spLocks noRot="1" noChangeAspect="1" noMove="1" noResize="1" noEditPoints="1" noAdjustHandles="1" noChangeArrowheads="1" noChangeShapeType="1" noTextEdit="1"/>
              </p:cNvSpPr>
              <p:nvPr/>
            </p:nvSpPr>
            <p:spPr>
              <a:xfrm>
                <a:off x="6191409" y="4365012"/>
                <a:ext cx="2632756" cy="1815882"/>
              </a:xfrm>
              <a:prstGeom prst="rect">
                <a:avLst/>
              </a:prstGeom>
              <a:blipFill>
                <a:blip r:embed="rId2"/>
                <a:stretch>
                  <a:fillRect l="-1389" t="-1342"/>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5A5E5B50-E4DF-175F-6959-E3EAAD001E11}"/>
              </a:ext>
            </a:extLst>
          </p:cNvPr>
          <p:cNvCxnSpPr/>
          <p:nvPr/>
        </p:nvCxnSpPr>
        <p:spPr>
          <a:xfrm>
            <a:off x="6181770" y="2628900"/>
            <a:ext cx="390479"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A10064B-4472-034A-3E93-149993DEA98E}"/>
              </a:ext>
            </a:extLst>
          </p:cNvPr>
          <p:cNvCxnSpPr>
            <a:cxnSpLocks/>
          </p:cNvCxnSpPr>
          <p:nvPr/>
        </p:nvCxnSpPr>
        <p:spPr>
          <a:xfrm flipH="1" flipV="1">
            <a:off x="7623810" y="2640330"/>
            <a:ext cx="577214" cy="1143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DC1C0D4-3851-E081-8DBA-62668C933B75}"/>
              </a:ext>
            </a:extLst>
          </p:cNvPr>
          <p:cNvSpPr txBox="1"/>
          <p:nvPr/>
        </p:nvSpPr>
        <p:spPr>
          <a:xfrm>
            <a:off x="6148735" y="3329314"/>
            <a:ext cx="42351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a:t>
            </a:r>
          </a:p>
        </p:txBody>
      </p:sp>
      <p:sp>
        <p:nvSpPr>
          <p:cNvPr id="15" name="TextBox 14">
            <a:extLst>
              <a:ext uri="{FF2B5EF4-FFF2-40B4-BE49-F238E27FC236}">
                <a16:creationId xmlns:a16="http://schemas.microsoft.com/office/drawing/2014/main" id="{9BB87412-DF70-DFAC-87FD-C9886FA7D5D7}"/>
              </a:ext>
            </a:extLst>
          </p:cNvPr>
          <p:cNvSpPr txBox="1"/>
          <p:nvPr/>
        </p:nvSpPr>
        <p:spPr>
          <a:xfrm>
            <a:off x="7851743" y="3252128"/>
            <a:ext cx="42351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B</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2BAA30-2DE5-B1D8-F771-4F59E249466D}"/>
                  </a:ext>
                </a:extLst>
              </p:cNvPr>
              <p:cNvSpPr txBox="1"/>
              <p:nvPr/>
            </p:nvSpPr>
            <p:spPr>
              <a:xfrm>
                <a:off x="6707619" y="6227059"/>
                <a:ext cx="154305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dirty="0" smtClean="0">
                          <a:latin typeface="Cambria Math" panose="02040503050406030204" pitchFamily="18" charset="0"/>
                          <a:cs typeface="Arial" panose="020B0604020202020204" pitchFamily="34" charset="0"/>
                        </a:rPr>
                        <m:t>7 </m:t>
                      </m:r>
                      <m:r>
                        <a:rPr lang="en-GB" sz="1600" b="0" i="1" dirty="0" smtClean="0">
                          <a:latin typeface="Cambria Math" panose="02040503050406030204" pitchFamily="18" charset="0"/>
                          <a:cs typeface="Arial" panose="020B0604020202020204" pitchFamily="34" charset="0"/>
                        </a:rPr>
                        <m:t>𝑚</m:t>
                      </m:r>
                      <m:r>
                        <a:rPr lang="en-GB" sz="1600" b="0" i="1" dirty="0" smtClean="0">
                          <a:latin typeface="Cambria Math" panose="02040503050406030204" pitchFamily="18" charset="0"/>
                          <a:cs typeface="Arial" panose="020B0604020202020204" pitchFamily="34" charset="0"/>
                        </a:rPr>
                        <m:t> </m:t>
                      </m:r>
                      <m:sSup>
                        <m:sSupPr>
                          <m:ctrlPr>
                            <a:rPr lang="en-GB" sz="1600" b="0" i="1" dirty="0" smtClean="0">
                              <a:latin typeface="Cambria Math" panose="02040503050406030204" pitchFamily="18" charset="0"/>
                              <a:cs typeface="Arial" panose="020B0604020202020204" pitchFamily="34" charset="0"/>
                            </a:rPr>
                          </m:ctrlPr>
                        </m:sSupPr>
                        <m:e>
                          <m:r>
                            <a:rPr lang="en-GB" sz="1600" b="0" i="1" dirty="0" smtClean="0">
                              <a:latin typeface="Cambria Math" panose="02040503050406030204" pitchFamily="18" charset="0"/>
                              <a:cs typeface="Arial" panose="020B0604020202020204" pitchFamily="34" charset="0"/>
                            </a:rPr>
                            <m:t>𝑠</m:t>
                          </m:r>
                        </m:e>
                        <m:sup>
                          <m:r>
                            <a:rPr lang="en-GB" sz="1600" b="0" i="1" dirty="0" smtClean="0">
                              <a:latin typeface="Cambria Math" panose="02040503050406030204" pitchFamily="18" charset="0"/>
                              <a:cs typeface="Arial" panose="020B0604020202020204" pitchFamily="34" charset="0"/>
                            </a:rPr>
                            <m:t>−1</m:t>
                          </m:r>
                        </m:sup>
                      </m:sSup>
                    </m:oMath>
                  </m:oMathPara>
                </a14:m>
                <a:endParaRPr lang="en-GB" sz="16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622BAA30-2DE5-B1D8-F771-4F59E249466D}"/>
                  </a:ext>
                </a:extLst>
              </p:cNvPr>
              <p:cNvSpPr txBox="1">
                <a:spLocks noRot="1" noChangeAspect="1" noMove="1" noResize="1" noEditPoints="1" noAdjustHandles="1" noChangeArrowheads="1" noChangeShapeType="1" noTextEdit="1"/>
              </p:cNvSpPr>
              <p:nvPr/>
            </p:nvSpPr>
            <p:spPr>
              <a:xfrm>
                <a:off x="6707619" y="6227059"/>
                <a:ext cx="1543050" cy="338554"/>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7213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6DAF-EC68-9EF6-4440-9E8D8152C5C5}"/>
              </a:ext>
            </a:extLst>
          </p:cNvPr>
          <p:cNvSpPr>
            <a:spLocks noGrp="1"/>
          </p:cNvSpPr>
          <p:nvPr>
            <p:ph type="title"/>
          </p:nvPr>
        </p:nvSpPr>
        <p:spPr>
          <a:xfrm>
            <a:off x="241300" y="155246"/>
            <a:ext cx="8724900" cy="1089529"/>
          </a:xfrm>
        </p:spPr>
        <p:txBody>
          <a:bodyPr/>
          <a:lstStyle/>
          <a:p>
            <a:r>
              <a:rPr lang="en-GB" sz="3600" dirty="0">
                <a:latin typeface="Arial" panose="020B0604020202020204" pitchFamily="34" charset="0"/>
                <a:cs typeface="Arial" panose="020B0604020202020204" pitchFamily="34" charset="0"/>
              </a:rPr>
              <a:t>Collisions in 2 dimensions </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(higher level)</a:t>
            </a:r>
            <a:endParaRPr lang="en-US" dirty="0"/>
          </a:p>
        </p:txBody>
      </p:sp>
      <p:sp>
        <p:nvSpPr>
          <p:cNvPr id="4" name="TextBox 3">
            <a:extLst>
              <a:ext uri="{FF2B5EF4-FFF2-40B4-BE49-F238E27FC236}">
                <a16:creationId xmlns:a16="http://schemas.microsoft.com/office/drawing/2014/main" id="{22C17283-58D0-DD06-DE7F-9D28A5FBFD05}"/>
              </a:ext>
            </a:extLst>
          </p:cNvPr>
          <p:cNvSpPr txBox="1"/>
          <p:nvPr/>
        </p:nvSpPr>
        <p:spPr>
          <a:xfrm>
            <a:off x="418711" y="1782395"/>
            <a:ext cx="8370078" cy="1538883"/>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Use momentum vector diagrams to find momentum after collision</a:t>
            </a:r>
          </a:p>
          <a:p>
            <a:pPr algn="l">
              <a:spcAft>
                <a:spcPts val="1200"/>
              </a:spcAft>
            </a:pPr>
            <a:r>
              <a:rPr lang="en-GB" sz="2800" dirty="0">
                <a:latin typeface="Arial" panose="020B0604020202020204" pitchFamily="34" charset="0"/>
                <a:cs typeface="Arial" panose="020B0604020202020204" pitchFamily="34" charset="0"/>
              </a:rPr>
              <a:t>Once you have final momentum calculate velocity</a:t>
            </a:r>
          </a:p>
        </p:txBody>
      </p:sp>
    </p:spTree>
    <p:extLst>
      <p:ext uri="{BB962C8B-B14F-4D97-AF65-F5344CB8AC3E}">
        <p14:creationId xmlns:p14="http://schemas.microsoft.com/office/powerpoint/2010/main" val="8814074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96D6-0AD6-1240-79BA-DC6CC725C8E7}"/>
              </a:ext>
            </a:extLst>
          </p:cNvPr>
          <p:cNvSpPr>
            <a:spLocks noGrp="1"/>
          </p:cNvSpPr>
          <p:nvPr>
            <p:ph type="title"/>
          </p:nvPr>
        </p:nvSpPr>
        <p:spPr/>
        <p:txBody>
          <a:bodyPr>
            <a:normAutofit fontScale="90000"/>
          </a:bodyPr>
          <a:lstStyle/>
          <a:p>
            <a:r>
              <a:rPr lang="en-GB" dirty="0"/>
              <a:t>Example 33 (Higher)</a:t>
            </a:r>
            <a:endParaRPr lang="en-US" dirty="0"/>
          </a:p>
        </p:txBody>
      </p:sp>
      <p:sp>
        <p:nvSpPr>
          <p:cNvPr id="3" name="Text Placeholder 2">
            <a:extLst>
              <a:ext uri="{FF2B5EF4-FFF2-40B4-BE49-F238E27FC236}">
                <a16:creationId xmlns:a16="http://schemas.microsoft.com/office/drawing/2014/main" id="{B74BA71D-ACF2-EAFA-C4FE-FA874FBBE2A0}"/>
              </a:ext>
            </a:extLst>
          </p:cNvPr>
          <p:cNvSpPr>
            <a:spLocks noGrp="1"/>
          </p:cNvSpPr>
          <p:nvPr>
            <p:ph type="body" sz="quarter" idx="10"/>
          </p:nvPr>
        </p:nvSpPr>
        <p:spPr>
          <a:xfrm>
            <a:off x="122292" y="461664"/>
            <a:ext cx="8899415" cy="2031325"/>
          </a:xfrm>
        </p:spPr>
        <p:txBody>
          <a:bodyPr/>
          <a:lstStyle/>
          <a:p>
            <a:r>
              <a:rPr lang="en-GB" dirty="0"/>
              <a:t>A 5 kg mass travelling at 6 m/s collides at right angles with a 10 kg mass travelling at 4 m/s on a frictionless surface. Calculate the total momentum of the system and use this to calculate the velocity of the two masses after the collisions if they stick together.</a:t>
            </a:r>
            <a:endParaRPr lang="en-US" dirty="0"/>
          </a:p>
        </p:txBody>
      </p:sp>
      <p:cxnSp>
        <p:nvCxnSpPr>
          <p:cNvPr id="9" name="Straight Arrow Connector 8">
            <a:extLst>
              <a:ext uri="{FF2B5EF4-FFF2-40B4-BE49-F238E27FC236}">
                <a16:creationId xmlns:a16="http://schemas.microsoft.com/office/drawing/2014/main" id="{ED1C356D-9918-55C2-CC81-0CEBD4B87A15}"/>
              </a:ext>
            </a:extLst>
          </p:cNvPr>
          <p:cNvCxnSpPr>
            <a:cxnSpLocks/>
          </p:cNvCxnSpPr>
          <p:nvPr/>
        </p:nvCxnSpPr>
        <p:spPr>
          <a:xfrm>
            <a:off x="7470843" y="4168302"/>
            <a:ext cx="903299"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F0EE96A-05D7-46A8-E227-34CA358DBA22}"/>
              </a:ext>
            </a:extLst>
          </p:cNvPr>
          <p:cNvCxnSpPr>
            <a:cxnSpLocks/>
          </p:cNvCxnSpPr>
          <p:nvPr/>
        </p:nvCxnSpPr>
        <p:spPr>
          <a:xfrm flipV="1">
            <a:off x="8374142" y="4168302"/>
            <a:ext cx="0" cy="1279188"/>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E79A1A6-35EE-C912-0536-F956310ADB95}"/>
              </a:ext>
            </a:extLst>
          </p:cNvPr>
          <p:cNvCxnSpPr>
            <a:cxnSpLocks/>
          </p:cNvCxnSpPr>
          <p:nvPr/>
        </p:nvCxnSpPr>
        <p:spPr>
          <a:xfrm flipV="1">
            <a:off x="8374142" y="3081228"/>
            <a:ext cx="643254" cy="1087075"/>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5960594-4042-5339-1C11-9738EA62FE59}"/>
                  </a:ext>
                </a:extLst>
              </p:cNvPr>
              <p:cNvSpPr txBox="1"/>
              <p:nvPr/>
            </p:nvSpPr>
            <p:spPr>
              <a:xfrm>
                <a:off x="122292" y="2567284"/>
                <a:ext cx="6705297" cy="1352806"/>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𝑡𝑜𝑡𝑎𝑙</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𝑚𝑜𝑚𝑒𝑡𝑢𝑚</m:t>
                      </m:r>
                      <m:r>
                        <a:rPr lang="en-GB" sz="2800" b="0" i="1" smtClean="0">
                          <a:latin typeface="Cambria Math" panose="02040503050406030204" pitchFamily="18" charset="0"/>
                          <a:cs typeface="Arial" panose="020B0604020202020204" pitchFamily="34" charset="0"/>
                        </a:rPr>
                        <m:t>=</m:t>
                      </m:r>
                      <m:rad>
                        <m:radPr>
                          <m:degHide m:val="on"/>
                          <m:ctrlPr>
                            <a:rPr lang="en-GB" sz="2800" b="0" i="1" smtClean="0">
                              <a:latin typeface="Cambria Math" panose="02040503050406030204" pitchFamily="18" charset="0"/>
                              <a:cs typeface="Arial" panose="020B0604020202020204" pitchFamily="34" charset="0"/>
                            </a:rPr>
                          </m:ctrlPr>
                        </m:radPr>
                        <m:deg/>
                        <m:e>
                          <m:sSup>
                            <m:sSupPr>
                              <m:ctrlPr>
                                <a:rPr lang="en-GB" sz="2800" b="0" i="1" smtClean="0">
                                  <a:latin typeface="Cambria Math" panose="02040503050406030204" pitchFamily="18" charset="0"/>
                                  <a:cs typeface="Arial" panose="020B0604020202020204" pitchFamily="34" charset="0"/>
                                </a:rPr>
                              </m:ctrlPr>
                            </m:sSupPr>
                            <m:e>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5×6</m:t>
                                  </m:r>
                                </m:e>
                              </m:d>
                            </m:e>
                            <m:sup>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10×4</m:t>
                                  </m:r>
                                </m:e>
                              </m:d>
                            </m:e>
                            <m:sup>
                              <m:r>
                                <a:rPr lang="en-GB" sz="2800" b="0" i="1" smtClean="0">
                                  <a:latin typeface="Cambria Math" panose="02040503050406030204" pitchFamily="18" charset="0"/>
                                  <a:cs typeface="Arial" panose="020B0604020202020204" pitchFamily="34" charset="0"/>
                                </a:rPr>
                                <m:t>2</m:t>
                              </m:r>
                            </m:sup>
                          </m:sSup>
                        </m:e>
                      </m:rad>
                    </m:oMath>
                  </m:oMathPara>
                </a14:m>
                <a:endParaRPr lang="en-GB" sz="2800" b="0" dirty="0">
                  <a:latin typeface="Arial" panose="020B0604020202020204" pitchFamily="34"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=50 </m:t>
                      </m:r>
                      <m:r>
                        <a:rPr lang="en-GB" sz="2800" b="0" i="1" smtClean="0">
                          <a:latin typeface="Cambria Math" panose="02040503050406030204" pitchFamily="18" charset="0"/>
                          <a:cs typeface="Arial" panose="020B0604020202020204" pitchFamily="34" charset="0"/>
                        </a:rPr>
                        <m:t>𝑘𝑔</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−1</m:t>
                          </m:r>
                        </m:sup>
                      </m:sSup>
                    </m:oMath>
                  </m:oMathPara>
                </a14:m>
                <a:endParaRPr lang="en-GB" sz="2800" dirty="0" err="1">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75960594-4042-5339-1C11-9738EA62FE59}"/>
                  </a:ext>
                </a:extLst>
              </p:cNvPr>
              <p:cNvSpPr txBox="1">
                <a:spLocks noRot="1" noChangeAspect="1" noMove="1" noResize="1" noEditPoints="1" noAdjustHandles="1" noChangeArrowheads="1" noChangeShapeType="1" noTextEdit="1"/>
              </p:cNvSpPr>
              <p:nvPr/>
            </p:nvSpPr>
            <p:spPr>
              <a:xfrm>
                <a:off x="122292" y="2567284"/>
                <a:ext cx="6705297" cy="135280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09402F0-45D8-005F-807C-9E6A27883C98}"/>
                  </a:ext>
                </a:extLst>
              </p:cNvPr>
              <p:cNvSpPr txBox="1"/>
              <p:nvPr/>
            </p:nvSpPr>
            <p:spPr>
              <a:xfrm>
                <a:off x="192326" y="3828650"/>
                <a:ext cx="4995085" cy="1055674"/>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𝑎𝑛𝑔𝑙𝑒</m:t>
                      </m:r>
                      <m:r>
                        <a:rPr lang="en-GB" sz="2800" b="0" i="1" smtClean="0">
                          <a:latin typeface="Cambria Math" panose="02040503050406030204" pitchFamily="18" charset="0"/>
                          <a:cs typeface="Arial" panose="020B0604020202020204" pitchFamily="34" charset="0"/>
                        </a:rPr>
                        <m:t>=</m:t>
                      </m:r>
                      <m:func>
                        <m:funcPr>
                          <m:ctrlPr>
                            <a:rPr lang="en-GB" sz="2800" b="0" i="1" smtClean="0">
                              <a:latin typeface="Cambria Math" panose="02040503050406030204" pitchFamily="18" charset="0"/>
                              <a:cs typeface="Arial" panose="020B0604020202020204" pitchFamily="34" charset="0"/>
                            </a:rPr>
                          </m:ctrlPr>
                        </m:funcPr>
                        <m:fName>
                          <m:sSup>
                            <m:sSupPr>
                              <m:ctrlPr>
                                <a:rPr lang="en-GB" sz="2800" b="0" i="1" smtClean="0">
                                  <a:latin typeface="Cambria Math" panose="02040503050406030204" pitchFamily="18" charset="0"/>
                                  <a:cs typeface="Arial" panose="020B0604020202020204" pitchFamily="34" charset="0"/>
                                </a:rPr>
                              </m:ctrlPr>
                            </m:sSupPr>
                            <m:e>
                              <m:r>
                                <m:rPr>
                                  <m:sty m:val="p"/>
                                </m:rPr>
                                <a:rPr lang="en-GB" sz="2800" b="0" i="0" smtClean="0">
                                  <a:latin typeface="Cambria Math" panose="02040503050406030204" pitchFamily="18" charset="0"/>
                                  <a:cs typeface="Arial" panose="020B0604020202020204" pitchFamily="34" charset="0"/>
                                </a:rPr>
                                <m:t>tan</m:t>
                              </m:r>
                            </m:e>
                            <m:sup>
                              <m:r>
                                <a:rPr lang="en-GB" sz="2800" b="0" i="1" smtClean="0">
                                  <a:latin typeface="Cambria Math" panose="02040503050406030204" pitchFamily="18" charset="0"/>
                                  <a:cs typeface="Arial" panose="020B0604020202020204" pitchFamily="34" charset="0"/>
                                </a:rPr>
                                <m:t>−1</m:t>
                              </m:r>
                            </m:sup>
                          </m:sSup>
                        </m:fName>
                        <m:e>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10×4</m:t>
                              </m:r>
                            </m:num>
                            <m:den>
                              <m:r>
                                <a:rPr lang="en-GB" sz="2800" b="0" i="1" smtClean="0">
                                  <a:latin typeface="Cambria Math" panose="02040503050406030204" pitchFamily="18" charset="0"/>
                                  <a:cs typeface="Arial" panose="020B0604020202020204" pitchFamily="34" charset="0"/>
                                </a:rPr>
                                <m:t>5×6</m:t>
                              </m:r>
                            </m:den>
                          </m:f>
                          <m:r>
                            <a:rPr lang="en-GB" sz="2800" b="0" i="1" smtClean="0">
                              <a:latin typeface="Cambria Math" panose="02040503050406030204" pitchFamily="18" charset="0"/>
                              <a:cs typeface="Arial" panose="020B0604020202020204" pitchFamily="34" charset="0"/>
                            </a:rPr>
                            <m:t> </m:t>
                          </m:r>
                        </m:e>
                      </m:func>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53.1</m:t>
                          </m:r>
                        </m:e>
                        <m:sup>
                          <m:r>
                            <a:rPr lang="en-GB" sz="2800" b="0" i="1" smtClean="0">
                              <a:latin typeface="Cambria Math" panose="02040503050406030204" pitchFamily="18" charset="0"/>
                              <a:cs typeface="Arial" panose="020B0604020202020204" pitchFamily="34" charset="0"/>
                            </a:rPr>
                            <m:t>𝑜</m:t>
                          </m:r>
                        </m:sup>
                      </m:sSup>
                    </m:oMath>
                  </m:oMathPara>
                </a14:m>
                <a:endParaRPr lang="en-GB" sz="2800" dirty="0" err="1">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309402F0-45D8-005F-807C-9E6A27883C98}"/>
                  </a:ext>
                </a:extLst>
              </p:cNvPr>
              <p:cNvSpPr txBox="1">
                <a:spLocks noRot="1" noChangeAspect="1" noMove="1" noResize="1" noEditPoints="1" noAdjustHandles="1" noChangeArrowheads="1" noChangeShapeType="1" noTextEdit="1"/>
              </p:cNvSpPr>
              <p:nvPr/>
            </p:nvSpPr>
            <p:spPr>
              <a:xfrm>
                <a:off x="192326" y="3828650"/>
                <a:ext cx="4995085" cy="105567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733855E-D047-A055-B6DF-202252F160B5}"/>
                  </a:ext>
                </a:extLst>
              </p:cNvPr>
              <p:cNvSpPr txBox="1"/>
              <p:nvPr/>
            </p:nvSpPr>
            <p:spPr>
              <a:xfrm>
                <a:off x="192326" y="4884324"/>
                <a:ext cx="393806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Arial" panose="020B0604020202020204" pitchFamily="34" charset="0"/>
                        </a:rPr>
                        <m:t>𝐿𝑒𝑡</m:t>
                      </m:r>
                      <m:r>
                        <a:rPr lang="en-GB" sz="2800" i="1" dirty="0" smtClean="0">
                          <a:latin typeface="Cambria Math" panose="02040503050406030204" pitchFamily="18" charset="0"/>
                          <a:cs typeface="Arial" panose="020B0604020202020204" pitchFamily="34" charset="0"/>
                        </a:rPr>
                        <m:t> </m:t>
                      </m:r>
                      <m:r>
                        <a:rPr lang="en-GB" sz="2800" i="1" dirty="0" smtClean="0">
                          <a:latin typeface="Cambria Math" panose="02040503050406030204" pitchFamily="18" charset="0"/>
                          <a:cs typeface="Arial" panose="020B0604020202020204" pitchFamily="34" charset="0"/>
                        </a:rPr>
                        <m:t>𝑣</m:t>
                      </m:r>
                      <m:r>
                        <a:rPr lang="en-GB" sz="2800" i="1" dirty="0" smtClean="0">
                          <a:latin typeface="Cambria Math" panose="02040503050406030204" pitchFamily="18" charset="0"/>
                          <a:cs typeface="Arial" panose="020B0604020202020204" pitchFamily="34" charset="0"/>
                        </a:rPr>
                        <m:t> = </m:t>
                      </m:r>
                      <m:r>
                        <a:rPr lang="en-GB" sz="2800" i="1" dirty="0" smtClean="0">
                          <a:latin typeface="Cambria Math" panose="02040503050406030204" pitchFamily="18" charset="0"/>
                          <a:cs typeface="Arial" panose="020B0604020202020204" pitchFamily="34" charset="0"/>
                        </a:rPr>
                        <m:t>𝑓𝑖𝑛𝑎𝑙</m:t>
                      </m:r>
                      <m:r>
                        <a:rPr lang="en-GB" sz="2800" i="1" dirty="0" smtClean="0">
                          <a:latin typeface="Cambria Math" panose="02040503050406030204" pitchFamily="18" charset="0"/>
                          <a:cs typeface="Arial" panose="020B0604020202020204" pitchFamily="34" charset="0"/>
                        </a:rPr>
                        <m:t> </m:t>
                      </m:r>
                      <m:r>
                        <a:rPr lang="en-GB" sz="2800" i="1" dirty="0" smtClean="0">
                          <a:latin typeface="Cambria Math" panose="02040503050406030204" pitchFamily="18" charset="0"/>
                          <a:cs typeface="Arial" panose="020B0604020202020204" pitchFamily="34" charset="0"/>
                        </a:rPr>
                        <m:t>𝑣𝑒𝑙𝑜𝑐𝑖𝑡𝑦</m:t>
                      </m:r>
                    </m:oMath>
                  </m:oMathPara>
                </a14:m>
                <a:endParaRPr lang="en-GB" sz="2800" dirty="0">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B733855E-D047-A055-B6DF-202252F160B5}"/>
                  </a:ext>
                </a:extLst>
              </p:cNvPr>
              <p:cNvSpPr txBox="1">
                <a:spLocks noRot="1" noChangeAspect="1" noMove="1" noResize="1" noEditPoints="1" noAdjustHandles="1" noChangeArrowheads="1" noChangeShapeType="1" noTextEdit="1"/>
              </p:cNvSpPr>
              <p:nvPr/>
            </p:nvSpPr>
            <p:spPr>
              <a:xfrm>
                <a:off x="192326" y="4884324"/>
                <a:ext cx="3938066" cy="67710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E249ECB-7E41-1BA4-1060-F5A7CFD85D3F}"/>
                  </a:ext>
                </a:extLst>
              </p:cNvPr>
              <p:cNvSpPr txBox="1"/>
              <p:nvPr/>
            </p:nvSpPr>
            <p:spPr>
              <a:xfrm>
                <a:off x="414495" y="5384328"/>
                <a:ext cx="8158772" cy="1141338"/>
              </a:xfrm>
              <a:prstGeom prst="rect">
                <a:avLst/>
              </a:prstGeom>
              <a:noFill/>
            </p:spPr>
            <p:txBody>
              <a:bodyPr wrap="none" rtlCol="0">
                <a:spAutoFit/>
              </a:bodyPr>
              <a:lstStyle/>
              <a:p>
                <a:pPr algn="l">
                  <a:spcAft>
                    <a:spcPts val="1200"/>
                  </a:spcAft>
                </a:pPr>
                <a14:m>
                  <m:oMath xmlns:m="http://schemas.openxmlformats.org/officeDocument/2006/math">
                    <m:d>
                      <m:dPr>
                        <m:ctrlPr>
                          <a:rPr lang="en-GB" sz="2800" b="0" i="1" dirty="0" smtClean="0">
                            <a:latin typeface="Cambria Math" panose="02040503050406030204" pitchFamily="18" charset="0"/>
                            <a:cs typeface="Arial" panose="020B0604020202020204" pitchFamily="34" charset="0"/>
                          </a:rPr>
                        </m:ctrlPr>
                      </m:dPr>
                      <m:e>
                        <m:r>
                          <a:rPr lang="en-GB" sz="2800" b="0" i="1" dirty="0" smtClean="0">
                            <a:latin typeface="Cambria Math" panose="02040503050406030204" pitchFamily="18" charset="0"/>
                            <a:cs typeface="Arial" panose="020B0604020202020204" pitchFamily="34" charset="0"/>
                          </a:rPr>
                          <m:t>5+10</m:t>
                        </m:r>
                      </m:e>
                    </m:d>
                    <m:r>
                      <a:rPr lang="en-GB" sz="2800" i="1" dirty="0" smtClean="0">
                        <a:latin typeface="Cambria Math" panose="02040503050406030204" pitchFamily="18" charset="0"/>
                        <a:cs typeface="Arial" panose="020B0604020202020204" pitchFamily="34" charset="0"/>
                      </a:rPr>
                      <m:t>𝑣</m:t>
                    </m:r>
                    <m:r>
                      <a:rPr lang="en-GB" sz="2800" i="1" dirty="0" smtClean="0">
                        <a:latin typeface="Cambria Math" panose="02040503050406030204" pitchFamily="18" charset="0"/>
                        <a:cs typeface="Arial" panose="020B0604020202020204" pitchFamily="34" charset="0"/>
                      </a:rPr>
                      <m:t> =50</m:t>
                    </m:r>
                  </m:oMath>
                </a14:m>
                <a:r>
                  <a:rPr lang="en-GB" sz="2800" i="1" dirty="0">
                    <a:latin typeface="Cambria Math" panose="02040503050406030204" pitchFamily="18" charset="0"/>
                    <a:cs typeface="Arial" panose="020B0604020202020204" pitchFamily="34" charset="0"/>
                  </a:rPr>
                  <a:t> (conservation of momentum)</a:t>
                </a:r>
                <a:br>
                  <a:rPr lang="en-GB" sz="2800" i="1" dirty="0">
                    <a:latin typeface="Cambria Math" panose="02040503050406030204" pitchFamily="18" charset="0"/>
                    <a:cs typeface="Arial" panose="020B0604020202020204" pitchFamily="34" charset="0"/>
                  </a:rPr>
                </a:br>
                <a14:m>
                  <m:oMath xmlns:m="http://schemas.openxmlformats.org/officeDocument/2006/math">
                    <m:r>
                      <a:rPr lang="en-GB" sz="2800" b="0" i="1" dirty="0" smtClean="0">
                        <a:latin typeface="Cambria Math" panose="02040503050406030204" pitchFamily="18" charset="0"/>
                        <a:cs typeface="Arial" panose="020B0604020202020204" pitchFamily="34" charset="0"/>
                      </a:rPr>
                      <m:t>⇒</m:t>
                    </m:r>
                    <m:r>
                      <a:rPr lang="en-GB" sz="2800" b="0" i="1" dirty="0" smtClean="0">
                        <a:latin typeface="Cambria Math" panose="02040503050406030204" pitchFamily="18" charset="0"/>
                        <a:cs typeface="Arial" panose="020B0604020202020204" pitchFamily="34" charset="0"/>
                      </a:rPr>
                      <m:t>𝑣</m:t>
                    </m:r>
                    <m:r>
                      <a:rPr lang="en-GB" sz="2800" b="0" i="1" dirty="0" smtClean="0">
                        <a:latin typeface="Cambria Math" panose="02040503050406030204" pitchFamily="18" charset="0"/>
                        <a:cs typeface="Arial" panose="020B0604020202020204" pitchFamily="34" charset="0"/>
                      </a:rPr>
                      <m:t>=</m:t>
                    </m:r>
                    <m:f>
                      <m:fPr>
                        <m:ctrlPr>
                          <a:rPr lang="en-GB" sz="2800" b="0" i="1" dirty="0" smtClean="0">
                            <a:latin typeface="Cambria Math" panose="02040503050406030204" pitchFamily="18" charset="0"/>
                            <a:cs typeface="Arial" panose="020B0604020202020204" pitchFamily="34" charset="0"/>
                          </a:rPr>
                        </m:ctrlPr>
                      </m:fPr>
                      <m:num>
                        <m:r>
                          <a:rPr lang="en-GB" sz="2800" b="0" i="1" dirty="0" smtClean="0">
                            <a:latin typeface="Cambria Math" panose="02040503050406030204" pitchFamily="18" charset="0"/>
                            <a:cs typeface="Arial" panose="020B0604020202020204" pitchFamily="34" charset="0"/>
                          </a:rPr>
                          <m:t>50</m:t>
                        </m:r>
                      </m:num>
                      <m:den>
                        <m:r>
                          <a:rPr lang="en-GB" sz="2800" b="0" i="1" dirty="0" smtClean="0">
                            <a:latin typeface="Cambria Math" panose="02040503050406030204" pitchFamily="18" charset="0"/>
                            <a:cs typeface="Arial" panose="020B0604020202020204" pitchFamily="34" charset="0"/>
                          </a:rPr>
                          <m:t>15</m:t>
                        </m:r>
                      </m:den>
                    </m:f>
                    <m:r>
                      <a:rPr lang="en-GB" sz="2800" b="0" i="1" dirty="0" smtClean="0">
                        <a:latin typeface="Cambria Math" panose="02040503050406030204" pitchFamily="18" charset="0"/>
                        <a:cs typeface="Arial" panose="020B0604020202020204" pitchFamily="34" charset="0"/>
                      </a:rPr>
                      <m:t>=3.3 </m:t>
                    </m:r>
                    <m:r>
                      <a:rPr lang="en-GB" sz="2800" b="0" i="1" dirty="0" smtClean="0">
                        <a:latin typeface="Cambria Math" panose="02040503050406030204" pitchFamily="18" charset="0"/>
                        <a:cs typeface="Arial" panose="020B0604020202020204" pitchFamily="34" charset="0"/>
                      </a:rPr>
                      <m:t>𝑚</m:t>
                    </m:r>
                    <m:r>
                      <a:rPr lang="en-GB" sz="2800" b="0" i="1" dirty="0" smtClean="0">
                        <a:latin typeface="Cambria Math" panose="02040503050406030204" pitchFamily="18" charset="0"/>
                        <a:cs typeface="Arial" panose="020B0604020202020204" pitchFamily="34" charset="0"/>
                      </a:rPr>
                      <m:t> </m:t>
                    </m:r>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𝑠</m:t>
                        </m:r>
                      </m:e>
                      <m:sup>
                        <m:r>
                          <a:rPr lang="en-GB" sz="2800" b="0" i="1" dirty="0" smtClean="0">
                            <a:latin typeface="Cambria Math" panose="02040503050406030204" pitchFamily="18" charset="0"/>
                            <a:cs typeface="Arial" panose="020B0604020202020204" pitchFamily="34" charset="0"/>
                          </a:rPr>
                          <m:t>−1</m:t>
                        </m:r>
                      </m:sup>
                    </m:sSup>
                  </m:oMath>
                </a14:m>
                <a:r>
                  <a:rPr lang="en-GB" sz="28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at an angle of 53.1⁰ to the 5 kg  </a:t>
                </a:r>
                <a:endParaRPr lang="en-GB" sz="2800" dirty="0">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2E249ECB-7E41-1BA4-1060-F5A7CFD85D3F}"/>
                  </a:ext>
                </a:extLst>
              </p:cNvPr>
              <p:cNvSpPr txBox="1">
                <a:spLocks noRot="1" noChangeAspect="1" noMove="1" noResize="1" noEditPoints="1" noAdjustHandles="1" noChangeArrowheads="1" noChangeShapeType="1" noTextEdit="1"/>
              </p:cNvSpPr>
              <p:nvPr/>
            </p:nvSpPr>
            <p:spPr>
              <a:xfrm>
                <a:off x="414495" y="5384328"/>
                <a:ext cx="8158772" cy="1141338"/>
              </a:xfrm>
              <a:prstGeom prst="rect">
                <a:avLst/>
              </a:prstGeom>
              <a:blipFill>
                <a:blip r:embed="rId5"/>
                <a:stretch>
                  <a:fillRect t="-5348" b="-2139"/>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BFF12839-8A70-C9B5-C250-FC251F5DE130}"/>
              </a:ext>
            </a:extLst>
          </p:cNvPr>
          <p:cNvSpPr txBox="1"/>
          <p:nvPr/>
        </p:nvSpPr>
        <p:spPr>
          <a:xfrm>
            <a:off x="7466532" y="3693957"/>
            <a:ext cx="764953"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5x6</a:t>
            </a:r>
          </a:p>
        </p:txBody>
      </p:sp>
      <p:sp>
        <p:nvSpPr>
          <p:cNvPr id="10" name="TextBox 9">
            <a:extLst>
              <a:ext uri="{FF2B5EF4-FFF2-40B4-BE49-F238E27FC236}">
                <a16:creationId xmlns:a16="http://schemas.microsoft.com/office/drawing/2014/main" id="{ADC865BF-2D87-395F-62C2-4E91A49DF0C4}"/>
              </a:ext>
            </a:extLst>
          </p:cNvPr>
          <p:cNvSpPr txBox="1"/>
          <p:nvPr/>
        </p:nvSpPr>
        <p:spPr>
          <a:xfrm>
            <a:off x="7475046" y="4589333"/>
            <a:ext cx="96532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10x4</a:t>
            </a:r>
          </a:p>
        </p:txBody>
      </p:sp>
      <p:sp>
        <p:nvSpPr>
          <p:cNvPr id="12" name="TextBox 11">
            <a:extLst>
              <a:ext uri="{FF2B5EF4-FFF2-40B4-BE49-F238E27FC236}">
                <a16:creationId xmlns:a16="http://schemas.microsoft.com/office/drawing/2014/main" id="{ACA48FAE-052C-BB77-DAF0-EC0830A0270B}"/>
              </a:ext>
            </a:extLst>
          </p:cNvPr>
          <p:cNvSpPr txBox="1"/>
          <p:nvPr/>
        </p:nvSpPr>
        <p:spPr>
          <a:xfrm>
            <a:off x="7200353" y="2515939"/>
            <a:ext cx="2062263"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Momentum vectors</a:t>
            </a:r>
          </a:p>
        </p:txBody>
      </p:sp>
    </p:spTree>
    <p:extLst>
      <p:ext uri="{BB962C8B-B14F-4D97-AF65-F5344CB8AC3E}">
        <p14:creationId xmlns:p14="http://schemas.microsoft.com/office/powerpoint/2010/main" val="2084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P spid="26" grpId="0"/>
      <p:bldP spid="8" grpId="0"/>
      <p:bldP spid="10" grpId="0"/>
      <p:bldP spid="12"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A532F-6CE8-730A-948D-72554D7B11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7972B-D1E1-6AA4-0B05-D42864F6F280}"/>
              </a:ext>
            </a:extLst>
          </p:cNvPr>
          <p:cNvSpPr>
            <a:spLocks noGrp="1"/>
          </p:cNvSpPr>
          <p:nvPr>
            <p:ph type="title"/>
          </p:nvPr>
        </p:nvSpPr>
        <p:spPr/>
        <p:txBody>
          <a:bodyPr>
            <a:normAutofit fontScale="90000"/>
          </a:bodyPr>
          <a:lstStyle/>
          <a:p>
            <a:r>
              <a:rPr lang="en-GB" dirty="0"/>
              <a:t>Exercise</a:t>
            </a:r>
            <a:endParaRPr lang="en-US" dirty="0"/>
          </a:p>
        </p:txBody>
      </p:sp>
      <p:sp>
        <p:nvSpPr>
          <p:cNvPr id="3" name="Text Placeholder 2">
            <a:extLst>
              <a:ext uri="{FF2B5EF4-FFF2-40B4-BE49-F238E27FC236}">
                <a16:creationId xmlns:a16="http://schemas.microsoft.com/office/drawing/2014/main" id="{BC7384A8-F33C-B4D9-960E-7F1CD7E3F3AF}"/>
              </a:ext>
            </a:extLst>
          </p:cNvPr>
          <p:cNvSpPr>
            <a:spLocks noGrp="1"/>
          </p:cNvSpPr>
          <p:nvPr>
            <p:ph type="body" sz="quarter" idx="10"/>
          </p:nvPr>
        </p:nvSpPr>
        <p:spPr>
          <a:xfrm>
            <a:off x="122292" y="461664"/>
            <a:ext cx="8899415" cy="1643527"/>
          </a:xfrm>
        </p:spPr>
        <p:txBody>
          <a:bodyPr/>
          <a:lstStyle/>
          <a:p>
            <a:r>
              <a:rPr lang="en-GB" dirty="0"/>
              <a:t>A 1200 kg car travelling East at 3 m/s collides with a 2400 kg can travelling North at 2 m/s on an icy road. Calculate the velocity of the two vehicles after the collisions if they stick together. </a:t>
            </a:r>
            <a:endParaRPr lang="en-US" dirty="0"/>
          </a:p>
        </p:txBody>
      </p:sp>
      <p:cxnSp>
        <p:nvCxnSpPr>
          <p:cNvPr id="9" name="Straight Arrow Connector 8">
            <a:extLst>
              <a:ext uri="{FF2B5EF4-FFF2-40B4-BE49-F238E27FC236}">
                <a16:creationId xmlns:a16="http://schemas.microsoft.com/office/drawing/2014/main" id="{18CC01E5-0587-464D-6EF0-044DA6C3FCC8}"/>
              </a:ext>
            </a:extLst>
          </p:cNvPr>
          <p:cNvCxnSpPr>
            <a:cxnSpLocks/>
          </p:cNvCxnSpPr>
          <p:nvPr/>
        </p:nvCxnSpPr>
        <p:spPr>
          <a:xfrm>
            <a:off x="7821451" y="2492989"/>
            <a:ext cx="474870"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B5002A8-3C22-0D24-16F1-3092CE39301E}"/>
              </a:ext>
            </a:extLst>
          </p:cNvPr>
          <p:cNvCxnSpPr>
            <a:cxnSpLocks/>
          </p:cNvCxnSpPr>
          <p:nvPr/>
        </p:nvCxnSpPr>
        <p:spPr>
          <a:xfrm flipV="1">
            <a:off x="8296321" y="2492989"/>
            <a:ext cx="0" cy="69598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44A6CDB-99B3-79D4-3E13-B3F5DE7111DF}"/>
              </a:ext>
            </a:extLst>
          </p:cNvPr>
          <p:cNvCxnSpPr>
            <a:cxnSpLocks/>
          </p:cNvCxnSpPr>
          <p:nvPr/>
        </p:nvCxnSpPr>
        <p:spPr>
          <a:xfrm flipV="1">
            <a:off x="8296321" y="1783080"/>
            <a:ext cx="335312" cy="70991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D49E282-E699-BB86-D32D-4734A5BC58F8}"/>
                  </a:ext>
                </a:extLst>
              </p:cNvPr>
              <p:cNvSpPr txBox="1"/>
              <p:nvPr/>
            </p:nvSpPr>
            <p:spPr>
              <a:xfrm>
                <a:off x="3926003" y="4042869"/>
                <a:ext cx="4481099" cy="975267"/>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𝑡𝑜𝑡𝑎𝑙</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𝑚𝑜𝑚𝑒𝑡𝑢𝑚</m:t>
                      </m:r>
                      <m:r>
                        <a:rPr lang="en-GB" sz="1600" b="0" i="1" smtClean="0">
                          <a:latin typeface="Cambria Math" panose="02040503050406030204" pitchFamily="18" charset="0"/>
                          <a:cs typeface="Arial" panose="020B0604020202020204" pitchFamily="34" charset="0"/>
                        </a:rPr>
                        <m:t>=</m:t>
                      </m:r>
                      <m:rad>
                        <m:radPr>
                          <m:degHide m:val="on"/>
                          <m:ctrlPr>
                            <a:rPr lang="en-GB" sz="1600" b="0" i="1" smtClean="0">
                              <a:latin typeface="Cambria Math" panose="02040503050406030204" pitchFamily="18" charset="0"/>
                              <a:cs typeface="Arial" panose="020B0604020202020204" pitchFamily="34" charset="0"/>
                            </a:rPr>
                          </m:ctrlPr>
                        </m:radPr>
                        <m:deg/>
                        <m:e>
                          <m:sSup>
                            <m:sSupPr>
                              <m:ctrlPr>
                                <a:rPr lang="en-GB" sz="1600" b="0" i="1" smtClean="0">
                                  <a:latin typeface="Cambria Math" panose="02040503050406030204" pitchFamily="18" charset="0"/>
                                  <a:cs typeface="Arial" panose="020B0604020202020204" pitchFamily="34" charset="0"/>
                                </a:rPr>
                              </m:ctrlPr>
                            </m:sSupPr>
                            <m:e>
                              <m:d>
                                <m:dPr>
                                  <m:ctrlPr>
                                    <a:rPr lang="en-GB" sz="1600" b="0" i="1" smtClean="0">
                                      <a:latin typeface="Cambria Math" panose="02040503050406030204" pitchFamily="18" charset="0"/>
                                      <a:cs typeface="Arial" panose="020B0604020202020204" pitchFamily="34" charset="0"/>
                                    </a:rPr>
                                  </m:ctrlPr>
                                </m:dPr>
                                <m:e>
                                  <m:r>
                                    <a:rPr lang="en-GB" sz="1600" b="0" i="1" smtClean="0">
                                      <a:latin typeface="Cambria Math" panose="02040503050406030204" pitchFamily="18" charset="0"/>
                                      <a:cs typeface="Arial" panose="020B0604020202020204" pitchFamily="34" charset="0"/>
                                    </a:rPr>
                                    <m:t>1200×3</m:t>
                                  </m:r>
                                </m:e>
                              </m:d>
                            </m:e>
                            <m:sup>
                              <m:r>
                                <a:rPr lang="en-GB" sz="1600" b="0" i="1" smtClean="0">
                                  <a:latin typeface="Cambria Math" panose="02040503050406030204" pitchFamily="18" charset="0"/>
                                  <a:cs typeface="Arial" panose="020B0604020202020204" pitchFamily="34" charset="0"/>
                                </a:rPr>
                                <m:t>2</m:t>
                              </m:r>
                            </m:sup>
                          </m:sSup>
                          <m:r>
                            <a:rPr lang="en-GB" sz="1600" b="0" i="1" smtClean="0">
                              <a:latin typeface="Cambria Math" panose="02040503050406030204" pitchFamily="18" charset="0"/>
                              <a:cs typeface="Arial" panose="020B0604020202020204" pitchFamily="34" charset="0"/>
                            </a:rPr>
                            <m:t>+</m:t>
                          </m:r>
                          <m:sSup>
                            <m:sSupPr>
                              <m:ctrlPr>
                                <a:rPr lang="en-GB" sz="1600" b="0" i="1" smtClean="0">
                                  <a:latin typeface="Cambria Math" panose="02040503050406030204" pitchFamily="18" charset="0"/>
                                  <a:cs typeface="Arial" panose="020B0604020202020204" pitchFamily="34" charset="0"/>
                                </a:rPr>
                              </m:ctrlPr>
                            </m:sSupPr>
                            <m:e>
                              <m:d>
                                <m:dPr>
                                  <m:ctrlPr>
                                    <a:rPr lang="en-GB" sz="1600" b="0" i="1" smtClean="0">
                                      <a:latin typeface="Cambria Math" panose="02040503050406030204" pitchFamily="18" charset="0"/>
                                      <a:cs typeface="Arial" panose="020B0604020202020204" pitchFamily="34" charset="0"/>
                                    </a:rPr>
                                  </m:ctrlPr>
                                </m:dPr>
                                <m:e>
                                  <m:r>
                                    <a:rPr lang="en-GB" sz="1600" b="0" i="1" smtClean="0">
                                      <a:latin typeface="Cambria Math" panose="02040503050406030204" pitchFamily="18" charset="0"/>
                                      <a:cs typeface="Arial" panose="020B0604020202020204" pitchFamily="34" charset="0"/>
                                    </a:rPr>
                                    <m:t>2400×2</m:t>
                                  </m:r>
                                </m:e>
                              </m:d>
                            </m:e>
                            <m:sup>
                              <m:r>
                                <a:rPr lang="en-GB" sz="1600" b="0" i="1" smtClean="0">
                                  <a:latin typeface="Cambria Math" panose="02040503050406030204" pitchFamily="18" charset="0"/>
                                  <a:cs typeface="Arial" panose="020B0604020202020204" pitchFamily="34" charset="0"/>
                                </a:rPr>
                                <m:t>2</m:t>
                              </m:r>
                            </m:sup>
                          </m:sSup>
                        </m:e>
                      </m:rad>
                    </m:oMath>
                  </m:oMathPara>
                </a14:m>
                <a:endParaRPr lang="en-GB" sz="1600" b="0" dirty="0">
                  <a:latin typeface="Arial" panose="020B0604020202020204" pitchFamily="34"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=6000 </m:t>
                      </m:r>
                      <m:r>
                        <a:rPr lang="en-GB" sz="1600" b="0" i="1" smtClean="0">
                          <a:latin typeface="Cambria Math" panose="02040503050406030204" pitchFamily="18" charset="0"/>
                          <a:cs typeface="Arial" panose="020B0604020202020204" pitchFamily="34" charset="0"/>
                        </a:rPr>
                        <m:t>𝑘𝑔</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𝑚</m:t>
                      </m:r>
                      <m:r>
                        <a:rPr lang="en-GB" sz="1600" b="0" i="1" smtClean="0">
                          <a:latin typeface="Cambria Math" panose="02040503050406030204" pitchFamily="18" charset="0"/>
                          <a:cs typeface="Arial" panose="020B0604020202020204" pitchFamily="34" charset="0"/>
                        </a:rPr>
                        <m:t>  </m:t>
                      </m:r>
                      <m:sSup>
                        <m:sSupPr>
                          <m:ctrlPr>
                            <a:rPr lang="en-GB" sz="1600" b="0" i="1" smtClean="0">
                              <a:latin typeface="Cambria Math" panose="02040503050406030204" pitchFamily="18" charset="0"/>
                              <a:cs typeface="Arial" panose="020B0604020202020204" pitchFamily="34" charset="0"/>
                            </a:rPr>
                          </m:ctrlPr>
                        </m:sSupPr>
                        <m:e>
                          <m:r>
                            <a:rPr lang="en-GB" sz="1600" b="0" i="1" smtClean="0">
                              <a:latin typeface="Cambria Math" panose="02040503050406030204" pitchFamily="18" charset="0"/>
                              <a:cs typeface="Arial" panose="020B0604020202020204" pitchFamily="34" charset="0"/>
                            </a:rPr>
                            <m:t>𝑠</m:t>
                          </m:r>
                        </m:e>
                        <m:sup>
                          <m:r>
                            <a:rPr lang="en-GB" sz="1600" b="0" i="1" smtClean="0">
                              <a:latin typeface="Cambria Math" panose="02040503050406030204" pitchFamily="18" charset="0"/>
                              <a:cs typeface="Arial" panose="020B0604020202020204" pitchFamily="34" charset="0"/>
                            </a:rPr>
                            <m:t>−1</m:t>
                          </m:r>
                        </m:sup>
                      </m:sSup>
                    </m:oMath>
                  </m:oMathPara>
                </a14:m>
                <a:endParaRPr lang="en-GB" sz="1600" dirty="0" err="1">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5D49E282-E699-BB86-D32D-4734A5BC58F8}"/>
                  </a:ext>
                </a:extLst>
              </p:cNvPr>
              <p:cNvSpPr txBox="1">
                <a:spLocks noRot="1" noChangeAspect="1" noMove="1" noResize="1" noEditPoints="1" noAdjustHandles="1" noChangeArrowheads="1" noChangeShapeType="1" noTextEdit="1"/>
              </p:cNvSpPr>
              <p:nvPr/>
            </p:nvSpPr>
            <p:spPr>
              <a:xfrm>
                <a:off x="3926003" y="4042869"/>
                <a:ext cx="4481099" cy="97526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8F222C-A28A-1DF4-9599-EEC04BECC2B0}"/>
                  </a:ext>
                </a:extLst>
              </p:cNvPr>
              <p:cNvSpPr txBox="1"/>
              <p:nvPr/>
            </p:nvSpPr>
            <p:spPr>
              <a:xfrm>
                <a:off x="4473593" y="4918302"/>
                <a:ext cx="3161315" cy="708848"/>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𝑎𝑛𝑔𝑙𝑒</m:t>
                      </m:r>
                      <m:r>
                        <a:rPr lang="en-GB" sz="1600" b="0" i="1" smtClean="0">
                          <a:latin typeface="Cambria Math" panose="02040503050406030204" pitchFamily="18" charset="0"/>
                          <a:cs typeface="Arial" panose="020B0604020202020204" pitchFamily="34" charset="0"/>
                        </a:rPr>
                        <m:t>=</m:t>
                      </m:r>
                      <m:func>
                        <m:funcPr>
                          <m:ctrlPr>
                            <a:rPr lang="en-GB" sz="1600" b="0" i="1" smtClean="0">
                              <a:latin typeface="Cambria Math" panose="02040503050406030204" pitchFamily="18" charset="0"/>
                              <a:cs typeface="Arial" panose="020B0604020202020204" pitchFamily="34" charset="0"/>
                            </a:rPr>
                          </m:ctrlPr>
                        </m:funcPr>
                        <m:fName>
                          <m:sSup>
                            <m:sSupPr>
                              <m:ctrlPr>
                                <a:rPr lang="en-GB" sz="1600" b="0" i="1" smtClean="0">
                                  <a:latin typeface="Cambria Math" panose="02040503050406030204" pitchFamily="18" charset="0"/>
                                  <a:cs typeface="Arial" panose="020B0604020202020204" pitchFamily="34" charset="0"/>
                                </a:rPr>
                              </m:ctrlPr>
                            </m:sSupPr>
                            <m:e>
                              <m:r>
                                <m:rPr>
                                  <m:sty m:val="p"/>
                                </m:rPr>
                                <a:rPr lang="en-GB" sz="1600" b="0" i="0" smtClean="0">
                                  <a:latin typeface="Cambria Math" panose="02040503050406030204" pitchFamily="18" charset="0"/>
                                  <a:cs typeface="Arial" panose="020B0604020202020204" pitchFamily="34" charset="0"/>
                                </a:rPr>
                                <m:t>tan</m:t>
                              </m:r>
                            </m:e>
                            <m:sup>
                              <m:r>
                                <a:rPr lang="en-GB" sz="1600" b="0" i="1" smtClean="0">
                                  <a:latin typeface="Cambria Math" panose="02040503050406030204" pitchFamily="18" charset="0"/>
                                  <a:cs typeface="Arial" panose="020B0604020202020204" pitchFamily="34" charset="0"/>
                                </a:rPr>
                                <m:t>−1</m:t>
                              </m:r>
                            </m:sup>
                          </m:sSup>
                        </m:fName>
                        <m:e>
                          <m:f>
                            <m:fPr>
                              <m:ctrlPr>
                                <a:rPr lang="en-GB" sz="1600" b="0" i="1" smtClean="0">
                                  <a:latin typeface="Cambria Math" panose="02040503050406030204" pitchFamily="18" charset="0"/>
                                  <a:cs typeface="Arial" panose="020B0604020202020204" pitchFamily="34" charset="0"/>
                                </a:rPr>
                              </m:ctrlPr>
                            </m:fPr>
                            <m:num>
                              <m:r>
                                <a:rPr lang="en-GB" sz="1600" b="0" i="1" smtClean="0">
                                  <a:latin typeface="Cambria Math" panose="02040503050406030204" pitchFamily="18" charset="0"/>
                                  <a:cs typeface="Arial" panose="020B0604020202020204" pitchFamily="34" charset="0"/>
                                </a:rPr>
                                <m:t>2400×2</m:t>
                              </m:r>
                            </m:num>
                            <m:den>
                              <m:r>
                                <a:rPr lang="en-GB" sz="1600" b="0" i="1" smtClean="0">
                                  <a:latin typeface="Cambria Math" panose="02040503050406030204" pitchFamily="18" charset="0"/>
                                  <a:cs typeface="Arial" panose="020B0604020202020204" pitchFamily="34" charset="0"/>
                                </a:rPr>
                                <m:t>1200×3</m:t>
                              </m:r>
                            </m:den>
                          </m:f>
                          <m:r>
                            <a:rPr lang="en-GB" sz="1600" b="0" i="1" smtClean="0">
                              <a:latin typeface="Cambria Math" panose="02040503050406030204" pitchFamily="18" charset="0"/>
                              <a:cs typeface="Arial" panose="020B0604020202020204" pitchFamily="34" charset="0"/>
                            </a:rPr>
                            <m:t> </m:t>
                          </m:r>
                        </m:e>
                      </m:func>
                      <m:r>
                        <a:rPr lang="en-GB" sz="1600" b="0" i="1" smtClean="0">
                          <a:latin typeface="Cambria Math" panose="02040503050406030204" pitchFamily="18" charset="0"/>
                          <a:cs typeface="Arial" panose="020B0604020202020204" pitchFamily="34" charset="0"/>
                        </a:rPr>
                        <m:t>=</m:t>
                      </m:r>
                      <m:sSup>
                        <m:sSupPr>
                          <m:ctrlPr>
                            <a:rPr lang="en-GB" sz="1600" b="0" i="1" smtClean="0">
                              <a:latin typeface="Cambria Math" panose="02040503050406030204" pitchFamily="18" charset="0"/>
                              <a:cs typeface="Arial" panose="020B0604020202020204" pitchFamily="34" charset="0"/>
                            </a:rPr>
                          </m:ctrlPr>
                        </m:sSupPr>
                        <m:e>
                          <m:r>
                            <a:rPr lang="en-GB" sz="1600" b="0" i="1" smtClean="0">
                              <a:latin typeface="Cambria Math" panose="02040503050406030204" pitchFamily="18" charset="0"/>
                              <a:cs typeface="Arial" panose="020B0604020202020204" pitchFamily="34" charset="0"/>
                            </a:rPr>
                            <m:t>53.1</m:t>
                          </m:r>
                        </m:e>
                        <m:sup>
                          <m:r>
                            <a:rPr lang="en-GB" sz="1600" b="0" i="1" smtClean="0">
                              <a:latin typeface="Cambria Math" panose="02040503050406030204" pitchFamily="18" charset="0"/>
                              <a:cs typeface="Arial" panose="020B0604020202020204" pitchFamily="34" charset="0"/>
                            </a:rPr>
                            <m:t>𝑜</m:t>
                          </m:r>
                        </m:sup>
                      </m:sSup>
                    </m:oMath>
                  </m:oMathPara>
                </a14:m>
                <a:endParaRPr lang="en-GB" sz="1600" dirty="0" err="1">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6A8F222C-A28A-1DF4-9599-EEC04BECC2B0}"/>
                  </a:ext>
                </a:extLst>
              </p:cNvPr>
              <p:cNvSpPr txBox="1">
                <a:spLocks noRot="1" noChangeAspect="1" noMove="1" noResize="1" noEditPoints="1" noAdjustHandles="1" noChangeArrowheads="1" noChangeShapeType="1" noTextEdit="1"/>
              </p:cNvSpPr>
              <p:nvPr/>
            </p:nvSpPr>
            <p:spPr>
              <a:xfrm>
                <a:off x="4473593" y="4918302"/>
                <a:ext cx="3161315" cy="70884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2846255-85FA-3877-EEA7-3934D0D0ED68}"/>
                  </a:ext>
                </a:extLst>
              </p:cNvPr>
              <p:cNvSpPr txBox="1"/>
              <p:nvPr/>
            </p:nvSpPr>
            <p:spPr>
              <a:xfrm>
                <a:off x="4999182" y="5522506"/>
                <a:ext cx="2334742" cy="492443"/>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1600" i="1" dirty="0" smtClean="0">
                          <a:latin typeface="Cambria Math" panose="02040503050406030204" pitchFamily="18" charset="0"/>
                          <a:cs typeface="Arial" panose="020B0604020202020204" pitchFamily="34" charset="0"/>
                        </a:rPr>
                        <m:t>𝐿𝑒𝑡</m:t>
                      </m:r>
                      <m:r>
                        <a:rPr lang="en-GB" sz="1600" i="1" dirty="0" smtClean="0">
                          <a:latin typeface="Cambria Math" panose="02040503050406030204" pitchFamily="18" charset="0"/>
                          <a:cs typeface="Arial" panose="020B0604020202020204" pitchFamily="34" charset="0"/>
                        </a:rPr>
                        <m:t> </m:t>
                      </m:r>
                      <m:r>
                        <a:rPr lang="en-GB" sz="1600" i="1" dirty="0" smtClean="0">
                          <a:latin typeface="Cambria Math" panose="02040503050406030204" pitchFamily="18" charset="0"/>
                          <a:cs typeface="Arial" panose="020B0604020202020204" pitchFamily="34" charset="0"/>
                        </a:rPr>
                        <m:t>𝑣</m:t>
                      </m:r>
                      <m:r>
                        <a:rPr lang="en-GB" sz="1600" i="1" dirty="0" smtClean="0">
                          <a:latin typeface="Cambria Math" panose="02040503050406030204" pitchFamily="18" charset="0"/>
                          <a:cs typeface="Arial" panose="020B0604020202020204" pitchFamily="34" charset="0"/>
                        </a:rPr>
                        <m:t> = </m:t>
                      </m:r>
                      <m:r>
                        <a:rPr lang="en-GB" sz="1600" i="1" dirty="0" smtClean="0">
                          <a:latin typeface="Cambria Math" panose="02040503050406030204" pitchFamily="18" charset="0"/>
                          <a:cs typeface="Arial" panose="020B0604020202020204" pitchFamily="34" charset="0"/>
                        </a:rPr>
                        <m:t>𝑓𝑖𝑛𝑎𝑙</m:t>
                      </m:r>
                      <m:r>
                        <a:rPr lang="en-GB" sz="1600" i="1" dirty="0" smtClean="0">
                          <a:latin typeface="Cambria Math" panose="02040503050406030204" pitchFamily="18" charset="0"/>
                          <a:cs typeface="Arial" panose="020B0604020202020204" pitchFamily="34" charset="0"/>
                        </a:rPr>
                        <m:t> </m:t>
                      </m:r>
                      <m:r>
                        <a:rPr lang="en-GB" sz="1600" i="1" dirty="0" smtClean="0">
                          <a:latin typeface="Cambria Math" panose="02040503050406030204" pitchFamily="18" charset="0"/>
                          <a:cs typeface="Arial" panose="020B0604020202020204" pitchFamily="34" charset="0"/>
                        </a:rPr>
                        <m:t>𝑣𝑒𝑙𝑜𝑐𝑖𝑡𝑦</m:t>
                      </m:r>
                    </m:oMath>
                  </m:oMathPara>
                </a14:m>
                <a:endParaRPr lang="en-GB" sz="1600" dirty="0">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F2846255-85FA-3877-EEA7-3934D0D0ED68}"/>
                  </a:ext>
                </a:extLst>
              </p:cNvPr>
              <p:cNvSpPr txBox="1">
                <a:spLocks noRot="1" noChangeAspect="1" noMove="1" noResize="1" noEditPoints="1" noAdjustHandles="1" noChangeArrowheads="1" noChangeShapeType="1" noTextEdit="1"/>
              </p:cNvSpPr>
              <p:nvPr/>
            </p:nvSpPr>
            <p:spPr>
              <a:xfrm>
                <a:off x="4999182" y="5522506"/>
                <a:ext cx="2334742" cy="49244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47685CC-596A-660C-5019-E997274815A9}"/>
                  </a:ext>
                </a:extLst>
              </p:cNvPr>
              <p:cNvSpPr txBox="1"/>
              <p:nvPr/>
            </p:nvSpPr>
            <p:spPr>
              <a:xfrm>
                <a:off x="3397747" y="6014949"/>
                <a:ext cx="5746253" cy="762773"/>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d>
                        <m:dPr>
                          <m:ctrlPr>
                            <a:rPr lang="en-GB" b="0" i="1" dirty="0" smtClean="0">
                              <a:latin typeface="Cambria Math" panose="02040503050406030204" pitchFamily="18" charset="0"/>
                              <a:cs typeface="Arial" panose="020B0604020202020204" pitchFamily="34" charset="0"/>
                            </a:rPr>
                          </m:ctrlPr>
                        </m:dPr>
                        <m:e>
                          <m:r>
                            <a:rPr lang="en-GB" b="0" i="1" dirty="0" smtClean="0">
                              <a:latin typeface="Cambria Math" panose="02040503050406030204" pitchFamily="18" charset="0"/>
                              <a:cs typeface="Arial" panose="020B0604020202020204" pitchFamily="34" charset="0"/>
                            </a:rPr>
                            <m:t>1200+2400</m:t>
                          </m:r>
                        </m:e>
                      </m:d>
                      <m:r>
                        <a:rPr lang="en-GB" i="1" dirty="0" smtClean="0">
                          <a:latin typeface="Cambria Math" panose="02040503050406030204" pitchFamily="18" charset="0"/>
                          <a:cs typeface="Arial" panose="020B0604020202020204" pitchFamily="34" charset="0"/>
                        </a:rPr>
                        <m:t>𝑣</m:t>
                      </m:r>
                      <m:r>
                        <a:rPr lang="en-GB" i="1" dirty="0" smtClean="0">
                          <a:latin typeface="Cambria Math" panose="02040503050406030204" pitchFamily="18" charset="0"/>
                          <a:cs typeface="Arial" panose="020B0604020202020204" pitchFamily="34" charset="0"/>
                        </a:rPr>
                        <m:t> =6000</m:t>
                      </m:r>
                    </m:oMath>
                  </m:oMathPara>
                </a14:m>
                <a:br>
                  <a:rPr lang="en-GB" i="1" dirty="0">
                    <a:latin typeface="Cambria Math" panose="02040503050406030204" pitchFamily="18" charset="0"/>
                    <a:cs typeface="Arial" panose="020B0604020202020204" pitchFamily="34" charset="0"/>
                  </a:rPr>
                </a:br>
                <a14:m>
                  <m:oMath xmlns:m="http://schemas.openxmlformats.org/officeDocument/2006/math">
                    <m:r>
                      <a:rPr lang="en-GB" b="0" i="1" dirty="0" smtClean="0">
                        <a:latin typeface="Cambria Math" panose="02040503050406030204" pitchFamily="18" charset="0"/>
                        <a:cs typeface="Arial" panose="020B0604020202020204" pitchFamily="34" charset="0"/>
                      </a:rPr>
                      <m:t>⇒</m:t>
                    </m:r>
                    <m:r>
                      <a:rPr lang="en-GB" b="0" i="1" dirty="0" smtClean="0">
                        <a:latin typeface="Cambria Math" panose="02040503050406030204" pitchFamily="18" charset="0"/>
                        <a:cs typeface="Arial" panose="020B0604020202020204" pitchFamily="34" charset="0"/>
                      </a:rPr>
                      <m:t>𝑣</m:t>
                    </m:r>
                    <m:r>
                      <a:rPr lang="en-GB" b="0" i="1" dirty="0" smtClean="0">
                        <a:latin typeface="Cambria Math" panose="02040503050406030204" pitchFamily="18" charset="0"/>
                        <a:cs typeface="Arial" panose="020B0604020202020204" pitchFamily="34" charset="0"/>
                      </a:rPr>
                      <m:t>=</m:t>
                    </m:r>
                    <m:f>
                      <m:fPr>
                        <m:ctrlPr>
                          <a:rPr lang="en-GB" b="0" i="1" dirty="0" smtClean="0">
                            <a:latin typeface="Cambria Math" panose="02040503050406030204" pitchFamily="18" charset="0"/>
                            <a:cs typeface="Arial" panose="020B0604020202020204" pitchFamily="34" charset="0"/>
                          </a:rPr>
                        </m:ctrlPr>
                      </m:fPr>
                      <m:num>
                        <m:r>
                          <a:rPr lang="en-GB" b="0" i="1" dirty="0" smtClean="0">
                            <a:latin typeface="Cambria Math" panose="02040503050406030204" pitchFamily="18" charset="0"/>
                            <a:cs typeface="Arial" panose="020B0604020202020204" pitchFamily="34" charset="0"/>
                          </a:rPr>
                          <m:t>6000</m:t>
                        </m:r>
                      </m:num>
                      <m:den>
                        <m:r>
                          <a:rPr lang="en-GB" b="0" i="1" dirty="0" smtClean="0">
                            <a:latin typeface="Cambria Math" panose="02040503050406030204" pitchFamily="18" charset="0"/>
                            <a:cs typeface="Arial" panose="020B0604020202020204" pitchFamily="34" charset="0"/>
                          </a:rPr>
                          <m:t>3600</m:t>
                        </m:r>
                      </m:den>
                    </m:f>
                    <m:r>
                      <a:rPr lang="en-GB" b="0" i="1" dirty="0" smtClean="0">
                        <a:latin typeface="Cambria Math" panose="02040503050406030204" pitchFamily="18" charset="0"/>
                        <a:cs typeface="Arial" panose="020B0604020202020204" pitchFamily="34" charset="0"/>
                      </a:rPr>
                      <m:t>=1.67 </m:t>
                    </m:r>
                    <m:r>
                      <a:rPr lang="en-GB" b="0" i="1" dirty="0" smtClean="0">
                        <a:latin typeface="Cambria Math" panose="02040503050406030204" pitchFamily="18" charset="0"/>
                        <a:cs typeface="Arial" panose="020B0604020202020204" pitchFamily="34" charset="0"/>
                      </a:rPr>
                      <m:t>𝑚</m:t>
                    </m:r>
                    <m:r>
                      <a:rPr lang="en-GB" b="0" i="1" dirty="0" smtClean="0">
                        <a:latin typeface="Cambria Math" panose="02040503050406030204" pitchFamily="18" charset="0"/>
                        <a:cs typeface="Arial" panose="020B0604020202020204" pitchFamily="34" charset="0"/>
                      </a:rPr>
                      <m:t> </m:t>
                    </m:r>
                    <m:sSup>
                      <m:sSupPr>
                        <m:ctrlPr>
                          <a:rPr lang="en-GB" b="0" i="1" dirty="0" smtClean="0">
                            <a:latin typeface="Cambria Math" panose="02040503050406030204" pitchFamily="18" charset="0"/>
                            <a:cs typeface="Arial" panose="020B0604020202020204" pitchFamily="34" charset="0"/>
                          </a:rPr>
                        </m:ctrlPr>
                      </m:sSupPr>
                      <m:e>
                        <m:r>
                          <a:rPr lang="en-GB" b="0" i="1" dirty="0" smtClean="0">
                            <a:latin typeface="Cambria Math" panose="02040503050406030204" pitchFamily="18" charset="0"/>
                            <a:cs typeface="Arial" panose="020B0604020202020204" pitchFamily="34" charset="0"/>
                          </a:rPr>
                          <m:t>𝑠</m:t>
                        </m:r>
                      </m:e>
                      <m:sup>
                        <m:r>
                          <a:rPr lang="en-GB" b="0" i="1" dirty="0" smtClean="0">
                            <a:latin typeface="Cambria Math" panose="02040503050406030204" pitchFamily="18" charset="0"/>
                            <a:cs typeface="Arial" panose="020B0604020202020204" pitchFamily="34" charset="0"/>
                          </a:rPr>
                          <m:t>−1</m:t>
                        </m:r>
                      </m:sup>
                    </m:sSup>
                  </m:oMath>
                </a14:m>
                <a:r>
                  <a:rPr lang="en-GB"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at an angle of 53.1⁰ North of East</a:t>
                </a:r>
                <a:endParaRPr lang="en-GB" dirty="0">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147685CC-596A-660C-5019-E997274815A9}"/>
                  </a:ext>
                </a:extLst>
              </p:cNvPr>
              <p:cNvSpPr txBox="1">
                <a:spLocks noRot="1" noChangeAspect="1" noMove="1" noResize="1" noEditPoints="1" noAdjustHandles="1" noChangeArrowheads="1" noChangeShapeType="1" noTextEdit="1"/>
              </p:cNvSpPr>
              <p:nvPr/>
            </p:nvSpPr>
            <p:spPr>
              <a:xfrm>
                <a:off x="3397747" y="6014949"/>
                <a:ext cx="5746253" cy="762773"/>
              </a:xfrm>
              <a:prstGeom prst="rect">
                <a:avLst/>
              </a:prstGeom>
              <a:blipFill>
                <a:blip r:embed="rId5"/>
                <a:stretch>
                  <a:fillRect b="-800"/>
                </a:stretch>
              </a:blipFill>
            </p:spPr>
            <p:txBody>
              <a:bodyPr/>
              <a:lstStyle/>
              <a:p>
                <a:r>
                  <a:rPr lang="en-GB">
                    <a:noFill/>
                  </a:rPr>
                  <a:t> </a:t>
                </a:r>
              </a:p>
            </p:txBody>
          </p:sp>
        </mc:Fallback>
      </mc:AlternateContent>
    </p:spTree>
    <p:extLst>
      <p:ext uri="{BB962C8B-B14F-4D97-AF65-F5344CB8AC3E}">
        <p14:creationId xmlns:p14="http://schemas.microsoft.com/office/powerpoint/2010/main" val="30521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P spid="26"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CEF8D-6AB1-5C23-411C-638D2E2B7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BF4E3-29A0-B99A-BBAE-B08D70EF1666}"/>
              </a:ext>
            </a:extLst>
          </p:cNvPr>
          <p:cNvSpPr>
            <a:spLocks noGrp="1"/>
          </p:cNvSpPr>
          <p:nvPr>
            <p:ph type="title"/>
          </p:nvPr>
        </p:nvSpPr>
        <p:spPr/>
        <p:txBody>
          <a:bodyPr>
            <a:normAutofit fontScale="90000"/>
          </a:bodyPr>
          <a:lstStyle/>
          <a:p>
            <a:r>
              <a:rPr lang="en-GB" dirty="0"/>
              <a:t>Example 34 (Higher)</a:t>
            </a:r>
            <a:endParaRPr lang="en-US" dirty="0"/>
          </a:p>
        </p:txBody>
      </p:sp>
      <p:sp>
        <p:nvSpPr>
          <p:cNvPr id="3" name="Text Placeholder 2">
            <a:extLst>
              <a:ext uri="{FF2B5EF4-FFF2-40B4-BE49-F238E27FC236}">
                <a16:creationId xmlns:a16="http://schemas.microsoft.com/office/drawing/2014/main" id="{6836A674-D07A-54B5-22EB-D3059CC4EE90}"/>
              </a:ext>
            </a:extLst>
          </p:cNvPr>
          <p:cNvSpPr>
            <a:spLocks noGrp="1"/>
          </p:cNvSpPr>
          <p:nvPr>
            <p:ph type="body" sz="quarter" idx="10"/>
          </p:nvPr>
        </p:nvSpPr>
        <p:spPr>
          <a:xfrm>
            <a:off x="122292" y="461664"/>
            <a:ext cx="8899415" cy="1643527"/>
          </a:xfrm>
        </p:spPr>
        <p:txBody>
          <a:bodyPr/>
          <a:lstStyle/>
          <a:p>
            <a:r>
              <a:rPr lang="en-GB" dirty="0"/>
              <a:t>A 500g ball travelling at 3 m/s collides with a stationary ball of mass 800g. The 500g ball bounces to the left at right angles to its original motion at a velocity of 1.2 m/s. Calculate the velocity of the 800g ball</a:t>
            </a:r>
            <a:endParaRPr lang="en-US" dirty="0"/>
          </a:p>
        </p:txBody>
      </p:sp>
      <p:cxnSp>
        <p:nvCxnSpPr>
          <p:cNvPr id="4" name="Straight Arrow Connector 3">
            <a:extLst>
              <a:ext uri="{FF2B5EF4-FFF2-40B4-BE49-F238E27FC236}">
                <a16:creationId xmlns:a16="http://schemas.microsoft.com/office/drawing/2014/main" id="{636DF579-4C53-4BF6-E474-FAC611186635}"/>
              </a:ext>
            </a:extLst>
          </p:cNvPr>
          <p:cNvCxnSpPr>
            <a:cxnSpLocks/>
          </p:cNvCxnSpPr>
          <p:nvPr/>
        </p:nvCxnSpPr>
        <p:spPr>
          <a:xfrm>
            <a:off x="414694" y="3810000"/>
            <a:ext cx="2663890" cy="0"/>
          </a:xfrm>
          <a:prstGeom prst="straightConnector1">
            <a:avLst/>
          </a:prstGeom>
          <a:ln>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8F751453-7160-E0B4-3ECD-94F78ADB31C4}"/>
              </a:ext>
            </a:extLst>
          </p:cNvPr>
          <p:cNvCxnSpPr>
            <a:cxnSpLocks/>
          </p:cNvCxnSpPr>
          <p:nvPr/>
        </p:nvCxnSpPr>
        <p:spPr>
          <a:xfrm flipV="1">
            <a:off x="3291633" y="2721429"/>
            <a:ext cx="0" cy="108857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E53D99A-FA38-5CEA-A108-D4F2BC185467}"/>
              </a:ext>
            </a:extLst>
          </p:cNvPr>
          <p:cNvCxnSpPr>
            <a:cxnSpLocks/>
          </p:cNvCxnSpPr>
          <p:nvPr/>
        </p:nvCxnSpPr>
        <p:spPr>
          <a:xfrm>
            <a:off x="3291633" y="3838410"/>
            <a:ext cx="2099387" cy="91440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E7484DE-F5A0-D816-BC10-651A215E5D99}"/>
              </a:ext>
            </a:extLst>
          </p:cNvPr>
          <p:cNvCxnSpPr>
            <a:cxnSpLocks/>
          </p:cNvCxnSpPr>
          <p:nvPr/>
        </p:nvCxnSpPr>
        <p:spPr>
          <a:xfrm>
            <a:off x="3291633" y="3810000"/>
            <a:ext cx="2695510" cy="28410"/>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19A6F05C-AE92-E2E1-AA5C-07D61FB67753}"/>
              </a:ext>
            </a:extLst>
          </p:cNvPr>
          <p:cNvSpPr txBox="1"/>
          <p:nvPr/>
        </p:nvSpPr>
        <p:spPr>
          <a:xfrm>
            <a:off x="871119" y="3315190"/>
            <a:ext cx="1471644"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3x0.5</a:t>
            </a:r>
            <a:endParaRPr lang="en-US" sz="2800" dirty="0" err="1">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8BC56E0-558C-DDAF-DD12-A1384533B167}"/>
              </a:ext>
            </a:extLst>
          </p:cNvPr>
          <p:cNvSpPr txBox="1"/>
          <p:nvPr/>
        </p:nvSpPr>
        <p:spPr>
          <a:xfrm>
            <a:off x="2597522" y="2200701"/>
            <a:ext cx="1657660"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1.2x0.5</a:t>
            </a:r>
            <a:endParaRPr lang="en-US" sz="2800" dirty="0" err="1">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B089B1B-12B5-7A1E-FBD3-9901E8492B30}"/>
              </a:ext>
            </a:extLst>
          </p:cNvPr>
          <p:cNvSpPr txBox="1"/>
          <p:nvPr/>
        </p:nvSpPr>
        <p:spPr>
          <a:xfrm>
            <a:off x="4079473" y="4291981"/>
            <a:ext cx="1828800"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p</a:t>
            </a:r>
            <a:endParaRPr lang="en-US" sz="2800" dirty="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7226BFF-B374-6575-04D7-A9673DE493DD}"/>
                  </a:ext>
                </a:extLst>
              </p:cNvPr>
              <p:cNvSpPr txBox="1"/>
              <p:nvPr/>
            </p:nvSpPr>
            <p:spPr>
              <a:xfrm>
                <a:off x="6200192" y="3491628"/>
                <a:ext cx="2879628" cy="677108"/>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dirty="0" smtClean="0">
                              <a:latin typeface="Cambria Math" panose="02040503050406030204" pitchFamily="18" charset="0"/>
                              <a:cs typeface="Arial" panose="020B0604020202020204" pitchFamily="34" charset="0"/>
                            </a:rPr>
                          </m:ctrlPr>
                        </m:sSubPr>
                        <m:e>
                          <m:r>
                            <a:rPr lang="en-GB" sz="2800" i="1" dirty="0" smtClean="0">
                              <a:latin typeface="Cambria Math" panose="02040503050406030204" pitchFamily="18" charset="0"/>
                              <a:cs typeface="Arial" panose="020B0604020202020204" pitchFamily="34" charset="0"/>
                            </a:rPr>
                            <m:t>𝑃</m:t>
                          </m:r>
                        </m:e>
                        <m:sub>
                          <m:r>
                            <a:rPr lang="en-GB" sz="2800" b="0" i="1" dirty="0" smtClean="0">
                              <a:latin typeface="Cambria Math" panose="02040503050406030204" pitchFamily="18" charset="0"/>
                              <a:cs typeface="Arial" panose="020B0604020202020204" pitchFamily="34" charset="0"/>
                            </a:rPr>
                            <m:t>𝑥</m:t>
                          </m:r>
                        </m:sub>
                      </m:sSub>
                      <m:r>
                        <a:rPr lang="en-GB" sz="2800" i="1" dirty="0" smtClean="0">
                          <a:latin typeface="Cambria Math" panose="02040503050406030204" pitchFamily="18" charset="0"/>
                          <a:cs typeface="Arial" panose="020B0604020202020204" pitchFamily="34" charset="0"/>
                        </a:rPr>
                        <m:t> = 3</m:t>
                      </m:r>
                      <m:r>
                        <a:rPr lang="en-GB" sz="2800" b="0" i="1" dirty="0" smtClean="0">
                          <a:latin typeface="Cambria Math" panose="02040503050406030204" pitchFamily="18" charset="0"/>
                          <a:cs typeface="Arial" panose="020B0604020202020204" pitchFamily="34" charset="0"/>
                        </a:rPr>
                        <m:t>×</m:t>
                      </m:r>
                      <m:r>
                        <a:rPr lang="en-GB" sz="2800" i="1" dirty="0" smtClean="0">
                          <a:latin typeface="Cambria Math" panose="02040503050406030204" pitchFamily="18" charset="0"/>
                          <a:cs typeface="Arial" panose="020B0604020202020204" pitchFamily="34" charset="0"/>
                        </a:rPr>
                        <m:t>0.5</m:t>
                      </m:r>
                    </m:oMath>
                  </m:oMathPara>
                </a14:m>
                <a:endParaRPr lang="en-US" sz="2800" dirty="0" err="1">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D7226BFF-B374-6575-04D7-A9673DE493DD}"/>
                  </a:ext>
                </a:extLst>
              </p:cNvPr>
              <p:cNvSpPr txBox="1">
                <a:spLocks noRot="1" noChangeAspect="1" noMove="1" noResize="1" noEditPoints="1" noAdjustHandles="1" noChangeArrowheads="1" noChangeShapeType="1" noTextEdit="1"/>
              </p:cNvSpPr>
              <p:nvPr/>
            </p:nvSpPr>
            <p:spPr>
              <a:xfrm>
                <a:off x="6200192" y="3491628"/>
                <a:ext cx="2879628" cy="67710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603014F-4B29-0160-DB32-F644D24C5E16}"/>
                  </a:ext>
                </a:extLst>
              </p:cNvPr>
              <p:cNvSpPr txBox="1"/>
              <p:nvPr/>
            </p:nvSpPr>
            <p:spPr>
              <a:xfrm>
                <a:off x="6339890" y="4142849"/>
                <a:ext cx="2879628" cy="711092"/>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dirty="0" smtClean="0">
                              <a:latin typeface="Cambria Math" panose="02040503050406030204" pitchFamily="18" charset="0"/>
                              <a:cs typeface="Arial" panose="020B0604020202020204" pitchFamily="34" charset="0"/>
                            </a:rPr>
                          </m:ctrlPr>
                        </m:sSubPr>
                        <m:e>
                          <m:r>
                            <a:rPr lang="en-GB" sz="2800" i="1" dirty="0" smtClean="0">
                              <a:latin typeface="Cambria Math" panose="02040503050406030204" pitchFamily="18" charset="0"/>
                              <a:cs typeface="Arial" panose="020B0604020202020204" pitchFamily="34" charset="0"/>
                            </a:rPr>
                            <m:t>𝑃</m:t>
                          </m:r>
                        </m:e>
                        <m:sub>
                          <m:r>
                            <a:rPr lang="en-GB" sz="2800" i="1" dirty="0" smtClean="0">
                              <a:latin typeface="Cambria Math" panose="02040503050406030204" pitchFamily="18" charset="0"/>
                              <a:cs typeface="Arial" panose="020B0604020202020204" pitchFamily="34" charset="0"/>
                            </a:rPr>
                            <m:t>𝑦</m:t>
                          </m:r>
                        </m:sub>
                      </m:sSub>
                      <m:r>
                        <a:rPr lang="en-GB" sz="2800" i="1" dirty="0" smtClean="0">
                          <a:latin typeface="Cambria Math" panose="02040503050406030204" pitchFamily="18" charset="0"/>
                          <a:cs typeface="Arial" panose="020B0604020202020204" pitchFamily="34" charset="0"/>
                        </a:rPr>
                        <m:t> = 1.2</m:t>
                      </m:r>
                      <m:r>
                        <a:rPr lang="en-GB" sz="2800" b="0" i="1" dirty="0" smtClean="0">
                          <a:latin typeface="Cambria Math" panose="02040503050406030204" pitchFamily="18" charset="0"/>
                          <a:cs typeface="Arial" panose="020B0604020202020204" pitchFamily="34" charset="0"/>
                        </a:rPr>
                        <m:t>×</m:t>
                      </m:r>
                      <m:r>
                        <a:rPr lang="en-GB" sz="2800" i="1" dirty="0" smtClean="0">
                          <a:latin typeface="Cambria Math" panose="02040503050406030204" pitchFamily="18" charset="0"/>
                          <a:cs typeface="Arial" panose="020B0604020202020204" pitchFamily="34" charset="0"/>
                        </a:rPr>
                        <m:t>0.5</m:t>
                      </m:r>
                    </m:oMath>
                  </m:oMathPara>
                </a14:m>
                <a:endParaRPr lang="en-US" sz="2800" dirty="0" err="1">
                  <a:latin typeface="Arial" panose="020B0604020202020204" pitchFamily="34"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7603014F-4B29-0160-DB32-F644D24C5E16}"/>
                  </a:ext>
                </a:extLst>
              </p:cNvPr>
              <p:cNvSpPr txBox="1">
                <a:spLocks noRot="1" noChangeAspect="1" noMove="1" noResize="1" noEditPoints="1" noAdjustHandles="1" noChangeArrowheads="1" noChangeShapeType="1" noTextEdit="1"/>
              </p:cNvSpPr>
              <p:nvPr/>
            </p:nvSpPr>
            <p:spPr>
              <a:xfrm>
                <a:off x="6339890" y="4142849"/>
                <a:ext cx="2879628" cy="711092"/>
              </a:xfrm>
              <a:prstGeom prst="rect">
                <a:avLst/>
              </a:prstGeom>
              <a:blipFill>
                <a:blip r:embed="rId3"/>
                <a:stretch>
                  <a:fillRect/>
                </a:stretch>
              </a:blipFill>
            </p:spPr>
            <p:txBody>
              <a:bodyPr/>
              <a:lstStyle/>
              <a:p>
                <a:r>
                  <a:rPr lang="en-GB">
                    <a:noFill/>
                  </a:rPr>
                  <a:t> </a:t>
                </a:r>
              </a:p>
            </p:txBody>
          </p:sp>
        </mc:Fallback>
      </mc:AlternateContent>
      <p:sp>
        <p:nvSpPr>
          <p:cNvPr id="35" name="TextBox 34">
            <a:extLst>
              <a:ext uri="{FF2B5EF4-FFF2-40B4-BE49-F238E27FC236}">
                <a16:creationId xmlns:a16="http://schemas.microsoft.com/office/drawing/2014/main" id="{97250E18-9F99-0726-C1A5-85DA1FB1C660}"/>
              </a:ext>
            </a:extLst>
          </p:cNvPr>
          <p:cNvSpPr txBox="1"/>
          <p:nvPr/>
        </p:nvSpPr>
        <p:spPr>
          <a:xfrm>
            <a:off x="5204052" y="2474893"/>
            <a:ext cx="3623089"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Momentum before = momentum after </a:t>
            </a:r>
            <a:endParaRPr lang="en-US" sz="2800" dirty="0" err="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283F4CA-A3EF-5CB2-FD4E-4807E013BDF0}"/>
              </a:ext>
            </a:extLst>
          </p:cNvPr>
          <p:cNvSpPr txBox="1"/>
          <p:nvPr/>
        </p:nvSpPr>
        <p:spPr>
          <a:xfrm>
            <a:off x="2342763" y="5084680"/>
            <a:ext cx="6678943"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Using Pythagoras, p = 1.6155 kg m/s</a:t>
            </a:r>
            <a:endParaRPr lang="en-US" sz="2800" dirty="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61314FF-306E-B7E8-BAB5-FC5D2E87F2A1}"/>
                  </a:ext>
                </a:extLst>
              </p:cNvPr>
              <p:cNvSpPr txBox="1"/>
              <p:nvPr/>
            </p:nvSpPr>
            <p:spPr>
              <a:xfrm>
                <a:off x="2342763" y="5937559"/>
                <a:ext cx="4983867" cy="1064459"/>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Arial" panose="020B0604020202020204" pitchFamily="34" charset="0"/>
                        </a:rPr>
                        <m:t>𝑣</m:t>
                      </m:r>
                      <m:r>
                        <a:rPr lang="en-GB" sz="2800" i="1" dirty="0" smtClean="0">
                          <a:latin typeface="Cambria Math" panose="02040503050406030204" pitchFamily="18" charset="0"/>
                          <a:cs typeface="Arial" panose="020B0604020202020204" pitchFamily="34" charset="0"/>
                        </a:rPr>
                        <m:t> =</m:t>
                      </m:r>
                      <m:f>
                        <m:fPr>
                          <m:ctrlPr>
                            <a:rPr lang="en-GB" sz="2800" b="0" i="1" dirty="0" smtClean="0">
                              <a:latin typeface="Cambria Math" panose="02040503050406030204" pitchFamily="18" charset="0"/>
                              <a:cs typeface="Arial" panose="020B0604020202020204" pitchFamily="34" charset="0"/>
                            </a:rPr>
                          </m:ctrlPr>
                        </m:fPr>
                        <m:num>
                          <m:r>
                            <a:rPr lang="en-GB" sz="2800" i="1" dirty="0" smtClean="0">
                              <a:latin typeface="Cambria Math" panose="02040503050406030204" pitchFamily="18" charset="0"/>
                              <a:cs typeface="Arial" panose="020B0604020202020204" pitchFamily="34" charset="0"/>
                            </a:rPr>
                            <m:t>1.6155</m:t>
                          </m:r>
                        </m:num>
                        <m:den>
                          <m:r>
                            <a:rPr lang="en-GB" sz="2800" i="1" dirty="0" smtClean="0">
                              <a:latin typeface="Cambria Math" panose="02040503050406030204" pitchFamily="18" charset="0"/>
                              <a:cs typeface="Arial" panose="020B0604020202020204" pitchFamily="34" charset="0"/>
                            </a:rPr>
                            <m:t>0.8</m:t>
                          </m:r>
                        </m:den>
                      </m:f>
                      <m:r>
                        <a:rPr lang="en-GB" sz="2800" i="1" dirty="0" smtClean="0">
                          <a:latin typeface="Cambria Math" panose="02040503050406030204" pitchFamily="18" charset="0"/>
                          <a:cs typeface="Arial" panose="020B0604020202020204" pitchFamily="34" charset="0"/>
                        </a:rPr>
                        <m:t> = 2.019 </m:t>
                      </m:r>
                      <m:r>
                        <a:rPr lang="en-GB" sz="2800" i="1" dirty="0" smtClean="0">
                          <a:latin typeface="Cambria Math" panose="02040503050406030204" pitchFamily="18" charset="0"/>
                          <a:cs typeface="Arial" panose="020B0604020202020204" pitchFamily="34" charset="0"/>
                        </a:rPr>
                        <m:t>𝑚</m:t>
                      </m:r>
                      <m:r>
                        <a:rPr lang="en-GB" sz="2800" b="0" i="1" dirty="0" smtClean="0">
                          <a:latin typeface="Cambria Math" panose="02040503050406030204" pitchFamily="18" charset="0"/>
                          <a:cs typeface="Arial" panose="020B0604020202020204" pitchFamily="34" charset="0"/>
                        </a:rPr>
                        <m:t> </m:t>
                      </m:r>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𝑠</m:t>
                          </m:r>
                        </m:e>
                        <m:sup>
                          <m:r>
                            <a:rPr lang="en-GB" sz="2800" b="0" i="1" dirty="0" smtClean="0">
                              <a:latin typeface="Cambria Math" panose="02040503050406030204" pitchFamily="18" charset="0"/>
                              <a:cs typeface="Arial" panose="020B0604020202020204" pitchFamily="34" charset="0"/>
                            </a:rPr>
                            <m:t>−1</m:t>
                          </m:r>
                        </m:sup>
                      </m:sSup>
                    </m:oMath>
                  </m:oMathPara>
                </a14:m>
                <a:endParaRPr lang="en-US" sz="2800" dirty="0" err="1">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861314FF-306E-B7E8-BAB5-FC5D2E87F2A1}"/>
                  </a:ext>
                </a:extLst>
              </p:cNvPr>
              <p:cNvSpPr txBox="1">
                <a:spLocks noRot="1" noChangeAspect="1" noMove="1" noResize="1" noEditPoints="1" noAdjustHandles="1" noChangeArrowheads="1" noChangeShapeType="1" noTextEdit="1"/>
              </p:cNvSpPr>
              <p:nvPr/>
            </p:nvSpPr>
            <p:spPr>
              <a:xfrm>
                <a:off x="2342763" y="5937559"/>
                <a:ext cx="4983867" cy="106445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440715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8F8D1-B594-C95F-0108-12F450120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C7F1F7-1F38-B39F-596D-9F673FCECA4E}"/>
              </a:ext>
            </a:extLst>
          </p:cNvPr>
          <p:cNvSpPr>
            <a:spLocks noGrp="1"/>
          </p:cNvSpPr>
          <p:nvPr>
            <p:ph type="title"/>
          </p:nvPr>
        </p:nvSpPr>
        <p:spPr/>
        <p:txBody>
          <a:bodyPr/>
          <a:lstStyle/>
          <a:p>
            <a:r>
              <a:rPr lang="en-GB" dirty="0"/>
              <a:t>Revision Summary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13843D-F6C0-16E4-E61F-6E948D9C2383}"/>
                  </a:ext>
                </a:extLst>
              </p:cNvPr>
              <p:cNvSpPr txBox="1"/>
              <p:nvPr/>
            </p:nvSpPr>
            <p:spPr>
              <a:xfrm>
                <a:off x="277067" y="827054"/>
                <a:ext cx="8519885" cy="5865067"/>
              </a:xfrm>
              <a:prstGeom prst="rect">
                <a:avLst/>
              </a:prstGeom>
              <a:noFill/>
            </p:spPr>
            <p:txBody>
              <a:bodyPr wrap="square" rtlCol="0">
                <a:spAutoFit/>
              </a:bodyPr>
              <a:lstStyle/>
              <a:p>
                <a:pPr algn="l">
                  <a:spcAft>
                    <a:spcPts val="1200"/>
                  </a:spcAft>
                </a:pPr>
                <a:r>
                  <a:rPr lang="en-GB" sz="2200" dirty="0">
                    <a:latin typeface="Arial" panose="020B0604020202020204" pitchFamily="34" charset="0"/>
                    <a:cs typeface="Arial" panose="020B0604020202020204" pitchFamily="34" charset="0"/>
                  </a:rPr>
                  <a:t>Key definitions : force, friction, centre of mass, centre of gravity, the Newton, momentum, density, pressure.</a:t>
                </a:r>
              </a:p>
              <a:p>
                <a:pPr algn="l">
                  <a:spcAft>
                    <a:spcPts val="1200"/>
                  </a:spcAft>
                </a:pPr>
                <a:r>
                  <a:rPr lang="en-GB" sz="2200" dirty="0">
                    <a:latin typeface="Arial" panose="020B0604020202020204" pitchFamily="34" charset="0"/>
                    <a:cs typeface="Arial" panose="020B0604020202020204" pitchFamily="34" charset="0"/>
                  </a:rPr>
                  <a:t>State and apply: Newton’s three laws of motion, principle of conservation of momentum</a:t>
                </a:r>
              </a:p>
              <a:p>
                <a:pPr algn="l">
                  <a:spcAft>
                    <a:spcPts val="1200"/>
                  </a:spcAft>
                </a:pPr>
                <a:r>
                  <a:rPr lang="en-GB" sz="2200" dirty="0">
                    <a:latin typeface="Arial" panose="020B0604020202020204" pitchFamily="34" charset="0"/>
                    <a:cs typeface="Arial" panose="020B0604020202020204" pitchFamily="34" charset="0"/>
                  </a:rPr>
                  <a:t>Other definitions : mass, weight, normal force, resultant force, fluid, buoyancy. 
Draw Force diagrams with: Gravitation, electrostatic, frictional, normal, resistant, tension and buoyancy.</a:t>
                </a:r>
              </a:p>
              <a:p>
                <a:pPr algn="l">
                  <a:spcAft>
                    <a:spcPts val="1200"/>
                  </a:spcAft>
                </a:pPr>
                <a:r>
                  <a:rPr lang="en-GB" sz="2200" dirty="0">
                    <a:latin typeface="Arial" panose="020B0604020202020204" pitchFamily="34" charset="0"/>
                    <a:cs typeface="Arial" panose="020B0604020202020204" pitchFamily="34" charset="0"/>
                  </a:rPr>
                  <a:t>Use: F = ma,        m</a:t>
                </a:r>
                <a:r>
                  <a:rPr lang="en-GB" sz="2200" baseline="-25000" dirty="0">
                    <a:latin typeface="Arial" panose="020B0604020202020204" pitchFamily="34" charset="0"/>
                    <a:cs typeface="Arial" panose="020B0604020202020204" pitchFamily="34" charset="0"/>
                  </a:rPr>
                  <a:t>1</a:t>
                </a:r>
                <a:r>
                  <a:rPr lang="en-GB" sz="2200" dirty="0">
                    <a:latin typeface="Arial" panose="020B0604020202020204" pitchFamily="34" charset="0"/>
                    <a:cs typeface="Arial" panose="020B0604020202020204" pitchFamily="34" charset="0"/>
                  </a:rPr>
                  <a:t>u</a:t>
                </a:r>
                <a:r>
                  <a:rPr lang="en-GB" sz="2200" baseline="-25000" dirty="0">
                    <a:latin typeface="Arial" panose="020B0604020202020204" pitchFamily="34" charset="0"/>
                    <a:cs typeface="Arial" panose="020B0604020202020204" pitchFamily="34" charset="0"/>
                  </a:rPr>
                  <a:t>1</a:t>
                </a:r>
                <a:r>
                  <a:rPr lang="en-GB" sz="2200" dirty="0">
                    <a:latin typeface="Arial" panose="020B0604020202020204" pitchFamily="34" charset="0"/>
                    <a:cs typeface="Arial" panose="020B0604020202020204" pitchFamily="34" charset="0"/>
                  </a:rPr>
                  <a:t> + m</a:t>
                </a:r>
                <a:r>
                  <a:rPr lang="en-GB" sz="2200" baseline="-25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u</a:t>
                </a:r>
                <a:r>
                  <a:rPr lang="en-GB" sz="2200" baseline="-25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 = m</a:t>
                </a:r>
                <a:r>
                  <a:rPr lang="en-GB" sz="2200" baseline="-25000" dirty="0">
                    <a:latin typeface="Arial" panose="020B0604020202020204" pitchFamily="34" charset="0"/>
                    <a:cs typeface="Arial" panose="020B0604020202020204" pitchFamily="34" charset="0"/>
                  </a:rPr>
                  <a:t>1</a:t>
                </a:r>
                <a:r>
                  <a:rPr lang="en-GB" sz="2200" dirty="0">
                    <a:latin typeface="Arial" panose="020B0604020202020204" pitchFamily="34" charset="0"/>
                    <a:cs typeface="Arial" panose="020B0604020202020204" pitchFamily="34" charset="0"/>
                  </a:rPr>
                  <a:t>v</a:t>
                </a:r>
                <a:r>
                  <a:rPr lang="en-GB" sz="2200" baseline="-25000" dirty="0">
                    <a:latin typeface="Arial" panose="020B0604020202020204" pitchFamily="34" charset="0"/>
                    <a:cs typeface="Arial" panose="020B0604020202020204" pitchFamily="34" charset="0"/>
                  </a:rPr>
                  <a:t>1</a:t>
                </a:r>
                <a:r>
                  <a:rPr lang="en-GB" sz="2200" dirty="0">
                    <a:latin typeface="Arial" panose="020B0604020202020204" pitchFamily="34" charset="0"/>
                    <a:cs typeface="Arial" panose="020B0604020202020204" pitchFamily="34" charset="0"/>
                  </a:rPr>
                  <a:t> + m</a:t>
                </a:r>
                <a:r>
                  <a:rPr lang="en-GB" sz="2200" baseline="-25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v</a:t>
                </a:r>
                <a:r>
                  <a:rPr lang="en-GB" sz="2200" baseline="-25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    </a:t>
                </a:r>
                <a14:m>
                  <m:oMath xmlns:m="http://schemas.openxmlformats.org/officeDocument/2006/math">
                    <m:r>
                      <a:rPr lang="en-GB" sz="2200" b="0" i="1" smtClean="0">
                        <a:latin typeface="Cambria Math" panose="02040503050406030204" pitchFamily="18" charset="0"/>
                        <a:cs typeface="Arial" panose="020B0604020202020204" pitchFamily="34" charset="0"/>
                      </a:rPr>
                      <m:t>𝑃</m:t>
                    </m:r>
                    <m:r>
                      <a:rPr lang="en-GB" sz="2200" b="0" i="1" smtClean="0">
                        <a:latin typeface="Cambria Math" panose="02040503050406030204" pitchFamily="18" charset="0"/>
                        <a:cs typeface="Arial" panose="020B0604020202020204" pitchFamily="34" charset="0"/>
                      </a:rPr>
                      <m:t>=</m:t>
                    </m:r>
                    <m:f>
                      <m:fPr>
                        <m:ctrlPr>
                          <a:rPr lang="en-GB" sz="2200" b="0" i="1" smtClean="0">
                            <a:latin typeface="Cambria Math" panose="02040503050406030204" pitchFamily="18" charset="0"/>
                            <a:cs typeface="Arial" panose="020B0604020202020204" pitchFamily="34" charset="0"/>
                          </a:rPr>
                        </m:ctrlPr>
                      </m:fPr>
                      <m:num>
                        <m:r>
                          <a:rPr lang="en-GB" sz="2200" b="0" i="1" smtClean="0">
                            <a:latin typeface="Cambria Math" panose="02040503050406030204" pitchFamily="18" charset="0"/>
                            <a:cs typeface="Arial" panose="020B0604020202020204" pitchFamily="34" charset="0"/>
                          </a:rPr>
                          <m:t>𝐹</m:t>
                        </m:r>
                      </m:num>
                      <m:den>
                        <m:r>
                          <a:rPr lang="en-GB" sz="2200" b="0" i="1" smtClean="0">
                            <a:latin typeface="Cambria Math" panose="02040503050406030204" pitchFamily="18" charset="0"/>
                            <a:cs typeface="Arial" panose="020B0604020202020204" pitchFamily="34" charset="0"/>
                          </a:rPr>
                          <m:t>𝐴</m:t>
                        </m:r>
                      </m:den>
                    </m:f>
                    <m:r>
                      <a:rPr lang="en-GB" sz="2200" b="0" i="1" smtClean="0">
                        <a:latin typeface="Cambria Math" panose="02040503050406030204" pitchFamily="18" charset="0"/>
                        <a:cs typeface="Arial" panose="020B0604020202020204" pitchFamily="34" charset="0"/>
                      </a:rPr>
                      <m:t>   </m:t>
                    </m:r>
                  </m:oMath>
                </a14:m>
                <a:endParaRPr lang="en-GB" sz="2200" dirty="0">
                  <a:solidFill>
                    <a:srgbClr val="0000FF"/>
                  </a:solidFill>
                  <a:latin typeface="Arial" panose="020B0604020202020204" pitchFamily="34" charset="0"/>
                </a:endParaRPr>
              </a:p>
              <a:p>
                <a:pPr algn="l">
                  <a:spcAft>
                    <a:spcPts val="1200"/>
                  </a:spcAft>
                </a:pPr>
                <a:r>
                  <a:rPr lang="en-GB" sz="2200" dirty="0">
                    <a:latin typeface="Arial" panose="020B0604020202020204" pitchFamily="34" charset="0"/>
                    <a:cs typeface="Arial" panose="020B0604020202020204" pitchFamily="34" charset="0"/>
                  </a:rPr>
                  <a:t>Solve collisions in 1 dimension, </a:t>
                </a:r>
                <a:r>
                  <a:rPr lang="en-GB" sz="2200" b="1" dirty="0">
                    <a:latin typeface="Arial" panose="020B0604020202020204" pitchFamily="34" charset="0"/>
                    <a:cs typeface="Arial" panose="020B0604020202020204" pitchFamily="34" charset="0"/>
                  </a:rPr>
                  <a:t>collisions in 2 dimensions </a:t>
                </a:r>
              </a:p>
              <a:p>
                <a:pPr algn="l">
                  <a:spcAft>
                    <a:spcPts val="1200"/>
                  </a:spcAft>
                </a:pPr>
                <a:r>
                  <a:rPr lang="en-GB" sz="2200" dirty="0">
                    <a:latin typeface="Arial" panose="020B0604020202020204" pitchFamily="34" charset="0"/>
                    <a:cs typeface="Arial" panose="020B0604020202020204" pitchFamily="34" charset="0"/>
                  </a:rPr>
                  <a:t>Explain weightlessness,  demonstrate three laws of motion.  </a:t>
                </a:r>
              </a:p>
              <a:p>
                <a:pPr algn="l">
                  <a:spcAft>
                    <a:spcPts val="1200"/>
                  </a:spcAft>
                </a:pPr>
                <a:r>
                  <a:rPr lang="en-GB" sz="2200" dirty="0">
                    <a:latin typeface="Arial" panose="020B0604020202020204" pitchFamily="34" charset="0"/>
                    <a:cs typeface="Arial" panose="020B0604020202020204" pitchFamily="34" charset="0"/>
                  </a:rPr>
                  <a:t>experiments: verify F = ma, verify conservation of momentum. </a:t>
                </a:r>
              </a:p>
              <a:p>
                <a:pPr algn="l">
                  <a:spcAft>
                    <a:spcPts val="1200"/>
                  </a:spcAft>
                </a:pPr>
                <a:r>
                  <a:rPr lang="en-GB" sz="2200" dirty="0">
                    <a:latin typeface="Arial" panose="020B0604020202020204" pitchFamily="34" charset="0"/>
                    <a:cs typeface="Arial" panose="020B0604020202020204" pitchFamily="34" charset="0"/>
                  </a:rPr>
                  <a:t>Secondary data: to verify laws of motion during collisions </a:t>
                </a:r>
                <a:endParaRPr lang="en-US" sz="2200" dirty="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9813843D-F6C0-16E4-E61F-6E948D9C2383}"/>
                  </a:ext>
                </a:extLst>
              </p:cNvPr>
              <p:cNvSpPr txBox="1">
                <a:spLocks noRot="1" noChangeAspect="1" noMove="1" noResize="1" noEditPoints="1" noAdjustHandles="1" noChangeArrowheads="1" noChangeShapeType="1" noTextEdit="1"/>
              </p:cNvSpPr>
              <p:nvPr/>
            </p:nvSpPr>
            <p:spPr>
              <a:xfrm>
                <a:off x="277067" y="827054"/>
                <a:ext cx="8519885" cy="5865067"/>
              </a:xfrm>
              <a:prstGeom prst="rect">
                <a:avLst/>
              </a:prstGeom>
              <a:blipFill>
                <a:blip r:embed="rId2"/>
                <a:stretch>
                  <a:fillRect l="-930" t="-624" r="-1574" b="-1143"/>
                </a:stretch>
              </a:blipFill>
            </p:spPr>
            <p:txBody>
              <a:bodyPr/>
              <a:lstStyle/>
              <a:p>
                <a:r>
                  <a:rPr lang="en-GB">
                    <a:noFill/>
                  </a:rPr>
                  <a:t> </a:t>
                </a:r>
              </a:p>
            </p:txBody>
          </p:sp>
        </mc:Fallback>
      </mc:AlternateContent>
    </p:spTree>
    <p:extLst>
      <p:ext uri="{BB962C8B-B14F-4D97-AF65-F5344CB8AC3E}">
        <p14:creationId xmlns:p14="http://schemas.microsoft.com/office/powerpoint/2010/main" val="8252223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3FBD5-3806-A219-2A0F-509AC7627B07}"/>
              </a:ext>
            </a:extLst>
          </p:cNvPr>
          <p:cNvSpPr>
            <a:spLocks noGrp="1"/>
          </p:cNvSpPr>
          <p:nvPr>
            <p:ph type="title"/>
          </p:nvPr>
        </p:nvSpPr>
        <p:spPr>
          <a:xfrm>
            <a:off x="4357992" y="3054308"/>
            <a:ext cx="1595336" cy="934032"/>
          </a:xfrm>
        </p:spPr>
        <p:txBody>
          <a:bodyPr/>
          <a:lstStyle/>
          <a:p>
            <a:r>
              <a:rPr lang="en-GB" dirty="0"/>
              <a:t>End</a:t>
            </a:r>
          </a:p>
        </p:txBody>
      </p:sp>
    </p:spTree>
    <p:extLst>
      <p:ext uri="{BB962C8B-B14F-4D97-AF65-F5344CB8AC3E}">
        <p14:creationId xmlns:p14="http://schemas.microsoft.com/office/powerpoint/2010/main" val="414299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5">
            <a:extLst>
              <a:ext uri="{FF2B5EF4-FFF2-40B4-BE49-F238E27FC236}">
                <a16:creationId xmlns:a16="http://schemas.microsoft.com/office/drawing/2014/main" id="{0F09444A-5A16-CE1C-F3B2-BDA0B2518231}"/>
              </a:ext>
            </a:extLst>
          </p:cNvPr>
          <p:cNvSpPr txBox="1">
            <a:spLocks noChangeArrowheads="1"/>
          </p:cNvSpPr>
          <p:nvPr/>
        </p:nvSpPr>
        <p:spPr bwMode="auto">
          <a:xfrm>
            <a:off x="539749" y="1209452"/>
            <a:ext cx="8353425" cy="584775"/>
          </a:xfrm>
          <a:prstGeom prst="rect">
            <a:avLst/>
          </a:prstGeom>
          <a:solidFill>
            <a:srgbClr val="FFFFCC"/>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a:t>The SI Unit of Force is the </a:t>
            </a:r>
            <a:r>
              <a:rPr lang="en-IE" altLang="en-US" sz="3200" b="1"/>
              <a:t>newton (N).</a:t>
            </a:r>
            <a:endParaRPr lang="en-GB" altLang="en-US" sz="3200" b="1"/>
          </a:p>
        </p:txBody>
      </p:sp>
      <p:sp>
        <p:nvSpPr>
          <p:cNvPr id="6" name="Arrow: Down 5">
            <a:extLst>
              <a:ext uri="{FF2B5EF4-FFF2-40B4-BE49-F238E27FC236}">
                <a16:creationId xmlns:a16="http://schemas.microsoft.com/office/drawing/2014/main" id="{EACE0245-A212-DBBA-3514-73B922576EB2}"/>
              </a:ext>
            </a:extLst>
          </p:cNvPr>
          <p:cNvSpPr/>
          <p:nvPr/>
        </p:nvSpPr>
        <p:spPr>
          <a:xfrm>
            <a:off x="2219024" y="5051385"/>
            <a:ext cx="284480" cy="595947"/>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EBC1E6-91AA-27DC-78E8-2C74CB85749E}"/>
                  </a:ext>
                </a:extLst>
              </p:cNvPr>
              <p:cNvSpPr txBox="1"/>
              <p:nvPr/>
            </p:nvSpPr>
            <p:spPr>
              <a:xfrm>
                <a:off x="2658377" y="5081069"/>
                <a:ext cx="1574021"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𝑊</m:t>
                      </m:r>
                      <m:r>
                        <a:rPr lang="en-GB" sz="2800" b="0" i="1" smtClean="0">
                          <a:latin typeface="Cambria Math" panose="02040503050406030204" pitchFamily="18" charset="0"/>
                        </a:rPr>
                        <m:t>≈1</m:t>
                      </m:r>
                      <m:r>
                        <a:rPr lang="en-GB" sz="2800" b="0" i="1" smtClean="0">
                          <a:latin typeface="Cambria Math" panose="02040503050406030204" pitchFamily="18" charset="0"/>
                        </a:rPr>
                        <m:t>𝑁</m:t>
                      </m:r>
                    </m:oMath>
                  </m:oMathPara>
                </a14:m>
                <a:endParaRPr lang="en-GB" sz="2800"/>
              </a:p>
            </p:txBody>
          </p:sp>
        </mc:Choice>
        <mc:Fallback xmlns="">
          <p:sp>
            <p:nvSpPr>
              <p:cNvPr id="7" name="TextBox 6">
                <a:extLst>
                  <a:ext uri="{FF2B5EF4-FFF2-40B4-BE49-F238E27FC236}">
                    <a16:creationId xmlns:a16="http://schemas.microsoft.com/office/drawing/2014/main" id="{DAEBC1E6-91AA-27DC-78E8-2C74CB85749E}"/>
                  </a:ext>
                </a:extLst>
              </p:cNvPr>
              <p:cNvSpPr txBox="1">
                <a:spLocks noRot="1" noChangeAspect="1" noMove="1" noResize="1" noEditPoints="1" noAdjustHandles="1" noChangeArrowheads="1" noChangeShapeType="1" noTextEdit="1"/>
              </p:cNvSpPr>
              <p:nvPr/>
            </p:nvSpPr>
            <p:spPr>
              <a:xfrm>
                <a:off x="2658377" y="5081069"/>
                <a:ext cx="1574021" cy="523220"/>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03D43B1-1F29-D8A6-6D3B-77B3219D18FD}"/>
              </a:ext>
            </a:extLst>
          </p:cNvPr>
          <p:cNvSpPr txBox="1"/>
          <p:nvPr/>
        </p:nvSpPr>
        <p:spPr>
          <a:xfrm>
            <a:off x="3571759" y="3069116"/>
            <a:ext cx="3011921" cy="954107"/>
          </a:xfrm>
          <a:prstGeom prst="rect">
            <a:avLst/>
          </a:prstGeom>
          <a:noFill/>
        </p:spPr>
        <p:txBody>
          <a:bodyPr wrap="square" rtlCol="0">
            <a:spAutoFit/>
          </a:bodyPr>
          <a:lstStyle/>
          <a:p>
            <a:pPr algn="l"/>
            <a:r>
              <a:rPr lang="en-GB" sz="2800" dirty="0"/>
              <a:t>About the weight of a calculator.</a:t>
            </a:r>
          </a:p>
        </p:txBody>
      </p:sp>
      <p:grpSp>
        <p:nvGrpSpPr>
          <p:cNvPr id="6318" name="Group 6317">
            <a:extLst>
              <a:ext uri="{FF2B5EF4-FFF2-40B4-BE49-F238E27FC236}">
                <a16:creationId xmlns:a16="http://schemas.microsoft.com/office/drawing/2014/main" id="{871075B2-936A-2FA1-C699-E69D67FAD03C}"/>
              </a:ext>
            </a:extLst>
          </p:cNvPr>
          <p:cNvGrpSpPr/>
          <p:nvPr/>
        </p:nvGrpSpPr>
        <p:grpSpPr>
          <a:xfrm>
            <a:off x="1634824" y="2347756"/>
            <a:ext cx="1452880" cy="2485918"/>
            <a:chOff x="1634824" y="2347756"/>
            <a:chExt cx="1452880" cy="2485918"/>
          </a:xfrm>
        </p:grpSpPr>
        <p:sp>
          <p:nvSpPr>
            <p:cNvPr id="9" name="Rectangle: Rounded Corners 8">
              <a:extLst>
                <a:ext uri="{FF2B5EF4-FFF2-40B4-BE49-F238E27FC236}">
                  <a16:creationId xmlns:a16="http://schemas.microsoft.com/office/drawing/2014/main" id="{FDD2E28D-1EEE-E25B-3876-1AEA3FE8AC0A}"/>
                </a:ext>
              </a:extLst>
            </p:cNvPr>
            <p:cNvSpPr/>
            <p:nvPr/>
          </p:nvSpPr>
          <p:spPr>
            <a:xfrm>
              <a:off x="1634824" y="2347756"/>
              <a:ext cx="1452880" cy="2485918"/>
            </a:xfrm>
            <a:prstGeom prst="roundRect">
              <a:avLst>
                <a:gd name="adj" fmla="val 8275"/>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B3E07A49-9C12-3317-EBEA-7CBD714BA458}"/>
                </a:ext>
              </a:extLst>
            </p:cNvPr>
            <p:cNvSpPr/>
            <p:nvPr/>
          </p:nvSpPr>
          <p:spPr>
            <a:xfrm>
              <a:off x="1736424" y="2632236"/>
              <a:ext cx="1263747" cy="436880"/>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E5E85CFF-05E7-45C5-E927-64501B0A3AFD}"/>
                </a:ext>
              </a:extLst>
            </p:cNvPr>
            <p:cNvGrpSpPr/>
            <p:nvPr/>
          </p:nvGrpSpPr>
          <p:grpSpPr>
            <a:xfrm>
              <a:off x="1685623" y="3342734"/>
              <a:ext cx="1365347" cy="110972"/>
              <a:chOff x="4775200" y="2377440"/>
              <a:chExt cx="3500120" cy="284480"/>
            </a:xfrm>
          </p:grpSpPr>
          <p:grpSp>
            <p:nvGrpSpPr>
              <p:cNvPr id="13" name="Group 12">
                <a:extLst>
                  <a:ext uri="{FF2B5EF4-FFF2-40B4-BE49-F238E27FC236}">
                    <a16:creationId xmlns:a16="http://schemas.microsoft.com/office/drawing/2014/main" id="{EC2CE250-F2FE-23B3-7F71-A9BE79521324}"/>
                  </a:ext>
                </a:extLst>
              </p:cNvPr>
              <p:cNvGrpSpPr/>
              <p:nvPr/>
            </p:nvGrpSpPr>
            <p:grpSpPr>
              <a:xfrm>
                <a:off x="4775200" y="2377440"/>
                <a:ext cx="518160" cy="284480"/>
                <a:chOff x="4775200" y="2377440"/>
                <a:chExt cx="518160" cy="284480"/>
              </a:xfrm>
            </p:grpSpPr>
            <p:sp>
              <p:nvSpPr>
                <p:cNvPr id="11" name="Rectangle: Rounded Corners 10">
                  <a:extLst>
                    <a:ext uri="{FF2B5EF4-FFF2-40B4-BE49-F238E27FC236}">
                      <a16:creationId xmlns:a16="http://schemas.microsoft.com/office/drawing/2014/main" id="{D778CFA3-464B-ACEA-FB11-BE779E38F5D3}"/>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9334C712-74C1-B315-92BC-095A1AAD08B3}"/>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43A9B134-5011-D623-A78C-ED3EDBF1E8D7}"/>
                  </a:ext>
                </a:extLst>
              </p:cNvPr>
              <p:cNvGrpSpPr/>
              <p:nvPr/>
            </p:nvGrpSpPr>
            <p:grpSpPr>
              <a:xfrm>
                <a:off x="5371592" y="2377440"/>
                <a:ext cx="518160" cy="284480"/>
                <a:chOff x="4775200" y="2377440"/>
                <a:chExt cx="518160" cy="284480"/>
              </a:xfrm>
            </p:grpSpPr>
            <p:sp>
              <p:nvSpPr>
                <p:cNvPr id="15" name="Rectangle: Rounded Corners 14">
                  <a:extLst>
                    <a:ext uri="{FF2B5EF4-FFF2-40B4-BE49-F238E27FC236}">
                      <a16:creationId xmlns:a16="http://schemas.microsoft.com/office/drawing/2014/main" id="{1743F8B3-F309-A08F-DD47-FE757F202E26}"/>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9710E953-61B1-F361-EAD5-528A73EF0381}"/>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743A4607-C594-BDEC-5299-CA4528369C8F}"/>
                  </a:ext>
                </a:extLst>
              </p:cNvPr>
              <p:cNvGrpSpPr/>
              <p:nvPr/>
            </p:nvGrpSpPr>
            <p:grpSpPr>
              <a:xfrm>
                <a:off x="5967984" y="2377440"/>
                <a:ext cx="518160" cy="284480"/>
                <a:chOff x="4775200" y="2377440"/>
                <a:chExt cx="518160" cy="284480"/>
              </a:xfrm>
            </p:grpSpPr>
            <p:sp>
              <p:nvSpPr>
                <p:cNvPr id="18" name="Rectangle: Rounded Corners 17">
                  <a:extLst>
                    <a:ext uri="{FF2B5EF4-FFF2-40B4-BE49-F238E27FC236}">
                      <a16:creationId xmlns:a16="http://schemas.microsoft.com/office/drawing/2014/main" id="{9F75C4DD-3E84-D7F9-DAB3-2F8F5FDE9AD3}"/>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5F4B2BF8-FCDC-8F47-4083-26E898CDACA9}"/>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443C8EAF-BFB0-E20F-D296-9115A8798BCC}"/>
                  </a:ext>
                </a:extLst>
              </p:cNvPr>
              <p:cNvGrpSpPr/>
              <p:nvPr/>
            </p:nvGrpSpPr>
            <p:grpSpPr>
              <a:xfrm>
                <a:off x="6564376" y="2377440"/>
                <a:ext cx="518160" cy="284480"/>
                <a:chOff x="4775200" y="2377440"/>
                <a:chExt cx="518160" cy="284480"/>
              </a:xfrm>
            </p:grpSpPr>
            <p:sp>
              <p:nvSpPr>
                <p:cNvPr id="21" name="Rectangle: Rounded Corners 20">
                  <a:extLst>
                    <a:ext uri="{FF2B5EF4-FFF2-40B4-BE49-F238E27FC236}">
                      <a16:creationId xmlns:a16="http://schemas.microsoft.com/office/drawing/2014/main" id="{3E9FDBC4-3C79-2729-0C37-FC0E2EAD656D}"/>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B55715C2-E5D3-EAFA-DBB5-6111BDBA00A4}"/>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08A3C38-79B5-D56A-0561-5E5C64C27487}"/>
                  </a:ext>
                </a:extLst>
              </p:cNvPr>
              <p:cNvGrpSpPr/>
              <p:nvPr/>
            </p:nvGrpSpPr>
            <p:grpSpPr>
              <a:xfrm>
                <a:off x="7160768" y="2377440"/>
                <a:ext cx="518160" cy="284480"/>
                <a:chOff x="4775200" y="2377440"/>
                <a:chExt cx="518160" cy="284480"/>
              </a:xfrm>
            </p:grpSpPr>
            <p:sp>
              <p:nvSpPr>
                <p:cNvPr id="24" name="Rectangle: Rounded Corners 23">
                  <a:extLst>
                    <a:ext uri="{FF2B5EF4-FFF2-40B4-BE49-F238E27FC236}">
                      <a16:creationId xmlns:a16="http://schemas.microsoft.com/office/drawing/2014/main" id="{AC97F361-200A-6A9D-4809-926B5FF6BB45}"/>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A9C7AE69-415E-678E-DE52-F25E13ACB822}"/>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439DFDB2-B956-F4BA-68B3-7A818264A9E0}"/>
                  </a:ext>
                </a:extLst>
              </p:cNvPr>
              <p:cNvGrpSpPr/>
              <p:nvPr/>
            </p:nvGrpSpPr>
            <p:grpSpPr>
              <a:xfrm>
                <a:off x="7757160" y="2377440"/>
                <a:ext cx="518160" cy="284480"/>
                <a:chOff x="4775200" y="2377440"/>
                <a:chExt cx="518160" cy="284480"/>
              </a:xfrm>
            </p:grpSpPr>
            <p:sp>
              <p:nvSpPr>
                <p:cNvPr id="27" name="Rectangle: Rounded Corners 26">
                  <a:extLst>
                    <a:ext uri="{FF2B5EF4-FFF2-40B4-BE49-F238E27FC236}">
                      <a16:creationId xmlns:a16="http://schemas.microsoft.com/office/drawing/2014/main" id="{652DDF09-0EC7-5208-6464-D48A75420590}"/>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17DA67EA-4D50-9DA5-F59C-BEC288353E3A}"/>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3" name="Group 32">
              <a:extLst>
                <a:ext uri="{FF2B5EF4-FFF2-40B4-BE49-F238E27FC236}">
                  <a16:creationId xmlns:a16="http://schemas.microsoft.com/office/drawing/2014/main" id="{46B1F85C-88D4-0559-03E6-C07324D37CC8}"/>
                </a:ext>
              </a:extLst>
            </p:cNvPr>
            <p:cNvGrpSpPr/>
            <p:nvPr/>
          </p:nvGrpSpPr>
          <p:grpSpPr>
            <a:xfrm>
              <a:off x="1685623" y="3693988"/>
              <a:ext cx="1365347" cy="110972"/>
              <a:chOff x="4775200" y="2377440"/>
              <a:chExt cx="3500120" cy="284480"/>
            </a:xfrm>
          </p:grpSpPr>
          <p:grpSp>
            <p:nvGrpSpPr>
              <p:cNvPr id="34" name="Group 33">
                <a:extLst>
                  <a:ext uri="{FF2B5EF4-FFF2-40B4-BE49-F238E27FC236}">
                    <a16:creationId xmlns:a16="http://schemas.microsoft.com/office/drawing/2014/main" id="{36849DF7-AED7-07BF-CE2E-E1B68CFA59C2}"/>
                  </a:ext>
                </a:extLst>
              </p:cNvPr>
              <p:cNvGrpSpPr/>
              <p:nvPr/>
            </p:nvGrpSpPr>
            <p:grpSpPr>
              <a:xfrm>
                <a:off x="4775200" y="2377440"/>
                <a:ext cx="518160" cy="284480"/>
                <a:chOff x="4775200" y="2377440"/>
                <a:chExt cx="518160" cy="284480"/>
              </a:xfrm>
            </p:grpSpPr>
            <p:sp>
              <p:nvSpPr>
                <p:cNvPr id="50" name="Rectangle: Rounded Corners 49">
                  <a:extLst>
                    <a:ext uri="{FF2B5EF4-FFF2-40B4-BE49-F238E27FC236}">
                      <a16:creationId xmlns:a16="http://schemas.microsoft.com/office/drawing/2014/main" id="{0356864B-C14B-AF18-24B5-52F5B64E70CE}"/>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3052853D-E45F-307E-1505-DFAEBED9E845}"/>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542CDA2F-570E-E172-76E3-5B4D25E88F70}"/>
                  </a:ext>
                </a:extLst>
              </p:cNvPr>
              <p:cNvGrpSpPr/>
              <p:nvPr/>
            </p:nvGrpSpPr>
            <p:grpSpPr>
              <a:xfrm>
                <a:off x="5371592" y="2377440"/>
                <a:ext cx="518160" cy="284480"/>
                <a:chOff x="4775200" y="2377440"/>
                <a:chExt cx="518160" cy="284480"/>
              </a:xfrm>
            </p:grpSpPr>
            <p:sp>
              <p:nvSpPr>
                <p:cNvPr id="48" name="Rectangle: Rounded Corners 47">
                  <a:extLst>
                    <a:ext uri="{FF2B5EF4-FFF2-40B4-BE49-F238E27FC236}">
                      <a16:creationId xmlns:a16="http://schemas.microsoft.com/office/drawing/2014/main" id="{EA10180B-82BF-ACEF-7367-BA8A802D2F53}"/>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BEC2E82C-2B14-A97C-2B95-ADD2E7B0ADDB}"/>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AF2A5A1E-E58B-769B-FAD0-C79664D2D282}"/>
                  </a:ext>
                </a:extLst>
              </p:cNvPr>
              <p:cNvGrpSpPr/>
              <p:nvPr/>
            </p:nvGrpSpPr>
            <p:grpSpPr>
              <a:xfrm>
                <a:off x="5967984" y="2377440"/>
                <a:ext cx="518160" cy="284480"/>
                <a:chOff x="4775200" y="2377440"/>
                <a:chExt cx="518160" cy="284480"/>
              </a:xfrm>
            </p:grpSpPr>
            <p:sp>
              <p:nvSpPr>
                <p:cNvPr id="46" name="Rectangle: Rounded Corners 45">
                  <a:extLst>
                    <a:ext uri="{FF2B5EF4-FFF2-40B4-BE49-F238E27FC236}">
                      <a16:creationId xmlns:a16="http://schemas.microsoft.com/office/drawing/2014/main" id="{B860C703-2EDF-AAC4-C2CE-ED2E5D461357}"/>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8B654AAF-1C0E-2EAD-28FC-835ABAB036DA}"/>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6319EE61-FB4D-F715-3EC2-BF7A84129EA2}"/>
                  </a:ext>
                </a:extLst>
              </p:cNvPr>
              <p:cNvGrpSpPr/>
              <p:nvPr/>
            </p:nvGrpSpPr>
            <p:grpSpPr>
              <a:xfrm>
                <a:off x="6564376" y="2377440"/>
                <a:ext cx="518160" cy="284480"/>
                <a:chOff x="4775200" y="2377440"/>
                <a:chExt cx="518160" cy="284480"/>
              </a:xfrm>
            </p:grpSpPr>
            <p:sp>
              <p:nvSpPr>
                <p:cNvPr id="44" name="Rectangle: Rounded Corners 43">
                  <a:extLst>
                    <a:ext uri="{FF2B5EF4-FFF2-40B4-BE49-F238E27FC236}">
                      <a16:creationId xmlns:a16="http://schemas.microsoft.com/office/drawing/2014/main" id="{24E27BA8-3DDD-E4FA-402C-1837C5950D2D}"/>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FDB0A870-7A77-2207-AB07-04A21BE788DB}"/>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F291CCD9-3D40-46FF-C589-70F05578E9B1}"/>
                  </a:ext>
                </a:extLst>
              </p:cNvPr>
              <p:cNvGrpSpPr/>
              <p:nvPr/>
            </p:nvGrpSpPr>
            <p:grpSpPr>
              <a:xfrm>
                <a:off x="7160768" y="2377440"/>
                <a:ext cx="518160" cy="284480"/>
                <a:chOff x="4775200" y="2377440"/>
                <a:chExt cx="518160" cy="284480"/>
              </a:xfrm>
            </p:grpSpPr>
            <p:sp>
              <p:nvSpPr>
                <p:cNvPr id="42" name="Rectangle: Rounded Corners 41">
                  <a:extLst>
                    <a:ext uri="{FF2B5EF4-FFF2-40B4-BE49-F238E27FC236}">
                      <a16:creationId xmlns:a16="http://schemas.microsoft.com/office/drawing/2014/main" id="{A25B4C84-204F-A91F-8AD3-5ABE694A77AA}"/>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30C6AA7C-D4F4-CE31-4876-CCDD472F8EFD}"/>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B6DA6BB0-857E-3149-25A1-5A30A273F004}"/>
                  </a:ext>
                </a:extLst>
              </p:cNvPr>
              <p:cNvGrpSpPr/>
              <p:nvPr/>
            </p:nvGrpSpPr>
            <p:grpSpPr>
              <a:xfrm>
                <a:off x="7757160" y="2377440"/>
                <a:ext cx="518160" cy="284480"/>
                <a:chOff x="4775200" y="2377440"/>
                <a:chExt cx="518160" cy="284480"/>
              </a:xfrm>
            </p:grpSpPr>
            <p:sp>
              <p:nvSpPr>
                <p:cNvPr id="40" name="Rectangle: Rounded Corners 39">
                  <a:extLst>
                    <a:ext uri="{FF2B5EF4-FFF2-40B4-BE49-F238E27FC236}">
                      <a16:creationId xmlns:a16="http://schemas.microsoft.com/office/drawing/2014/main" id="{4244A639-1F63-F066-2480-3C9DEC89EFCB}"/>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27931BE9-4796-A940-ACB3-DA9E00981CC0}"/>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2" name="Group 51">
              <a:extLst>
                <a:ext uri="{FF2B5EF4-FFF2-40B4-BE49-F238E27FC236}">
                  <a16:creationId xmlns:a16="http://schemas.microsoft.com/office/drawing/2014/main" id="{F60C5520-BD2C-5C76-5F89-AB68C605F825}"/>
                </a:ext>
              </a:extLst>
            </p:cNvPr>
            <p:cNvGrpSpPr/>
            <p:nvPr/>
          </p:nvGrpSpPr>
          <p:grpSpPr>
            <a:xfrm>
              <a:off x="1685623" y="3518361"/>
              <a:ext cx="1365347" cy="110972"/>
              <a:chOff x="4775200" y="2377440"/>
              <a:chExt cx="3500120" cy="284480"/>
            </a:xfrm>
          </p:grpSpPr>
          <p:grpSp>
            <p:nvGrpSpPr>
              <p:cNvPr id="53" name="Group 52">
                <a:extLst>
                  <a:ext uri="{FF2B5EF4-FFF2-40B4-BE49-F238E27FC236}">
                    <a16:creationId xmlns:a16="http://schemas.microsoft.com/office/drawing/2014/main" id="{7890536A-742C-C757-5C03-BCA2546754BC}"/>
                  </a:ext>
                </a:extLst>
              </p:cNvPr>
              <p:cNvGrpSpPr/>
              <p:nvPr/>
            </p:nvGrpSpPr>
            <p:grpSpPr>
              <a:xfrm>
                <a:off x="4775200" y="2377440"/>
                <a:ext cx="518160" cy="284480"/>
                <a:chOff x="4775200" y="2377440"/>
                <a:chExt cx="518160" cy="284480"/>
              </a:xfrm>
            </p:grpSpPr>
            <p:sp>
              <p:nvSpPr>
                <p:cNvPr id="6152" name="Rectangle: Rounded Corners 6151">
                  <a:extLst>
                    <a:ext uri="{FF2B5EF4-FFF2-40B4-BE49-F238E27FC236}">
                      <a16:creationId xmlns:a16="http://schemas.microsoft.com/office/drawing/2014/main" id="{5B890366-3641-593F-6416-BCFF63B9483A}"/>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3" name="Freeform: Shape 6152">
                  <a:extLst>
                    <a:ext uri="{FF2B5EF4-FFF2-40B4-BE49-F238E27FC236}">
                      <a16:creationId xmlns:a16="http://schemas.microsoft.com/office/drawing/2014/main" id="{7A22605E-233A-5543-3946-C81C0130E68F}"/>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29241659-CAA7-C787-2392-DF0E19FB4941}"/>
                  </a:ext>
                </a:extLst>
              </p:cNvPr>
              <p:cNvGrpSpPr/>
              <p:nvPr/>
            </p:nvGrpSpPr>
            <p:grpSpPr>
              <a:xfrm>
                <a:off x="5371592" y="2377440"/>
                <a:ext cx="518160" cy="284480"/>
                <a:chOff x="4775200" y="2377440"/>
                <a:chExt cx="518160" cy="284480"/>
              </a:xfrm>
            </p:grpSpPr>
            <p:sp>
              <p:nvSpPr>
                <p:cNvPr id="6150" name="Rectangle: Rounded Corners 6149">
                  <a:extLst>
                    <a:ext uri="{FF2B5EF4-FFF2-40B4-BE49-F238E27FC236}">
                      <a16:creationId xmlns:a16="http://schemas.microsoft.com/office/drawing/2014/main" id="{B2462BB7-9C6B-5797-E051-030309FF0B99}"/>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1" name="Freeform: Shape 6150">
                  <a:extLst>
                    <a:ext uri="{FF2B5EF4-FFF2-40B4-BE49-F238E27FC236}">
                      <a16:creationId xmlns:a16="http://schemas.microsoft.com/office/drawing/2014/main" id="{9F485341-146C-D33E-69F1-5B026A2629F4}"/>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02962737-1B09-A627-8112-CF37CF45E06C}"/>
                  </a:ext>
                </a:extLst>
              </p:cNvPr>
              <p:cNvGrpSpPr/>
              <p:nvPr/>
            </p:nvGrpSpPr>
            <p:grpSpPr>
              <a:xfrm>
                <a:off x="5967984" y="2377440"/>
                <a:ext cx="518160" cy="284480"/>
                <a:chOff x="4775200" y="2377440"/>
                <a:chExt cx="518160" cy="284480"/>
              </a:xfrm>
            </p:grpSpPr>
            <p:sp>
              <p:nvSpPr>
                <p:cNvPr id="6145" name="Rectangle: Rounded Corners 6144">
                  <a:extLst>
                    <a:ext uri="{FF2B5EF4-FFF2-40B4-BE49-F238E27FC236}">
                      <a16:creationId xmlns:a16="http://schemas.microsoft.com/office/drawing/2014/main" id="{C92B0090-95EB-40F4-3448-4D1EB27006E6}"/>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6" name="Freeform: Shape 6145">
                  <a:extLst>
                    <a:ext uri="{FF2B5EF4-FFF2-40B4-BE49-F238E27FC236}">
                      <a16:creationId xmlns:a16="http://schemas.microsoft.com/office/drawing/2014/main" id="{D2D20A96-F07E-1587-82EE-DD2E8357F4C4}"/>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FCC5E972-FC76-8560-46F5-CB7D3D93A890}"/>
                  </a:ext>
                </a:extLst>
              </p:cNvPr>
              <p:cNvGrpSpPr/>
              <p:nvPr/>
            </p:nvGrpSpPr>
            <p:grpSpPr>
              <a:xfrm>
                <a:off x="6564376" y="2377440"/>
                <a:ext cx="518160" cy="284480"/>
                <a:chOff x="4775200" y="2377440"/>
                <a:chExt cx="518160" cy="284480"/>
              </a:xfrm>
            </p:grpSpPr>
            <p:sp>
              <p:nvSpPr>
                <p:cNvPr id="63" name="Rectangle: Rounded Corners 62">
                  <a:extLst>
                    <a:ext uri="{FF2B5EF4-FFF2-40B4-BE49-F238E27FC236}">
                      <a16:creationId xmlns:a16="http://schemas.microsoft.com/office/drawing/2014/main" id="{446029E7-F6E7-E45A-CC8C-12BE3BBA2CA6}"/>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4" name="Freeform: Shape 6143">
                  <a:extLst>
                    <a:ext uri="{FF2B5EF4-FFF2-40B4-BE49-F238E27FC236}">
                      <a16:creationId xmlns:a16="http://schemas.microsoft.com/office/drawing/2014/main" id="{D5F2769C-F2C7-36E0-E0DC-A617C26091B6}"/>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89D6691F-7015-14AD-CD2E-077BC59AAB4E}"/>
                  </a:ext>
                </a:extLst>
              </p:cNvPr>
              <p:cNvGrpSpPr/>
              <p:nvPr/>
            </p:nvGrpSpPr>
            <p:grpSpPr>
              <a:xfrm>
                <a:off x="7160768" y="2377440"/>
                <a:ext cx="518160" cy="284480"/>
                <a:chOff x="4775200" y="2377440"/>
                <a:chExt cx="518160" cy="284480"/>
              </a:xfrm>
            </p:grpSpPr>
            <p:sp>
              <p:nvSpPr>
                <p:cNvPr id="61" name="Rectangle: Rounded Corners 60">
                  <a:extLst>
                    <a:ext uri="{FF2B5EF4-FFF2-40B4-BE49-F238E27FC236}">
                      <a16:creationId xmlns:a16="http://schemas.microsoft.com/office/drawing/2014/main" id="{86D6289A-A904-374B-5C1B-5155D7106569}"/>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76B7A657-83A9-08C0-6D39-2028F2ADEEDA}"/>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5C1B785E-6B4E-8D16-7F98-B25582B3F058}"/>
                  </a:ext>
                </a:extLst>
              </p:cNvPr>
              <p:cNvGrpSpPr/>
              <p:nvPr/>
            </p:nvGrpSpPr>
            <p:grpSpPr>
              <a:xfrm>
                <a:off x="7757160" y="2377440"/>
                <a:ext cx="518160" cy="284480"/>
                <a:chOff x="4775200" y="2377440"/>
                <a:chExt cx="518160" cy="284480"/>
              </a:xfrm>
            </p:grpSpPr>
            <p:sp>
              <p:nvSpPr>
                <p:cNvPr id="59" name="Rectangle: Rounded Corners 58">
                  <a:extLst>
                    <a:ext uri="{FF2B5EF4-FFF2-40B4-BE49-F238E27FC236}">
                      <a16:creationId xmlns:a16="http://schemas.microsoft.com/office/drawing/2014/main" id="{795A07B2-EEF7-842D-D111-98882C73128D}"/>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79D75513-D2CE-7E1C-B635-3C74085099A4}"/>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192" name="Group 6191">
              <a:extLst>
                <a:ext uri="{FF2B5EF4-FFF2-40B4-BE49-F238E27FC236}">
                  <a16:creationId xmlns:a16="http://schemas.microsoft.com/office/drawing/2014/main" id="{4DC8FDFF-9AF7-19F6-E162-4B152F4672F5}"/>
                </a:ext>
              </a:extLst>
            </p:cNvPr>
            <p:cNvGrpSpPr/>
            <p:nvPr/>
          </p:nvGrpSpPr>
          <p:grpSpPr>
            <a:xfrm>
              <a:off x="1685623" y="4542458"/>
              <a:ext cx="1365347" cy="156541"/>
              <a:chOff x="4775200" y="2377440"/>
              <a:chExt cx="2903728" cy="284480"/>
            </a:xfrm>
          </p:grpSpPr>
          <p:grpSp>
            <p:nvGrpSpPr>
              <p:cNvPr id="6193" name="Group 6192">
                <a:extLst>
                  <a:ext uri="{FF2B5EF4-FFF2-40B4-BE49-F238E27FC236}">
                    <a16:creationId xmlns:a16="http://schemas.microsoft.com/office/drawing/2014/main" id="{5EC7AF1D-5761-BF63-507D-614F13896CB0}"/>
                  </a:ext>
                </a:extLst>
              </p:cNvPr>
              <p:cNvGrpSpPr/>
              <p:nvPr/>
            </p:nvGrpSpPr>
            <p:grpSpPr>
              <a:xfrm>
                <a:off x="4775200" y="2377440"/>
                <a:ext cx="518160" cy="284480"/>
                <a:chOff x="4775200" y="2377440"/>
                <a:chExt cx="518160" cy="284480"/>
              </a:xfrm>
            </p:grpSpPr>
            <p:sp>
              <p:nvSpPr>
                <p:cNvPr id="6209" name="Rectangle: Rounded Corners 6208">
                  <a:extLst>
                    <a:ext uri="{FF2B5EF4-FFF2-40B4-BE49-F238E27FC236}">
                      <a16:creationId xmlns:a16="http://schemas.microsoft.com/office/drawing/2014/main" id="{1E955C7A-1005-D577-DE2A-CE36365F4FA2}"/>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0" name="Freeform: Shape 6209">
                  <a:extLst>
                    <a:ext uri="{FF2B5EF4-FFF2-40B4-BE49-F238E27FC236}">
                      <a16:creationId xmlns:a16="http://schemas.microsoft.com/office/drawing/2014/main" id="{ECF0D0B1-2F8C-B865-643E-DEC0DB5F4E8A}"/>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94" name="Group 6193">
                <a:extLst>
                  <a:ext uri="{FF2B5EF4-FFF2-40B4-BE49-F238E27FC236}">
                    <a16:creationId xmlns:a16="http://schemas.microsoft.com/office/drawing/2014/main" id="{EDF1F3EB-A331-B554-1DB7-5F1C5A451F4C}"/>
                  </a:ext>
                </a:extLst>
              </p:cNvPr>
              <p:cNvGrpSpPr/>
              <p:nvPr/>
            </p:nvGrpSpPr>
            <p:grpSpPr>
              <a:xfrm>
                <a:off x="5371592" y="2377440"/>
                <a:ext cx="518160" cy="284480"/>
                <a:chOff x="4775200" y="2377440"/>
                <a:chExt cx="518160" cy="284480"/>
              </a:xfrm>
            </p:grpSpPr>
            <p:sp>
              <p:nvSpPr>
                <p:cNvPr id="6207" name="Rectangle: Rounded Corners 6206">
                  <a:extLst>
                    <a:ext uri="{FF2B5EF4-FFF2-40B4-BE49-F238E27FC236}">
                      <a16:creationId xmlns:a16="http://schemas.microsoft.com/office/drawing/2014/main" id="{D5087F80-3338-DCF8-29FD-283043828B09}"/>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8" name="Freeform: Shape 6207">
                  <a:extLst>
                    <a:ext uri="{FF2B5EF4-FFF2-40B4-BE49-F238E27FC236}">
                      <a16:creationId xmlns:a16="http://schemas.microsoft.com/office/drawing/2014/main" id="{3DA6C49E-4F55-06B3-11B2-EB458EE3BAE2}"/>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95" name="Group 6194">
                <a:extLst>
                  <a:ext uri="{FF2B5EF4-FFF2-40B4-BE49-F238E27FC236}">
                    <a16:creationId xmlns:a16="http://schemas.microsoft.com/office/drawing/2014/main" id="{50E071C0-8498-F803-5BBA-20767BA895ED}"/>
                  </a:ext>
                </a:extLst>
              </p:cNvPr>
              <p:cNvGrpSpPr/>
              <p:nvPr/>
            </p:nvGrpSpPr>
            <p:grpSpPr>
              <a:xfrm>
                <a:off x="5967984" y="2377440"/>
                <a:ext cx="518160" cy="284480"/>
                <a:chOff x="4775200" y="2377440"/>
                <a:chExt cx="518160" cy="284480"/>
              </a:xfrm>
            </p:grpSpPr>
            <p:sp>
              <p:nvSpPr>
                <p:cNvPr id="6205" name="Rectangle: Rounded Corners 6204">
                  <a:extLst>
                    <a:ext uri="{FF2B5EF4-FFF2-40B4-BE49-F238E27FC236}">
                      <a16:creationId xmlns:a16="http://schemas.microsoft.com/office/drawing/2014/main" id="{894D1218-9E86-E4E9-C392-34DCB6A476D3}"/>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6" name="Freeform: Shape 6205">
                  <a:extLst>
                    <a:ext uri="{FF2B5EF4-FFF2-40B4-BE49-F238E27FC236}">
                      <a16:creationId xmlns:a16="http://schemas.microsoft.com/office/drawing/2014/main" id="{5204ED0D-867A-CD05-5BD9-C426FD2394DE}"/>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96" name="Group 6195">
                <a:extLst>
                  <a:ext uri="{FF2B5EF4-FFF2-40B4-BE49-F238E27FC236}">
                    <a16:creationId xmlns:a16="http://schemas.microsoft.com/office/drawing/2014/main" id="{4F14FE20-A40E-B4E2-65A6-825ED65B2DC6}"/>
                  </a:ext>
                </a:extLst>
              </p:cNvPr>
              <p:cNvGrpSpPr/>
              <p:nvPr/>
            </p:nvGrpSpPr>
            <p:grpSpPr>
              <a:xfrm>
                <a:off x="6564376" y="2377440"/>
                <a:ext cx="518160" cy="284480"/>
                <a:chOff x="4775200" y="2377440"/>
                <a:chExt cx="518160" cy="284480"/>
              </a:xfrm>
            </p:grpSpPr>
            <p:sp>
              <p:nvSpPr>
                <p:cNvPr id="6203" name="Rectangle: Rounded Corners 6202">
                  <a:extLst>
                    <a:ext uri="{FF2B5EF4-FFF2-40B4-BE49-F238E27FC236}">
                      <a16:creationId xmlns:a16="http://schemas.microsoft.com/office/drawing/2014/main" id="{6D76417F-C7A8-D254-22F5-424FECBE5B70}"/>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4" name="Freeform: Shape 6203">
                  <a:extLst>
                    <a:ext uri="{FF2B5EF4-FFF2-40B4-BE49-F238E27FC236}">
                      <a16:creationId xmlns:a16="http://schemas.microsoft.com/office/drawing/2014/main" id="{5271566A-CCA5-5A97-729A-D3065148ACB7}"/>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97" name="Group 6196">
                <a:extLst>
                  <a:ext uri="{FF2B5EF4-FFF2-40B4-BE49-F238E27FC236}">
                    <a16:creationId xmlns:a16="http://schemas.microsoft.com/office/drawing/2014/main" id="{38EB7994-1D9C-A8E8-CCDA-4A39EA3AAA04}"/>
                  </a:ext>
                </a:extLst>
              </p:cNvPr>
              <p:cNvGrpSpPr/>
              <p:nvPr/>
            </p:nvGrpSpPr>
            <p:grpSpPr>
              <a:xfrm>
                <a:off x="7160768" y="2377440"/>
                <a:ext cx="518160" cy="284480"/>
                <a:chOff x="4775200" y="2377440"/>
                <a:chExt cx="518160" cy="284480"/>
              </a:xfrm>
            </p:grpSpPr>
            <p:sp>
              <p:nvSpPr>
                <p:cNvPr id="6201" name="Rectangle: Rounded Corners 6200">
                  <a:extLst>
                    <a:ext uri="{FF2B5EF4-FFF2-40B4-BE49-F238E27FC236}">
                      <a16:creationId xmlns:a16="http://schemas.microsoft.com/office/drawing/2014/main" id="{0F77BD92-BBDB-A829-19BD-0364F17A398A}"/>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2" name="Freeform: Shape 6201">
                  <a:extLst>
                    <a:ext uri="{FF2B5EF4-FFF2-40B4-BE49-F238E27FC236}">
                      <a16:creationId xmlns:a16="http://schemas.microsoft.com/office/drawing/2014/main" id="{95AF06EB-273D-DA82-D933-F3695F6FD38A}"/>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269" name="Group 6268">
              <a:extLst>
                <a:ext uri="{FF2B5EF4-FFF2-40B4-BE49-F238E27FC236}">
                  <a16:creationId xmlns:a16="http://schemas.microsoft.com/office/drawing/2014/main" id="{6DCEBB8A-BF06-D2C5-300E-EB455F676B59}"/>
                </a:ext>
              </a:extLst>
            </p:cNvPr>
            <p:cNvGrpSpPr/>
            <p:nvPr/>
          </p:nvGrpSpPr>
          <p:grpSpPr>
            <a:xfrm>
              <a:off x="1685623" y="4305391"/>
              <a:ext cx="1365347" cy="156541"/>
              <a:chOff x="4775200" y="2377440"/>
              <a:chExt cx="2903728" cy="284480"/>
            </a:xfrm>
          </p:grpSpPr>
          <p:grpSp>
            <p:nvGrpSpPr>
              <p:cNvPr id="6270" name="Group 6269">
                <a:extLst>
                  <a:ext uri="{FF2B5EF4-FFF2-40B4-BE49-F238E27FC236}">
                    <a16:creationId xmlns:a16="http://schemas.microsoft.com/office/drawing/2014/main" id="{F6FC6A1C-D924-A8D8-4380-9188C1F1D847}"/>
                  </a:ext>
                </a:extLst>
              </p:cNvPr>
              <p:cNvGrpSpPr/>
              <p:nvPr/>
            </p:nvGrpSpPr>
            <p:grpSpPr>
              <a:xfrm>
                <a:off x="4775200" y="2377440"/>
                <a:ext cx="518160" cy="284480"/>
                <a:chOff x="4775200" y="2377440"/>
                <a:chExt cx="518160" cy="284480"/>
              </a:xfrm>
            </p:grpSpPr>
            <p:sp>
              <p:nvSpPr>
                <p:cNvPr id="6283" name="Rectangle: Rounded Corners 6282">
                  <a:extLst>
                    <a:ext uri="{FF2B5EF4-FFF2-40B4-BE49-F238E27FC236}">
                      <a16:creationId xmlns:a16="http://schemas.microsoft.com/office/drawing/2014/main" id="{0ABD4D10-949F-DFD1-F11C-AFD2BE146E09}"/>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4" name="Freeform: Shape 6283">
                  <a:extLst>
                    <a:ext uri="{FF2B5EF4-FFF2-40B4-BE49-F238E27FC236}">
                      <a16:creationId xmlns:a16="http://schemas.microsoft.com/office/drawing/2014/main" id="{05152096-9686-688A-E5CB-ECC9D6D34624}"/>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71" name="Group 6270">
                <a:extLst>
                  <a:ext uri="{FF2B5EF4-FFF2-40B4-BE49-F238E27FC236}">
                    <a16:creationId xmlns:a16="http://schemas.microsoft.com/office/drawing/2014/main" id="{4E8BA1A3-150D-68E9-77AD-E8257F9DF1A9}"/>
                  </a:ext>
                </a:extLst>
              </p:cNvPr>
              <p:cNvGrpSpPr/>
              <p:nvPr/>
            </p:nvGrpSpPr>
            <p:grpSpPr>
              <a:xfrm>
                <a:off x="5371592" y="2377440"/>
                <a:ext cx="518160" cy="284480"/>
                <a:chOff x="4775200" y="2377440"/>
                <a:chExt cx="518160" cy="284480"/>
              </a:xfrm>
            </p:grpSpPr>
            <p:sp>
              <p:nvSpPr>
                <p:cNvPr id="6281" name="Rectangle: Rounded Corners 6280">
                  <a:extLst>
                    <a:ext uri="{FF2B5EF4-FFF2-40B4-BE49-F238E27FC236}">
                      <a16:creationId xmlns:a16="http://schemas.microsoft.com/office/drawing/2014/main" id="{85EFC151-2F42-A678-4EDB-73FDDC30BD6D}"/>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2" name="Freeform: Shape 6281">
                  <a:extLst>
                    <a:ext uri="{FF2B5EF4-FFF2-40B4-BE49-F238E27FC236}">
                      <a16:creationId xmlns:a16="http://schemas.microsoft.com/office/drawing/2014/main" id="{EEB2304B-2DC6-2A28-C711-E907B439BCE7}"/>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72" name="Group 6271">
                <a:extLst>
                  <a:ext uri="{FF2B5EF4-FFF2-40B4-BE49-F238E27FC236}">
                    <a16:creationId xmlns:a16="http://schemas.microsoft.com/office/drawing/2014/main" id="{C0D7EFAF-BD2A-2BDA-8DF5-C2B65444CE2A}"/>
                  </a:ext>
                </a:extLst>
              </p:cNvPr>
              <p:cNvGrpSpPr/>
              <p:nvPr/>
            </p:nvGrpSpPr>
            <p:grpSpPr>
              <a:xfrm>
                <a:off x="5967984" y="2377440"/>
                <a:ext cx="518160" cy="284480"/>
                <a:chOff x="4775200" y="2377440"/>
                <a:chExt cx="518160" cy="284480"/>
              </a:xfrm>
            </p:grpSpPr>
            <p:sp>
              <p:nvSpPr>
                <p:cNvPr id="6279" name="Rectangle: Rounded Corners 6278">
                  <a:extLst>
                    <a:ext uri="{FF2B5EF4-FFF2-40B4-BE49-F238E27FC236}">
                      <a16:creationId xmlns:a16="http://schemas.microsoft.com/office/drawing/2014/main" id="{D29D6D45-07DB-6BF4-2589-CBA12C855BEC}"/>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0" name="Freeform: Shape 6279">
                  <a:extLst>
                    <a:ext uri="{FF2B5EF4-FFF2-40B4-BE49-F238E27FC236}">
                      <a16:creationId xmlns:a16="http://schemas.microsoft.com/office/drawing/2014/main" id="{9BE28107-5703-BBF6-AA8D-903638433302}"/>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73" name="Group 6272">
                <a:extLst>
                  <a:ext uri="{FF2B5EF4-FFF2-40B4-BE49-F238E27FC236}">
                    <a16:creationId xmlns:a16="http://schemas.microsoft.com/office/drawing/2014/main" id="{2F84C83C-9B93-D9EB-E0C9-1172AF1E1086}"/>
                  </a:ext>
                </a:extLst>
              </p:cNvPr>
              <p:cNvGrpSpPr/>
              <p:nvPr/>
            </p:nvGrpSpPr>
            <p:grpSpPr>
              <a:xfrm>
                <a:off x="6564376" y="2377440"/>
                <a:ext cx="518160" cy="284480"/>
                <a:chOff x="4775200" y="2377440"/>
                <a:chExt cx="518160" cy="284480"/>
              </a:xfrm>
            </p:grpSpPr>
            <p:sp>
              <p:nvSpPr>
                <p:cNvPr id="6277" name="Rectangle: Rounded Corners 6276">
                  <a:extLst>
                    <a:ext uri="{FF2B5EF4-FFF2-40B4-BE49-F238E27FC236}">
                      <a16:creationId xmlns:a16="http://schemas.microsoft.com/office/drawing/2014/main" id="{B8EC6891-79FE-7EF0-1979-70BEEC821029}"/>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8" name="Freeform: Shape 6277">
                  <a:extLst>
                    <a:ext uri="{FF2B5EF4-FFF2-40B4-BE49-F238E27FC236}">
                      <a16:creationId xmlns:a16="http://schemas.microsoft.com/office/drawing/2014/main" id="{BB6996B5-98A6-1B78-50F9-87D23080A106}"/>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74" name="Group 6273">
                <a:extLst>
                  <a:ext uri="{FF2B5EF4-FFF2-40B4-BE49-F238E27FC236}">
                    <a16:creationId xmlns:a16="http://schemas.microsoft.com/office/drawing/2014/main" id="{7AC10FFD-7C7D-3C75-66CD-2D934D8CBD7F}"/>
                  </a:ext>
                </a:extLst>
              </p:cNvPr>
              <p:cNvGrpSpPr/>
              <p:nvPr/>
            </p:nvGrpSpPr>
            <p:grpSpPr>
              <a:xfrm>
                <a:off x="7160768" y="2377440"/>
                <a:ext cx="518160" cy="284480"/>
                <a:chOff x="4775200" y="2377440"/>
                <a:chExt cx="518160" cy="284480"/>
              </a:xfrm>
            </p:grpSpPr>
            <p:sp>
              <p:nvSpPr>
                <p:cNvPr id="6275" name="Rectangle: Rounded Corners 6274">
                  <a:extLst>
                    <a:ext uri="{FF2B5EF4-FFF2-40B4-BE49-F238E27FC236}">
                      <a16:creationId xmlns:a16="http://schemas.microsoft.com/office/drawing/2014/main" id="{3526B919-B0F1-017F-94E3-7EAD8F6A0D3F}"/>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6" name="Freeform: Shape 6275">
                  <a:extLst>
                    <a:ext uri="{FF2B5EF4-FFF2-40B4-BE49-F238E27FC236}">
                      <a16:creationId xmlns:a16="http://schemas.microsoft.com/office/drawing/2014/main" id="{630685D5-F888-46C8-2551-926415591EA1}"/>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285" name="Group 6284">
              <a:extLst>
                <a:ext uri="{FF2B5EF4-FFF2-40B4-BE49-F238E27FC236}">
                  <a16:creationId xmlns:a16="http://schemas.microsoft.com/office/drawing/2014/main" id="{51408684-4120-02D9-4390-E7BD8469C424}"/>
                </a:ext>
              </a:extLst>
            </p:cNvPr>
            <p:cNvGrpSpPr/>
            <p:nvPr/>
          </p:nvGrpSpPr>
          <p:grpSpPr>
            <a:xfrm>
              <a:off x="1685623" y="4082553"/>
              <a:ext cx="1365347" cy="156541"/>
              <a:chOff x="4775200" y="2377440"/>
              <a:chExt cx="2903728" cy="284480"/>
            </a:xfrm>
          </p:grpSpPr>
          <p:grpSp>
            <p:nvGrpSpPr>
              <p:cNvPr id="6286" name="Group 6285">
                <a:extLst>
                  <a:ext uri="{FF2B5EF4-FFF2-40B4-BE49-F238E27FC236}">
                    <a16:creationId xmlns:a16="http://schemas.microsoft.com/office/drawing/2014/main" id="{B769D9ED-A530-A23F-4434-00AF841939D1}"/>
                  </a:ext>
                </a:extLst>
              </p:cNvPr>
              <p:cNvGrpSpPr/>
              <p:nvPr/>
            </p:nvGrpSpPr>
            <p:grpSpPr>
              <a:xfrm>
                <a:off x="4775200" y="2377440"/>
                <a:ext cx="518160" cy="284480"/>
                <a:chOff x="4775200" y="2377440"/>
                <a:chExt cx="518160" cy="284480"/>
              </a:xfrm>
            </p:grpSpPr>
            <p:sp>
              <p:nvSpPr>
                <p:cNvPr id="6299" name="Rectangle: Rounded Corners 6298">
                  <a:extLst>
                    <a:ext uri="{FF2B5EF4-FFF2-40B4-BE49-F238E27FC236}">
                      <a16:creationId xmlns:a16="http://schemas.microsoft.com/office/drawing/2014/main" id="{6DDED962-0ADB-9C26-C6EA-32913A514B37}"/>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0" name="Freeform: Shape 6299">
                  <a:extLst>
                    <a:ext uri="{FF2B5EF4-FFF2-40B4-BE49-F238E27FC236}">
                      <a16:creationId xmlns:a16="http://schemas.microsoft.com/office/drawing/2014/main" id="{BA8CC2E8-DE05-4551-CB9C-1DFBCA888169}"/>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87" name="Group 6286">
                <a:extLst>
                  <a:ext uri="{FF2B5EF4-FFF2-40B4-BE49-F238E27FC236}">
                    <a16:creationId xmlns:a16="http://schemas.microsoft.com/office/drawing/2014/main" id="{F622ACF0-7714-B2D7-E903-7B59CF9B26A5}"/>
                  </a:ext>
                </a:extLst>
              </p:cNvPr>
              <p:cNvGrpSpPr/>
              <p:nvPr/>
            </p:nvGrpSpPr>
            <p:grpSpPr>
              <a:xfrm>
                <a:off x="5371592" y="2377440"/>
                <a:ext cx="518160" cy="284480"/>
                <a:chOff x="4775200" y="2377440"/>
                <a:chExt cx="518160" cy="284480"/>
              </a:xfrm>
            </p:grpSpPr>
            <p:sp>
              <p:nvSpPr>
                <p:cNvPr id="6297" name="Rectangle: Rounded Corners 6296">
                  <a:extLst>
                    <a:ext uri="{FF2B5EF4-FFF2-40B4-BE49-F238E27FC236}">
                      <a16:creationId xmlns:a16="http://schemas.microsoft.com/office/drawing/2014/main" id="{F206AA6A-49AD-A18F-ED79-0062EF234675}"/>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8" name="Freeform: Shape 6297">
                  <a:extLst>
                    <a:ext uri="{FF2B5EF4-FFF2-40B4-BE49-F238E27FC236}">
                      <a16:creationId xmlns:a16="http://schemas.microsoft.com/office/drawing/2014/main" id="{051EA39F-E357-A282-27D6-6ED23937D1F0}"/>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88" name="Group 6287">
                <a:extLst>
                  <a:ext uri="{FF2B5EF4-FFF2-40B4-BE49-F238E27FC236}">
                    <a16:creationId xmlns:a16="http://schemas.microsoft.com/office/drawing/2014/main" id="{867AF9A5-3D5E-5782-DE07-08C000EC7D20}"/>
                  </a:ext>
                </a:extLst>
              </p:cNvPr>
              <p:cNvGrpSpPr/>
              <p:nvPr/>
            </p:nvGrpSpPr>
            <p:grpSpPr>
              <a:xfrm>
                <a:off x="5967984" y="2377440"/>
                <a:ext cx="518160" cy="284480"/>
                <a:chOff x="4775200" y="2377440"/>
                <a:chExt cx="518160" cy="284480"/>
              </a:xfrm>
            </p:grpSpPr>
            <p:sp>
              <p:nvSpPr>
                <p:cNvPr id="6295" name="Rectangle: Rounded Corners 6294">
                  <a:extLst>
                    <a:ext uri="{FF2B5EF4-FFF2-40B4-BE49-F238E27FC236}">
                      <a16:creationId xmlns:a16="http://schemas.microsoft.com/office/drawing/2014/main" id="{D166F841-8BA7-B605-F494-F02FA7BA9608}"/>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6" name="Freeform: Shape 6295">
                  <a:extLst>
                    <a:ext uri="{FF2B5EF4-FFF2-40B4-BE49-F238E27FC236}">
                      <a16:creationId xmlns:a16="http://schemas.microsoft.com/office/drawing/2014/main" id="{B49B46FB-EFD3-8E89-C669-864919B1824F}"/>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89" name="Group 6288">
                <a:extLst>
                  <a:ext uri="{FF2B5EF4-FFF2-40B4-BE49-F238E27FC236}">
                    <a16:creationId xmlns:a16="http://schemas.microsoft.com/office/drawing/2014/main" id="{E74A06DA-10A5-6D2D-0AC7-D12B6BE7F373}"/>
                  </a:ext>
                </a:extLst>
              </p:cNvPr>
              <p:cNvGrpSpPr/>
              <p:nvPr/>
            </p:nvGrpSpPr>
            <p:grpSpPr>
              <a:xfrm>
                <a:off x="6564376" y="2377440"/>
                <a:ext cx="518160" cy="284480"/>
                <a:chOff x="4775200" y="2377440"/>
                <a:chExt cx="518160" cy="284480"/>
              </a:xfrm>
            </p:grpSpPr>
            <p:sp>
              <p:nvSpPr>
                <p:cNvPr id="6293" name="Rectangle: Rounded Corners 6292">
                  <a:extLst>
                    <a:ext uri="{FF2B5EF4-FFF2-40B4-BE49-F238E27FC236}">
                      <a16:creationId xmlns:a16="http://schemas.microsoft.com/office/drawing/2014/main" id="{92DFF9AC-9F34-CADE-D5D2-B7C548804136}"/>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4" name="Freeform: Shape 6293">
                  <a:extLst>
                    <a:ext uri="{FF2B5EF4-FFF2-40B4-BE49-F238E27FC236}">
                      <a16:creationId xmlns:a16="http://schemas.microsoft.com/office/drawing/2014/main" id="{91E1B841-9DCA-76E3-AF1B-F42D90130FA6}"/>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90" name="Group 6289">
                <a:extLst>
                  <a:ext uri="{FF2B5EF4-FFF2-40B4-BE49-F238E27FC236}">
                    <a16:creationId xmlns:a16="http://schemas.microsoft.com/office/drawing/2014/main" id="{5E34001B-E1BA-A7DE-23B5-FC272F466C3A}"/>
                  </a:ext>
                </a:extLst>
              </p:cNvPr>
              <p:cNvGrpSpPr/>
              <p:nvPr/>
            </p:nvGrpSpPr>
            <p:grpSpPr>
              <a:xfrm>
                <a:off x="7160768" y="2377440"/>
                <a:ext cx="518160" cy="284480"/>
                <a:chOff x="4775200" y="2377440"/>
                <a:chExt cx="518160" cy="284480"/>
              </a:xfrm>
            </p:grpSpPr>
            <p:sp>
              <p:nvSpPr>
                <p:cNvPr id="6291" name="Rectangle: Rounded Corners 6290">
                  <a:extLst>
                    <a:ext uri="{FF2B5EF4-FFF2-40B4-BE49-F238E27FC236}">
                      <a16:creationId xmlns:a16="http://schemas.microsoft.com/office/drawing/2014/main" id="{59E7EF81-A41C-00B6-5700-F7B672596E11}"/>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2" name="Freeform: Shape 6291">
                  <a:extLst>
                    <a:ext uri="{FF2B5EF4-FFF2-40B4-BE49-F238E27FC236}">
                      <a16:creationId xmlns:a16="http://schemas.microsoft.com/office/drawing/2014/main" id="{1E8E452F-B008-A487-B5D9-8D30EC6722ED}"/>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301" name="Group 6300">
              <a:extLst>
                <a:ext uri="{FF2B5EF4-FFF2-40B4-BE49-F238E27FC236}">
                  <a16:creationId xmlns:a16="http://schemas.microsoft.com/office/drawing/2014/main" id="{5DF73E18-CC72-6BB8-E9D0-5ED7D6681B1A}"/>
                </a:ext>
              </a:extLst>
            </p:cNvPr>
            <p:cNvGrpSpPr/>
            <p:nvPr/>
          </p:nvGrpSpPr>
          <p:grpSpPr>
            <a:xfrm>
              <a:off x="1685623" y="3874702"/>
              <a:ext cx="1365347" cy="156541"/>
              <a:chOff x="4775200" y="2377440"/>
              <a:chExt cx="2903728" cy="284480"/>
            </a:xfrm>
          </p:grpSpPr>
          <p:grpSp>
            <p:nvGrpSpPr>
              <p:cNvPr id="6302" name="Group 6301">
                <a:extLst>
                  <a:ext uri="{FF2B5EF4-FFF2-40B4-BE49-F238E27FC236}">
                    <a16:creationId xmlns:a16="http://schemas.microsoft.com/office/drawing/2014/main" id="{396CF589-C546-2FD3-D0B6-2B1CF27040C3}"/>
                  </a:ext>
                </a:extLst>
              </p:cNvPr>
              <p:cNvGrpSpPr/>
              <p:nvPr/>
            </p:nvGrpSpPr>
            <p:grpSpPr>
              <a:xfrm>
                <a:off x="4775200" y="2377440"/>
                <a:ext cx="518160" cy="284480"/>
                <a:chOff x="4775200" y="2377440"/>
                <a:chExt cx="518160" cy="284480"/>
              </a:xfrm>
            </p:grpSpPr>
            <p:sp>
              <p:nvSpPr>
                <p:cNvPr id="6315" name="Rectangle: Rounded Corners 6314">
                  <a:extLst>
                    <a:ext uri="{FF2B5EF4-FFF2-40B4-BE49-F238E27FC236}">
                      <a16:creationId xmlns:a16="http://schemas.microsoft.com/office/drawing/2014/main" id="{D24D48EC-FC67-7712-8060-5E8F1C6B3AB6}"/>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6" name="Freeform: Shape 6315">
                  <a:extLst>
                    <a:ext uri="{FF2B5EF4-FFF2-40B4-BE49-F238E27FC236}">
                      <a16:creationId xmlns:a16="http://schemas.microsoft.com/office/drawing/2014/main" id="{BF4DC3E4-AC28-BCEB-ECC3-F1B29EB8011A}"/>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03" name="Group 6302">
                <a:extLst>
                  <a:ext uri="{FF2B5EF4-FFF2-40B4-BE49-F238E27FC236}">
                    <a16:creationId xmlns:a16="http://schemas.microsoft.com/office/drawing/2014/main" id="{9AAF390C-44AA-DAEA-BAE9-741C166B0905}"/>
                  </a:ext>
                </a:extLst>
              </p:cNvPr>
              <p:cNvGrpSpPr/>
              <p:nvPr/>
            </p:nvGrpSpPr>
            <p:grpSpPr>
              <a:xfrm>
                <a:off x="5371592" y="2377440"/>
                <a:ext cx="518160" cy="284480"/>
                <a:chOff x="4775200" y="2377440"/>
                <a:chExt cx="518160" cy="284480"/>
              </a:xfrm>
            </p:grpSpPr>
            <p:sp>
              <p:nvSpPr>
                <p:cNvPr id="6313" name="Rectangle: Rounded Corners 6312">
                  <a:extLst>
                    <a:ext uri="{FF2B5EF4-FFF2-40B4-BE49-F238E27FC236}">
                      <a16:creationId xmlns:a16="http://schemas.microsoft.com/office/drawing/2014/main" id="{38C98E13-0B16-2F92-A88F-E4440C43CF47}"/>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4" name="Freeform: Shape 6313">
                  <a:extLst>
                    <a:ext uri="{FF2B5EF4-FFF2-40B4-BE49-F238E27FC236}">
                      <a16:creationId xmlns:a16="http://schemas.microsoft.com/office/drawing/2014/main" id="{DD9A74A7-5E5F-F078-7161-F4D61AA27E6A}"/>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04" name="Group 6303">
                <a:extLst>
                  <a:ext uri="{FF2B5EF4-FFF2-40B4-BE49-F238E27FC236}">
                    <a16:creationId xmlns:a16="http://schemas.microsoft.com/office/drawing/2014/main" id="{AE30C82B-82C7-B030-16CB-EDE49367801E}"/>
                  </a:ext>
                </a:extLst>
              </p:cNvPr>
              <p:cNvGrpSpPr/>
              <p:nvPr/>
            </p:nvGrpSpPr>
            <p:grpSpPr>
              <a:xfrm>
                <a:off x="5967984" y="2377440"/>
                <a:ext cx="518160" cy="284480"/>
                <a:chOff x="4775200" y="2377440"/>
                <a:chExt cx="518160" cy="284480"/>
              </a:xfrm>
            </p:grpSpPr>
            <p:sp>
              <p:nvSpPr>
                <p:cNvPr id="6311" name="Rectangle: Rounded Corners 6310">
                  <a:extLst>
                    <a:ext uri="{FF2B5EF4-FFF2-40B4-BE49-F238E27FC236}">
                      <a16:creationId xmlns:a16="http://schemas.microsoft.com/office/drawing/2014/main" id="{DD943B6B-7CC9-18ED-5B27-1C627EEA1581}"/>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2" name="Freeform: Shape 6311">
                  <a:extLst>
                    <a:ext uri="{FF2B5EF4-FFF2-40B4-BE49-F238E27FC236}">
                      <a16:creationId xmlns:a16="http://schemas.microsoft.com/office/drawing/2014/main" id="{BD548005-4247-5867-E2AE-B7AD0E338627}"/>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05" name="Group 6304">
                <a:extLst>
                  <a:ext uri="{FF2B5EF4-FFF2-40B4-BE49-F238E27FC236}">
                    <a16:creationId xmlns:a16="http://schemas.microsoft.com/office/drawing/2014/main" id="{03D9548E-B1C7-1E7E-E602-8AD070AD9EC3}"/>
                  </a:ext>
                </a:extLst>
              </p:cNvPr>
              <p:cNvGrpSpPr/>
              <p:nvPr/>
            </p:nvGrpSpPr>
            <p:grpSpPr>
              <a:xfrm>
                <a:off x="6564376" y="2377440"/>
                <a:ext cx="518160" cy="284480"/>
                <a:chOff x="4775200" y="2377440"/>
                <a:chExt cx="518160" cy="284480"/>
              </a:xfrm>
            </p:grpSpPr>
            <p:sp>
              <p:nvSpPr>
                <p:cNvPr id="6309" name="Rectangle: Rounded Corners 6308">
                  <a:extLst>
                    <a:ext uri="{FF2B5EF4-FFF2-40B4-BE49-F238E27FC236}">
                      <a16:creationId xmlns:a16="http://schemas.microsoft.com/office/drawing/2014/main" id="{B3A8D768-5BC8-0A10-4A2E-34D0CCD603CD}"/>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0" name="Freeform: Shape 6309">
                  <a:extLst>
                    <a:ext uri="{FF2B5EF4-FFF2-40B4-BE49-F238E27FC236}">
                      <a16:creationId xmlns:a16="http://schemas.microsoft.com/office/drawing/2014/main" id="{81A263FC-AC99-E131-F987-77C7325EC25D}"/>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06" name="Group 6305">
                <a:extLst>
                  <a:ext uri="{FF2B5EF4-FFF2-40B4-BE49-F238E27FC236}">
                    <a16:creationId xmlns:a16="http://schemas.microsoft.com/office/drawing/2014/main" id="{0DC71308-F862-13CC-8F91-FF06C7FD39C2}"/>
                  </a:ext>
                </a:extLst>
              </p:cNvPr>
              <p:cNvGrpSpPr/>
              <p:nvPr/>
            </p:nvGrpSpPr>
            <p:grpSpPr>
              <a:xfrm>
                <a:off x="7160768" y="2377440"/>
                <a:ext cx="518160" cy="284480"/>
                <a:chOff x="4775200" y="2377440"/>
                <a:chExt cx="518160" cy="284480"/>
              </a:xfrm>
            </p:grpSpPr>
            <p:sp>
              <p:nvSpPr>
                <p:cNvPr id="6307" name="Rectangle: Rounded Corners 6306">
                  <a:extLst>
                    <a:ext uri="{FF2B5EF4-FFF2-40B4-BE49-F238E27FC236}">
                      <a16:creationId xmlns:a16="http://schemas.microsoft.com/office/drawing/2014/main" id="{341BA616-EF78-898A-3217-F457A7CE261E}"/>
                    </a:ext>
                  </a:extLst>
                </p:cNvPr>
                <p:cNvSpPr/>
                <p:nvPr/>
              </p:nvSpPr>
              <p:spPr>
                <a:xfrm>
                  <a:off x="4775200" y="2377440"/>
                  <a:ext cx="518160" cy="284480"/>
                </a:xfrm>
                <a:prstGeom prst="roundRect">
                  <a:avLst/>
                </a:pr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8" name="Freeform: Shape 6307">
                  <a:extLst>
                    <a:ext uri="{FF2B5EF4-FFF2-40B4-BE49-F238E27FC236}">
                      <a16:creationId xmlns:a16="http://schemas.microsoft.com/office/drawing/2014/main" id="{5FCAA319-7E9C-C918-A8D7-63D12E6A8E8B}"/>
                    </a:ext>
                  </a:extLst>
                </p:cNvPr>
                <p:cNvSpPr/>
                <p:nvPr/>
              </p:nvSpPr>
              <p:spPr>
                <a:xfrm>
                  <a:off x="4927600" y="2433320"/>
                  <a:ext cx="213360" cy="172720"/>
                </a:xfrm>
                <a:custGeom>
                  <a:avLst/>
                  <a:gdLst>
                    <a:gd name="connsiteX0" fmla="*/ 0 w 294640"/>
                    <a:gd name="connsiteY0" fmla="*/ 132080 h 304800"/>
                    <a:gd name="connsiteX1" fmla="*/ 233680 w 294640"/>
                    <a:gd name="connsiteY1" fmla="*/ 20320 h 304800"/>
                    <a:gd name="connsiteX2" fmla="*/ 40640 w 294640"/>
                    <a:gd name="connsiteY2" fmla="*/ 304800 h 304800"/>
                    <a:gd name="connsiteX3" fmla="*/ 233680 w 294640"/>
                    <a:gd name="connsiteY3" fmla="*/ 223520 h 304800"/>
                    <a:gd name="connsiteX4" fmla="*/ 142240 w 294640"/>
                    <a:gd name="connsiteY4" fmla="*/ 203200 h 304800"/>
                    <a:gd name="connsiteX5" fmla="*/ 294640 w 294640"/>
                    <a:gd name="connsiteY5" fmla="*/ 0 h 304800"/>
                    <a:gd name="connsiteX6" fmla="*/ 294640 w 294640"/>
                    <a:gd name="connsiteY6" fmla="*/ 0 h 304800"/>
                    <a:gd name="connsiteX7" fmla="*/ 20320 w 294640"/>
                    <a:gd name="connsiteY7" fmla="*/ 71120 h 304800"/>
                    <a:gd name="connsiteX8" fmla="*/ 0 w 294640"/>
                    <a:gd name="connsiteY8" fmla="*/ 1320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 h="304800">
                      <a:moveTo>
                        <a:pt x="0" y="132080"/>
                      </a:moveTo>
                      <a:lnTo>
                        <a:pt x="233680" y="20320"/>
                      </a:lnTo>
                      <a:lnTo>
                        <a:pt x="40640" y="304800"/>
                      </a:lnTo>
                      <a:lnTo>
                        <a:pt x="233680" y="223520"/>
                      </a:lnTo>
                      <a:lnTo>
                        <a:pt x="142240" y="203200"/>
                      </a:lnTo>
                      <a:lnTo>
                        <a:pt x="294640" y="0"/>
                      </a:lnTo>
                      <a:lnTo>
                        <a:pt x="294640" y="0"/>
                      </a:lnTo>
                      <a:cubicBezTo>
                        <a:pt x="264710" y="6507"/>
                        <a:pt x="90732" y="24179"/>
                        <a:pt x="20320" y="71120"/>
                      </a:cubicBezTo>
                      <a:cubicBezTo>
                        <a:pt x="12350" y="76433"/>
                        <a:pt x="6773" y="84667"/>
                        <a:pt x="0" y="13208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317" name="Oval 6316">
              <a:extLst>
                <a:ext uri="{FF2B5EF4-FFF2-40B4-BE49-F238E27FC236}">
                  <a16:creationId xmlns:a16="http://schemas.microsoft.com/office/drawing/2014/main" id="{4A1EC4FD-571B-5969-11E7-64C1ACD0757A}"/>
                </a:ext>
              </a:extLst>
            </p:cNvPr>
            <p:cNvSpPr/>
            <p:nvPr/>
          </p:nvSpPr>
          <p:spPr>
            <a:xfrm>
              <a:off x="2898570" y="3098800"/>
              <a:ext cx="149429" cy="15663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a:extLst>
              <a:ext uri="{FF2B5EF4-FFF2-40B4-BE49-F238E27FC236}">
                <a16:creationId xmlns:a16="http://schemas.microsoft.com/office/drawing/2014/main" id="{776A9D5A-8F08-0D30-BDD4-EAC08CAA1FFA}"/>
              </a:ext>
            </a:extLst>
          </p:cNvPr>
          <p:cNvSpPr>
            <a:spLocks noGrp="1"/>
          </p:cNvSpPr>
          <p:nvPr>
            <p:ph type="title"/>
          </p:nvPr>
        </p:nvSpPr>
        <p:spPr>
          <a:xfrm>
            <a:off x="241300" y="155246"/>
            <a:ext cx="8724900" cy="594137"/>
          </a:xfrm>
        </p:spPr>
        <p:txBody>
          <a:bodyPr/>
          <a:lstStyle/>
          <a:p>
            <a:r>
              <a:rPr lang="en-IE"/>
              <a:t>What is the SI Unit of Force?</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 grpId="0" animBg="1"/>
      <p:bldP spid="7" grpId="0"/>
      <p:bldP spid="8"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AE800-AC34-35D0-E78E-0B478D084F86}"/>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07B3C61-4E71-73A1-37C7-A10C64E19463}"/>
              </a:ext>
            </a:extLst>
          </p:cNvPr>
          <p:cNvSpPr txBox="1"/>
          <p:nvPr/>
        </p:nvSpPr>
        <p:spPr>
          <a:xfrm>
            <a:off x="54832" y="3187271"/>
            <a:ext cx="4863832" cy="1384995"/>
          </a:xfrm>
          <a:prstGeom prst="rect">
            <a:avLst/>
          </a:prstGeom>
          <a:noFill/>
        </p:spPr>
        <p:txBody>
          <a:bodyPr wrap="none" rtlCol="0">
            <a:spAutoFit/>
          </a:bodyPr>
          <a:lstStyle/>
          <a:p>
            <a:pPr algn="l"/>
            <a:r>
              <a:rPr lang="en-IE" sz="2800"/>
              <a:t>22 seconds at 0 g,</a:t>
            </a:r>
          </a:p>
          <a:p>
            <a:pPr algn="l"/>
            <a:r>
              <a:rPr lang="en-IE" sz="2800"/>
              <a:t>Maximum Ascent angle: 45⁰</a:t>
            </a:r>
          </a:p>
          <a:p>
            <a:pPr algn="l"/>
            <a:r>
              <a:rPr lang="en-IE" sz="2800"/>
              <a:t>Maximum Descent angle 45⁰ </a:t>
            </a:r>
          </a:p>
        </p:txBody>
      </p:sp>
      <p:sp>
        <p:nvSpPr>
          <p:cNvPr id="13" name="Freeform: Shape 12">
            <a:extLst>
              <a:ext uri="{FF2B5EF4-FFF2-40B4-BE49-F238E27FC236}">
                <a16:creationId xmlns:a16="http://schemas.microsoft.com/office/drawing/2014/main" id="{CD6CAF8C-4AD7-117C-0A0E-60707EF3BC5F}"/>
              </a:ext>
            </a:extLst>
          </p:cNvPr>
          <p:cNvSpPr/>
          <p:nvPr/>
        </p:nvSpPr>
        <p:spPr>
          <a:xfrm>
            <a:off x="5351422" y="3783142"/>
            <a:ext cx="3291840" cy="794399"/>
          </a:xfrm>
          <a:custGeom>
            <a:avLst/>
            <a:gdLst>
              <a:gd name="connsiteX0" fmla="*/ 0 w 3303270"/>
              <a:gd name="connsiteY0" fmla="*/ 1314450 h 1314450"/>
              <a:gd name="connsiteX1" fmla="*/ 1005840 w 3303270"/>
              <a:gd name="connsiteY1" fmla="*/ 1211580 h 1314450"/>
              <a:gd name="connsiteX2" fmla="*/ 1703070 w 3303270"/>
              <a:gd name="connsiteY2" fmla="*/ 0 h 1314450"/>
              <a:gd name="connsiteX3" fmla="*/ 2343150 w 3303270"/>
              <a:gd name="connsiteY3" fmla="*/ 1177290 h 1314450"/>
              <a:gd name="connsiteX4" fmla="*/ 3303270 w 3303270"/>
              <a:gd name="connsiteY4" fmla="*/ 1291590 h 1314450"/>
              <a:gd name="connsiteX0" fmla="*/ 0 w 3303270"/>
              <a:gd name="connsiteY0" fmla="*/ 1314475 h 1314475"/>
              <a:gd name="connsiteX1" fmla="*/ 1005840 w 3303270"/>
              <a:gd name="connsiteY1" fmla="*/ 1211605 h 1314475"/>
              <a:gd name="connsiteX2" fmla="*/ 1703070 w 3303270"/>
              <a:gd name="connsiteY2" fmla="*/ 25 h 1314475"/>
              <a:gd name="connsiteX3" fmla="*/ 2343150 w 3303270"/>
              <a:gd name="connsiteY3" fmla="*/ 1177315 h 1314475"/>
              <a:gd name="connsiteX4" fmla="*/ 3303270 w 3303270"/>
              <a:gd name="connsiteY4" fmla="*/ 1291615 h 1314475"/>
              <a:gd name="connsiteX0" fmla="*/ 0 w 3303270"/>
              <a:gd name="connsiteY0" fmla="*/ 1314475 h 1333368"/>
              <a:gd name="connsiteX1" fmla="*/ 1005840 w 3303270"/>
              <a:gd name="connsiteY1" fmla="*/ 1211605 h 1333368"/>
              <a:gd name="connsiteX2" fmla="*/ 1703070 w 3303270"/>
              <a:gd name="connsiteY2" fmla="*/ 25 h 1333368"/>
              <a:gd name="connsiteX3" fmla="*/ 2343150 w 3303270"/>
              <a:gd name="connsiteY3" fmla="*/ 1177315 h 1333368"/>
              <a:gd name="connsiteX4" fmla="*/ 3303270 w 3303270"/>
              <a:gd name="connsiteY4" fmla="*/ 1291615 h 1333368"/>
              <a:gd name="connsiteX0" fmla="*/ 0 w 3303270"/>
              <a:gd name="connsiteY0" fmla="*/ 1314472 h 1333365"/>
              <a:gd name="connsiteX1" fmla="*/ 1005840 w 3303270"/>
              <a:gd name="connsiteY1" fmla="*/ 1211602 h 1333365"/>
              <a:gd name="connsiteX2" fmla="*/ 1703070 w 3303270"/>
              <a:gd name="connsiteY2" fmla="*/ 22 h 1333365"/>
              <a:gd name="connsiteX3" fmla="*/ 2343150 w 3303270"/>
              <a:gd name="connsiteY3" fmla="*/ 1177312 h 1333365"/>
              <a:gd name="connsiteX4" fmla="*/ 3303270 w 3303270"/>
              <a:gd name="connsiteY4" fmla="*/ 1291612 h 1333365"/>
              <a:gd name="connsiteX0" fmla="*/ 0 w 3303270"/>
              <a:gd name="connsiteY0" fmla="*/ 823004 h 823004"/>
              <a:gd name="connsiteX1" fmla="*/ 1005840 w 3303270"/>
              <a:gd name="connsiteY1" fmla="*/ 720134 h 823004"/>
              <a:gd name="connsiteX2" fmla="*/ 1611630 w 3303270"/>
              <a:gd name="connsiteY2" fmla="*/ 44 h 823004"/>
              <a:gd name="connsiteX3" fmla="*/ 2343150 w 3303270"/>
              <a:gd name="connsiteY3" fmla="*/ 685844 h 823004"/>
              <a:gd name="connsiteX4" fmla="*/ 3303270 w 3303270"/>
              <a:gd name="connsiteY4" fmla="*/ 800144 h 823004"/>
              <a:gd name="connsiteX0" fmla="*/ 0 w 3303270"/>
              <a:gd name="connsiteY0" fmla="*/ 822965 h 822965"/>
              <a:gd name="connsiteX1" fmla="*/ 960120 w 3303270"/>
              <a:gd name="connsiteY1" fmla="*/ 697235 h 822965"/>
              <a:gd name="connsiteX2" fmla="*/ 1611630 w 3303270"/>
              <a:gd name="connsiteY2" fmla="*/ 5 h 822965"/>
              <a:gd name="connsiteX3" fmla="*/ 2343150 w 3303270"/>
              <a:gd name="connsiteY3" fmla="*/ 685805 h 822965"/>
              <a:gd name="connsiteX4" fmla="*/ 3303270 w 3303270"/>
              <a:gd name="connsiteY4" fmla="*/ 800105 h 822965"/>
              <a:gd name="connsiteX0" fmla="*/ 0 w 3303270"/>
              <a:gd name="connsiteY0" fmla="*/ 823005 h 823005"/>
              <a:gd name="connsiteX1" fmla="*/ 960120 w 3303270"/>
              <a:gd name="connsiteY1" fmla="*/ 697275 h 823005"/>
              <a:gd name="connsiteX2" fmla="*/ 1611630 w 3303270"/>
              <a:gd name="connsiteY2" fmla="*/ 45 h 823005"/>
              <a:gd name="connsiteX3" fmla="*/ 2308860 w 3303270"/>
              <a:gd name="connsiteY3" fmla="*/ 662985 h 823005"/>
              <a:gd name="connsiteX4" fmla="*/ 3303270 w 3303270"/>
              <a:gd name="connsiteY4" fmla="*/ 800145 h 823005"/>
              <a:gd name="connsiteX0" fmla="*/ 0 w 3303270"/>
              <a:gd name="connsiteY0" fmla="*/ 811577 h 811577"/>
              <a:gd name="connsiteX1" fmla="*/ 960120 w 3303270"/>
              <a:gd name="connsiteY1" fmla="*/ 685847 h 811577"/>
              <a:gd name="connsiteX2" fmla="*/ 1668780 w 3303270"/>
              <a:gd name="connsiteY2" fmla="*/ 47 h 811577"/>
              <a:gd name="connsiteX3" fmla="*/ 2308860 w 3303270"/>
              <a:gd name="connsiteY3" fmla="*/ 651557 h 811577"/>
              <a:gd name="connsiteX4" fmla="*/ 3303270 w 3303270"/>
              <a:gd name="connsiteY4" fmla="*/ 788717 h 811577"/>
              <a:gd name="connsiteX0" fmla="*/ 0 w 3291840"/>
              <a:gd name="connsiteY0" fmla="*/ 777287 h 788717"/>
              <a:gd name="connsiteX1" fmla="*/ 948690 w 3291840"/>
              <a:gd name="connsiteY1" fmla="*/ 685847 h 788717"/>
              <a:gd name="connsiteX2" fmla="*/ 1657350 w 3291840"/>
              <a:gd name="connsiteY2" fmla="*/ 47 h 788717"/>
              <a:gd name="connsiteX3" fmla="*/ 2297430 w 3291840"/>
              <a:gd name="connsiteY3" fmla="*/ 651557 h 788717"/>
              <a:gd name="connsiteX4" fmla="*/ 3291840 w 3291840"/>
              <a:gd name="connsiteY4" fmla="*/ 788717 h 788717"/>
              <a:gd name="connsiteX0" fmla="*/ 0 w 3291840"/>
              <a:gd name="connsiteY0" fmla="*/ 777287 h 788717"/>
              <a:gd name="connsiteX1" fmla="*/ 948690 w 3291840"/>
              <a:gd name="connsiteY1" fmla="*/ 685847 h 788717"/>
              <a:gd name="connsiteX2" fmla="*/ 1657350 w 3291840"/>
              <a:gd name="connsiteY2" fmla="*/ 47 h 788717"/>
              <a:gd name="connsiteX3" fmla="*/ 2297430 w 3291840"/>
              <a:gd name="connsiteY3" fmla="*/ 651557 h 788717"/>
              <a:gd name="connsiteX4" fmla="*/ 3291840 w 3291840"/>
              <a:gd name="connsiteY4" fmla="*/ 788717 h 788717"/>
              <a:gd name="connsiteX0" fmla="*/ 0 w 3291840"/>
              <a:gd name="connsiteY0" fmla="*/ 777287 h 794399"/>
              <a:gd name="connsiteX1" fmla="*/ 948690 w 3291840"/>
              <a:gd name="connsiteY1" fmla="*/ 685847 h 794399"/>
              <a:gd name="connsiteX2" fmla="*/ 1657350 w 3291840"/>
              <a:gd name="connsiteY2" fmla="*/ 47 h 794399"/>
              <a:gd name="connsiteX3" fmla="*/ 2297430 w 3291840"/>
              <a:gd name="connsiteY3" fmla="*/ 651557 h 794399"/>
              <a:gd name="connsiteX4" fmla="*/ 3291840 w 3291840"/>
              <a:gd name="connsiteY4" fmla="*/ 788717 h 79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40" h="794399">
                <a:moveTo>
                  <a:pt x="0" y="777287"/>
                </a:moveTo>
                <a:cubicBezTo>
                  <a:pt x="335280" y="788717"/>
                  <a:pt x="672465" y="815387"/>
                  <a:pt x="948690" y="685847"/>
                </a:cubicBezTo>
                <a:cubicBezTo>
                  <a:pt x="1224915" y="556307"/>
                  <a:pt x="1432560" y="5762"/>
                  <a:pt x="1657350" y="47"/>
                </a:cubicBezTo>
                <a:cubicBezTo>
                  <a:pt x="1882140" y="-5668"/>
                  <a:pt x="2025015" y="520112"/>
                  <a:pt x="2297430" y="651557"/>
                </a:cubicBezTo>
                <a:cubicBezTo>
                  <a:pt x="2569845" y="783002"/>
                  <a:pt x="2983230" y="807767"/>
                  <a:pt x="3291840" y="78871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A0580B13-9DB9-D76B-48E7-A56EBE98022E}"/>
              </a:ext>
            </a:extLst>
          </p:cNvPr>
          <p:cNvSpPr txBox="1"/>
          <p:nvPr/>
        </p:nvSpPr>
        <p:spPr>
          <a:xfrm>
            <a:off x="54832" y="4562058"/>
            <a:ext cx="9034336" cy="1815882"/>
          </a:xfrm>
          <a:prstGeom prst="rect">
            <a:avLst/>
          </a:prstGeom>
          <a:noFill/>
        </p:spPr>
        <p:txBody>
          <a:bodyPr wrap="square" rtlCol="0">
            <a:spAutoFit/>
          </a:bodyPr>
          <a:lstStyle/>
          <a:p>
            <a:pPr algn="l"/>
            <a:r>
              <a:rPr lang="en-IE" sz="2800"/>
              <a:t>Calculation Challenge</a:t>
            </a:r>
          </a:p>
          <a:p>
            <a:pPr algn="l"/>
            <a:r>
              <a:rPr lang="en-IE" sz="2800"/>
              <a:t>Approximate height difference during 0g?</a:t>
            </a:r>
          </a:p>
          <a:p>
            <a:pPr algn="l"/>
            <a:r>
              <a:rPr lang="en-IE" sz="2800"/>
              <a:t>Approximate speed of aircraft at max height</a:t>
            </a:r>
          </a:p>
          <a:p>
            <a:pPr algn="l"/>
            <a:r>
              <a:rPr lang="en-IE" sz="2800"/>
              <a:t>Approximate maximum speed</a:t>
            </a:r>
          </a:p>
        </p:txBody>
      </p:sp>
      <p:grpSp>
        <p:nvGrpSpPr>
          <p:cNvPr id="2" name="Group 1">
            <a:extLst>
              <a:ext uri="{FF2B5EF4-FFF2-40B4-BE49-F238E27FC236}">
                <a16:creationId xmlns:a16="http://schemas.microsoft.com/office/drawing/2014/main" id="{439DD1B0-3DF3-7BF7-7EE5-4FCD8001CBAF}"/>
              </a:ext>
            </a:extLst>
          </p:cNvPr>
          <p:cNvGrpSpPr/>
          <p:nvPr/>
        </p:nvGrpSpPr>
        <p:grpSpPr>
          <a:xfrm>
            <a:off x="5528944" y="877691"/>
            <a:ext cx="3393440" cy="2545080"/>
            <a:chOff x="5332194" y="1980711"/>
            <a:chExt cx="3393440" cy="2545080"/>
          </a:xfrm>
        </p:grpSpPr>
        <p:pic>
          <p:nvPicPr>
            <p:cNvPr id="4" name="Picture 4">
              <a:extLst>
                <a:ext uri="{FF2B5EF4-FFF2-40B4-BE49-F238E27FC236}">
                  <a16:creationId xmlns:a16="http://schemas.microsoft.com/office/drawing/2014/main" id="{61B38A41-3CBF-687A-8C70-E5BE0C7B0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194" y="1980711"/>
              <a:ext cx="3393440" cy="25450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4"/>
              <a:extLst>
                <a:ext uri="{FF2B5EF4-FFF2-40B4-BE49-F238E27FC236}">
                  <a16:creationId xmlns:a16="http://schemas.microsoft.com/office/drawing/2014/main" id="{19A13FD6-BF73-AB2B-A542-89C70253E2CE}"/>
                </a:ext>
              </a:extLst>
            </p:cNvPr>
            <p:cNvSpPr txBox="1"/>
            <p:nvPr/>
          </p:nvSpPr>
          <p:spPr>
            <a:xfrm>
              <a:off x="8234794" y="4248792"/>
              <a:ext cx="490840" cy="276999"/>
            </a:xfrm>
            <a:prstGeom prst="rect">
              <a:avLst/>
            </a:prstGeom>
            <a:noFill/>
          </p:spPr>
          <p:txBody>
            <a:bodyPr wrap="none" rtlCol="0">
              <a:spAutoFit/>
            </a:bodyPr>
            <a:lstStyle/>
            <a:p>
              <a:pPr algn="l"/>
              <a:r>
                <a:rPr lang="en-GB" sz="1200"/>
                <a:t>CC0</a:t>
              </a:r>
            </a:p>
          </p:txBody>
        </p:sp>
      </p:grpSp>
      <p:grpSp>
        <p:nvGrpSpPr>
          <p:cNvPr id="8" name="Group 7">
            <a:extLst>
              <a:ext uri="{FF2B5EF4-FFF2-40B4-BE49-F238E27FC236}">
                <a16:creationId xmlns:a16="http://schemas.microsoft.com/office/drawing/2014/main" id="{D0C87782-3F8A-A759-955A-11A38B206A7C}"/>
              </a:ext>
            </a:extLst>
          </p:cNvPr>
          <p:cNvGrpSpPr/>
          <p:nvPr/>
        </p:nvGrpSpPr>
        <p:grpSpPr>
          <a:xfrm>
            <a:off x="41923" y="1043388"/>
            <a:ext cx="3593973" cy="2156384"/>
            <a:chOff x="41923" y="2092408"/>
            <a:chExt cx="3593973" cy="2156384"/>
          </a:xfrm>
        </p:grpSpPr>
        <p:pic>
          <p:nvPicPr>
            <p:cNvPr id="9" name="Picture 6">
              <a:extLst>
                <a:ext uri="{FF2B5EF4-FFF2-40B4-BE49-F238E27FC236}">
                  <a16:creationId xmlns:a16="http://schemas.microsoft.com/office/drawing/2014/main" id="{E99D2F8F-034D-C2B9-2E19-8551F7DB5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3" y="2092408"/>
              <a:ext cx="3593973" cy="21563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hlinkClick r:id="rId6"/>
              <a:extLst>
                <a:ext uri="{FF2B5EF4-FFF2-40B4-BE49-F238E27FC236}">
                  <a16:creationId xmlns:a16="http://schemas.microsoft.com/office/drawing/2014/main" id="{C1BF6F0E-72D8-0F21-20FF-8AB16B380B7B}"/>
                </a:ext>
              </a:extLst>
            </p:cNvPr>
            <p:cNvSpPr txBox="1"/>
            <p:nvPr/>
          </p:nvSpPr>
          <p:spPr>
            <a:xfrm>
              <a:off x="3124217" y="3917793"/>
              <a:ext cx="490840" cy="276999"/>
            </a:xfrm>
            <a:prstGeom prst="rect">
              <a:avLst/>
            </a:prstGeom>
            <a:noFill/>
          </p:spPr>
          <p:txBody>
            <a:bodyPr wrap="none" rtlCol="0">
              <a:spAutoFit/>
            </a:bodyPr>
            <a:lstStyle/>
            <a:p>
              <a:pPr algn="l"/>
              <a:r>
                <a:rPr lang="en-GB" sz="1200"/>
                <a:t>CC0</a:t>
              </a:r>
            </a:p>
          </p:txBody>
        </p:sp>
      </p:grpSp>
      <p:sp>
        <p:nvSpPr>
          <p:cNvPr id="5" name="Title 4">
            <a:extLst>
              <a:ext uri="{FF2B5EF4-FFF2-40B4-BE49-F238E27FC236}">
                <a16:creationId xmlns:a16="http://schemas.microsoft.com/office/drawing/2014/main" id="{5150D5EA-1D45-55EF-1749-6309F6D5EE07}"/>
              </a:ext>
            </a:extLst>
          </p:cNvPr>
          <p:cNvSpPr txBox="1">
            <a:spLocks noGrp="1"/>
          </p:cNvSpPr>
          <p:nvPr>
            <p:ph type="title"/>
          </p:nvPr>
        </p:nvSpPr>
        <p:spPr>
          <a:xfrm>
            <a:off x="241300" y="155575"/>
            <a:ext cx="8724900" cy="593725"/>
          </a:xfrm>
          <a:prstGeom prst="rect">
            <a:avLst/>
          </a:prstGeom>
          <a:noFill/>
        </p:spPr>
        <p:txBody>
          <a:bodyPr wrap="square" rtlCol="0">
            <a:spAutoFit/>
          </a:bodyPr>
          <a:lstStyle/>
          <a:p>
            <a:pPr algn="l"/>
            <a:r>
              <a:rPr lang="en-IE" sz="4000" dirty="0"/>
              <a:t>Zero-g Calculation challenge</a:t>
            </a:r>
          </a:p>
        </p:txBody>
      </p:sp>
    </p:spTree>
    <p:extLst>
      <p:ext uri="{BB962C8B-B14F-4D97-AF65-F5344CB8AC3E}">
        <p14:creationId xmlns:p14="http://schemas.microsoft.com/office/powerpoint/2010/main" val="2284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a:extLst>
              <a:ext uri="{FF2B5EF4-FFF2-40B4-BE49-F238E27FC236}">
                <a16:creationId xmlns:a16="http://schemas.microsoft.com/office/drawing/2014/main" id="{BEE298AA-9A35-90E3-DB26-9F318A674D1E}"/>
              </a:ext>
            </a:extLst>
          </p:cNvPr>
          <p:cNvSpPr txBox="1">
            <a:spLocks noChangeArrowheads="1"/>
          </p:cNvSpPr>
          <p:nvPr/>
        </p:nvSpPr>
        <p:spPr bwMode="auto">
          <a:xfrm>
            <a:off x="1116013" y="1404938"/>
            <a:ext cx="5741987" cy="1077218"/>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dirty="0"/>
              <a:t>the force that gives a mass of 1 kg an acceleration of 1 m s</a:t>
            </a:r>
            <a:r>
              <a:rPr lang="en-IE" altLang="en-US" sz="3200" baseline="30000" dirty="0"/>
              <a:t>-2</a:t>
            </a:r>
            <a:r>
              <a:rPr lang="en-IE" altLang="en-US" sz="3200" dirty="0"/>
              <a:t>.</a:t>
            </a:r>
            <a:endParaRPr lang="en-GB" altLang="en-US" sz="2000" dirty="0"/>
          </a:p>
        </p:txBody>
      </p:sp>
      <p:sp>
        <p:nvSpPr>
          <p:cNvPr id="2" name="Rectangle 1">
            <a:extLst>
              <a:ext uri="{FF2B5EF4-FFF2-40B4-BE49-F238E27FC236}">
                <a16:creationId xmlns:a16="http://schemas.microsoft.com/office/drawing/2014/main" id="{61506ED6-D087-C32A-8A0F-BE4FD8A3642F}"/>
              </a:ext>
            </a:extLst>
          </p:cNvPr>
          <p:cNvSpPr/>
          <p:nvPr/>
        </p:nvSpPr>
        <p:spPr>
          <a:xfrm>
            <a:off x="1828800" y="3074988"/>
            <a:ext cx="4572000" cy="304158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6C581D5-3C7C-4FC2-60C5-EC993E83A45F}"/>
              </a:ext>
            </a:extLst>
          </p:cNvPr>
          <p:cNvSpPr/>
          <p:nvPr/>
        </p:nvSpPr>
        <p:spPr>
          <a:xfrm>
            <a:off x="2954956" y="3479249"/>
            <a:ext cx="1299410" cy="10395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528DEE7-D20F-F6FC-4847-7C3082E30784}"/>
              </a:ext>
            </a:extLst>
          </p:cNvPr>
          <p:cNvSpPr txBox="1"/>
          <p:nvPr/>
        </p:nvSpPr>
        <p:spPr>
          <a:xfrm>
            <a:off x="3172491" y="3737403"/>
            <a:ext cx="864339" cy="523220"/>
          </a:xfrm>
          <a:prstGeom prst="rect">
            <a:avLst/>
          </a:prstGeom>
          <a:noFill/>
        </p:spPr>
        <p:txBody>
          <a:bodyPr wrap="none" rtlCol="0">
            <a:spAutoFit/>
          </a:bodyPr>
          <a:lstStyle/>
          <a:p>
            <a:pPr algn="l"/>
            <a:r>
              <a:rPr lang="en-GB" sz="2800"/>
              <a:t>1 kg</a:t>
            </a:r>
          </a:p>
        </p:txBody>
      </p:sp>
      <p:sp>
        <p:nvSpPr>
          <p:cNvPr id="5" name="TextBox 4">
            <a:extLst>
              <a:ext uri="{FF2B5EF4-FFF2-40B4-BE49-F238E27FC236}">
                <a16:creationId xmlns:a16="http://schemas.microsoft.com/office/drawing/2014/main" id="{E5C77204-7B44-8388-8EBB-B184559A20D0}"/>
              </a:ext>
            </a:extLst>
          </p:cNvPr>
          <p:cNvSpPr txBox="1"/>
          <p:nvPr/>
        </p:nvSpPr>
        <p:spPr>
          <a:xfrm>
            <a:off x="4580140" y="3475793"/>
            <a:ext cx="744114" cy="523220"/>
          </a:xfrm>
          <a:prstGeom prst="rect">
            <a:avLst/>
          </a:prstGeom>
          <a:noFill/>
        </p:spPr>
        <p:txBody>
          <a:bodyPr wrap="none" rtlCol="0">
            <a:spAutoFit/>
          </a:bodyPr>
          <a:lstStyle/>
          <a:p>
            <a:pPr algn="l"/>
            <a:r>
              <a:rPr lang="en-GB" sz="2800"/>
              <a:t>1 N</a:t>
            </a:r>
          </a:p>
        </p:txBody>
      </p:sp>
      <p:cxnSp>
        <p:nvCxnSpPr>
          <p:cNvPr id="7" name="Straight Arrow Connector 6">
            <a:extLst>
              <a:ext uri="{FF2B5EF4-FFF2-40B4-BE49-F238E27FC236}">
                <a16:creationId xmlns:a16="http://schemas.microsoft.com/office/drawing/2014/main" id="{40EA5860-0CA2-AEA5-1AF7-2AEF86F3340A}"/>
              </a:ext>
            </a:extLst>
          </p:cNvPr>
          <p:cNvCxnSpPr>
            <a:stCxn id="3" idx="3"/>
          </p:cNvCxnSpPr>
          <p:nvPr/>
        </p:nvCxnSpPr>
        <p:spPr>
          <a:xfrm>
            <a:off x="4254366" y="3999013"/>
            <a:ext cx="139566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6AE7E4-4697-17D8-4628-EE94A640452B}"/>
                  </a:ext>
                </a:extLst>
              </p:cNvPr>
              <p:cNvSpPr txBox="1"/>
              <p:nvPr/>
            </p:nvSpPr>
            <p:spPr>
              <a:xfrm>
                <a:off x="2954956" y="5054335"/>
                <a:ext cx="2163861"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𝑎</m:t>
                      </m:r>
                      <m:r>
                        <a:rPr lang="en-GB" sz="2800" b="0" i="1" smtClean="0">
                          <a:latin typeface="Cambria Math" panose="02040503050406030204" pitchFamily="18" charset="0"/>
                        </a:rPr>
                        <m:t>=1 </m:t>
                      </m:r>
                      <m:r>
                        <a:rPr lang="en-GB" sz="2800" b="0" i="1" smtClean="0">
                          <a:latin typeface="Cambria Math" panose="02040503050406030204" pitchFamily="18" charset="0"/>
                        </a:rPr>
                        <m:t>𝑚</m:t>
                      </m:r>
                      <m:r>
                        <a:rPr lang="en-GB" sz="2800" b="0" i="1" smtClean="0">
                          <a:latin typeface="Cambria Math" panose="02040503050406030204" pitchFamily="18" charset="0"/>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𝑠</m:t>
                          </m:r>
                        </m:e>
                        <m:sup>
                          <m:r>
                            <a:rPr lang="en-GB" sz="2800" b="0" i="1" smtClean="0">
                              <a:latin typeface="Cambria Math" panose="02040503050406030204" pitchFamily="18" charset="0"/>
                            </a:rPr>
                            <m:t>−2</m:t>
                          </m:r>
                        </m:sup>
                      </m:sSup>
                    </m:oMath>
                  </m:oMathPara>
                </a14:m>
                <a:endParaRPr lang="en-GB" sz="2800"/>
              </a:p>
            </p:txBody>
          </p:sp>
        </mc:Choice>
        <mc:Fallback xmlns="">
          <p:sp>
            <p:nvSpPr>
              <p:cNvPr id="8" name="TextBox 7">
                <a:extLst>
                  <a:ext uri="{FF2B5EF4-FFF2-40B4-BE49-F238E27FC236}">
                    <a16:creationId xmlns:a16="http://schemas.microsoft.com/office/drawing/2014/main" id="{BF6AE7E4-4697-17D8-4628-EE94A640452B}"/>
                  </a:ext>
                </a:extLst>
              </p:cNvPr>
              <p:cNvSpPr txBox="1">
                <a:spLocks noRot="1" noChangeAspect="1" noMove="1" noResize="1" noEditPoints="1" noAdjustHandles="1" noChangeArrowheads="1" noChangeShapeType="1" noTextEdit="1"/>
              </p:cNvSpPr>
              <p:nvPr/>
            </p:nvSpPr>
            <p:spPr>
              <a:xfrm>
                <a:off x="2954956" y="5054335"/>
                <a:ext cx="2163861" cy="523220"/>
              </a:xfrm>
              <a:prstGeom prst="rect">
                <a:avLst/>
              </a:prstGeom>
              <a:blipFill>
                <a:blip r:embed="rId2"/>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EB846976-D8EC-8A54-334C-8C3A99C896E7}"/>
              </a:ext>
            </a:extLst>
          </p:cNvPr>
          <p:cNvCxnSpPr/>
          <p:nvPr/>
        </p:nvCxnSpPr>
        <p:spPr>
          <a:xfrm>
            <a:off x="3266916" y="5054335"/>
            <a:ext cx="1395663" cy="0"/>
          </a:xfrm>
          <a:prstGeom prst="straightConnector1">
            <a:avLst/>
          </a:prstGeom>
          <a:ln w="57150">
            <a:solidFill>
              <a:srgbClr val="1001D9"/>
            </a:solidFill>
            <a:tailEnd type="triangl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A1CA7F44-1D14-A056-1A9A-BD44F2F21FF4}"/>
              </a:ext>
            </a:extLst>
          </p:cNvPr>
          <p:cNvSpPr>
            <a:spLocks noGrp="1"/>
          </p:cNvSpPr>
          <p:nvPr>
            <p:ph type="title"/>
          </p:nvPr>
        </p:nvSpPr>
        <p:spPr/>
        <p:txBody>
          <a:bodyPr/>
          <a:lstStyle/>
          <a:p>
            <a:r>
              <a:rPr lang="en-IE" altLang="en-US"/>
              <a:t>Define the newton.</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5" grpId="1" animBg="1"/>
      <p:bldP spid="2" grpId="0" animBg="1"/>
      <p:bldP spid="3" grpId="0" animBg="1"/>
      <p:bldP spid="4"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8" name="Text Box 4">
                <a:extLst>
                  <a:ext uri="{FF2B5EF4-FFF2-40B4-BE49-F238E27FC236}">
                    <a16:creationId xmlns:a16="http://schemas.microsoft.com/office/drawing/2014/main" id="{ABA783A7-7183-5166-844E-E1A6485F2AB0}"/>
                  </a:ext>
                </a:extLst>
              </p:cNvPr>
              <p:cNvSpPr txBox="1">
                <a:spLocks noChangeArrowheads="1"/>
              </p:cNvSpPr>
              <p:nvPr/>
            </p:nvSpPr>
            <p:spPr bwMode="auto">
              <a:xfrm>
                <a:off x="827088" y="2476500"/>
                <a:ext cx="7343775" cy="1538883"/>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pPr>
                <a:r>
                  <a:rPr lang="en-IE" altLang="en-US" sz="3200" b="1"/>
                  <a:t>Force   =   Mass  </a:t>
                </a:r>
                <a:r>
                  <a:rPr lang="en-US" altLang="en-US" sz="3200" b="1"/>
                  <a:t>×  Acceleration</a:t>
                </a:r>
              </a:p>
              <a:p>
                <a:pPr eaLnBrk="1" hangingPunct="1">
                  <a:spcAft>
                    <a:spcPts val="1800"/>
                  </a:spcAft>
                </a:pPr>
                <a14:m>
                  <m:oMathPara xmlns:m="http://schemas.openxmlformats.org/officeDocument/2006/math">
                    <m:oMathParaPr>
                      <m:jc m:val="centerGroup"/>
                    </m:oMathParaPr>
                    <m:oMath xmlns:m="http://schemas.openxmlformats.org/officeDocument/2006/math">
                      <m:r>
                        <a:rPr lang="en-GB" altLang="en-US" sz="3200" b="1" i="1" smtClean="0">
                          <a:latin typeface="Cambria Math" panose="02040503050406030204" pitchFamily="18" charset="0"/>
                        </a:rPr>
                        <m:t>𝑭</m:t>
                      </m:r>
                      <m:r>
                        <a:rPr lang="en-GB" altLang="en-US" sz="3200" b="1" i="1" smtClean="0">
                          <a:latin typeface="Cambria Math" panose="02040503050406030204" pitchFamily="18" charset="0"/>
                        </a:rPr>
                        <m:t>=</m:t>
                      </m:r>
                      <m:r>
                        <a:rPr lang="en-GB" altLang="en-US" sz="3200" b="1" i="1" smtClean="0">
                          <a:latin typeface="Cambria Math" panose="02040503050406030204" pitchFamily="18" charset="0"/>
                        </a:rPr>
                        <m:t>𝒎𝒂</m:t>
                      </m:r>
                    </m:oMath>
                  </m:oMathPara>
                </a14:m>
                <a:endParaRPr lang="en-US" altLang="en-US" sz="3200" b="1"/>
              </a:p>
            </p:txBody>
          </p:sp>
        </mc:Choice>
        <mc:Fallback xmlns="">
          <p:sp>
            <p:nvSpPr>
              <p:cNvPr id="11268" name="Text Box 4">
                <a:extLst>
                  <a:ext uri="{FF2B5EF4-FFF2-40B4-BE49-F238E27FC236}">
                    <a16:creationId xmlns:a16="http://schemas.microsoft.com/office/drawing/2014/main" id="{ABA783A7-7183-5166-844E-E1A6485F2AB0}"/>
                  </a:ext>
                </a:extLst>
              </p:cNvPr>
              <p:cNvSpPr txBox="1">
                <a:spLocks noRot="1" noChangeAspect="1" noMove="1" noResize="1" noEditPoints="1" noAdjustHandles="1" noChangeArrowheads="1" noChangeShapeType="1" noTextEdit="1"/>
              </p:cNvSpPr>
              <p:nvPr/>
            </p:nvSpPr>
            <p:spPr bwMode="auto">
              <a:xfrm>
                <a:off x="827088" y="2476500"/>
                <a:ext cx="7343775" cy="1538883"/>
              </a:xfrm>
              <a:prstGeom prst="rect">
                <a:avLst/>
              </a:prstGeom>
              <a:blipFill>
                <a:blip r:embed="rId2"/>
                <a:stretch>
                  <a:fillRect l="-2159" t="-5138"/>
                </a:stretch>
              </a:blipFill>
              <a:ln>
                <a:no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19762F52-87BE-E420-8275-56629CFFDF9E}"/>
              </a:ext>
            </a:extLst>
          </p:cNvPr>
          <p:cNvSpPr>
            <a:spLocks noGrp="1"/>
          </p:cNvSpPr>
          <p:nvPr>
            <p:ph type="title"/>
          </p:nvPr>
        </p:nvSpPr>
        <p:spPr>
          <a:xfrm>
            <a:off x="241300" y="155246"/>
            <a:ext cx="8724900" cy="1089529"/>
          </a:xfrm>
        </p:spPr>
        <p:txBody>
          <a:bodyPr/>
          <a:lstStyle/>
          <a:p>
            <a:r>
              <a:rPr lang="en-IE" altLang="en-US"/>
              <a:t>What is the relationship between Force, Mass and Acceleration?</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a:extLst>
              <a:ext uri="{FF2B5EF4-FFF2-40B4-BE49-F238E27FC236}">
                <a16:creationId xmlns:a16="http://schemas.microsoft.com/office/drawing/2014/main" id="{449D77AE-4397-C2C9-CB2B-ECE9699349F2}"/>
              </a:ext>
            </a:extLst>
          </p:cNvPr>
          <p:cNvSpPr txBox="1">
            <a:spLocks noChangeArrowheads="1"/>
          </p:cNvSpPr>
          <p:nvPr/>
        </p:nvSpPr>
        <p:spPr bwMode="auto">
          <a:xfrm>
            <a:off x="598487" y="1377335"/>
            <a:ext cx="8056997" cy="523220"/>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dirty="0"/>
              <a:t>The gravitational force acting on a mass.  </a:t>
            </a:r>
            <a:r>
              <a:rPr lang="en-IE" altLang="en-US" sz="2000" dirty="0"/>
              <a:t>HL 2025</a:t>
            </a:r>
            <a:endParaRPr lang="en-GB" altLang="en-US" sz="2800" dirty="0"/>
          </a:p>
        </p:txBody>
      </p:sp>
      <p:sp>
        <p:nvSpPr>
          <p:cNvPr id="12294" name="Text Box 6">
            <a:extLst>
              <a:ext uri="{FF2B5EF4-FFF2-40B4-BE49-F238E27FC236}">
                <a16:creationId xmlns:a16="http://schemas.microsoft.com/office/drawing/2014/main" id="{DF4E85C1-8DF1-0658-DB50-D435EEAE9FE1}"/>
              </a:ext>
            </a:extLst>
          </p:cNvPr>
          <p:cNvSpPr txBox="1">
            <a:spLocks noChangeArrowheads="1"/>
          </p:cNvSpPr>
          <p:nvPr/>
        </p:nvSpPr>
        <p:spPr bwMode="auto">
          <a:xfrm>
            <a:off x="241300" y="3538537"/>
            <a:ext cx="69135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b="1" dirty="0"/>
              <a:t> What is the SI Unit of Weight?</a:t>
            </a:r>
            <a:endParaRPr lang="en-GB" altLang="en-US" sz="3200" b="1" dirty="0"/>
          </a:p>
        </p:txBody>
      </p:sp>
      <p:sp>
        <p:nvSpPr>
          <p:cNvPr id="12296" name="Text Box 8">
            <a:extLst>
              <a:ext uri="{FF2B5EF4-FFF2-40B4-BE49-F238E27FC236}">
                <a16:creationId xmlns:a16="http://schemas.microsoft.com/office/drawing/2014/main" id="{E98DCA89-1C79-8715-2E72-EEDE5248FC5E}"/>
              </a:ext>
            </a:extLst>
          </p:cNvPr>
          <p:cNvSpPr txBox="1">
            <a:spLocks noChangeArrowheads="1"/>
          </p:cNvSpPr>
          <p:nvPr/>
        </p:nvSpPr>
        <p:spPr bwMode="auto">
          <a:xfrm>
            <a:off x="1347789" y="4794249"/>
            <a:ext cx="4418012" cy="519112"/>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t>the </a:t>
            </a:r>
            <a:r>
              <a:rPr lang="en-IE" altLang="en-US" sz="2800" b="1"/>
              <a:t>newton</a:t>
            </a:r>
            <a:r>
              <a:rPr lang="en-IE" altLang="en-US" sz="2800"/>
              <a:t> (</a:t>
            </a:r>
            <a:r>
              <a:rPr lang="en-IE" altLang="en-US" sz="2800" b="1"/>
              <a:t>N</a:t>
            </a:r>
            <a:r>
              <a:rPr lang="en-IE" altLang="en-US" sz="2800"/>
              <a:t>).</a:t>
            </a:r>
            <a:endParaRPr lang="en-GB" altLang="en-US" sz="2800"/>
          </a:p>
        </p:txBody>
      </p:sp>
      <p:sp>
        <p:nvSpPr>
          <p:cNvPr id="2" name="Title 1">
            <a:extLst>
              <a:ext uri="{FF2B5EF4-FFF2-40B4-BE49-F238E27FC236}">
                <a16:creationId xmlns:a16="http://schemas.microsoft.com/office/drawing/2014/main" id="{2BCEABDB-3524-6239-36D0-166CDC8839DF}"/>
              </a:ext>
            </a:extLst>
          </p:cNvPr>
          <p:cNvSpPr>
            <a:spLocks noGrp="1"/>
          </p:cNvSpPr>
          <p:nvPr>
            <p:ph type="title"/>
          </p:nvPr>
        </p:nvSpPr>
        <p:spPr>
          <a:xfrm>
            <a:off x="241300" y="155246"/>
            <a:ext cx="8724900" cy="594137"/>
          </a:xfrm>
        </p:spPr>
        <p:txBody>
          <a:bodyPr/>
          <a:lstStyle/>
          <a:p>
            <a:r>
              <a:rPr lang="en-IE" altLang="en-US"/>
              <a:t>What is Weight?</a:t>
            </a:r>
            <a:endParaRPr lang="en-GB"/>
          </a:p>
        </p:txBody>
      </p:sp>
      <p:sp>
        <p:nvSpPr>
          <p:cNvPr id="3" name="TextBox 2">
            <a:extLst>
              <a:ext uri="{FF2B5EF4-FFF2-40B4-BE49-F238E27FC236}">
                <a16:creationId xmlns:a16="http://schemas.microsoft.com/office/drawing/2014/main" id="{C28C700C-0BAA-BBA1-513D-96651A72A360}"/>
              </a:ext>
            </a:extLst>
          </p:cNvPr>
          <p:cNvSpPr txBox="1"/>
          <p:nvPr/>
        </p:nvSpPr>
        <p:spPr>
          <a:xfrm>
            <a:off x="6243980" y="2719545"/>
            <a:ext cx="2722220" cy="400110"/>
          </a:xfrm>
          <a:prstGeom prst="rect">
            <a:avLst/>
          </a:prstGeom>
          <a:solidFill>
            <a:srgbClr val="FFC000"/>
          </a:solidFill>
        </p:spPr>
        <p:txBody>
          <a:bodyPr wrap="none" rtlCol="0">
            <a:spAutoFit/>
          </a:bodyPr>
          <a:lstStyle/>
          <a:p>
            <a:pPr algn="l">
              <a:spcAft>
                <a:spcPts val="1200"/>
              </a:spcAft>
            </a:pPr>
            <a:r>
              <a:rPr lang="en-GB" sz="2000" dirty="0">
                <a:latin typeface="Arial" panose="020B0604020202020204" pitchFamily="34" charset="0"/>
                <a:cs typeface="Arial" panose="020B0604020202020204" pitchFamily="34" charset="0"/>
              </a:rPr>
              <a:t>Equation and Notation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363522-6422-AF71-9B5D-98D5DB07F29C}"/>
                  </a:ext>
                </a:extLst>
              </p:cNvPr>
              <p:cNvSpPr txBox="1"/>
              <p:nvPr/>
            </p:nvSpPr>
            <p:spPr>
              <a:xfrm>
                <a:off x="3029560" y="2319436"/>
                <a:ext cx="2047612" cy="800219"/>
              </a:xfrm>
              <a:prstGeom prst="rect">
                <a:avLst/>
              </a:prstGeom>
              <a:solidFill>
                <a:srgbClr val="FFFF00"/>
              </a:solid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cs typeface="Arial" panose="020B0604020202020204" pitchFamily="34" charset="0"/>
                        </a:rPr>
                        <m:t>𝑊</m:t>
                      </m:r>
                      <m:r>
                        <a:rPr lang="en-GB" sz="3600" b="0" i="1" smtClean="0">
                          <a:latin typeface="Cambria Math" panose="02040503050406030204" pitchFamily="18" charset="0"/>
                          <a:cs typeface="Arial" panose="020B0604020202020204" pitchFamily="34" charset="0"/>
                        </a:rPr>
                        <m:t>=</m:t>
                      </m:r>
                      <m:r>
                        <a:rPr lang="en-GB" sz="3600" b="0" i="1" smtClean="0">
                          <a:latin typeface="Cambria Math" panose="02040503050406030204" pitchFamily="18" charset="0"/>
                          <a:cs typeface="Arial" panose="020B0604020202020204" pitchFamily="34" charset="0"/>
                        </a:rPr>
                        <m:t>𝑚𝑔</m:t>
                      </m:r>
                    </m:oMath>
                  </m:oMathPara>
                </a14:m>
                <a:endParaRPr lang="en-GB" sz="3600" dirty="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9363522-6422-AF71-9B5D-98D5DB07F29C}"/>
                  </a:ext>
                </a:extLst>
              </p:cNvPr>
              <p:cNvSpPr txBox="1">
                <a:spLocks noRot="1" noChangeAspect="1" noMove="1" noResize="1" noEditPoints="1" noAdjustHandles="1" noChangeArrowheads="1" noChangeShapeType="1" noTextEdit="1"/>
              </p:cNvSpPr>
              <p:nvPr/>
            </p:nvSpPr>
            <p:spPr>
              <a:xfrm>
                <a:off x="3029560" y="2319436"/>
                <a:ext cx="2047612" cy="800219"/>
              </a:xfrm>
              <a:prstGeom prst="rect">
                <a:avLst/>
              </a:prstGeom>
              <a:blipFill>
                <a:blip r:embed="rId2"/>
                <a:stretch>
                  <a:fillRect/>
                </a:stretch>
              </a:blipFill>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left)">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1" nodeType="clickEffect">
                                  <p:stCondLst>
                                    <p:cond delay="0"/>
                                  </p:stCondLst>
                                  <p:childTnLst>
                                    <p:set>
                                      <p:cBhvr>
                                        <p:cTn id="15" dur="1" fill="hold">
                                          <p:stCondLst>
                                            <p:cond delay="0"/>
                                          </p:stCondLst>
                                        </p:cTn>
                                        <p:tgtEl>
                                          <p:spTgt spid="12296"/>
                                        </p:tgtEl>
                                        <p:attrNameLst>
                                          <p:attrName>style.visibility</p:attrName>
                                        </p:attrNameLst>
                                      </p:cBhvr>
                                      <p:to>
                                        <p:strVal val="visible"/>
                                      </p:to>
                                    </p:set>
                                    <p:animEffect transition="in" filter="wipe(left)">
                                      <p:cBhvr>
                                        <p:cTn id="16"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3" grpId="1" animBg="1"/>
      <p:bldP spid="12294" grpId="0"/>
      <p:bldP spid="12296" grpId="0" animBg="1"/>
      <p:bldP spid="1229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776CB8-EA64-6697-0AFA-6962E4826786}"/>
              </a:ext>
            </a:extLst>
          </p:cNvPr>
          <p:cNvPicPr>
            <a:picLocks noChangeAspect="1"/>
          </p:cNvPicPr>
          <p:nvPr/>
        </p:nvPicPr>
        <p:blipFill>
          <a:blip r:embed="rId2"/>
          <a:stretch>
            <a:fillRect/>
          </a:stretch>
        </p:blipFill>
        <p:spPr>
          <a:xfrm>
            <a:off x="0" y="1198880"/>
            <a:ext cx="9144000" cy="5291284"/>
          </a:xfrm>
          <a:prstGeom prst="rect">
            <a:avLst/>
          </a:prstGeom>
        </p:spPr>
      </p:pic>
      <p:sp>
        <p:nvSpPr>
          <p:cNvPr id="2" name="Title 1">
            <a:extLst>
              <a:ext uri="{FF2B5EF4-FFF2-40B4-BE49-F238E27FC236}">
                <a16:creationId xmlns:a16="http://schemas.microsoft.com/office/drawing/2014/main" id="{BB382534-8443-47F3-A273-FFB70B5754DA}"/>
              </a:ext>
            </a:extLst>
          </p:cNvPr>
          <p:cNvSpPr>
            <a:spLocks noGrp="1"/>
          </p:cNvSpPr>
          <p:nvPr>
            <p:ph type="title"/>
          </p:nvPr>
        </p:nvSpPr>
        <p:spPr/>
        <p:txBody>
          <a:bodyPr/>
          <a:lstStyle/>
          <a:p>
            <a:r>
              <a:rPr lang="en-GB" dirty="0"/>
              <a:t>Physics Specification</a:t>
            </a:r>
          </a:p>
        </p:txBody>
      </p:sp>
      <p:pic>
        <p:nvPicPr>
          <p:cNvPr id="4" name="Picture 3">
            <a:extLst>
              <a:ext uri="{FF2B5EF4-FFF2-40B4-BE49-F238E27FC236}">
                <a16:creationId xmlns:a16="http://schemas.microsoft.com/office/drawing/2014/main" id="{84704C31-674C-E093-1AC3-B22D44C5AB07}"/>
              </a:ext>
            </a:extLst>
          </p:cNvPr>
          <p:cNvPicPr>
            <a:picLocks noChangeAspect="1"/>
          </p:cNvPicPr>
          <p:nvPr/>
        </p:nvPicPr>
        <p:blipFill>
          <a:blip r:embed="rId3"/>
          <a:stretch>
            <a:fillRect/>
          </a:stretch>
        </p:blipFill>
        <p:spPr>
          <a:xfrm>
            <a:off x="31750" y="850983"/>
            <a:ext cx="9144000" cy="397565"/>
          </a:xfrm>
          <a:prstGeom prst="rect">
            <a:avLst/>
          </a:prstGeom>
        </p:spPr>
      </p:pic>
      <p:sp>
        <p:nvSpPr>
          <p:cNvPr id="5" name="TextBox 4">
            <a:extLst>
              <a:ext uri="{FF2B5EF4-FFF2-40B4-BE49-F238E27FC236}">
                <a16:creationId xmlns:a16="http://schemas.microsoft.com/office/drawing/2014/main" id="{91F771EA-6D9A-BB56-12C4-2A1768418743}"/>
              </a:ext>
            </a:extLst>
          </p:cNvPr>
          <p:cNvSpPr txBox="1"/>
          <p:nvPr/>
        </p:nvSpPr>
        <p:spPr>
          <a:xfrm>
            <a:off x="7124700" y="1663925"/>
            <a:ext cx="1835759" cy="307777"/>
          </a:xfrm>
          <a:prstGeom prst="rect">
            <a:avLst/>
          </a:prstGeom>
          <a:noFill/>
        </p:spPr>
        <p:txBody>
          <a:bodyPr wrap="none" rtlCol="0">
            <a:spAutoFit/>
          </a:bodyPr>
          <a:lstStyle/>
          <a:p>
            <a:pPr algn="l">
              <a:spcAft>
                <a:spcPts val="1200"/>
              </a:spcAft>
            </a:pPr>
            <a:r>
              <a:rPr lang="en-GB" sz="1400" dirty="0">
                <a:solidFill>
                  <a:srgbClr val="0000FF"/>
                </a:solidFill>
                <a:latin typeface="Arial" panose="020B0604020202020204" pitchFamily="34" charset="0"/>
                <a:cs typeface="Arial" panose="020B0604020202020204" pitchFamily="34" charset="0"/>
              </a:rPr>
              <a:t>Draw force diagrams</a:t>
            </a:r>
          </a:p>
        </p:txBody>
      </p:sp>
    </p:spTree>
    <p:extLst>
      <p:ext uri="{BB962C8B-B14F-4D97-AF65-F5344CB8AC3E}">
        <p14:creationId xmlns:p14="http://schemas.microsoft.com/office/powerpoint/2010/main" val="363694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00803-26D4-6D4D-C360-4C6327E8EFCA}"/>
              </a:ext>
            </a:extLst>
          </p:cNvPr>
          <p:cNvSpPr>
            <a:spLocks noGrp="1"/>
          </p:cNvSpPr>
          <p:nvPr>
            <p:ph type="title"/>
          </p:nvPr>
        </p:nvSpPr>
        <p:spPr/>
        <p:txBody>
          <a:bodyPr/>
          <a:lstStyle/>
          <a:p>
            <a:r>
              <a:rPr lang="en-GB"/>
              <a:t>Newtons and kilograms</a:t>
            </a:r>
          </a:p>
        </p:txBody>
      </p:sp>
      <p:cxnSp>
        <p:nvCxnSpPr>
          <p:cNvPr id="11" name="Straight Connector 10">
            <a:extLst>
              <a:ext uri="{FF2B5EF4-FFF2-40B4-BE49-F238E27FC236}">
                <a16:creationId xmlns:a16="http://schemas.microsoft.com/office/drawing/2014/main" id="{8BB98E22-B565-EB21-A278-AAF51B0661CB}"/>
              </a:ext>
            </a:extLst>
          </p:cNvPr>
          <p:cNvCxnSpPr>
            <a:cxnSpLocks/>
          </p:cNvCxnSpPr>
          <p:nvPr/>
        </p:nvCxnSpPr>
        <p:spPr>
          <a:xfrm flipH="1" flipV="1">
            <a:off x="2454545" y="1104900"/>
            <a:ext cx="3595" cy="3540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7630B3E-B5CD-B458-03E3-DE6C48091FF9}"/>
              </a:ext>
            </a:extLst>
          </p:cNvPr>
          <p:cNvGrpSpPr/>
          <p:nvPr/>
        </p:nvGrpSpPr>
        <p:grpSpPr>
          <a:xfrm rot="10800000">
            <a:off x="2001809" y="1569739"/>
            <a:ext cx="912663" cy="2164690"/>
            <a:chOff x="12363189" y="806450"/>
            <a:chExt cx="275573" cy="946150"/>
          </a:xfrm>
        </p:grpSpPr>
        <p:sp>
          <p:nvSpPr>
            <p:cNvPr id="13" name="Rectangle: Rounded Corners 12">
              <a:extLst>
                <a:ext uri="{FF2B5EF4-FFF2-40B4-BE49-F238E27FC236}">
                  <a16:creationId xmlns:a16="http://schemas.microsoft.com/office/drawing/2014/main" id="{27E7F84A-3C8E-44A3-2786-A9FD9CCC9D0C}"/>
                </a:ext>
              </a:extLst>
            </p:cNvPr>
            <p:cNvSpPr/>
            <p:nvPr/>
          </p:nvSpPr>
          <p:spPr>
            <a:xfrm>
              <a:off x="12363189" y="806450"/>
              <a:ext cx="275573" cy="94615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90D36C6-F9B2-95BB-03FE-D42258442EBE}"/>
                </a:ext>
              </a:extLst>
            </p:cNvPr>
            <p:cNvSpPr/>
            <p:nvPr/>
          </p:nvSpPr>
          <p:spPr>
            <a:xfrm>
              <a:off x="12443717" y="919187"/>
              <a:ext cx="116688" cy="709197"/>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Hexagon 17">
            <a:extLst>
              <a:ext uri="{FF2B5EF4-FFF2-40B4-BE49-F238E27FC236}">
                <a16:creationId xmlns:a16="http://schemas.microsoft.com/office/drawing/2014/main" id="{B68F03C3-D2CE-0852-BF51-EB84F577B61C}"/>
              </a:ext>
            </a:extLst>
          </p:cNvPr>
          <p:cNvSpPr/>
          <p:nvPr/>
        </p:nvSpPr>
        <p:spPr>
          <a:xfrm>
            <a:off x="2229540" y="2768600"/>
            <a:ext cx="457200" cy="127000"/>
          </a:xfrm>
          <a:prstGeom prst="hexagon">
            <a:avLst>
              <a:gd name="adj" fmla="val 155303"/>
              <a:gd name="vf" fmla="val 115470"/>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rapezoid 18">
            <a:extLst>
              <a:ext uri="{FF2B5EF4-FFF2-40B4-BE49-F238E27FC236}">
                <a16:creationId xmlns:a16="http://schemas.microsoft.com/office/drawing/2014/main" id="{0EB3855B-FE89-73F8-AE69-4B7DF58D7672}"/>
              </a:ext>
            </a:extLst>
          </p:cNvPr>
          <p:cNvSpPr/>
          <p:nvPr/>
        </p:nvSpPr>
        <p:spPr>
          <a:xfrm>
            <a:off x="1753291" y="4531405"/>
            <a:ext cx="1409699" cy="871156"/>
          </a:xfrm>
          <a:prstGeom prst="trapezoid">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6D506E1-5590-1D22-75DC-0C7577EEC9A4}"/>
              </a:ext>
            </a:extLst>
          </p:cNvPr>
          <p:cNvSpPr txBox="1"/>
          <p:nvPr/>
        </p:nvSpPr>
        <p:spPr>
          <a:xfrm>
            <a:off x="2946249" y="2570490"/>
            <a:ext cx="1043876"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9.8 N</a:t>
            </a:r>
          </a:p>
        </p:txBody>
      </p:sp>
      <p:sp>
        <p:nvSpPr>
          <p:cNvPr id="22" name="TextBox 21">
            <a:extLst>
              <a:ext uri="{FF2B5EF4-FFF2-40B4-BE49-F238E27FC236}">
                <a16:creationId xmlns:a16="http://schemas.microsoft.com/office/drawing/2014/main" id="{E4964211-64F0-0CFE-D075-187776A87F1B}"/>
              </a:ext>
            </a:extLst>
          </p:cNvPr>
          <p:cNvSpPr txBox="1"/>
          <p:nvPr/>
        </p:nvSpPr>
        <p:spPr>
          <a:xfrm>
            <a:off x="1018352" y="2506990"/>
            <a:ext cx="86433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 kg</a:t>
            </a:r>
          </a:p>
        </p:txBody>
      </p:sp>
      <p:sp>
        <p:nvSpPr>
          <p:cNvPr id="23" name="TextBox 22">
            <a:extLst>
              <a:ext uri="{FF2B5EF4-FFF2-40B4-BE49-F238E27FC236}">
                <a16:creationId xmlns:a16="http://schemas.microsoft.com/office/drawing/2014/main" id="{8AB50390-3123-B52D-4A45-DFF4688A8DB2}"/>
              </a:ext>
            </a:extLst>
          </p:cNvPr>
          <p:cNvSpPr txBox="1"/>
          <p:nvPr/>
        </p:nvSpPr>
        <p:spPr>
          <a:xfrm>
            <a:off x="4698999" y="1569739"/>
            <a:ext cx="4098505" cy="4001095"/>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On Earth, a 1 kg mass will experience a downward force of 9.8 N</a:t>
            </a:r>
          </a:p>
          <a:p>
            <a:pPr algn="l">
              <a:spcAft>
                <a:spcPts val="1200"/>
              </a:spcAft>
            </a:pPr>
            <a:r>
              <a:rPr lang="en-GB" sz="2800">
                <a:latin typeface="Arial" panose="020B0604020202020204" pitchFamily="34" charset="0"/>
                <a:cs typeface="Arial" panose="020B0604020202020204" pitchFamily="34" charset="0"/>
              </a:rPr>
              <a:t>We say the gravitational field strength is 9.8 newtons per kg.</a:t>
            </a:r>
          </a:p>
          <a:p>
            <a:pPr algn="l">
              <a:spcAft>
                <a:spcPts val="1200"/>
              </a:spcAft>
            </a:pPr>
            <a:r>
              <a:rPr lang="en-GB" sz="2800">
                <a:latin typeface="Arial" panose="020B0604020202020204" pitchFamily="34" charset="0"/>
                <a:cs typeface="Arial" panose="020B0604020202020204" pitchFamily="34" charset="0"/>
              </a:rPr>
              <a:t>9.8 N is the weight</a:t>
            </a:r>
          </a:p>
          <a:p>
            <a:pPr algn="l">
              <a:spcAft>
                <a:spcPts val="1200"/>
              </a:spcAft>
            </a:pPr>
            <a:r>
              <a:rPr lang="en-GB" sz="2800">
                <a:latin typeface="Arial" panose="020B0604020202020204" pitchFamily="34" charset="0"/>
                <a:cs typeface="Arial" panose="020B0604020202020204" pitchFamily="34" charset="0"/>
              </a:rPr>
              <a:t>1 kg is the mass</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29FAD8E-AA36-EA67-E7F8-AD423D882C3A}"/>
                  </a:ext>
                </a:extLst>
              </p14:cNvPr>
              <p14:cNvContentPartPr/>
              <p14:nvPr/>
            </p14:nvContentPartPr>
            <p14:xfrm>
              <a:off x="6423480" y="4525920"/>
              <a:ext cx="360" cy="360"/>
            </p14:xfrm>
          </p:contentPart>
        </mc:Choice>
        <mc:Fallback xmlns="">
          <p:pic>
            <p:nvPicPr>
              <p:cNvPr id="2" name="Ink 1">
                <a:extLst>
                  <a:ext uri="{FF2B5EF4-FFF2-40B4-BE49-F238E27FC236}">
                    <a16:creationId xmlns:a16="http://schemas.microsoft.com/office/drawing/2014/main" id="{629FAD8E-AA36-EA67-E7F8-AD423D882C3A}"/>
                  </a:ext>
                </a:extLst>
              </p:cNvPr>
              <p:cNvPicPr/>
              <p:nvPr/>
            </p:nvPicPr>
            <p:blipFill>
              <a:blip r:embed="rId3"/>
              <a:stretch>
                <a:fillRect/>
              </a:stretch>
            </p:blipFill>
            <p:spPr>
              <a:xfrm>
                <a:off x="6414120" y="4516560"/>
                <a:ext cx="19080" cy="1908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33805-9BCE-23E9-EAC7-A12EF17B140F}"/>
              </a:ext>
            </a:extLst>
          </p:cNvPr>
          <p:cNvSpPr>
            <a:spLocks noGrp="1"/>
          </p:cNvSpPr>
          <p:nvPr>
            <p:ph type="title"/>
          </p:nvPr>
        </p:nvSpPr>
        <p:spPr/>
        <p:txBody>
          <a:bodyPr>
            <a:normAutofit fontScale="90000"/>
          </a:bodyPr>
          <a:lstStyle/>
          <a:p>
            <a:r>
              <a:rPr lang="en-GB" dirty="0"/>
              <a:t>Example 1</a:t>
            </a:r>
          </a:p>
        </p:txBody>
      </p:sp>
      <p:sp>
        <p:nvSpPr>
          <p:cNvPr id="5" name="Text Placeholder 4">
            <a:extLst>
              <a:ext uri="{FF2B5EF4-FFF2-40B4-BE49-F238E27FC236}">
                <a16:creationId xmlns:a16="http://schemas.microsoft.com/office/drawing/2014/main" id="{33F206B6-ACC6-5EF9-9601-9863A7CD0534}"/>
              </a:ext>
            </a:extLst>
          </p:cNvPr>
          <p:cNvSpPr>
            <a:spLocks noGrp="1"/>
          </p:cNvSpPr>
          <p:nvPr>
            <p:ph type="body" sz="quarter" idx="10"/>
          </p:nvPr>
        </p:nvSpPr>
        <p:spPr/>
        <p:txBody>
          <a:bodyPr/>
          <a:lstStyle/>
          <a:p>
            <a:r>
              <a:rPr lang="en-GB"/>
              <a:t>Find the weight of a 200 g mass</a:t>
            </a:r>
          </a:p>
        </p:txBody>
      </p:sp>
      <p:sp>
        <p:nvSpPr>
          <p:cNvPr id="2" name="TextBox 1">
            <a:extLst>
              <a:ext uri="{FF2B5EF4-FFF2-40B4-BE49-F238E27FC236}">
                <a16:creationId xmlns:a16="http://schemas.microsoft.com/office/drawing/2014/main" id="{BF25188D-4C78-A697-9B11-20AB0470A23E}"/>
              </a:ext>
            </a:extLst>
          </p:cNvPr>
          <p:cNvSpPr txBox="1"/>
          <p:nvPr/>
        </p:nvSpPr>
        <p:spPr>
          <a:xfrm>
            <a:off x="2189475" y="1611630"/>
            <a:ext cx="247375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200 g = 0.2 kg</a:t>
            </a:r>
          </a:p>
        </p:txBody>
      </p:sp>
      <p:sp>
        <p:nvSpPr>
          <p:cNvPr id="6" name="TextBox 5">
            <a:extLst>
              <a:ext uri="{FF2B5EF4-FFF2-40B4-BE49-F238E27FC236}">
                <a16:creationId xmlns:a16="http://schemas.microsoft.com/office/drawing/2014/main" id="{B909704D-9B46-BA15-A8BE-27B9F3DD3AAE}"/>
              </a:ext>
            </a:extLst>
          </p:cNvPr>
          <p:cNvSpPr txBox="1"/>
          <p:nvPr/>
        </p:nvSpPr>
        <p:spPr>
          <a:xfrm>
            <a:off x="1012185" y="2491740"/>
            <a:ext cx="6375400" cy="1107996"/>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Weight is a force measured in newtons</a:t>
            </a:r>
          </a:p>
          <a:p>
            <a:pPr algn="l">
              <a:spcAft>
                <a:spcPts val="1200"/>
              </a:spcAft>
            </a:pPr>
            <a:r>
              <a:rPr lang="en-GB" sz="2800" dirty="0">
                <a:latin typeface="Arial" panose="020B0604020202020204" pitchFamily="34" charset="0"/>
                <a:cs typeface="Arial" panose="020B0604020202020204" pitchFamily="34" charset="0"/>
              </a:rPr>
              <a:t>Weight = 0.2 x 9.8 = 1.96 N</a:t>
            </a:r>
          </a:p>
        </p:txBody>
      </p:sp>
    </p:spTree>
    <p:extLst>
      <p:ext uri="{BB962C8B-B14F-4D97-AF65-F5344CB8AC3E}">
        <p14:creationId xmlns:p14="http://schemas.microsoft.com/office/powerpoint/2010/main" val="84527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045D9F-5289-0DCD-BE41-E1D42CFA5895}"/>
              </a:ext>
            </a:extLst>
          </p:cNvPr>
          <p:cNvSpPr>
            <a:spLocks noGrp="1"/>
          </p:cNvSpPr>
          <p:nvPr>
            <p:ph type="title"/>
          </p:nvPr>
        </p:nvSpPr>
        <p:spPr/>
        <p:txBody>
          <a:bodyPr>
            <a:normAutofit fontScale="90000"/>
          </a:bodyPr>
          <a:lstStyle/>
          <a:p>
            <a:r>
              <a:rPr lang="en-GB" dirty="0"/>
              <a:t>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ECD5894-2580-0E20-EC6F-BF6FF1F87D1E}"/>
                  </a:ext>
                </a:extLst>
              </p:cNvPr>
              <p:cNvSpPr>
                <a:spLocks noGrp="1"/>
              </p:cNvSpPr>
              <p:nvPr>
                <p:ph type="body" sz="quarter" idx="10"/>
              </p:nvPr>
            </p:nvSpPr>
            <p:spPr>
              <a:xfrm>
                <a:off x="122292" y="461664"/>
                <a:ext cx="8899415" cy="1255728"/>
              </a:xfrm>
            </p:spPr>
            <p:txBody>
              <a:bodyPr/>
              <a:lstStyle/>
              <a:p>
                <a:r>
                  <a:rPr lang="en-GB"/>
                  <a:t>The acceleration of a 250 g trolly was determined to be 0.56 </a:t>
                </a:r>
                <a14:m>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a:t> calculate the force that accelerated the trolly</a:t>
                </a:r>
              </a:p>
            </p:txBody>
          </p:sp>
        </mc:Choice>
        <mc:Fallback xmlns="">
          <p:sp>
            <p:nvSpPr>
              <p:cNvPr id="5" name="Text Placeholder 4">
                <a:extLst>
                  <a:ext uri="{FF2B5EF4-FFF2-40B4-BE49-F238E27FC236}">
                    <a16:creationId xmlns:a16="http://schemas.microsoft.com/office/drawing/2014/main" id="{6ECD5894-2580-0E20-EC6F-BF6FF1F87D1E}"/>
                  </a:ext>
                </a:extLst>
              </p:cNvPr>
              <p:cNvSpPr>
                <a:spLocks noGrp="1" noRot="1" noChangeAspect="1" noMove="1" noResize="1" noEditPoints="1" noAdjustHandles="1" noChangeArrowheads="1" noChangeShapeType="1" noTextEdit="1"/>
              </p:cNvSpPr>
              <p:nvPr>
                <p:ph type="body" sz="quarter" idx="10"/>
              </p:nvPr>
            </p:nvSpPr>
            <p:spPr>
              <a:xfrm>
                <a:off x="122292" y="461664"/>
                <a:ext cx="8899415" cy="1255728"/>
              </a:xfrm>
              <a:blipFill>
                <a:blip r:embed="rId2"/>
                <a:stretch>
                  <a:fillRect l="-1370" t="-8738" r="-2055" b="-12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2E36E8F-58EC-F0E9-BD85-5F15E2F297D1}"/>
                  </a:ext>
                </a:extLst>
              </p:cNvPr>
              <p:cNvSpPr txBox="1"/>
              <p:nvPr/>
            </p:nvSpPr>
            <p:spPr>
              <a:xfrm>
                <a:off x="1409700" y="1936504"/>
                <a:ext cx="2825069"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250 </m:t>
                      </m:r>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=0.25 </m:t>
                      </m:r>
                      <m:r>
                        <a:rPr lang="en-GB" sz="2800" b="0" i="1" smtClean="0">
                          <a:latin typeface="Cambria Math" panose="02040503050406030204" pitchFamily="18" charset="0"/>
                          <a:cs typeface="Arial" panose="020B0604020202020204" pitchFamily="34" charset="0"/>
                        </a:rPr>
                        <m:t>𝑘𝑔</m:t>
                      </m:r>
                    </m:oMath>
                  </m:oMathPara>
                </a14:m>
                <a:endParaRPr lang="en-GB" sz="2800" err="1">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42E36E8F-58EC-F0E9-BD85-5F15E2F297D1}"/>
                  </a:ext>
                </a:extLst>
              </p:cNvPr>
              <p:cNvSpPr txBox="1">
                <a:spLocks noRot="1" noChangeAspect="1" noMove="1" noResize="1" noEditPoints="1" noAdjustHandles="1" noChangeArrowheads="1" noChangeShapeType="1" noTextEdit="1"/>
              </p:cNvSpPr>
              <p:nvPr/>
            </p:nvSpPr>
            <p:spPr>
              <a:xfrm>
                <a:off x="1409700" y="1936504"/>
                <a:ext cx="2825069" cy="6771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EA2DCA9-6EFD-9F4A-0EBD-4CB1EEE5013E}"/>
                  </a:ext>
                </a:extLst>
              </p:cNvPr>
              <p:cNvSpPr txBox="1"/>
              <p:nvPr/>
            </p:nvSpPr>
            <p:spPr>
              <a:xfrm>
                <a:off x="1409699" y="2494170"/>
                <a:ext cx="1495474"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𝐹</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𝑚𝑎</m:t>
                      </m:r>
                    </m:oMath>
                  </m:oMathPara>
                </a14:m>
                <a:endParaRPr lang="en-GB" sz="2800" err="1">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CEA2DCA9-6EFD-9F4A-0EBD-4CB1EEE5013E}"/>
                  </a:ext>
                </a:extLst>
              </p:cNvPr>
              <p:cNvSpPr txBox="1">
                <a:spLocks noRot="1" noChangeAspect="1" noMove="1" noResize="1" noEditPoints="1" noAdjustHandles="1" noChangeArrowheads="1" noChangeShapeType="1" noTextEdit="1"/>
              </p:cNvSpPr>
              <p:nvPr/>
            </p:nvSpPr>
            <p:spPr>
              <a:xfrm>
                <a:off x="1409699" y="2494170"/>
                <a:ext cx="1495474"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2EADD4F-9170-CB65-0554-D1D468A3E457}"/>
                  </a:ext>
                </a:extLst>
              </p:cNvPr>
              <p:cNvSpPr txBox="1"/>
              <p:nvPr/>
            </p:nvSpPr>
            <p:spPr>
              <a:xfrm>
                <a:off x="1409699" y="3171278"/>
                <a:ext cx="3112519"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𝐹</m:t>
                      </m:r>
                      <m:r>
                        <a:rPr lang="en-GB" sz="2800" b="0" i="1" smtClean="0">
                          <a:latin typeface="Cambria Math" panose="02040503050406030204" pitchFamily="18" charset="0"/>
                          <a:cs typeface="Arial" panose="020B0604020202020204" pitchFamily="34" charset="0"/>
                        </a:rPr>
                        <m:t>=0.25(0.55)</m:t>
                      </m:r>
                    </m:oMath>
                  </m:oMathPara>
                </a14:m>
                <a:endParaRPr lang="en-GB" sz="2800" err="1">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B2EADD4F-9170-CB65-0554-D1D468A3E457}"/>
                  </a:ext>
                </a:extLst>
              </p:cNvPr>
              <p:cNvSpPr txBox="1">
                <a:spLocks noRot="1" noChangeAspect="1" noMove="1" noResize="1" noEditPoints="1" noAdjustHandles="1" noChangeArrowheads="1" noChangeShapeType="1" noTextEdit="1"/>
              </p:cNvSpPr>
              <p:nvPr/>
            </p:nvSpPr>
            <p:spPr>
              <a:xfrm>
                <a:off x="1409699" y="3171278"/>
                <a:ext cx="3112519"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8B973E7-0C5E-6F9D-09D5-857939E28ACD}"/>
                  </a:ext>
                </a:extLst>
              </p:cNvPr>
              <p:cNvSpPr txBox="1"/>
              <p:nvPr/>
            </p:nvSpPr>
            <p:spPr>
              <a:xfrm>
                <a:off x="1409699" y="3948056"/>
                <a:ext cx="2892074"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𝐹</m:t>
                      </m:r>
                      <m:r>
                        <a:rPr lang="en-GB" sz="2800" b="0" i="1" smtClean="0">
                          <a:latin typeface="Cambria Math" panose="02040503050406030204" pitchFamily="18" charset="0"/>
                          <a:cs typeface="Arial" panose="020B0604020202020204" pitchFamily="34" charset="0"/>
                        </a:rPr>
                        <m:t>=0.1375 </m:t>
                      </m:r>
                      <m:r>
                        <a:rPr lang="en-GB" sz="2800" b="0" i="1" smtClean="0">
                          <a:latin typeface="Cambria Math" panose="02040503050406030204" pitchFamily="18" charset="0"/>
                          <a:cs typeface="Arial" panose="020B0604020202020204" pitchFamily="34" charset="0"/>
                        </a:rPr>
                        <m:t>𝑁</m:t>
                      </m:r>
                    </m:oMath>
                  </m:oMathPara>
                </a14:m>
                <a:endParaRPr lang="en-GB" sz="2800"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D8B973E7-0C5E-6F9D-09D5-857939E28ACD}"/>
                  </a:ext>
                </a:extLst>
              </p:cNvPr>
              <p:cNvSpPr txBox="1">
                <a:spLocks noRot="1" noChangeAspect="1" noMove="1" noResize="1" noEditPoints="1" noAdjustHandles="1" noChangeArrowheads="1" noChangeShapeType="1" noTextEdit="1"/>
              </p:cNvSpPr>
              <p:nvPr/>
            </p:nvSpPr>
            <p:spPr>
              <a:xfrm>
                <a:off x="1409699" y="3948056"/>
                <a:ext cx="2892074" cy="67710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807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10261-4FF6-7886-076C-AAF34985E8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46DBD4-B656-7CAE-ED84-DE7641CA4871}"/>
              </a:ext>
            </a:extLst>
          </p:cNvPr>
          <p:cNvSpPr>
            <a:spLocks noGrp="1"/>
          </p:cNvSpPr>
          <p:nvPr>
            <p:ph type="title"/>
          </p:nvPr>
        </p:nvSpPr>
        <p:spPr/>
        <p:txBody>
          <a:bodyPr>
            <a:normAutofit fontScale="90000"/>
          </a:bodyPr>
          <a:lstStyle/>
          <a:p>
            <a:r>
              <a:rPr lang="en-GB" dirty="0"/>
              <a:t>Exercise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F383C9-0ED7-2A2E-74A4-BE9D2F959AAE}"/>
                  </a:ext>
                </a:extLst>
              </p:cNvPr>
              <p:cNvSpPr>
                <a:spLocks noGrp="1"/>
              </p:cNvSpPr>
              <p:nvPr>
                <p:ph type="body" sz="quarter" idx="10"/>
              </p:nvPr>
            </p:nvSpPr>
            <p:spPr>
              <a:xfrm>
                <a:off x="122292" y="461664"/>
                <a:ext cx="8899415" cy="1512209"/>
              </a:xfrm>
            </p:spPr>
            <p:txBody>
              <a:bodyPr/>
              <a:lstStyle/>
              <a:p>
                <a:r>
                  <a:rPr lang="en-GB" dirty="0"/>
                  <a:t>Find the weight of a 30 g mass</a:t>
                </a:r>
              </a:p>
              <a:p>
                <a:pPr marL="571500" indent="-571500">
                  <a:buAutoNum type="romanLcParenBoth"/>
                </a:pPr>
                <a:r>
                  <a:rPr lang="en-GB" dirty="0"/>
                  <a:t>On Earth where </a:t>
                </a:r>
                <a14:m>
                  <m:oMath xmlns:m="http://schemas.openxmlformats.org/officeDocument/2006/math">
                    <m:r>
                      <a:rPr lang="en-GB" b="0" i="1" smtClean="0">
                        <a:latin typeface="Cambria Math" panose="02040503050406030204" pitchFamily="18" charset="0"/>
                      </a:rPr>
                      <m:t>𝑔</m:t>
                    </m:r>
                    <m:r>
                      <a:rPr lang="en-GB" b="0" i="1" smtClean="0">
                        <a:latin typeface="Cambria Math" panose="02040503050406030204" pitchFamily="18" charset="0"/>
                      </a:rPr>
                      <m:t>=9.8 </m:t>
                    </m:r>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endParaRPr lang="en-GB" dirty="0"/>
              </a:p>
              <a:p>
                <a:pPr marL="571500" indent="-571500">
                  <a:buAutoNum type="romanLcParenBoth"/>
                </a:pPr>
                <a:r>
                  <a:rPr lang="en-GB" dirty="0"/>
                  <a:t>On the Moon where </a:t>
                </a:r>
                <a14:m>
                  <m:oMath xmlns:m="http://schemas.openxmlformats.org/officeDocument/2006/math">
                    <m:r>
                      <a:rPr lang="en-GB" b="0" i="1" smtClean="0">
                        <a:latin typeface="Cambria Math" panose="02040503050406030204" pitchFamily="18" charset="0"/>
                      </a:rPr>
                      <m:t>𝑔</m:t>
                    </m:r>
                    <m:r>
                      <a:rPr lang="en-GB" b="0" i="1" smtClean="0">
                        <a:latin typeface="Cambria Math" panose="02040503050406030204" pitchFamily="18" charset="0"/>
                      </a:rPr>
                      <m:t>=1.6 </m:t>
                    </m:r>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endParaRPr lang="en-GB" dirty="0"/>
              </a:p>
            </p:txBody>
          </p:sp>
        </mc:Choice>
        <mc:Fallback xmlns="">
          <p:sp>
            <p:nvSpPr>
              <p:cNvPr id="5" name="Text Placeholder 4">
                <a:extLst>
                  <a:ext uri="{FF2B5EF4-FFF2-40B4-BE49-F238E27FC236}">
                    <a16:creationId xmlns:a16="http://schemas.microsoft.com/office/drawing/2014/main" id="{D4F383C9-0ED7-2A2E-74A4-BE9D2F959AAE}"/>
                  </a:ext>
                </a:extLst>
              </p:cNvPr>
              <p:cNvSpPr>
                <a:spLocks noGrp="1" noRot="1" noChangeAspect="1" noMove="1" noResize="1" noEditPoints="1" noAdjustHandles="1" noChangeArrowheads="1" noChangeShapeType="1" noTextEdit="1"/>
              </p:cNvSpPr>
              <p:nvPr>
                <p:ph type="body" sz="quarter" idx="10"/>
              </p:nvPr>
            </p:nvSpPr>
            <p:spPr>
              <a:xfrm>
                <a:off x="122292" y="461664"/>
                <a:ext cx="8899415" cy="1512209"/>
              </a:xfrm>
              <a:blipFill>
                <a:blip r:embed="rId2"/>
                <a:stretch>
                  <a:fillRect l="-1370" t="-7258" b="-10081"/>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36DBBFD4-B9AB-F223-6E26-6FE5D4D93A9A}"/>
              </a:ext>
            </a:extLst>
          </p:cNvPr>
          <p:cNvSpPr txBox="1"/>
          <p:nvPr/>
        </p:nvSpPr>
        <p:spPr>
          <a:xfrm>
            <a:off x="7760970" y="5520690"/>
            <a:ext cx="992579"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0.294 N</a:t>
            </a:r>
          </a:p>
        </p:txBody>
      </p:sp>
      <p:sp>
        <p:nvSpPr>
          <p:cNvPr id="7" name="TextBox 6">
            <a:extLst>
              <a:ext uri="{FF2B5EF4-FFF2-40B4-BE49-F238E27FC236}">
                <a16:creationId xmlns:a16="http://schemas.microsoft.com/office/drawing/2014/main" id="{90D822C7-4B33-B70D-46B1-FB19181863E5}"/>
              </a:ext>
            </a:extLst>
          </p:cNvPr>
          <p:cNvSpPr txBox="1"/>
          <p:nvPr/>
        </p:nvSpPr>
        <p:spPr>
          <a:xfrm>
            <a:off x="7760970" y="6149340"/>
            <a:ext cx="992579"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0.048 N</a:t>
            </a:r>
          </a:p>
        </p:txBody>
      </p:sp>
    </p:spTree>
    <p:extLst>
      <p:ext uri="{BB962C8B-B14F-4D97-AF65-F5344CB8AC3E}">
        <p14:creationId xmlns:p14="http://schemas.microsoft.com/office/powerpoint/2010/main" val="192855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8E5E6-221A-0D85-2E91-055C2592CF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DE032C-DAB6-FD5A-8ED1-0EBCA7FC4E56}"/>
              </a:ext>
            </a:extLst>
          </p:cNvPr>
          <p:cNvSpPr>
            <a:spLocks noGrp="1"/>
          </p:cNvSpPr>
          <p:nvPr>
            <p:ph type="title"/>
          </p:nvPr>
        </p:nvSpPr>
        <p:spPr/>
        <p:txBody>
          <a:bodyPr>
            <a:normAutofit fontScale="90000"/>
          </a:bodyPr>
          <a:lstStyle/>
          <a:p>
            <a:r>
              <a:rPr lang="en-GB" dirty="0"/>
              <a:t>Exercise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0EB08B2-89A4-F1EE-1F88-B8CB9CBBB15C}"/>
                  </a:ext>
                </a:extLst>
              </p:cNvPr>
              <p:cNvSpPr>
                <a:spLocks noGrp="1"/>
              </p:cNvSpPr>
              <p:nvPr>
                <p:ph type="body" sz="quarter" idx="10"/>
              </p:nvPr>
            </p:nvSpPr>
            <p:spPr>
              <a:xfrm>
                <a:off x="122292" y="461664"/>
                <a:ext cx="8899415" cy="1255728"/>
              </a:xfrm>
            </p:spPr>
            <p:txBody>
              <a:bodyPr/>
              <a:lstStyle/>
              <a:p>
                <a:r>
                  <a:rPr lang="en-GB" dirty="0"/>
                  <a:t>The acceleration of a 2.5 g mass was determined to be  </a:t>
                </a:r>
                <a14:m>
                  <m:oMath xmlns:m="http://schemas.openxmlformats.org/officeDocument/2006/math">
                    <m:r>
                      <a:rPr lang="en-GB" b="0" i="0" smtClean="0">
                        <a:latin typeface="Cambria Math" panose="02040503050406030204" pitchFamily="18" charset="0"/>
                      </a:rPr>
                      <m:t>2.6</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10</m:t>
                        </m:r>
                      </m:e>
                      <m:sup>
                        <m:r>
                          <a:rPr lang="en-GB" b="0" i="1" smtClean="0">
                            <a:latin typeface="Cambria Math" panose="02040503050406030204" pitchFamily="18" charset="0"/>
                          </a:rPr>
                          <m:t>5</m:t>
                        </m:r>
                      </m:sup>
                    </m:sSup>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a:t> calculate the force that accelerated the mass.</a:t>
                </a:r>
              </a:p>
            </p:txBody>
          </p:sp>
        </mc:Choice>
        <mc:Fallback xmlns="">
          <p:sp>
            <p:nvSpPr>
              <p:cNvPr id="5" name="Text Placeholder 4">
                <a:extLst>
                  <a:ext uri="{FF2B5EF4-FFF2-40B4-BE49-F238E27FC236}">
                    <a16:creationId xmlns:a16="http://schemas.microsoft.com/office/drawing/2014/main" id="{C0EB08B2-89A4-F1EE-1F88-B8CB9CBBB15C}"/>
                  </a:ext>
                </a:extLst>
              </p:cNvPr>
              <p:cNvSpPr>
                <a:spLocks noGrp="1" noRot="1" noChangeAspect="1" noMove="1" noResize="1" noEditPoints="1" noAdjustHandles="1" noChangeArrowheads="1" noChangeShapeType="1" noTextEdit="1"/>
              </p:cNvSpPr>
              <p:nvPr>
                <p:ph type="body" sz="quarter" idx="10"/>
              </p:nvPr>
            </p:nvSpPr>
            <p:spPr>
              <a:xfrm>
                <a:off x="122292" y="461664"/>
                <a:ext cx="8899415" cy="1255728"/>
              </a:xfrm>
              <a:blipFill>
                <a:blip r:embed="rId2"/>
                <a:stretch>
                  <a:fillRect l="-1370" t="-8738" r="-2055" b="-12621"/>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33498C9B-3D01-141D-4D1A-BA1F144D1F30}"/>
              </a:ext>
            </a:extLst>
          </p:cNvPr>
          <p:cNvSpPr txBox="1"/>
          <p:nvPr/>
        </p:nvSpPr>
        <p:spPr>
          <a:xfrm>
            <a:off x="7909560" y="6211670"/>
            <a:ext cx="800219"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650 N</a:t>
            </a:r>
          </a:p>
        </p:txBody>
      </p:sp>
    </p:spTree>
    <p:extLst>
      <p:ext uri="{BB962C8B-B14F-4D97-AF65-F5344CB8AC3E}">
        <p14:creationId xmlns:p14="http://schemas.microsoft.com/office/powerpoint/2010/main" val="34623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62F9BA-7B27-E8F8-A2CF-8C485AACFD81}"/>
              </a:ext>
            </a:extLst>
          </p:cNvPr>
          <p:cNvSpPr>
            <a:spLocks noGrp="1"/>
          </p:cNvSpPr>
          <p:nvPr>
            <p:ph type="title"/>
          </p:nvPr>
        </p:nvSpPr>
        <p:spPr/>
        <p:txBody>
          <a:bodyPr>
            <a:normAutofit fontScale="90000"/>
          </a:bodyPr>
          <a:lstStyle/>
          <a:p>
            <a:r>
              <a:rPr lang="en-GB" dirty="0"/>
              <a:t>Example 3</a:t>
            </a:r>
          </a:p>
        </p:txBody>
      </p:sp>
      <p:sp>
        <p:nvSpPr>
          <p:cNvPr id="5" name="Text Placeholder 4">
            <a:extLst>
              <a:ext uri="{FF2B5EF4-FFF2-40B4-BE49-F238E27FC236}">
                <a16:creationId xmlns:a16="http://schemas.microsoft.com/office/drawing/2014/main" id="{A50BD2A2-8A90-3335-059A-EB0EA5077AA6}"/>
              </a:ext>
            </a:extLst>
          </p:cNvPr>
          <p:cNvSpPr>
            <a:spLocks noGrp="1"/>
          </p:cNvSpPr>
          <p:nvPr>
            <p:ph type="body" sz="quarter" idx="10"/>
          </p:nvPr>
        </p:nvSpPr>
        <p:spPr>
          <a:xfrm>
            <a:off x="122292" y="461664"/>
            <a:ext cx="8899415" cy="867930"/>
          </a:xfrm>
        </p:spPr>
        <p:txBody>
          <a:bodyPr/>
          <a:lstStyle/>
          <a:p>
            <a:r>
              <a:rPr lang="en-GB"/>
              <a:t>A driving force of 1800 N is applied to a vehicle with a gross mass of 1200 kg. Calculate the acceleration.</a:t>
            </a:r>
          </a:p>
        </p:txBody>
      </p:sp>
      <p:sp>
        <p:nvSpPr>
          <p:cNvPr id="6" name="TextBox 5">
            <a:extLst>
              <a:ext uri="{FF2B5EF4-FFF2-40B4-BE49-F238E27FC236}">
                <a16:creationId xmlns:a16="http://schemas.microsoft.com/office/drawing/2014/main" id="{35956D11-8DE8-2B89-F40C-94B51D63F925}"/>
              </a:ext>
            </a:extLst>
          </p:cNvPr>
          <p:cNvSpPr txBox="1"/>
          <p:nvPr/>
        </p:nvSpPr>
        <p:spPr>
          <a:xfrm>
            <a:off x="1536700" y="1529649"/>
            <a:ext cx="4148893"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Gross mass = total mass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EABDC9B-F072-137B-3424-C64A2247AB17}"/>
                  </a:ext>
                </a:extLst>
              </p:cNvPr>
              <p:cNvSpPr txBox="1"/>
              <p:nvPr/>
            </p:nvSpPr>
            <p:spPr>
              <a:xfrm>
                <a:off x="1536699" y="2252924"/>
                <a:ext cx="1495474"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𝐹</m:t>
                      </m:r>
                      <m:r>
                        <a:rPr lang="en-GB" sz="2800" b="0" i="1" dirty="0" smtClean="0">
                          <a:latin typeface="Cambria Math" panose="02040503050406030204" pitchFamily="18" charset="0"/>
                          <a:cs typeface="Arial" panose="020B0604020202020204" pitchFamily="34" charset="0"/>
                        </a:rPr>
                        <m:t>=</m:t>
                      </m:r>
                      <m:r>
                        <a:rPr lang="en-GB" sz="2800" b="0" i="1" dirty="0" smtClean="0">
                          <a:latin typeface="Cambria Math" panose="02040503050406030204" pitchFamily="18" charset="0"/>
                          <a:cs typeface="Arial" panose="020B0604020202020204" pitchFamily="34" charset="0"/>
                        </a:rPr>
                        <m:t>𝑚𝑎</m:t>
                      </m:r>
                    </m:oMath>
                  </m:oMathPara>
                </a14:m>
                <a:endParaRPr lang="en-GB" sz="280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FEABDC9B-F072-137B-3424-C64A2247AB17}"/>
                  </a:ext>
                </a:extLst>
              </p:cNvPr>
              <p:cNvSpPr txBox="1">
                <a:spLocks noRot="1" noChangeAspect="1" noMove="1" noResize="1" noEditPoints="1" noAdjustHandles="1" noChangeArrowheads="1" noChangeShapeType="1" noTextEdit="1"/>
              </p:cNvSpPr>
              <p:nvPr/>
            </p:nvSpPr>
            <p:spPr>
              <a:xfrm>
                <a:off x="1536699" y="2252924"/>
                <a:ext cx="1495474" cy="67710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22E46CE-4EDC-746A-04B0-23F93F1B3E86}"/>
                  </a:ext>
                </a:extLst>
              </p:cNvPr>
              <p:cNvSpPr txBox="1"/>
              <p:nvPr/>
            </p:nvSpPr>
            <p:spPr>
              <a:xfrm>
                <a:off x="1536699" y="2976199"/>
                <a:ext cx="1678729" cy="105278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m:t>
                      </m:r>
                      <m:r>
                        <a:rPr lang="en-GB" sz="2800" b="0" i="1" dirty="0" smtClean="0">
                          <a:latin typeface="Cambria Math" panose="02040503050406030204" pitchFamily="18" charset="0"/>
                          <a:cs typeface="Arial" panose="020B0604020202020204" pitchFamily="34" charset="0"/>
                        </a:rPr>
                        <m:t>𝑎</m:t>
                      </m:r>
                      <m:r>
                        <a:rPr lang="en-GB" sz="2800" b="0" i="1" dirty="0" smtClean="0">
                          <a:latin typeface="Cambria Math" panose="02040503050406030204" pitchFamily="18" charset="0"/>
                          <a:cs typeface="Arial" panose="020B0604020202020204" pitchFamily="34" charset="0"/>
                        </a:rPr>
                        <m:t>=</m:t>
                      </m:r>
                      <m:f>
                        <m:fPr>
                          <m:ctrlPr>
                            <a:rPr lang="en-GB" sz="2800" b="0" i="1" dirty="0" smtClean="0">
                              <a:latin typeface="Cambria Math" panose="02040503050406030204" pitchFamily="18" charset="0"/>
                              <a:cs typeface="Arial" panose="020B0604020202020204" pitchFamily="34" charset="0"/>
                            </a:rPr>
                          </m:ctrlPr>
                        </m:fPr>
                        <m:num>
                          <m:r>
                            <a:rPr lang="en-GB" sz="2800" b="0" i="1" dirty="0" smtClean="0">
                              <a:latin typeface="Cambria Math" panose="02040503050406030204" pitchFamily="18" charset="0"/>
                              <a:cs typeface="Arial" panose="020B0604020202020204" pitchFamily="34" charset="0"/>
                            </a:rPr>
                            <m:t>𝐹</m:t>
                          </m:r>
                        </m:num>
                        <m:den>
                          <m:r>
                            <a:rPr lang="en-GB" sz="2800" b="0" i="1" dirty="0" smtClean="0">
                              <a:latin typeface="Cambria Math" panose="02040503050406030204" pitchFamily="18" charset="0"/>
                              <a:cs typeface="Arial" panose="020B0604020202020204" pitchFamily="34" charset="0"/>
                            </a:rPr>
                            <m:t>𝑚</m:t>
                          </m:r>
                        </m:den>
                      </m:f>
                    </m:oMath>
                  </m:oMathPara>
                </a14:m>
                <a:endParaRPr lang="en-GB" sz="280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A22E46CE-4EDC-746A-04B0-23F93F1B3E86}"/>
                  </a:ext>
                </a:extLst>
              </p:cNvPr>
              <p:cNvSpPr txBox="1">
                <a:spLocks noRot="1" noChangeAspect="1" noMove="1" noResize="1" noEditPoints="1" noAdjustHandles="1" noChangeArrowheads="1" noChangeShapeType="1" noTextEdit="1"/>
              </p:cNvSpPr>
              <p:nvPr/>
            </p:nvSpPr>
            <p:spPr>
              <a:xfrm>
                <a:off x="1536699" y="2976199"/>
                <a:ext cx="1678729" cy="10527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B8D9A5A-39DB-C52B-869E-43491D5E31ED}"/>
                  </a:ext>
                </a:extLst>
              </p:cNvPr>
              <p:cNvSpPr txBox="1"/>
              <p:nvPr/>
            </p:nvSpPr>
            <p:spPr>
              <a:xfrm>
                <a:off x="1536699" y="4070176"/>
                <a:ext cx="2166299" cy="105561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m:t>
                      </m:r>
                      <m:r>
                        <a:rPr lang="en-GB" sz="2800" b="0" i="1" dirty="0" smtClean="0">
                          <a:latin typeface="Cambria Math" panose="02040503050406030204" pitchFamily="18" charset="0"/>
                          <a:cs typeface="Arial" panose="020B0604020202020204" pitchFamily="34" charset="0"/>
                        </a:rPr>
                        <m:t>𝑎</m:t>
                      </m:r>
                      <m:r>
                        <a:rPr lang="en-GB" sz="2800" b="0" i="1" dirty="0" smtClean="0">
                          <a:latin typeface="Cambria Math" panose="02040503050406030204" pitchFamily="18" charset="0"/>
                          <a:cs typeface="Arial" panose="020B0604020202020204" pitchFamily="34" charset="0"/>
                        </a:rPr>
                        <m:t>=</m:t>
                      </m:r>
                      <m:f>
                        <m:fPr>
                          <m:ctrlPr>
                            <a:rPr lang="en-GB" sz="2800" b="0" i="1" dirty="0" smtClean="0">
                              <a:latin typeface="Cambria Math" panose="02040503050406030204" pitchFamily="18" charset="0"/>
                              <a:cs typeface="Arial" panose="020B0604020202020204" pitchFamily="34" charset="0"/>
                            </a:rPr>
                          </m:ctrlPr>
                        </m:fPr>
                        <m:num>
                          <m:r>
                            <a:rPr lang="en-GB" sz="2800" b="0" i="1" dirty="0" smtClean="0">
                              <a:latin typeface="Cambria Math" panose="02040503050406030204" pitchFamily="18" charset="0"/>
                              <a:cs typeface="Arial" panose="020B0604020202020204" pitchFamily="34" charset="0"/>
                            </a:rPr>
                            <m:t>1800</m:t>
                          </m:r>
                        </m:num>
                        <m:den>
                          <m:r>
                            <a:rPr lang="en-GB" sz="2800" b="0" i="1" dirty="0" smtClean="0">
                              <a:latin typeface="Cambria Math" panose="02040503050406030204" pitchFamily="18" charset="0"/>
                              <a:cs typeface="Arial" panose="020B0604020202020204" pitchFamily="34" charset="0"/>
                            </a:rPr>
                            <m:t>1200</m:t>
                          </m:r>
                        </m:den>
                      </m:f>
                    </m:oMath>
                  </m:oMathPara>
                </a14:m>
                <a:endParaRPr lang="en-GB" sz="280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DB8D9A5A-39DB-C52B-869E-43491D5E31ED}"/>
                  </a:ext>
                </a:extLst>
              </p:cNvPr>
              <p:cNvSpPr txBox="1">
                <a:spLocks noRot="1" noChangeAspect="1" noMove="1" noResize="1" noEditPoints="1" noAdjustHandles="1" noChangeArrowheads="1" noChangeShapeType="1" noTextEdit="1"/>
              </p:cNvSpPr>
              <p:nvPr/>
            </p:nvSpPr>
            <p:spPr>
              <a:xfrm>
                <a:off x="1536699" y="4070176"/>
                <a:ext cx="2166299" cy="10556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F87444A-728D-DFC1-E777-F3D0F28B6774}"/>
                  </a:ext>
                </a:extLst>
              </p:cNvPr>
              <p:cNvSpPr txBox="1"/>
              <p:nvPr/>
            </p:nvSpPr>
            <p:spPr>
              <a:xfrm>
                <a:off x="1536699" y="5166974"/>
                <a:ext cx="284712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Arial" panose="020B0604020202020204" pitchFamily="34" charset="0"/>
                        </a:rPr>
                        <m:t>⇒</m:t>
                      </m:r>
                      <m:r>
                        <a:rPr lang="en-GB" sz="2800" b="0" i="1" dirty="0" smtClean="0">
                          <a:latin typeface="Cambria Math" panose="02040503050406030204" pitchFamily="18" charset="0"/>
                          <a:cs typeface="Arial" panose="020B0604020202020204" pitchFamily="34" charset="0"/>
                        </a:rPr>
                        <m:t>𝑎</m:t>
                      </m:r>
                      <m:r>
                        <a:rPr lang="en-GB" sz="2800" b="0" i="1" dirty="0" smtClean="0">
                          <a:latin typeface="Cambria Math" panose="02040503050406030204" pitchFamily="18" charset="0"/>
                          <a:cs typeface="Arial" panose="020B0604020202020204" pitchFamily="34" charset="0"/>
                        </a:rPr>
                        <m:t>=1.5 </m:t>
                      </m:r>
                      <m:r>
                        <a:rPr lang="en-GB" sz="2800" b="0" i="1" dirty="0" smtClean="0">
                          <a:latin typeface="Cambria Math" panose="02040503050406030204" pitchFamily="18" charset="0"/>
                          <a:cs typeface="Arial" panose="020B0604020202020204" pitchFamily="34" charset="0"/>
                        </a:rPr>
                        <m:t>𝑚</m:t>
                      </m:r>
                      <m:r>
                        <a:rPr lang="en-GB" sz="2800" b="0" i="1" dirty="0" smtClean="0">
                          <a:latin typeface="Cambria Math" panose="02040503050406030204" pitchFamily="18" charset="0"/>
                          <a:cs typeface="Arial" panose="020B0604020202020204" pitchFamily="34" charset="0"/>
                        </a:rPr>
                        <m:t> </m:t>
                      </m:r>
                      <m:sSup>
                        <m:sSupPr>
                          <m:ctrlPr>
                            <a:rPr lang="en-GB" sz="2800" b="0" i="1" dirty="0" smtClean="0">
                              <a:latin typeface="Cambria Math" panose="02040503050406030204" pitchFamily="18" charset="0"/>
                              <a:cs typeface="Arial" panose="020B0604020202020204" pitchFamily="34" charset="0"/>
                            </a:rPr>
                          </m:ctrlPr>
                        </m:sSupPr>
                        <m:e>
                          <m:r>
                            <a:rPr lang="en-GB" sz="2800" b="0" i="1" dirty="0" smtClean="0">
                              <a:latin typeface="Cambria Math" panose="02040503050406030204" pitchFamily="18" charset="0"/>
                              <a:cs typeface="Arial" panose="020B0604020202020204" pitchFamily="34" charset="0"/>
                            </a:rPr>
                            <m:t>𝑠</m:t>
                          </m:r>
                        </m:e>
                        <m:sup>
                          <m:r>
                            <a:rPr lang="en-GB" sz="2800" b="0" i="1" dirty="0" smtClean="0">
                              <a:latin typeface="Cambria Math" panose="02040503050406030204" pitchFamily="18" charset="0"/>
                              <a:cs typeface="Arial" panose="020B0604020202020204" pitchFamily="34" charset="0"/>
                            </a:rPr>
                            <m:t>−2</m:t>
                          </m:r>
                        </m:sup>
                      </m:sSup>
                    </m:oMath>
                  </m:oMathPara>
                </a14:m>
                <a:endParaRPr lang="en-GB" sz="280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CF87444A-728D-DFC1-E777-F3D0F28B6774}"/>
                  </a:ext>
                </a:extLst>
              </p:cNvPr>
              <p:cNvSpPr txBox="1">
                <a:spLocks noRot="1" noChangeAspect="1" noMove="1" noResize="1" noEditPoints="1" noAdjustHandles="1" noChangeArrowheads="1" noChangeShapeType="1" noTextEdit="1"/>
              </p:cNvSpPr>
              <p:nvPr/>
            </p:nvSpPr>
            <p:spPr>
              <a:xfrm>
                <a:off x="1536699" y="5166974"/>
                <a:ext cx="2847126" cy="67710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586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E780435-6F6F-4062-17FF-54FFCAD43CA6}"/>
                  </a:ext>
                </a:extLst>
              </p:cNvPr>
              <p:cNvSpPr txBox="1"/>
              <p:nvPr/>
            </p:nvSpPr>
            <p:spPr>
              <a:xfrm>
                <a:off x="2935073" y="1844824"/>
                <a:ext cx="1495474"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rPr>
                        <m:t>𝐹</m:t>
                      </m:r>
                      <m:r>
                        <a:rPr lang="en-IE" sz="2800" b="0" i="1" smtClean="0">
                          <a:latin typeface="Cambria Math" panose="02040503050406030204" pitchFamily="18" charset="0"/>
                        </a:rPr>
                        <m:t>=</m:t>
                      </m:r>
                      <m:r>
                        <a:rPr lang="en-IE" sz="2800" b="0" i="1" smtClean="0">
                          <a:latin typeface="Cambria Math" panose="02040503050406030204" pitchFamily="18" charset="0"/>
                        </a:rPr>
                        <m:t>𝑚𝑎</m:t>
                      </m:r>
                    </m:oMath>
                  </m:oMathPara>
                </a14:m>
                <a:endParaRPr lang="en-IE" sz="2800"/>
              </a:p>
            </p:txBody>
          </p:sp>
        </mc:Choice>
        <mc:Fallback xmlns="">
          <p:sp>
            <p:nvSpPr>
              <p:cNvPr id="4" name="TextBox 3">
                <a:extLst>
                  <a:ext uri="{FF2B5EF4-FFF2-40B4-BE49-F238E27FC236}">
                    <a16:creationId xmlns:a16="http://schemas.microsoft.com/office/drawing/2014/main" id="{6E780435-6F6F-4062-17FF-54FFCAD43CA6}"/>
                  </a:ext>
                </a:extLst>
              </p:cNvPr>
              <p:cNvSpPr txBox="1">
                <a:spLocks noRot="1" noChangeAspect="1" noMove="1" noResize="1" noEditPoints="1" noAdjustHandles="1" noChangeArrowheads="1" noChangeShapeType="1" noTextEdit="1"/>
              </p:cNvSpPr>
              <p:nvPr/>
            </p:nvSpPr>
            <p:spPr>
              <a:xfrm>
                <a:off x="2935073" y="1844824"/>
                <a:ext cx="1495474"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57D4116-3912-CA56-09CB-A132541AD1C1}"/>
                  </a:ext>
                </a:extLst>
              </p:cNvPr>
              <p:cNvSpPr txBox="1"/>
              <p:nvPr/>
            </p:nvSpPr>
            <p:spPr>
              <a:xfrm>
                <a:off x="3311156" y="5357729"/>
                <a:ext cx="3180038" cy="51328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rPr>
                        <m:t>=0+</m:t>
                      </m:r>
                      <m:d>
                        <m:dPr>
                          <m:ctrlPr>
                            <a:rPr lang="en-IE" sz="2800" b="0" i="1" smtClean="0">
                              <a:latin typeface="Cambria Math" panose="02040503050406030204" pitchFamily="18" charset="0"/>
                            </a:rPr>
                          </m:ctrlPr>
                        </m:dPr>
                        <m:e>
                          <m:r>
                            <a:rPr lang="en-GB" sz="2800" b="0" i="1" smtClean="0">
                              <a:latin typeface="Cambria Math" panose="02040503050406030204" pitchFamily="18" charset="0"/>
                            </a:rPr>
                            <m:t>0.303</m:t>
                          </m:r>
                        </m:e>
                      </m:d>
                      <m:d>
                        <m:dPr>
                          <m:ctrlPr>
                            <a:rPr lang="en-IE" sz="2800" b="0" i="1" smtClean="0">
                              <a:latin typeface="Cambria Math" panose="02040503050406030204" pitchFamily="18" charset="0"/>
                            </a:rPr>
                          </m:ctrlPr>
                        </m:dPr>
                        <m:e>
                          <m:r>
                            <a:rPr lang="en-GB" sz="2800" b="0" i="1" smtClean="0">
                              <a:latin typeface="Cambria Math" panose="02040503050406030204" pitchFamily="18" charset="0"/>
                            </a:rPr>
                            <m:t>1.2</m:t>
                          </m:r>
                        </m:e>
                      </m:d>
                    </m:oMath>
                  </m:oMathPara>
                </a14:m>
                <a:endParaRPr lang="en-IE" sz="2800" b="0" baseline="-25000"/>
              </a:p>
            </p:txBody>
          </p:sp>
        </mc:Choice>
        <mc:Fallback xmlns="">
          <p:sp>
            <p:nvSpPr>
              <p:cNvPr id="5" name="TextBox 4">
                <a:extLst>
                  <a:ext uri="{FF2B5EF4-FFF2-40B4-BE49-F238E27FC236}">
                    <a16:creationId xmlns:a16="http://schemas.microsoft.com/office/drawing/2014/main" id="{F57D4116-3912-CA56-09CB-A132541AD1C1}"/>
                  </a:ext>
                </a:extLst>
              </p:cNvPr>
              <p:cNvSpPr txBox="1">
                <a:spLocks noRot="1" noChangeAspect="1" noMove="1" noResize="1" noEditPoints="1" noAdjustHandles="1" noChangeArrowheads="1" noChangeShapeType="1" noTextEdit="1"/>
              </p:cNvSpPr>
              <p:nvPr/>
            </p:nvSpPr>
            <p:spPr>
              <a:xfrm>
                <a:off x="3311156" y="5357729"/>
                <a:ext cx="3180038" cy="5132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8BDB41-AD48-8803-1A30-1CB5BBAEF822}"/>
                  </a:ext>
                </a:extLst>
              </p:cNvPr>
              <p:cNvSpPr txBox="1"/>
              <p:nvPr/>
            </p:nvSpPr>
            <p:spPr>
              <a:xfrm>
                <a:off x="3419872" y="6076312"/>
                <a:ext cx="2491323" cy="52104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rPr>
                        <m:t>=</m:t>
                      </m:r>
                      <m:r>
                        <a:rPr lang="en-GB" sz="2800" b="0" i="1" smtClean="0">
                          <a:latin typeface="Cambria Math" panose="02040503050406030204" pitchFamily="18" charset="0"/>
                        </a:rPr>
                        <m:t>0.364</m:t>
                      </m:r>
                      <m:r>
                        <a:rPr lang="en-IE" sz="2800" b="0" i="1" smtClean="0">
                          <a:latin typeface="Cambria Math" panose="02040503050406030204" pitchFamily="18" charset="0"/>
                        </a:rPr>
                        <m:t> </m:t>
                      </m:r>
                      <m:r>
                        <a:rPr lang="en-IE" sz="2800" b="0" i="1" smtClean="0">
                          <a:latin typeface="Cambria Math" panose="02040503050406030204" pitchFamily="18" charset="0"/>
                        </a:rPr>
                        <m:t>𝑚</m:t>
                      </m:r>
                      <m:r>
                        <a:rPr lang="en-IE" sz="2800" b="0" i="1" smtClean="0">
                          <a:latin typeface="Cambria Math" panose="02040503050406030204" pitchFamily="18" charset="0"/>
                        </a:rPr>
                        <m:t> </m:t>
                      </m:r>
                      <m:sSup>
                        <m:sSupPr>
                          <m:ctrlPr>
                            <a:rPr lang="en-IE" sz="2800" b="0" i="1" smtClean="0">
                              <a:latin typeface="Cambria Math" panose="02040503050406030204" pitchFamily="18" charset="0"/>
                            </a:rPr>
                          </m:ctrlPr>
                        </m:sSupPr>
                        <m:e>
                          <m:r>
                            <a:rPr lang="en-IE" sz="2800" b="0" i="1" smtClean="0">
                              <a:latin typeface="Cambria Math" panose="02040503050406030204" pitchFamily="18" charset="0"/>
                            </a:rPr>
                            <m:t>𝑠</m:t>
                          </m:r>
                        </m:e>
                        <m:sup>
                          <m:r>
                            <a:rPr lang="en-IE" sz="2800" b="0" i="1" smtClean="0">
                              <a:latin typeface="Cambria Math" panose="02040503050406030204" pitchFamily="18" charset="0"/>
                            </a:rPr>
                            <m:t>−1</m:t>
                          </m:r>
                        </m:sup>
                      </m:sSup>
                    </m:oMath>
                  </m:oMathPara>
                </a14:m>
                <a:endParaRPr lang="en-IE" sz="2800" b="0" baseline="-25000"/>
              </a:p>
            </p:txBody>
          </p:sp>
        </mc:Choice>
        <mc:Fallback xmlns="">
          <p:sp>
            <p:nvSpPr>
              <p:cNvPr id="6" name="TextBox 5">
                <a:extLst>
                  <a:ext uri="{FF2B5EF4-FFF2-40B4-BE49-F238E27FC236}">
                    <a16:creationId xmlns:a16="http://schemas.microsoft.com/office/drawing/2014/main" id="{358BDB41-AD48-8803-1A30-1CB5BBAEF822}"/>
                  </a:ext>
                </a:extLst>
              </p:cNvPr>
              <p:cNvSpPr txBox="1">
                <a:spLocks noRot="1" noChangeAspect="1" noMove="1" noResize="1" noEditPoints="1" noAdjustHandles="1" noChangeArrowheads="1" noChangeShapeType="1" noTextEdit="1"/>
              </p:cNvSpPr>
              <p:nvPr/>
            </p:nvSpPr>
            <p:spPr>
              <a:xfrm>
                <a:off x="3419872" y="6076312"/>
                <a:ext cx="2491323" cy="5210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9BBDBC-32E1-69D0-6C6A-306403B69A51}"/>
                  </a:ext>
                </a:extLst>
              </p:cNvPr>
              <p:cNvSpPr txBox="1"/>
              <p:nvPr/>
            </p:nvSpPr>
            <p:spPr>
              <a:xfrm>
                <a:off x="3059832" y="4709182"/>
                <a:ext cx="1950727" cy="523220"/>
              </a:xfrm>
              <a:prstGeom prst="rect">
                <a:avLst/>
              </a:prstGeom>
              <a:noFill/>
            </p:spPr>
            <p:txBody>
              <a:bodyPr wrap="none" rtlCol="0">
                <a:spAutoFit/>
              </a:bodyPr>
              <a:lstStyle/>
              <a:p>
                <a:pPr algn="l"/>
                <a14:m>
                  <m:oMath xmlns:m="http://schemas.openxmlformats.org/officeDocument/2006/math">
                    <m:r>
                      <a:rPr lang="en-IE" sz="2800" b="0" i="1" smtClean="0">
                        <a:latin typeface="Cambria Math" panose="02040503050406030204" pitchFamily="18" charset="0"/>
                      </a:rPr>
                      <m:t>𝑣</m:t>
                    </m:r>
                    <m:r>
                      <a:rPr lang="en-IE" sz="2800" b="0" i="1" smtClean="0">
                        <a:latin typeface="Cambria Math" panose="02040503050406030204" pitchFamily="18" charset="0"/>
                      </a:rPr>
                      <m:t>=</m:t>
                    </m:r>
                    <m:r>
                      <a:rPr lang="en-IE" sz="2800" b="0" i="1" smtClean="0">
                        <a:latin typeface="Cambria Math" panose="02040503050406030204" pitchFamily="18" charset="0"/>
                      </a:rPr>
                      <m:t>𝑢</m:t>
                    </m:r>
                    <m:r>
                      <a:rPr lang="en-IE" sz="2800" b="0" i="1" smtClean="0">
                        <a:latin typeface="Cambria Math" panose="02040503050406030204" pitchFamily="18" charset="0"/>
                      </a:rPr>
                      <m:t>+</m:t>
                    </m:r>
                    <m:r>
                      <a:rPr lang="en-IE" sz="2800" b="0" i="1" smtClean="0">
                        <a:latin typeface="Cambria Math" panose="02040503050406030204" pitchFamily="18" charset="0"/>
                      </a:rPr>
                      <m:t>𝑎𝑡</m:t>
                    </m:r>
                  </m:oMath>
                </a14:m>
                <a:r>
                  <a:rPr lang="en-IE" sz="2800" b="0"/>
                  <a:t> </a:t>
                </a:r>
              </a:p>
            </p:txBody>
          </p:sp>
        </mc:Choice>
        <mc:Fallback xmlns="">
          <p:sp>
            <p:nvSpPr>
              <p:cNvPr id="7" name="TextBox 6">
                <a:extLst>
                  <a:ext uri="{FF2B5EF4-FFF2-40B4-BE49-F238E27FC236}">
                    <a16:creationId xmlns:a16="http://schemas.microsoft.com/office/drawing/2014/main" id="{8C9BBDBC-32E1-69D0-6C6A-306403B69A51}"/>
                  </a:ext>
                </a:extLst>
              </p:cNvPr>
              <p:cNvSpPr txBox="1">
                <a:spLocks noRot="1" noChangeAspect="1" noMove="1" noResize="1" noEditPoints="1" noAdjustHandles="1" noChangeArrowheads="1" noChangeShapeType="1" noTextEdit="1"/>
              </p:cNvSpPr>
              <p:nvPr/>
            </p:nvSpPr>
            <p:spPr>
              <a:xfrm>
                <a:off x="3059832" y="4709182"/>
                <a:ext cx="1950727" cy="523220"/>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BCC59A3-546E-91D5-6A5D-508FE2D54F0B}"/>
              </a:ext>
            </a:extLst>
          </p:cNvPr>
          <p:cNvSpPr txBox="1"/>
          <p:nvPr/>
        </p:nvSpPr>
        <p:spPr>
          <a:xfrm>
            <a:off x="179511" y="1844824"/>
            <a:ext cx="1705916" cy="523220"/>
          </a:xfrm>
          <a:prstGeom prst="rect">
            <a:avLst/>
          </a:prstGeom>
          <a:noFill/>
        </p:spPr>
        <p:txBody>
          <a:bodyPr wrap="none" rtlCol="0">
            <a:spAutoFit/>
          </a:bodyPr>
          <a:lstStyle/>
          <a:p>
            <a:pPr algn="l"/>
            <a:r>
              <a:rPr lang="en-IE" sz="2800"/>
              <a:t>Formula?</a:t>
            </a:r>
          </a:p>
        </p:txBody>
      </p:sp>
      <p:sp>
        <p:nvSpPr>
          <p:cNvPr id="8" name="TextBox 7">
            <a:extLst>
              <a:ext uri="{FF2B5EF4-FFF2-40B4-BE49-F238E27FC236}">
                <a16:creationId xmlns:a16="http://schemas.microsoft.com/office/drawing/2014/main" id="{31CFAB3D-AEE1-799C-C72B-FF101EFBADD0}"/>
              </a:ext>
            </a:extLst>
          </p:cNvPr>
          <p:cNvSpPr txBox="1"/>
          <p:nvPr/>
        </p:nvSpPr>
        <p:spPr>
          <a:xfrm>
            <a:off x="179511" y="2658709"/>
            <a:ext cx="2007281" cy="523220"/>
          </a:xfrm>
          <a:prstGeom prst="rect">
            <a:avLst/>
          </a:prstGeom>
          <a:noFill/>
        </p:spPr>
        <p:txBody>
          <a:bodyPr wrap="none" rtlCol="0">
            <a:spAutoFit/>
          </a:bodyPr>
          <a:lstStyle/>
          <a:p>
            <a:pPr algn="l"/>
            <a:r>
              <a:rPr lang="en-IE" sz="2800"/>
              <a:t>Re-arrange</a:t>
            </a:r>
          </a:p>
        </p:txBody>
      </p:sp>
      <p:sp>
        <p:nvSpPr>
          <p:cNvPr id="9" name="TextBox 8">
            <a:extLst>
              <a:ext uri="{FF2B5EF4-FFF2-40B4-BE49-F238E27FC236}">
                <a16:creationId xmlns:a16="http://schemas.microsoft.com/office/drawing/2014/main" id="{842ECA57-84E4-CD85-F328-90E354D4EA0E}"/>
              </a:ext>
            </a:extLst>
          </p:cNvPr>
          <p:cNvSpPr txBox="1"/>
          <p:nvPr/>
        </p:nvSpPr>
        <p:spPr>
          <a:xfrm>
            <a:off x="188699" y="3452798"/>
            <a:ext cx="1782860" cy="523220"/>
          </a:xfrm>
          <a:prstGeom prst="rect">
            <a:avLst/>
          </a:prstGeom>
          <a:noFill/>
        </p:spPr>
        <p:txBody>
          <a:bodyPr wrap="none" rtlCol="0">
            <a:spAutoFit/>
          </a:bodyPr>
          <a:lstStyle/>
          <a:p>
            <a:pPr algn="l"/>
            <a:r>
              <a:rPr lang="en-IE" sz="2800"/>
              <a:t>Substitute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161AC4D-C350-EB3A-2C86-79BC8FC45094}"/>
                  </a:ext>
                </a:extLst>
              </p:cNvPr>
              <p:cNvSpPr txBox="1"/>
              <p:nvPr/>
            </p:nvSpPr>
            <p:spPr>
              <a:xfrm>
                <a:off x="2879636" y="2420888"/>
                <a:ext cx="1678729" cy="89890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rPr>
                        <m:t>⇒</m:t>
                      </m:r>
                      <m:r>
                        <a:rPr lang="en-IE" sz="2800" b="0" i="1" smtClean="0">
                          <a:latin typeface="Cambria Math" panose="02040503050406030204" pitchFamily="18" charset="0"/>
                        </a:rPr>
                        <m:t>𝑎</m:t>
                      </m:r>
                      <m:r>
                        <a:rPr lang="en-IE" sz="2800" b="0" i="1" smtClean="0">
                          <a:latin typeface="Cambria Math" panose="02040503050406030204" pitchFamily="18" charset="0"/>
                        </a:rPr>
                        <m:t>=</m:t>
                      </m:r>
                      <m:f>
                        <m:fPr>
                          <m:ctrlPr>
                            <a:rPr lang="en-IE" sz="2800" b="0" i="1" smtClean="0">
                              <a:latin typeface="Cambria Math" panose="02040503050406030204" pitchFamily="18" charset="0"/>
                            </a:rPr>
                          </m:ctrlPr>
                        </m:fPr>
                        <m:num>
                          <m:r>
                            <a:rPr lang="en-IE" sz="2800" b="0" i="1" smtClean="0">
                              <a:latin typeface="Cambria Math" panose="02040503050406030204" pitchFamily="18" charset="0"/>
                            </a:rPr>
                            <m:t>𝐹</m:t>
                          </m:r>
                        </m:num>
                        <m:den>
                          <m:r>
                            <a:rPr lang="en-IE" sz="2800" b="0" i="1" smtClean="0">
                              <a:latin typeface="Cambria Math" panose="02040503050406030204" pitchFamily="18" charset="0"/>
                            </a:rPr>
                            <m:t>𝑚</m:t>
                          </m:r>
                        </m:den>
                      </m:f>
                    </m:oMath>
                  </m:oMathPara>
                </a14:m>
                <a:endParaRPr lang="en-IE" sz="2800"/>
              </a:p>
            </p:txBody>
          </p:sp>
        </mc:Choice>
        <mc:Fallback xmlns="">
          <p:sp>
            <p:nvSpPr>
              <p:cNvPr id="10" name="TextBox 9">
                <a:extLst>
                  <a:ext uri="{FF2B5EF4-FFF2-40B4-BE49-F238E27FC236}">
                    <a16:creationId xmlns:a16="http://schemas.microsoft.com/office/drawing/2014/main" id="{F161AC4D-C350-EB3A-2C86-79BC8FC45094}"/>
                  </a:ext>
                </a:extLst>
              </p:cNvPr>
              <p:cNvSpPr txBox="1">
                <a:spLocks noRot="1" noChangeAspect="1" noMove="1" noResize="1" noEditPoints="1" noAdjustHandles="1" noChangeArrowheads="1" noChangeShapeType="1" noTextEdit="1"/>
              </p:cNvSpPr>
              <p:nvPr/>
            </p:nvSpPr>
            <p:spPr>
              <a:xfrm>
                <a:off x="2879636" y="2420888"/>
                <a:ext cx="1678729" cy="8989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0F50D0B-0276-DDEC-AA84-1E97334C0D19}"/>
                  </a:ext>
                </a:extLst>
              </p:cNvPr>
              <p:cNvSpPr txBox="1"/>
              <p:nvPr/>
            </p:nvSpPr>
            <p:spPr>
              <a:xfrm>
                <a:off x="3321269" y="3309982"/>
                <a:ext cx="3772443" cy="90178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𝑎</m:t>
                      </m:r>
                      <m:r>
                        <a:rPr lang="en-IE" sz="2800" b="0" i="1" smtClean="0">
                          <a:latin typeface="Cambria Math" panose="02040503050406030204" pitchFamily="18" charset="0"/>
                        </a:rPr>
                        <m:t>=</m:t>
                      </m:r>
                      <m:f>
                        <m:fPr>
                          <m:ctrlPr>
                            <a:rPr lang="en-IE" sz="2800" b="0" i="1" smtClean="0">
                              <a:latin typeface="Cambria Math" panose="02040503050406030204" pitchFamily="18" charset="0"/>
                            </a:rPr>
                          </m:ctrlPr>
                        </m:fPr>
                        <m:num>
                          <m:r>
                            <a:rPr lang="en-GB" sz="2800" b="0" i="1" smtClean="0">
                              <a:latin typeface="Cambria Math" panose="02040503050406030204" pitchFamily="18" charset="0"/>
                            </a:rPr>
                            <m:t>0.1</m:t>
                          </m:r>
                        </m:num>
                        <m:den>
                          <m:r>
                            <a:rPr lang="en-GB" sz="2800" b="0" i="1" smtClean="0">
                              <a:latin typeface="Cambria Math" panose="02040503050406030204" pitchFamily="18" charset="0"/>
                            </a:rPr>
                            <m:t>.33</m:t>
                          </m:r>
                        </m:den>
                      </m:f>
                      <m:r>
                        <a:rPr lang="en-IE" sz="2800" b="0" i="1" smtClean="0">
                          <a:latin typeface="Cambria Math" panose="02040503050406030204" pitchFamily="18" charset="0"/>
                        </a:rPr>
                        <m:t>=</m:t>
                      </m:r>
                      <m:r>
                        <a:rPr lang="en-GB" sz="2800" b="0" i="1" smtClean="0">
                          <a:latin typeface="Cambria Math" panose="02040503050406030204" pitchFamily="18" charset="0"/>
                        </a:rPr>
                        <m:t>0.303 </m:t>
                      </m:r>
                      <m:r>
                        <a:rPr lang="en-IE" sz="2800" b="0" i="1" smtClean="0">
                          <a:latin typeface="Cambria Math" panose="02040503050406030204" pitchFamily="18" charset="0"/>
                        </a:rPr>
                        <m:t>𝑚</m:t>
                      </m:r>
                      <m:r>
                        <a:rPr lang="en-IE" sz="2800" b="0" i="1" smtClean="0">
                          <a:latin typeface="Cambria Math" panose="02040503050406030204" pitchFamily="18" charset="0"/>
                        </a:rPr>
                        <m:t> </m:t>
                      </m:r>
                      <m:sSup>
                        <m:sSupPr>
                          <m:ctrlPr>
                            <a:rPr lang="en-IE" sz="2800" b="0" i="1" smtClean="0">
                              <a:latin typeface="Cambria Math" panose="02040503050406030204" pitchFamily="18" charset="0"/>
                            </a:rPr>
                          </m:ctrlPr>
                        </m:sSupPr>
                        <m:e>
                          <m:r>
                            <a:rPr lang="en-IE" sz="2800" b="0" i="1" smtClean="0">
                              <a:latin typeface="Cambria Math" panose="02040503050406030204" pitchFamily="18" charset="0"/>
                            </a:rPr>
                            <m:t>𝑠</m:t>
                          </m:r>
                        </m:e>
                        <m:sup>
                          <m:r>
                            <a:rPr lang="en-IE" sz="2800" b="0" i="1" smtClean="0">
                              <a:latin typeface="Cambria Math" panose="02040503050406030204" pitchFamily="18" charset="0"/>
                            </a:rPr>
                            <m:t>−</m:t>
                          </m:r>
                          <m:r>
                            <a:rPr lang="en-GB" sz="2800" b="0" i="1" smtClean="0">
                              <a:latin typeface="Cambria Math" panose="02040503050406030204" pitchFamily="18" charset="0"/>
                            </a:rPr>
                            <m:t>2</m:t>
                          </m:r>
                        </m:sup>
                      </m:sSup>
                    </m:oMath>
                  </m:oMathPara>
                </a14:m>
                <a:endParaRPr lang="en-IE" sz="2800" dirty="0"/>
              </a:p>
            </p:txBody>
          </p:sp>
        </mc:Choice>
        <mc:Fallback xmlns="">
          <p:sp>
            <p:nvSpPr>
              <p:cNvPr id="11" name="TextBox 10">
                <a:extLst>
                  <a:ext uri="{FF2B5EF4-FFF2-40B4-BE49-F238E27FC236}">
                    <a16:creationId xmlns:a16="http://schemas.microsoft.com/office/drawing/2014/main" id="{D0F50D0B-0276-DDEC-AA84-1E97334C0D19}"/>
                  </a:ext>
                </a:extLst>
              </p:cNvPr>
              <p:cNvSpPr txBox="1">
                <a:spLocks noRot="1" noChangeAspect="1" noMove="1" noResize="1" noEditPoints="1" noAdjustHandles="1" noChangeArrowheads="1" noChangeShapeType="1" noTextEdit="1"/>
              </p:cNvSpPr>
              <p:nvPr/>
            </p:nvSpPr>
            <p:spPr>
              <a:xfrm>
                <a:off x="3321269" y="3309982"/>
                <a:ext cx="3772443" cy="901785"/>
              </a:xfrm>
              <a:prstGeom prst="rect">
                <a:avLst/>
              </a:prstGeom>
              <a:blipFill>
                <a:blip r:embed="rId7"/>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F2D5539E-F5D6-69E9-A535-DB00BF413D09}"/>
              </a:ext>
            </a:extLst>
          </p:cNvPr>
          <p:cNvSpPr txBox="1"/>
          <p:nvPr/>
        </p:nvSpPr>
        <p:spPr>
          <a:xfrm>
            <a:off x="227171" y="4709182"/>
            <a:ext cx="1705916" cy="523220"/>
          </a:xfrm>
          <a:prstGeom prst="rect">
            <a:avLst/>
          </a:prstGeom>
          <a:noFill/>
        </p:spPr>
        <p:txBody>
          <a:bodyPr wrap="none" rtlCol="0">
            <a:spAutoFit/>
          </a:bodyPr>
          <a:lstStyle/>
          <a:p>
            <a:pPr algn="l"/>
            <a:r>
              <a:rPr lang="en-IE" sz="2800"/>
              <a:t>Formula?</a:t>
            </a:r>
          </a:p>
        </p:txBody>
      </p:sp>
      <p:sp>
        <p:nvSpPr>
          <p:cNvPr id="13" name="TextBox 12">
            <a:extLst>
              <a:ext uri="{FF2B5EF4-FFF2-40B4-BE49-F238E27FC236}">
                <a16:creationId xmlns:a16="http://schemas.microsoft.com/office/drawing/2014/main" id="{88EEBDD5-0BDC-360D-8361-B0010C8BACBD}"/>
              </a:ext>
            </a:extLst>
          </p:cNvPr>
          <p:cNvSpPr txBox="1"/>
          <p:nvPr/>
        </p:nvSpPr>
        <p:spPr>
          <a:xfrm>
            <a:off x="244361" y="5414089"/>
            <a:ext cx="1782860" cy="523220"/>
          </a:xfrm>
          <a:prstGeom prst="rect">
            <a:avLst/>
          </a:prstGeom>
          <a:noFill/>
        </p:spPr>
        <p:txBody>
          <a:bodyPr wrap="none" rtlCol="0">
            <a:spAutoFit/>
          </a:bodyPr>
          <a:lstStyle/>
          <a:p>
            <a:pPr algn="l"/>
            <a:r>
              <a:rPr lang="en-IE" sz="2800"/>
              <a:t>Substitute</a:t>
            </a:r>
          </a:p>
        </p:txBody>
      </p:sp>
      <p:sp>
        <p:nvSpPr>
          <p:cNvPr id="14" name="Title 13">
            <a:extLst>
              <a:ext uri="{FF2B5EF4-FFF2-40B4-BE49-F238E27FC236}">
                <a16:creationId xmlns:a16="http://schemas.microsoft.com/office/drawing/2014/main" id="{16EBB003-4361-05DE-5D1B-C549B0E51957}"/>
              </a:ext>
            </a:extLst>
          </p:cNvPr>
          <p:cNvSpPr>
            <a:spLocks noGrp="1"/>
          </p:cNvSpPr>
          <p:nvPr>
            <p:ph type="title"/>
          </p:nvPr>
        </p:nvSpPr>
        <p:spPr/>
        <p:txBody>
          <a:bodyPr>
            <a:normAutofit fontScale="90000"/>
          </a:bodyPr>
          <a:lstStyle/>
          <a:p>
            <a:r>
              <a:rPr lang="en-GB" dirty="0"/>
              <a:t>Example 4</a:t>
            </a:r>
          </a:p>
        </p:txBody>
      </p:sp>
      <p:sp>
        <p:nvSpPr>
          <p:cNvPr id="15" name="Text Placeholder 14">
            <a:extLst>
              <a:ext uri="{FF2B5EF4-FFF2-40B4-BE49-F238E27FC236}">
                <a16:creationId xmlns:a16="http://schemas.microsoft.com/office/drawing/2014/main" id="{E4FDF617-1480-27C4-F4B8-6D777E449185}"/>
              </a:ext>
            </a:extLst>
          </p:cNvPr>
          <p:cNvSpPr>
            <a:spLocks noGrp="1"/>
          </p:cNvSpPr>
          <p:nvPr>
            <p:ph type="body" sz="quarter" idx="10"/>
          </p:nvPr>
        </p:nvSpPr>
        <p:spPr>
          <a:xfrm>
            <a:off x="122292" y="461664"/>
            <a:ext cx="8899415" cy="867930"/>
          </a:xfrm>
        </p:spPr>
        <p:txBody>
          <a:bodyPr/>
          <a:lstStyle/>
          <a:p>
            <a:r>
              <a:rPr lang="en-GB"/>
              <a:t>A trolly of mass 330 g is accelerated by a force of 0.1N. What will its velocity be after 1.2 seconds</a:t>
            </a:r>
          </a:p>
        </p:txBody>
      </p:sp>
    </p:spTree>
    <p:extLst>
      <p:ext uri="{BB962C8B-B14F-4D97-AF65-F5344CB8AC3E}">
        <p14:creationId xmlns:p14="http://schemas.microsoft.com/office/powerpoint/2010/main" val="82607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7B425-B0BD-FD40-A749-194D69B5FB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61AF65-0DA5-3C0A-BD0C-868ABC237F3A}"/>
              </a:ext>
            </a:extLst>
          </p:cNvPr>
          <p:cNvSpPr>
            <a:spLocks noGrp="1"/>
          </p:cNvSpPr>
          <p:nvPr>
            <p:ph type="title"/>
          </p:nvPr>
        </p:nvSpPr>
        <p:spPr/>
        <p:txBody>
          <a:bodyPr>
            <a:normAutofit fontScale="90000"/>
          </a:bodyPr>
          <a:lstStyle/>
          <a:p>
            <a:r>
              <a:rPr lang="en-GB" dirty="0"/>
              <a:t>Example 5</a:t>
            </a:r>
          </a:p>
        </p:txBody>
      </p:sp>
      <p:sp>
        <p:nvSpPr>
          <p:cNvPr id="5" name="Text Placeholder 4">
            <a:extLst>
              <a:ext uri="{FF2B5EF4-FFF2-40B4-BE49-F238E27FC236}">
                <a16:creationId xmlns:a16="http://schemas.microsoft.com/office/drawing/2014/main" id="{BD9B9BE4-2FBE-DCD1-85E0-A4A00728E96E}"/>
              </a:ext>
            </a:extLst>
          </p:cNvPr>
          <p:cNvSpPr>
            <a:spLocks noGrp="1"/>
          </p:cNvSpPr>
          <p:nvPr>
            <p:ph type="body" sz="quarter" idx="10"/>
          </p:nvPr>
        </p:nvSpPr>
        <p:spPr>
          <a:xfrm>
            <a:off x="122292" y="461664"/>
            <a:ext cx="8899415" cy="867930"/>
          </a:xfrm>
        </p:spPr>
        <p:txBody>
          <a:bodyPr/>
          <a:lstStyle/>
          <a:p>
            <a:r>
              <a:rPr lang="en-GB" dirty="0"/>
              <a:t>A car of gross mass 1300 kg has a maximum driving force of 4500 N. Calculate the maximum acceleration.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EA5737-6838-F647-1ABB-F701164D3B32}"/>
                  </a:ext>
                </a:extLst>
              </p:cNvPr>
              <p:cNvSpPr txBox="1"/>
              <p:nvPr/>
            </p:nvSpPr>
            <p:spPr>
              <a:xfrm>
                <a:off x="7297419" y="6047084"/>
                <a:ext cx="1329658"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cs typeface="Arial" panose="020B0604020202020204" pitchFamily="34" charset="0"/>
                        </a:rPr>
                        <m:t>3.46 </m:t>
                      </m:r>
                      <m:r>
                        <a:rPr lang="en-GB" b="0" i="1" dirty="0" smtClean="0">
                          <a:latin typeface="Cambria Math" panose="02040503050406030204" pitchFamily="18" charset="0"/>
                          <a:cs typeface="Arial" panose="020B0604020202020204" pitchFamily="34" charset="0"/>
                        </a:rPr>
                        <m:t>𝑚</m:t>
                      </m:r>
                      <m:r>
                        <a:rPr lang="en-GB" b="0" i="1" dirty="0" smtClean="0">
                          <a:latin typeface="Cambria Math" panose="02040503050406030204" pitchFamily="18" charset="0"/>
                          <a:cs typeface="Arial" panose="020B0604020202020204" pitchFamily="34" charset="0"/>
                        </a:rPr>
                        <m:t> </m:t>
                      </m:r>
                      <m:sSup>
                        <m:sSupPr>
                          <m:ctrlPr>
                            <a:rPr lang="en-GB" b="0" i="1" dirty="0" smtClean="0">
                              <a:latin typeface="Cambria Math" panose="02040503050406030204" pitchFamily="18" charset="0"/>
                              <a:cs typeface="Arial" panose="020B0604020202020204" pitchFamily="34" charset="0"/>
                            </a:rPr>
                          </m:ctrlPr>
                        </m:sSupPr>
                        <m:e>
                          <m:r>
                            <a:rPr lang="en-GB" b="0" i="1" dirty="0" smtClean="0">
                              <a:latin typeface="Cambria Math" panose="02040503050406030204" pitchFamily="18" charset="0"/>
                              <a:cs typeface="Arial" panose="020B0604020202020204" pitchFamily="34" charset="0"/>
                            </a:rPr>
                            <m:t>𝑠</m:t>
                          </m:r>
                        </m:e>
                        <m:sup>
                          <m:r>
                            <a:rPr lang="en-GB" b="0" i="1" dirty="0" smtClean="0">
                              <a:latin typeface="Cambria Math" panose="02040503050406030204" pitchFamily="18" charset="0"/>
                              <a:cs typeface="Arial" panose="020B0604020202020204" pitchFamily="34" charset="0"/>
                            </a:rPr>
                            <m:t>−2</m:t>
                          </m:r>
                        </m:sup>
                      </m:sSup>
                    </m:oMath>
                  </m:oMathPara>
                </a14:m>
                <a:endParaRPr lang="en-GB"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A9EA5737-6838-F647-1ABB-F701164D3B32}"/>
                  </a:ext>
                </a:extLst>
              </p:cNvPr>
              <p:cNvSpPr txBox="1">
                <a:spLocks noRot="1" noChangeAspect="1" noMove="1" noResize="1" noEditPoints="1" noAdjustHandles="1" noChangeArrowheads="1" noChangeShapeType="1" noTextEdit="1"/>
              </p:cNvSpPr>
              <p:nvPr/>
            </p:nvSpPr>
            <p:spPr>
              <a:xfrm>
                <a:off x="7297419" y="6047084"/>
                <a:ext cx="1329658" cy="523220"/>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400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A9407-C5AE-3A8A-B9FF-B501435EC3E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4BC4DBA-49E1-B2EA-03B5-A43B4DDA04EF}"/>
                  </a:ext>
                </a:extLst>
              </p:cNvPr>
              <p:cNvSpPr txBox="1"/>
              <p:nvPr/>
            </p:nvSpPr>
            <p:spPr>
              <a:xfrm>
                <a:off x="6730411" y="6212375"/>
                <a:ext cx="1870192" cy="36792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𝑣</m:t>
                      </m:r>
                      <m:r>
                        <a:rPr lang="en-IE" b="0" i="1" smtClean="0">
                          <a:latin typeface="Cambria Math" panose="02040503050406030204" pitchFamily="18" charset="0"/>
                        </a:rPr>
                        <m:t>=</m:t>
                      </m:r>
                      <m:r>
                        <a:rPr lang="en-GB" b="0" i="1" smtClean="0">
                          <a:latin typeface="Cambria Math" panose="02040503050406030204" pitchFamily="18" charset="0"/>
                        </a:rPr>
                        <m:t>0.317</m:t>
                      </m:r>
                      <m:r>
                        <a:rPr lang="en-IE" b="0" i="1" smtClean="0">
                          <a:latin typeface="Cambria Math" panose="02040503050406030204" pitchFamily="18" charset="0"/>
                        </a:rPr>
                        <m:t> </m:t>
                      </m:r>
                      <m:r>
                        <a:rPr lang="en-IE" b="0" i="1" smtClean="0">
                          <a:latin typeface="Cambria Math" panose="02040503050406030204" pitchFamily="18" charset="0"/>
                        </a:rPr>
                        <m:t>𝑚</m:t>
                      </m:r>
                      <m:r>
                        <a:rPr lang="en-IE" b="0" i="1" smtClean="0">
                          <a:latin typeface="Cambria Math" panose="02040503050406030204" pitchFamily="18" charset="0"/>
                        </a:rPr>
                        <m:t> </m:t>
                      </m:r>
                      <m:sSup>
                        <m:sSupPr>
                          <m:ctrlPr>
                            <a:rPr lang="en-IE" b="0" i="1" smtClean="0">
                              <a:latin typeface="Cambria Math" panose="02040503050406030204" pitchFamily="18" charset="0"/>
                            </a:rPr>
                          </m:ctrlPr>
                        </m:sSupPr>
                        <m:e>
                          <m:r>
                            <a:rPr lang="en-IE" b="0" i="1" smtClean="0">
                              <a:latin typeface="Cambria Math" panose="02040503050406030204" pitchFamily="18" charset="0"/>
                            </a:rPr>
                            <m:t>𝑠</m:t>
                          </m:r>
                        </m:e>
                        <m:sup>
                          <m:r>
                            <a:rPr lang="en-IE" b="0" i="1" smtClean="0">
                              <a:latin typeface="Cambria Math" panose="02040503050406030204" pitchFamily="18" charset="0"/>
                            </a:rPr>
                            <m:t>−1</m:t>
                          </m:r>
                        </m:sup>
                      </m:sSup>
                    </m:oMath>
                  </m:oMathPara>
                </a14:m>
                <a:endParaRPr lang="en-IE" b="0" baseline="-25000" dirty="0"/>
              </a:p>
            </p:txBody>
          </p:sp>
        </mc:Choice>
        <mc:Fallback xmlns="">
          <p:sp>
            <p:nvSpPr>
              <p:cNvPr id="6" name="TextBox 5">
                <a:extLst>
                  <a:ext uri="{FF2B5EF4-FFF2-40B4-BE49-F238E27FC236}">
                    <a16:creationId xmlns:a16="http://schemas.microsoft.com/office/drawing/2014/main" id="{F4BC4DBA-49E1-B2EA-03B5-A43B4DDA04EF}"/>
                  </a:ext>
                </a:extLst>
              </p:cNvPr>
              <p:cNvSpPr txBox="1">
                <a:spLocks noRot="1" noChangeAspect="1" noMove="1" noResize="1" noEditPoints="1" noAdjustHandles="1" noChangeArrowheads="1" noChangeShapeType="1" noTextEdit="1"/>
              </p:cNvSpPr>
              <p:nvPr/>
            </p:nvSpPr>
            <p:spPr>
              <a:xfrm>
                <a:off x="6730411" y="6212375"/>
                <a:ext cx="1870192" cy="36792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7345A8E-B081-7991-0B0A-D0DC2629F11B}"/>
                  </a:ext>
                </a:extLst>
              </p:cNvPr>
              <p:cNvSpPr txBox="1"/>
              <p:nvPr/>
            </p:nvSpPr>
            <p:spPr>
              <a:xfrm>
                <a:off x="6730411" y="5843043"/>
                <a:ext cx="2021387"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IE" b="0" i="1" smtClean="0">
                          <a:latin typeface="Cambria Math" panose="02040503050406030204" pitchFamily="18" charset="0"/>
                        </a:rPr>
                        <m:t>=</m:t>
                      </m:r>
                      <m:r>
                        <a:rPr lang="en-GB" b="0" i="1" smtClean="0">
                          <a:latin typeface="Cambria Math" panose="02040503050406030204" pitchFamily="18" charset="0"/>
                        </a:rPr>
                        <m:t>0.7937 </m:t>
                      </m:r>
                      <m:r>
                        <a:rPr lang="en-IE" b="0" i="1" smtClean="0">
                          <a:latin typeface="Cambria Math" panose="02040503050406030204" pitchFamily="18" charset="0"/>
                        </a:rPr>
                        <m:t>𝑚</m:t>
                      </m:r>
                      <m:r>
                        <a:rPr lang="en-IE" b="0" i="1" smtClean="0">
                          <a:latin typeface="Cambria Math" panose="02040503050406030204" pitchFamily="18" charset="0"/>
                        </a:rPr>
                        <m:t> </m:t>
                      </m:r>
                      <m:sSup>
                        <m:sSupPr>
                          <m:ctrlPr>
                            <a:rPr lang="en-IE" b="0" i="1" smtClean="0">
                              <a:latin typeface="Cambria Math" panose="02040503050406030204" pitchFamily="18" charset="0"/>
                            </a:rPr>
                          </m:ctrlPr>
                        </m:sSupPr>
                        <m:e>
                          <m:r>
                            <a:rPr lang="en-IE" b="0" i="1" smtClean="0">
                              <a:latin typeface="Cambria Math" panose="02040503050406030204" pitchFamily="18" charset="0"/>
                            </a:rPr>
                            <m:t>𝑠</m:t>
                          </m:r>
                        </m:e>
                        <m:sup>
                          <m:r>
                            <a:rPr lang="en-IE" b="0" i="1" smtClean="0">
                              <a:latin typeface="Cambria Math" panose="02040503050406030204" pitchFamily="18" charset="0"/>
                            </a:rPr>
                            <m:t>−</m:t>
                          </m:r>
                          <m:r>
                            <a:rPr lang="en-GB" b="0" i="1" smtClean="0">
                              <a:latin typeface="Cambria Math" panose="02040503050406030204" pitchFamily="18" charset="0"/>
                            </a:rPr>
                            <m:t>2</m:t>
                          </m:r>
                        </m:sup>
                      </m:sSup>
                    </m:oMath>
                  </m:oMathPara>
                </a14:m>
                <a:endParaRPr lang="en-IE" dirty="0"/>
              </a:p>
            </p:txBody>
          </p:sp>
        </mc:Choice>
        <mc:Fallback xmlns="">
          <p:sp>
            <p:nvSpPr>
              <p:cNvPr id="11" name="TextBox 10">
                <a:extLst>
                  <a:ext uri="{FF2B5EF4-FFF2-40B4-BE49-F238E27FC236}">
                    <a16:creationId xmlns:a16="http://schemas.microsoft.com/office/drawing/2014/main" id="{27345A8E-B081-7991-0B0A-D0DC2629F11B}"/>
                  </a:ext>
                </a:extLst>
              </p:cNvPr>
              <p:cNvSpPr txBox="1">
                <a:spLocks noRot="1" noChangeAspect="1" noMove="1" noResize="1" noEditPoints="1" noAdjustHandles="1" noChangeArrowheads="1" noChangeShapeType="1" noTextEdit="1"/>
              </p:cNvSpPr>
              <p:nvPr/>
            </p:nvSpPr>
            <p:spPr>
              <a:xfrm>
                <a:off x="6730411" y="5843043"/>
                <a:ext cx="2021387" cy="369332"/>
              </a:xfrm>
              <a:prstGeom prst="rect">
                <a:avLst/>
              </a:prstGeom>
              <a:blipFill>
                <a:blip r:embed="rId3"/>
                <a:stretch>
                  <a:fillRect/>
                </a:stretch>
              </a:blipFill>
            </p:spPr>
            <p:txBody>
              <a:bodyPr/>
              <a:lstStyle/>
              <a:p>
                <a:r>
                  <a:rPr lang="en-GB">
                    <a:noFill/>
                  </a:rPr>
                  <a:t> </a:t>
                </a:r>
              </a:p>
            </p:txBody>
          </p:sp>
        </mc:Fallback>
      </mc:AlternateContent>
      <p:sp>
        <p:nvSpPr>
          <p:cNvPr id="14" name="Title 13">
            <a:extLst>
              <a:ext uri="{FF2B5EF4-FFF2-40B4-BE49-F238E27FC236}">
                <a16:creationId xmlns:a16="http://schemas.microsoft.com/office/drawing/2014/main" id="{42419151-76A8-AA3E-1091-54FA7B875D19}"/>
              </a:ext>
            </a:extLst>
          </p:cNvPr>
          <p:cNvSpPr>
            <a:spLocks noGrp="1"/>
          </p:cNvSpPr>
          <p:nvPr>
            <p:ph type="title"/>
          </p:nvPr>
        </p:nvSpPr>
        <p:spPr/>
        <p:txBody>
          <a:bodyPr>
            <a:normAutofit fontScale="90000"/>
          </a:bodyPr>
          <a:lstStyle/>
          <a:p>
            <a:r>
              <a:rPr lang="en-GB" dirty="0"/>
              <a:t>Exercise</a:t>
            </a:r>
          </a:p>
        </p:txBody>
      </p:sp>
      <p:sp>
        <p:nvSpPr>
          <p:cNvPr id="15" name="Text Placeholder 14">
            <a:extLst>
              <a:ext uri="{FF2B5EF4-FFF2-40B4-BE49-F238E27FC236}">
                <a16:creationId xmlns:a16="http://schemas.microsoft.com/office/drawing/2014/main" id="{D6B2B38D-E90C-5C4B-C19C-9F8C3050E7C6}"/>
              </a:ext>
            </a:extLst>
          </p:cNvPr>
          <p:cNvSpPr>
            <a:spLocks noGrp="1"/>
          </p:cNvSpPr>
          <p:nvPr>
            <p:ph type="body" sz="quarter" idx="10"/>
          </p:nvPr>
        </p:nvSpPr>
        <p:spPr>
          <a:xfrm>
            <a:off x="122292" y="461664"/>
            <a:ext cx="8899415" cy="1383969"/>
          </a:xfrm>
        </p:spPr>
        <p:txBody>
          <a:bodyPr/>
          <a:lstStyle/>
          <a:p>
            <a:r>
              <a:rPr lang="en-GB" dirty="0"/>
              <a:t>A trolly of mass 630 g is accelerated by a force of 0.5 N. What will its velocity be after 0.4 seconds?</a:t>
            </a:r>
          </a:p>
          <a:p>
            <a:r>
              <a:rPr lang="en-GB" dirty="0"/>
              <a:t>Give your answer to 3 significant figures</a:t>
            </a:r>
          </a:p>
        </p:txBody>
      </p:sp>
    </p:spTree>
    <p:extLst>
      <p:ext uri="{BB962C8B-B14F-4D97-AF65-F5344CB8AC3E}">
        <p14:creationId xmlns:p14="http://schemas.microsoft.com/office/powerpoint/2010/main" val="238599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0B56D-E622-3DD0-1ADD-E61EBAA1D0E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A3BB78-929B-853D-3E3A-96C4138F3B63}"/>
                  </a:ext>
                </a:extLst>
              </p:cNvPr>
              <p:cNvSpPr txBox="1"/>
              <p:nvPr/>
            </p:nvSpPr>
            <p:spPr>
              <a:xfrm>
                <a:off x="6730411" y="6212375"/>
                <a:ext cx="1741952" cy="36792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𝑣</m:t>
                      </m:r>
                      <m:r>
                        <a:rPr lang="en-IE" b="0" i="1" smtClean="0">
                          <a:latin typeface="Cambria Math" panose="02040503050406030204" pitchFamily="18" charset="0"/>
                        </a:rPr>
                        <m:t>=</m:t>
                      </m:r>
                      <m:r>
                        <a:rPr lang="en-GB" b="0" i="1" smtClean="0">
                          <a:latin typeface="Cambria Math" panose="02040503050406030204" pitchFamily="18" charset="0"/>
                        </a:rPr>
                        <m:t>43.6</m:t>
                      </m:r>
                      <m:r>
                        <a:rPr lang="en-IE" b="0" i="1" smtClean="0">
                          <a:latin typeface="Cambria Math" panose="02040503050406030204" pitchFamily="18" charset="0"/>
                        </a:rPr>
                        <m:t> </m:t>
                      </m:r>
                      <m:r>
                        <a:rPr lang="en-IE" b="0" i="1" smtClean="0">
                          <a:latin typeface="Cambria Math" panose="02040503050406030204" pitchFamily="18" charset="0"/>
                        </a:rPr>
                        <m:t>𝑚</m:t>
                      </m:r>
                      <m:r>
                        <a:rPr lang="en-IE" b="0" i="1" smtClean="0">
                          <a:latin typeface="Cambria Math" panose="02040503050406030204" pitchFamily="18" charset="0"/>
                        </a:rPr>
                        <m:t> </m:t>
                      </m:r>
                      <m:sSup>
                        <m:sSupPr>
                          <m:ctrlPr>
                            <a:rPr lang="en-IE" b="0" i="1" smtClean="0">
                              <a:latin typeface="Cambria Math" panose="02040503050406030204" pitchFamily="18" charset="0"/>
                            </a:rPr>
                          </m:ctrlPr>
                        </m:sSupPr>
                        <m:e>
                          <m:r>
                            <a:rPr lang="en-IE" b="0" i="1" smtClean="0">
                              <a:latin typeface="Cambria Math" panose="02040503050406030204" pitchFamily="18" charset="0"/>
                            </a:rPr>
                            <m:t>𝑠</m:t>
                          </m:r>
                        </m:e>
                        <m:sup>
                          <m:r>
                            <a:rPr lang="en-IE" b="0" i="1" smtClean="0">
                              <a:latin typeface="Cambria Math" panose="02040503050406030204" pitchFamily="18" charset="0"/>
                            </a:rPr>
                            <m:t>−1</m:t>
                          </m:r>
                        </m:sup>
                      </m:sSup>
                    </m:oMath>
                  </m:oMathPara>
                </a14:m>
                <a:endParaRPr lang="en-IE" b="0" baseline="-25000" dirty="0"/>
              </a:p>
            </p:txBody>
          </p:sp>
        </mc:Choice>
        <mc:Fallback xmlns="">
          <p:sp>
            <p:nvSpPr>
              <p:cNvPr id="6" name="TextBox 5">
                <a:extLst>
                  <a:ext uri="{FF2B5EF4-FFF2-40B4-BE49-F238E27FC236}">
                    <a16:creationId xmlns:a16="http://schemas.microsoft.com/office/drawing/2014/main" id="{ABA3BB78-929B-853D-3E3A-96C4138F3B63}"/>
                  </a:ext>
                </a:extLst>
              </p:cNvPr>
              <p:cNvSpPr txBox="1">
                <a:spLocks noRot="1" noChangeAspect="1" noMove="1" noResize="1" noEditPoints="1" noAdjustHandles="1" noChangeArrowheads="1" noChangeShapeType="1" noTextEdit="1"/>
              </p:cNvSpPr>
              <p:nvPr/>
            </p:nvSpPr>
            <p:spPr>
              <a:xfrm>
                <a:off x="6730411" y="6212375"/>
                <a:ext cx="1741952" cy="36792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2D618C9-CB7A-F1F0-BA2F-CE825AACA662}"/>
                  </a:ext>
                </a:extLst>
              </p:cNvPr>
              <p:cNvSpPr txBox="1"/>
              <p:nvPr/>
            </p:nvSpPr>
            <p:spPr>
              <a:xfrm>
                <a:off x="6730411" y="5843043"/>
                <a:ext cx="1973297"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IE" b="0" i="1" smtClean="0">
                          <a:latin typeface="Cambria Math" panose="02040503050406030204" pitchFamily="18" charset="0"/>
                        </a:rPr>
                        <m:t>=</m:t>
                      </m:r>
                      <m:r>
                        <a:rPr lang="en-GB" b="0" i="1" smtClean="0">
                          <a:latin typeface="Cambria Math" panose="02040503050406030204" pitchFamily="18" charset="0"/>
                        </a:rPr>
                        <m:t>87145 </m:t>
                      </m:r>
                      <m:r>
                        <a:rPr lang="en-IE" b="0" i="1" smtClean="0">
                          <a:latin typeface="Cambria Math" panose="02040503050406030204" pitchFamily="18" charset="0"/>
                        </a:rPr>
                        <m:t>𝑚</m:t>
                      </m:r>
                      <m:r>
                        <a:rPr lang="en-IE" b="0" i="1" smtClean="0">
                          <a:latin typeface="Cambria Math" panose="02040503050406030204" pitchFamily="18" charset="0"/>
                        </a:rPr>
                        <m:t> </m:t>
                      </m:r>
                      <m:sSup>
                        <m:sSupPr>
                          <m:ctrlPr>
                            <a:rPr lang="en-IE" b="0" i="1" smtClean="0">
                              <a:latin typeface="Cambria Math" panose="02040503050406030204" pitchFamily="18" charset="0"/>
                            </a:rPr>
                          </m:ctrlPr>
                        </m:sSupPr>
                        <m:e>
                          <m:r>
                            <a:rPr lang="en-IE" b="0" i="1" smtClean="0">
                              <a:latin typeface="Cambria Math" panose="02040503050406030204" pitchFamily="18" charset="0"/>
                            </a:rPr>
                            <m:t>𝑠</m:t>
                          </m:r>
                        </m:e>
                        <m:sup>
                          <m:r>
                            <a:rPr lang="en-IE" b="0" i="1" smtClean="0">
                              <a:latin typeface="Cambria Math" panose="02040503050406030204" pitchFamily="18" charset="0"/>
                            </a:rPr>
                            <m:t>−</m:t>
                          </m:r>
                          <m:r>
                            <a:rPr lang="en-GB" b="0" i="1" smtClean="0">
                              <a:latin typeface="Cambria Math" panose="02040503050406030204" pitchFamily="18" charset="0"/>
                            </a:rPr>
                            <m:t>2</m:t>
                          </m:r>
                        </m:sup>
                      </m:sSup>
                    </m:oMath>
                  </m:oMathPara>
                </a14:m>
                <a:endParaRPr lang="en-IE" dirty="0"/>
              </a:p>
            </p:txBody>
          </p:sp>
        </mc:Choice>
        <mc:Fallback xmlns="">
          <p:sp>
            <p:nvSpPr>
              <p:cNvPr id="11" name="TextBox 10">
                <a:extLst>
                  <a:ext uri="{FF2B5EF4-FFF2-40B4-BE49-F238E27FC236}">
                    <a16:creationId xmlns:a16="http://schemas.microsoft.com/office/drawing/2014/main" id="{22D618C9-CB7A-F1F0-BA2F-CE825AACA662}"/>
                  </a:ext>
                </a:extLst>
              </p:cNvPr>
              <p:cNvSpPr txBox="1">
                <a:spLocks noRot="1" noChangeAspect="1" noMove="1" noResize="1" noEditPoints="1" noAdjustHandles="1" noChangeArrowheads="1" noChangeShapeType="1" noTextEdit="1"/>
              </p:cNvSpPr>
              <p:nvPr/>
            </p:nvSpPr>
            <p:spPr>
              <a:xfrm>
                <a:off x="6730411" y="5843043"/>
                <a:ext cx="1973297" cy="369332"/>
              </a:xfrm>
              <a:prstGeom prst="rect">
                <a:avLst/>
              </a:prstGeom>
              <a:blipFill>
                <a:blip r:embed="rId3"/>
                <a:stretch>
                  <a:fillRect/>
                </a:stretch>
              </a:blipFill>
            </p:spPr>
            <p:txBody>
              <a:bodyPr/>
              <a:lstStyle/>
              <a:p>
                <a:r>
                  <a:rPr lang="en-GB">
                    <a:noFill/>
                  </a:rPr>
                  <a:t> </a:t>
                </a:r>
              </a:p>
            </p:txBody>
          </p:sp>
        </mc:Fallback>
      </mc:AlternateContent>
      <p:sp>
        <p:nvSpPr>
          <p:cNvPr id="14" name="Title 13">
            <a:extLst>
              <a:ext uri="{FF2B5EF4-FFF2-40B4-BE49-F238E27FC236}">
                <a16:creationId xmlns:a16="http://schemas.microsoft.com/office/drawing/2014/main" id="{EB0DA7D2-D1D5-4C93-6980-F65BB0769E05}"/>
              </a:ext>
            </a:extLst>
          </p:cNvPr>
          <p:cNvSpPr>
            <a:spLocks noGrp="1"/>
          </p:cNvSpPr>
          <p:nvPr>
            <p:ph type="title"/>
          </p:nvPr>
        </p:nvSpPr>
        <p:spPr/>
        <p:txBody>
          <a:bodyPr>
            <a:normAutofit fontScale="90000"/>
          </a:bodyPr>
          <a:lstStyle/>
          <a:p>
            <a:r>
              <a:rPr lang="en-GB" dirty="0"/>
              <a:t>Exercise</a:t>
            </a:r>
          </a:p>
        </p:txBody>
      </p:sp>
      <mc:AlternateContent xmlns:mc="http://schemas.openxmlformats.org/markup-compatibility/2006" xmlns:a14="http://schemas.microsoft.com/office/drawing/2010/main">
        <mc:Choice Requires="a14">
          <p:sp>
            <p:nvSpPr>
              <p:cNvPr id="15" name="Text Placeholder 14">
                <a:extLst>
                  <a:ext uri="{FF2B5EF4-FFF2-40B4-BE49-F238E27FC236}">
                    <a16:creationId xmlns:a16="http://schemas.microsoft.com/office/drawing/2014/main" id="{7B637C04-0372-4C20-0122-2407E501EFAD}"/>
                  </a:ext>
                </a:extLst>
              </p:cNvPr>
              <p:cNvSpPr>
                <a:spLocks noGrp="1"/>
              </p:cNvSpPr>
              <p:nvPr>
                <p:ph type="body" sz="quarter" idx="10"/>
              </p:nvPr>
            </p:nvSpPr>
            <p:spPr>
              <a:xfrm>
                <a:off x="122292" y="461664"/>
                <a:ext cx="8899415" cy="2416046"/>
              </a:xfrm>
            </p:spPr>
            <p:txBody>
              <a:bodyPr/>
              <a:lstStyle/>
              <a:p>
                <a:r>
                  <a:rPr lang="en-GB" dirty="0"/>
                  <a:t>A golf ball of mass 45.9 g is accelerated by a force of 4000N for </a:t>
                </a:r>
                <a14:m>
                  <m:oMath xmlns:m="http://schemas.openxmlformats.org/officeDocument/2006/math">
                    <m:r>
                      <a:rPr lang="en-GB" b="0" i="1" smtClean="0">
                        <a:latin typeface="Cambria Math" panose="02040503050406030204" pitchFamily="18" charset="0"/>
                      </a:rPr>
                      <m:t>500 </m:t>
                    </m:r>
                    <m:r>
                      <a:rPr lang="en-GB" b="0" i="1" smtClean="0">
                        <a:latin typeface="Cambria Math" panose="02040503050406030204" pitchFamily="18" charset="0"/>
                      </a:rPr>
                      <m:t>𝜇</m:t>
                    </m:r>
                    <m:r>
                      <a:rPr lang="en-GB" b="0" i="1" smtClean="0">
                        <a:latin typeface="Cambria Math" panose="02040503050406030204" pitchFamily="18" charset="0"/>
                      </a:rPr>
                      <m:t>𝑠</m:t>
                    </m:r>
                  </m:oMath>
                </a14:m>
                <a:r>
                  <a:rPr lang="en-GB" dirty="0"/>
                  <a:t>. </a:t>
                </a:r>
              </a:p>
              <a:p>
                <a:pPr marL="571500" indent="-571500">
                  <a:buAutoNum type="romanLcParenBoth"/>
                </a:pPr>
                <a:r>
                  <a:rPr lang="en-GB" dirty="0"/>
                  <a:t>What is its acceleration?</a:t>
                </a:r>
              </a:p>
              <a:p>
                <a:pPr marL="571500" indent="-571500">
                  <a:buAutoNum type="romanLcParenBoth"/>
                </a:pPr>
                <a:r>
                  <a:rPr lang="en-GB" dirty="0"/>
                  <a:t>What will its velocity be after </a:t>
                </a:r>
                <a14:m>
                  <m:oMath xmlns:m="http://schemas.openxmlformats.org/officeDocument/2006/math">
                    <m:r>
                      <a:rPr lang="en-GB" i="1">
                        <a:latin typeface="Cambria Math" panose="02040503050406030204" pitchFamily="18" charset="0"/>
                      </a:rPr>
                      <m:t>500 </m:t>
                    </m:r>
                    <m:r>
                      <a:rPr lang="en-GB" i="1">
                        <a:latin typeface="Cambria Math" panose="02040503050406030204" pitchFamily="18" charset="0"/>
                      </a:rPr>
                      <m:t>𝜇</m:t>
                    </m:r>
                    <m:r>
                      <a:rPr lang="en-GB" i="1">
                        <a:latin typeface="Cambria Math" panose="02040503050406030204" pitchFamily="18" charset="0"/>
                      </a:rPr>
                      <m:t>𝑠</m:t>
                    </m:r>
                  </m:oMath>
                </a14:m>
                <a:r>
                  <a:rPr lang="en-GB" dirty="0"/>
                  <a:t>?</a:t>
                </a:r>
              </a:p>
              <a:p>
                <a:r>
                  <a:rPr lang="en-GB" dirty="0"/>
                  <a:t>Give your velocity answer to 3 significant figures</a:t>
                </a:r>
              </a:p>
            </p:txBody>
          </p:sp>
        </mc:Choice>
        <mc:Fallback xmlns="">
          <p:sp>
            <p:nvSpPr>
              <p:cNvPr id="15" name="Text Placeholder 14">
                <a:extLst>
                  <a:ext uri="{FF2B5EF4-FFF2-40B4-BE49-F238E27FC236}">
                    <a16:creationId xmlns:a16="http://schemas.microsoft.com/office/drawing/2014/main" id="{7B637C04-0372-4C20-0122-2407E501EFAD}"/>
                  </a:ext>
                </a:extLst>
              </p:cNvPr>
              <p:cNvSpPr>
                <a:spLocks noGrp="1" noRot="1" noChangeAspect="1" noMove="1" noResize="1" noEditPoints="1" noAdjustHandles="1" noChangeArrowheads="1" noChangeShapeType="1" noTextEdit="1"/>
              </p:cNvSpPr>
              <p:nvPr>
                <p:ph type="body" sz="quarter" idx="10"/>
              </p:nvPr>
            </p:nvSpPr>
            <p:spPr>
              <a:xfrm>
                <a:off x="122292" y="461664"/>
                <a:ext cx="8899415" cy="2416046"/>
              </a:xfrm>
              <a:blipFill>
                <a:blip r:embed="rId4"/>
                <a:stretch>
                  <a:fillRect l="-1370" t="-4545" b="-6061"/>
                </a:stretch>
              </a:blipFill>
            </p:spPr>
            <p:txBody>
              <a:bodyPr/>
              <a:lstStyle/>
              <a:p>
                <a:r>
                  <a:rPr lang="en-GB">
                    <a:noFill/>
                  </a:rPr>
                  <a:t> </a:t>
                </a:r>
              </a:p>
            </p:txBody>
          </p:sp>
        </mc:Fallback>
      </mc:AlternateContent>
    </p:spTree>
    <p:extLst>
      <p:ext uri="{BB962C8B-B14F-4D97-AF65-F5344CB8AC3E}">
        <p14:creationId xmlns:p14="http://schemas.microsoft.com/office/powerpoint/2010/main" val="82349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2534-8443-47F3-A273-FFB70B5754DA}"/>
              </a:ext>
            </a:extLst>
          </p:cNvPr>
          <p:cNvSpPr>
            <a:spLocks noGrp="1"/>
          </p:cNvSpPr>
          <p:nvPr>
            <p:ph type="title"/>
          </p:nvPr>
        </p:nvSpPr>
        <p:spPr/>
        <p:txBody>
          <a:bodyPr/>
          <a:lstStyle/>
          <a:p>
            <a:r>
              <a:rPr lang="en-GB" dirty="0"/>
              <a:t>Revision Summary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6D571E3-8DC7-26F8-BE18-79F20B75356E}"/>
                  </a:ext>
                </a:extLst>
              </p:cNvPr>
              <p:cNvSpPr txBox="1"/>
              <p:nvPr/>
            </p:nvSpPr>
            <p:spPr>
              <a:xfrm>
                <a:off x="277067" y="827054"/>
                <a:ext cx="8519885" cy="5865067"/>
              </a:xfrm>
              <a:prstGeom prst="rect">
                <a:avLst/>
              </a:prstGeom>
              <a:noFill/>
            </p:spPr>
            <p:txBody>
              <a:bodyPr wrap="square" rtlCol="0">
                <a:spAutoFit/>
              </a:bodyPr>
              <a:lstStyle/>
              <a:p>
                <a:pPr algn="l">
                  <a:spcAft>
                    <a:spcPts val="1200"/>
                  </a:spcAft>
                </a:pPr>
                <a:r>
                  <a:rPr lang="en-GB" sz="2200" dirty="0">
                    <a:latin typeface="Arial" panose="020B0604020202020204" pitchFamily="34" charset="0"/>
                    <a:cs typeface="Arial" panose="020B0604020202020204" pitchFamily="34" charset="0"/>
                  </a:rPr>
                  <a:t>Key definitions : force, friction, centre of mass, centre of gravity, the Newton, momentum, density, pressure.</a:t>
                </a:r>
              </a:p>
              <a:p>
                <a:pPr algn="l">
                  <a:spcAft>
                    <a:spcPts val="1200"/>
                  </a:spcAft>
                </a:pPr>
                <a:r>
                  <a:rPr lang="en-GB" sz="2200" dirty="0">
                    <a:latin typeface="Arial" panose="020B0604020202020204" pitchFamily="34" charset="0"/>
                    <a:cs typeface="Arial" panose="020B0604020202020204" pitchFamily="34" charset="0"/>
                  </a:rPr>
                  <a:t>State and apply: Newton’s three laws of motion, principle of conservation of momentum</a:t>
                </a:r>
              </a:p>
              <a:p>
                <a:pPr algn="l">
                  <a:spcAft>
                    <a:spcPts val="1200"/>
                  </a:spcAft>
                </a:pPr>
                <a:r>
                  <a:rPr lang="en-GB" sz="2200" dirty="0">
                    <a:latin typeface="Arial" panose="020B0604020202020204" pitchFamily="34" charset="0"/>
                    <a:cs typeface="Arial" panose="020B0604020202020204" pitchFamily="34" charset="0"/>
                  </a:rPr>
                  <a:t>Other definitions : mass, weight, normal force, resultant force, fluid, buoyancy. 
Force diagrams with: Gravitation, electrostatic, frictional, normal, resistant, tension and buoyancy.</a:t>
                </a:r>
              </a:p>
              <a:p>
                <a:pPr algn="l">
                  <a:spcAft>
                    <a:spcPts val="1200"/>
                  </a:spcAft>
                </a:pPr>
                <a:r>
                  <a:rPr lang="en-GB" sz="2200" dirty="0">
                    <a:latin typeface="Arial" panose="020B0604020202020204" pitchFamily="34" charset="0"/>
                    <a:cs typeface="Arial" panose="020B0604020202020204" pitchFamily="34" charset="0"/>
                  </a:rPr>
                  <a:t>Use: F = ma,        m</a:t>
                </a:r>
                <a:r>
                  <a:rPr lang="en-GB" sz="2200" baseline="-25000" dirty="0">
                    <a:latin typeface="Arial" panose="020B0604020202020204" pitchFamily="34" charset="0"/>
                    <a:cs typeface="Arial" panose="020B0604020202020204" pitchFamily="34" charset="0"/>
                  </a:rPr>
                  <a:t>1</a:t>
                </a:r>
                <a:r>
                  <a:rPr lang="en-GB" sz="2200" dirty="0">
                    <a:latin typeface="Arial" panose="020B0604020202020204" pitchFamily="34" charset="0"/>
                    <a:cs typeface="Arial" panose="020B0604020202020204" pitchFamily="34" charset="0"/>
                  </a:rPr>
                  <a:t>u</a:t>
                </a:r>
                <a:r>
                  <a:rPr lang="en-GB" sz="2200" baseline="-25000" dirty="0">
                    <a:latin typeface="Arial" panose="020B0604020202020204" pitchFamily="34" charset="0"/>
                    <a:cs typeface="Arial" panose="020B0604020202020204" pitchFamily="34" charset="0"/>
                  </a:rPr>
                  <a:t>1</a:t>
                </a:r>
                <a:r>
                  <a:rPr lang="en-GB" sz="2200" dirty="0">
                    <a:latin typeface="Arial" panose="020B0604020202020204" pitchFamily="34" charset="0"/>
                    <a:cs typeface="Arial" panose="020B0604020202020204" pitchFamily="34" charset="0"/>
                  </a:rPr>
                  <a:t> + m</a:t>
                </a:r>
                <a:r>
                  <a:rPr lang="en-GB" sz="2200" baseline="-25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u</a:t>
                </a:r>
                <a:r>
                  <a:rPr lang="en-GB" sz="2200" baseline="-25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 = m</a:t>
                </a:r>
                <a:r>
                  <a:rPr lang="en-GB" sz="2200" baseline="-25000" dirty="0">
                    <a:latin typeface="Arial" panose="020B0604020202020204" pitchFamily="34" charset="0"/>
                    <a:cs typeface="Arial" panose="020B0604020202020204" pitchFamily="34" charset="0"/>
                  </a:rPr>
                  <a:t>1</a:t>
                </a:r>
                <a:r>
                  <a:rPr lang="en-GB" sz="2200" dirty="0">
                    <a:latin typeface="Arial" panose="020B0604020202020204" pitchFamily="34" charset="0"/>
                    <a:cs typeface="Arial" panose="020B0604020202020204" pitchFamily="34" charset="0"/>
                  </a:rPr>
                  <a:t>v</a:t>
                </a:r>
                <a:r>
                  <a:rPr lang="en-GB" sz="2200" baseline="-25000" dirty="0">
                    <a:latin typeface="Arial" panose="020B0604020202020204" pitchFamily="34" charset="0"/>
                    <a:cs typeface="Arial" panose="020B0604020202020204" pitchFamily="34" charset="0"/>
                  </a:rPr>
                  <a:t>1</a:t>
                </a:r>
                <a:r>
                  <a:rPr lang="en-GB" sz="2200" dirty="0">
                    <a:latin typeface="Arial" panose="020B0604020202020204" pitchFamily="34" charset="0"/>
                    <a:cs typeface="Arial" panose="020B0604020202020204" pitchFamily="34" charset="0"/>
                  </a:rPr>
                  <a:t> + m</a:t>
                </a:r>
                <a:r>
                  <a:rPr lang="en-GB" sz="2200" baseline="-25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v</a:t>
                </a:r>
                <a:r>
                  <a:rPr lang="en-GB" sz="2200" baseline="-25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    </a:t>
                </a:r>
                <a14:m>
                  <m:oMath xmlns:m="http://schemas.openxmlformats.org/officeDocument/2006/math">
                    <m:r>
                      <a:rPr lang="en-GB" sz="2200" b="0" i="1" smtClean="0">
                        <a:latin typeface="Cambria Math" panose="02040503050406030204" pitchFamily="18" charset="0"/>
                        <a:cs typeface="Arial" panose="020B0604020202020204" pitchFamily="34" charset="0"/>
                      </a:rPr>
                      <m:t>𝑃</m:t>
                    </m:r>
                    <m:r>
                      <a:rPr lang="en-GB" sz="2200" b="0" i="1" smtClean="0">
                        <a:latin typeface="Cambria Math" panose="02040503050406030204" pitchFamily="18" charset="0"/>
                        <a:cs typeface="Arial" panose="020B0604020202020204" pitchFamily="34" charset="0"/>
                      </a:rPr>
                      <m:t>=</m:t>
                    </m:r>
                    <m:f>
                      <m:fPr>
                        <m:ctrlPr>
                          <a:rPr lang="en-GB" sz="2200" b="0" i="1" smtClean="0">
                            <a:latin typeface="Cambria Math" panose="02040503050406030204" pitchFamily="18" charset="0"/>
                            <a:cs typeface="Arial" panose="020B0604020202020204" pitchFamily="34" charset="0"/>
                          </a:rPr>
                        </m:ctrlPr>
                      </m:fPr>
                      <m:num>
                        <m:r>
                          <a:rPr lang="en-GB" sz="2200" b="0" i="1" smtClean="0">
                            <a:latin typeface="Cambria Math" panose="02040503050406030204" pitchFamily="18" charset="0"/>
                            <a:cs typeface="Arial" panose="020B0604020202020204" pitchFamily="34" charset="0"/>
                          </a:rPr>
                          <m:t>𝐹</m:t>
                        </m:r>
                      </m:num>
                      <m:den>
                        <m:r>
                          <a:rPr lang="en-GB" sz="2200" b="0" i="1" smtClean="0">
                            <a:latin typeface="Cambria Math" panose="02040503050406030204" pitchFamily="18" charset="0"/>
                            <a:cs typeface="Arial" panose="020B0604020202020204" pitchFamily="34" charset="0"/>
                          </a:rPr>
                          <m:t>𝐴</m:t>
                        </m:r>
                      </m:den>
                    </m:f>
                    <m:r>
                      <a:rPr lang="en-GB" sz="2200" b="0" i="1" smtClean="0">
                        <a:latin typeface="Cambria Math" panose="02040503050406030204" pitchFamily="18" charset="0"/>
                        <a:cs typeface="Arial" panose="020B0604020202020204" pitchFamily="34" charset="0"/>
                      </a:rPr>
                      <m:t>   </m:t>
                    </m:r>
                  </m:oMath>
                </a14:m>
                <a:endParaRPr lang="en-GB" sz="2200" dirty="0">
                  <a:solidFill>
                    <a:srgbClr val="0000FF"/>
                  </a:solidFill>
                  <a:latin typeface="Arial" panose="020B0604020202020204" pitchFamily="34" charset="0"/>
                </a:endParaRPr>
              </a:p>
              <a:p>
                <a:pPr algn="l">
                  <a:spcAft>
                    <a:spcPts val="1200"/>
                  </a:spcAft>
                </a:pPr>
                <a:r>
                  <a:rPr lang="en-GB" sz="2200" dirty="0">
                    <a:latin typeface="Arial" panose="020B0604020202020204" pitchFamily="34" charset="0"/>
                    <a:cs typeface="Arial" panose="020B0604020202020204" pitchFamily="34" charset="0"/>
                  </a:rPr>
                  <a:t>Solve collisions in 1 dimension, </a:t>
                </a:r>
                <a:r>
                  <a:rPr lang="en-GB" sz="2200" b="1" dirty="0">
                    <a:latin typeface="Arial" panose="020B0604020202020204" pitchFamily="34" charset="0"/>
                    <a:cs typeface="Arial" panose="020B0604020202020204" pitchFamily="34" charset="0"/>
                  </a:rPr>
                  <a:t>collisions in 2 dimensions </a:t>
                </a:r>
              </a:p>
              <a:p>
                <a:pPr algn="l">
                  <a:spcAft>
                    <a:spcPts val="1200"/>
                  </a:spcAft>
                </a:pPr>
                <a:r>
                  <a:rPr lang="en-GB" sz="2200" dirty="0">
                    <a:latin typeface="Arial" panose="020B0604020202020204" pitchFamily="34" charset="0"/>
                    <a:cs typeface="Arial" panose="020B0604020202020204" pitchFamily="34" charset="0"/>
                  </a:rPr>
                  <a:t>Explain weightlessness,  demonstrate three laws of motion.  </a:t>
                </a:r>
              </a:p>
              <a:p>
                <a:pPr algn="l">
                  <a:spcAft>
                    <a:spcPts val="1200"/>
                  </a:spcAft>
                </a:pPr>
                <a:r>
                  <a:rPr lang="en-GB" sz="2200" dirty="0">
                    <a:latin typeface="Arial" panose="020B0604020202020204" pitchFamily="34" charset="0"/>
                    <a:cs typeface="Arial" panose="020B0604020202020204" pitchFamily="34" charset="0"/>
                  </a:rPr>
                  <a:t>experiments: verify F = ma, verify conservation of momentum. </a:t>
                </a:r>
              </a:p>
              <a:p>
                <a:pPr algn="l">
                  <a:spcAft>
                    <a:spcPts val="1200"/>
                  </a:spcAft>
                </a:pPr>
                <a:r>
                  <a:rPr lang="en-GB" sz="2200" dirty="0">
                    <a:latin typeface="Arial" panose="020B0604020202020204" pitchFamily="34" charset="0"/>
                    <a:cs typeface="Arial" panose="020B0604020202020204" pitchFamily="34" charset="0"/>
                  </a:rPr>
                  <a:t>Secondary data: to verify laws of motion during collisions </a:t>
                </a:r>
                <a:endParaRPr lang="en-US" sz="2200" dirty="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36D571E3-8DC7-26F8-BE18-79F20B75356E}"/>
                  </a:ext>
                </a:extLst>
              </p:cNvPr>
              <p:cNvSpPr txBox="1">
                <a:spLocks noRot="1" noChangeAspect="1" noMove="1" noResize="1" noEditPoints="1" noAdjustHandles="1" noChangeArrowheads="1" noChangeShapeType="1" noTextEdit="1"/>
              </p:cNvSpPr>
              <p:nvPr/>
            </p:nvSpPr>
            <p:spPr>
              <a:xfrm>
                <a:off x="277067" y="827054"/>
                <a:ext cx="8519885" cy="5865067"/>
              </a:xfrm>
              <a:prstGeom prst="rect">
                <a:avLst/>
              </a:prstGeom>
              <a:blipFill>
                <a:blip r:embed="rId2"/>
                <a:stretch>
                  <a:fillRect l="-930" t="-624" r="-1574" b="-1143"/>
                </a:stretch>
              </a:blipFill>
            </p:spPr>
            <p:txBody>
              <a:bodyPr/>
              <a:lstStyle/>
              <a:p>
                <a:r>
                  <a:rPr lang="en-GB">
                    <a:noFill/>
                  </a:rPr>
                  <a:t> </a:t>
                </a:r>
              </a:p>
            </p:txBody>
          </p:sp>
        </mc:Fallback>
      </mc:AlternateContent>
    </p:spTree>
    <p:extLst>
      <p:ext uri="{BB962C8B-B14F-4D97-AF65-F5344CB8AC3E}">
        <p14:creationId xmlns:p14="http://schemas.microsoft.com/office/powerpoint/2010/main" val="2162858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DFC9C9-7637-509B-5215-E2394C7B8F75}"/>
              </a:ext>
            </a:extLst>
          </p:cNvPr>
          <p:cNvSpPr txBox="1"/>
          <p:nvPr/>
        </p:nvSpPr>
        <p:spPr>
          <a:xfrm>
            <a:off x="899592" y="1654061"/>
            <a:ext cx="6195927" cy="523220"/>
          </a:xfrm>
          <a:prstGeom prst="rect">
            <a:avLst/>
          </a:prstGeom>
          <a:noFill/>
        </p:spPr>
        <p:txBody>
          <a:bodyPr wrap="none" rtlCol="0">
            <a:spAutoFit/>
          </a:bodyPr>
          <a:lstStyle/>
          <a:p>
            <a:pPr algn="l"/>
            <a:r>
              <a:rPr lang="en-IE" sz="2800"/>
              <a:t>u = 15,    v = 0, 	 t = 3     a = ?   F =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A4830E-6F26-0DB5-1175-991B7FD0B809}"/>
                  </a:ext>
                </a:extLst>
              </p:cNvPr>
              <p:cNvSpPr txBox="1"/>
              <p:nvPr/>
            </p:nvSpPr>
            <p:spPr>
              <a:xfrm>
                <a:off x="912208" y="2492896"/>
                <a:ext cx="1888530" cy="668837"/>
              </a:xfrm>
              <a:prstGeom prst="rect">
                <a:avLst/>
              </a:prstGeom>
              <a:noFill/>
            </p:spPr>
            <p:txBody>
              <a:bodyPr wrap="none" rtlCol="0">
                <a:spAutoFit/>
              </a:bodyPr>
              <a:lstStyle/>
              <a:p>
                <a:pPr algn="l"/>
                <a14:m>
                  <m:oMath xmlns:m="http://schemas.openxmlformats.org/officeDocument/2006/math">
                    <m:r>
                      <a:rPr lang="en-IE" sz="2800" b="0" i="1" smtClean="0">
                        <a:latin typeface="Cambria Math" panose="02040503050406030204" pitchFamily="18" charset="0"/>
                      </a:rPr>
                      <m:t>𝑎</m:t>
                    </m:r>
                    <m:r>
                      <a:rPr lang="en-IE" sz="2800" b="0" i="1" smtClean="0">
                        <a:latin typeface="Cambria Math" panose="02040503050406030204" pitchFamily="18" charset="0"/>
                      </a:rPr>
                      <m:t>=</m:t>
                    </m:r>
                    <m:f>
                      <m:fPr>
                        <m:ctrlPr>
                          <a:rPr lang="en-IE" sz="2800" b="0" i="1" smtClean="0">
                            <a:latin typeface="Cambria Math" panose="02040503050406030204" pitchFamily="18" charset="0"/>
                          </a:rPr>
                        </m:ctrlPr>
                      </m:fPr>
                      <m:num>
                        <m:r>
                          <a:rPr lang="en-IE" sz="2800" b="0" i="1" smtClean="0">
                            <a:latin typeface="Cambria Math" panose="02040503050406030204" pitchFamily="18" charset="0"/>
                          </a:rPr>
                          <m:t>𝑢</m:t>
                        </m:r>
                        <m:r>
                          <a:rPr lang="en-IE" sz="2800" b="0" i="1" smtClean="0">
                            <a:latin typeface="Cambria Math" panose="02040503050406030204" pitchFamily="18" charset="0"/>
                          </a:rPr>
                          <m:t>−</m:t>
                        </m:r>
                        <m:r>
                          <a:rPr lang="en-IE" sz="2800" b="0" i="1" smtClean="0">
                            <a:latin typeface="Cambria Math" panose="02040503050406030204" pitchFamily="18" charset="0"/>
                          </a:rPr>
                          <m:t>𝑣</m:t>
                        </m:r>
                      </m:num>
                      <m:den>
                        <m:r>
                          <a:rPr lang="en-IE" sz="2800" b="0" i="1" smtClean="0">
                            <a:latin typeface="Cambria Math" panose="02040503050406030204" pitchFamily="18" charset="0"/>
                          </a:rPr>
                          <m:t>𝑡</m:t>
                        </m:r>
                      </m:den>
                    </m:f>
                  </m:oMath>
                </a14:m>
                <a:r>
                  <a:rPr lang="en-IE" sz="2800"/>
                  <a:t>  = </a:t>
                </a:r>
              </a:p>
            </p:txBody>
          </p:sp>
        </mc:Choice>
        <mc:Fallback xmlns="">
          <p:sp>
            <p:nvSpPr>
              <p:cNvPr id="6" name="TextBox 5">
                <a:extLst>
                  <a:ext uri="{FF2B5EF4-FFF2-40B4-BE49-F238E27FC236}">
                    <a16:creationId xmlns:a16="http://schemas.microsoft.com/office/drawing/2014/main" id="{98A4830E-6F26-0DB5-1175-991B7FD0B809}"/>
                  </a:ext>
                </a:extLst>
              </p:cNvPr>
              <p:cNvSpPr txBox="1">
                <a:spLocks noRot="1" noChangeAspect="1" noMove="1" noResize="1" noEditPoints="1" noAdjustHandles="1" noChangeArrowheads="1" noChangeShapeType="1" noTextEdit="1"/>
              </p:cNvSpPr>
              <p:nvPr/>
            </p:nvSpPr>
            <p:spPr>
              <a:xfrm>
                <a:off x="912208" y="2492896"/>
                <a:ext cx="1888530" cy="668837"/>
              </a:xfrm>
              <a:prstGeom prst="rect">
                <a:avLst/>
              </a:prstGeom>
              <a:blipFill>
                <a:blip r:embed="rId2"/>
                <a:stretch>
                  <a:fillRect t="-3636" r="-5825"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8BD5854-D7F3-6FB1-9715-EEE7B79B9E6C}"/>
                  </a:ext>
                </a:extLst>
              </p:cNvPr>
              <p:cNvSpPr txBox="1"/>
              <p:nvPr/>
            </p:nvSpPr>
            <p:spPr>
              <a:xfrm>
                <a:off x="3131840" y="2422044"/>
                <a:ext cx="1241045" cy="710451"/>
              </a:xfrm>
              <a:prstGeom prst="rect">
                <a:avLst/>
              </a:prstGeom>
              <a:noFill/>
            </p:spPr>
            <p:txBody>
              <a:bodyPr wrap="none" rtlCol="0">
                <a:spAutoFit/>
              </a:bodyPr>
              <a:lstStyle/>
              <a:p>
                <a:pPr algn="l"/>
                <a14:m>
                  <m:oMath xmlns:m="http://schemas.openxmlformats.org/officeDocument/2006/math">
                    <m:f>
                      <m:fPr>
                        <m:ctrlPr>
                          <a:rPr lang="en-IE" sz="2800" b="0" i="1" smtClean="0">
                            <a:latin typeface="Cambria Math" panose="02040503050406030204" pitchFamily="18" charset="0"/>
                          </a:rPr>
                        </m:ctrlPr>
                      </m:fPr>
                      <m:num>
                        <m:r>
                          <a:rPr lang="en-IE" sz="2800" b="0" i="1" smtClean="0">
                            <a:latin typeface="Cambria Math" panose="02040503050406030204" pitchFamily="18" charset="0"/>
                          </a:rPr>
                          <m:t>0−</m:t>
                        </m:r>
                        <m:r>
                          <a:rPr lang="en-GB" sz="2800" b="0" i="1" smtClean="0">
                            <a:latin typeface="Cambria Math" panose="02040503050406030204" pitchFamily="18" charset="0"/>
                          </a:rPr>
                          <m:t>15</m:t>
                        </m:r>
                      </m:num>
                      <m:den>
                        <m:r>
                          <a:rPr lang="en-GB" sz="2800" b="0" i="1" smtClean="0">
                            <a:latin typeface="Cambria Math" panose="02040503050406030204" pitchFamily="18" charset="0"/>
                          </a:rPr>
                          <m:t>3</m:t>
                        </m:r>
                      </m:den>
                    </m:f>
                  </m:oMath>
                </a14:m>
                <a:r>
                  <a:rPr lang="en-IE" sz="2800"/>
                  <a:t>  =</a:t>
                </a:r>
              </a:p>
            </p:txBody>
          </p:sp>
        </mc:Choice>
        <mc:Fallback xmlns="">
          <p:sp>
            <p:nvSpPr>
              <p:cNvPr id="7" name="TextBox 6">
                <a:extLst>
                  <a:ext uri="{FF2B5EF4-FFF2-40B4-BE49-F238E27FC236}">
                    <a16:creationId xmlns:a16="http://schemas.microsoft.com/office/drawing/2014/main" id="{D8BD5854-D7F3-6FB1-9715-EEE7B79B9E6C}"/>
                  </a:ext>
                </a:extLst>
              </p:cNvPr>
              <p:cNvSpPr txBox="1">
                <a:spLocks noRot="1" noChangeAspect="1" noMove="1" noResize="1" noEditPoints="1" noAdjustHandles="1" noChangeArrowheads="1" noChangeShapeType="1" noTextEdit="1"/>
              </p:cNvSpPr>
              <p:nvPr/>
            </p:nvSpPr>
            <p:spPr>
              <a:xfrm>
                <a:off x="3131840" y="2422044"/>
                <a:ext cx="1241045" cy="710451"/>
              </a:xfrm>
              <a:prstGeom prst="rect">
                <a:avLst/>
              </a:prstGeom>
              <a:blipFill>
                <a:blip r:embed="rId3"/>
                <a:stretch>
                  <a:fillRect r="-8867" b="-8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3B8AF0A-10B0-810B-0407-CF9DE8D7D3A5}"/>
                  </a:ext>
                </a:extLst>
              </p:cNvPr>
              <p:cNvSpPr txBox="1"/>
              <p:nvPr/>
            </p:nvSpPr>
            <p:spPr>
              <a:xfrm>
                <a:off x="4572000" y="2458606"/>
                <a:ext cx="1530740" cy="523220"/>
              </a:xfrm>
              <a:prstGeom prst="rect">
                <a:avLst/>
              </a:prstGeom>
              <a:noFill/>
            </p:spPr>
            <p:txBody>
              <a:bodyPr wrap="none" rtlCol="0">
                <a:spAutoFit/>
              </a:bodyPr>
              <a:lstStyle/>
              <a:p>
                <a:pPr algn="l"/>
                <a:r>
                  <a:rPr lang="en-IE" sz="2800"/>
                  <a:t>-5 </a:t>
                </a:r>
                <a14:m>
                  <m:oMath xmlns:m="http://schemas.openxmlformats.org/officeDocument/2006/math">
                    <m:r>
                      <a:rPr lang="en-IE" sz="2800" b="0" i="1" smtClean="0">
                        <a:latin typeface="Cambria Math" panose="02040503050406030204" pitchFamily="18" charset="0"/>
                      </a:rPr>
                      <m:t>𝑚</m:t>
                    </m:r>
                    <m:r>
                      <a:rPr lang="en-IE" sz="2800" b="0" i="1" smtClean="0">
                        <a:latin typeface="Cambria Math" panose="02040503050406030204" pitchFamily="18" charset="0"/>
                      </a:rPr>
                      <m:t> </m:t>
                    </m:r>
                    <m:sSup>
                      <m:sSupPr>
                        <m:ctrlPr>
                          <a:rPr lang="en-IE" sz="2800" b="0" i="1" smtClean="0">
                            <a:latin typeface="Cambria Math" panose="02040503050406030204" pitchFamily="18" charset="0"/>
                          </a:rPr>
                        </m:ctrlPr>
                      </m:sSupPr>
                      <m:e>
                        <m:r>
                          <a:rPr lang="en-IE" sz="2800" b="0" i="1" smtClean="0">
                            <a:latin typeface="Cambria Math" panose="02040503050406030204" pitchFamily="18" charset="0"/>
                          </a:rPr>
                          <m:t>𝑠</m:t>
                        </m:r>
                      </m:e>
                      <m:sup>
                        <m:r>
                          <a:rPr lang="en-IE" sz="2800" b="0" i="1" smtClean="0">
                            <a:latin typeface="Cambria Math" panose="02040503050406030204" pitchFamily="18" charset="0"/>
                          </a:rPr>
                          <m:t>−2</m:t>
                        </m:r>
                      </m:sup>
                    </m:sSup>
                  </m:oMath>
                </a14:m>
                <a:endParaRPr lang="en-IE" sz="2800"/>
              </a:p>
            </p:txBody>
          </p:sp>
        </mc:Choice>
        <mc:Fallback xmlns="">
          <p:sp>
            <p:nvSpPr>
              <p:cNvPr id="8" name="TextBox 7">
                <a:extLst>
                  <a:ext uri="{FF2B5EF4-FFF2-40B4-BE49-F238E27FC236}">
                    <a16:creationId xmlns:a16="http://schemas.microsoft.com/office/drawing/2014/main" id="{53B8AF0A-10B0-810B-0407-CF9DE8D7D3A5}"/>
                  </a:ext>
                </a:extLst>
              </p:cNvPr>
              <p:cNvSpPr txBox="1">
                <a:spLocks noRot="1" noChangeAspect="1" noMove="1" noResize="1" noEditPoints="1" noAdjustHandles="1" noChangeArrowheads="1" noChangeShapeType="1" noTextEdit="1"/>
              </p:cNvSpPr>
              <p:nvPr/>
            </p:nvSpPr>
            <p:spPr>
              <a:xfrm>
                <a:off x="4572000" y="2458606"/>
                <a:ext cx="1530740" cy="523220"/>
              </a:xfrm>
              <a:prstGeom prst="rect">
                <a:avLst/>
              </a:prstGeom>
              <a:blipFill>
                <a:blip r:embed="rId4"/>
                <a:stretch>
                  <a:fillRect l="-7968" t="-11628" b="-3139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243B25F-A0DD-FCF6-724B-1106C5715604}"/>
              </a:ext>
            </a:extLst>
          </p:cNvPr>
          <p:cNvSpPr txBox="1"/>
          <p:nvPr/>
        </p:nvSpPr>
        <p:spPr>
          <a:xfrm>
            <a:off x="912208" y="3682847"/>
            <a:ext cx="823377" cy="523220"/>
          </a:xfrm>
          <a:prstGeom prst="rect">
            <a:avLst/>
          </a:prstGeom>
          <a:noFill/>
        </p:spPr>
        <p:txBody>
          <a:bodyPr wrap="square" rtlCol="0">
            <a:spAutoFit/>
          </a:bodyPr>
          <a:lstStyle/>
          <a:p>
            <a:pPr algn="l"/>
            <a:r>
              <a:rPr lang="en-IE" sz="2800"/>
              <a:t>F = </a:t>
            </a:r>
          </a:p>
        </p:txBody>
      </p:sp>
      <p:sp>
        <p:nvSpPr>
          <p:cNvPr id="10" name="TextBox 9">
            <a:extLst>
              <a:ext uri="{FF2B5EF4-FFF2-40B4-BE49-F238E27FC236}">
                <a16:creationId xmlns:a16="http://schemas.microsoft.com/office/drawing/2014/main" id="{2B53D6E0-3D41-596D-5D3C-3EC9E9BA4C30}"/>
              </a:ext>
            </a:extLst>
          </p:cNvPr>
          <p:cNvSpPr txBox="1"/>
          <p:nvPr/>
        </p:nvSpPr>
        <p:spPr>
          <a:xfrm>
            <a:off x="1735585" y="3682847"/>
            <a:ext cx="1093569" cy="523220"/>
          </a:xfrm>
          <a:prstGeom prst="rect">
            <a:avLst/>
          </a:prstGeom>
          <a:noFill/>
        </p:spPr>
        <p:txBody>
          <a:bodyPr wrap="none" rtlCol="0">
            <a:spAutoFit/>
          </a:bodyPr>
          <a:lstStyle/>
          <a:p>
            <a:pPr algn="l"/>
            <a:r>
              <a:rPr lang="en-IE" sz="2800"/>
              <a:t>ma = </a:t>
            </a:r>
          </a:p>
        </p:txBody>
      </p:sp>
      <p:sp>
        <p:nvSpPr>
          <p:cNvPr id="11" name="TextBox 10">
            <a:extLst>
              <a:ext uri="{FF2B5EF4-FFF2-40B4-BE49-F238E27FC236}">
                <a16:creationId xmlns:a16="http://schemas.microsoft.com/office/drawing/2014/main" id="{DDDE9129-6E04-ED68-0088-E2527590D12D}"/>
              </a:ext>
            </a:extLst>
          </p:cNvPr>
          <p:cNvSpPr txBox="1"/>
          <p:nvPr/>
        </p:nvSpPr>
        <p:spPr>
          <a:xfrm>
            <a:off x="2864939" y="3684893"/>
            <a:ext cx="1851077" cy="523220"/>
          </a:xfrm>
          <a:prstGeom prst="rect">
            <a:avLst/>
          </a:prstGeom>
          <a:noFill/>
        </p:spPr>
        <p:txBody>
          <a:bodyPr wrap="square" rtlCol="0">
            <a:spAutoFit/>
          </a:bodyPr>
          <a:lstStyle/>
          <a:p>
            <a:pPr algn="l"/>
            <a:r>
              <a:rPr lang="en-IE" sz="2800"/>
              <a:t>1100x5 = </a:t>
            </a:r>
          </a:p>
        </p:txBody>
      </p:sp>
      <p:sp>
        <p:nvSpPr>
          <p:cNvPr id="12" name="TextBox 11">
            <a:extLst>
              <a:ext uri="{FF2B5EF4-FFF2-40B4-BE49-F238E27FC236}">
                <a16:creationId xmlns:a16="http://schemas.microsoft.com/office/drawing/2014/main" id="{C910D4D1-9682-0043-5EE5-B2F096AF6CAD}"/>
              </a:ext>
            </a:extLst>
          </p:cNvPr>
          <p:cNvSpPr txBox="1"/>
          <p:nvPr/>
        </p:nvSpPr>
        <p:spPr>
          <a:xfrm>
            <a:off x="4828712" y="3682847"/>
            <a:ext cx="1615496" cy="523220"/>
          </a:xfrm>
          <a:prstGeom prst="rect">
            <a:avLst/>
          </a:prstGeom>
          <a:noFill/>
        </p:spPr>
        <p:txBody>
          <a:bodyPr wrap="square" rtlCol="0">
            <a:spAutoFit/>
          </a:bodyPr>
          <a:lstStyle/>
          <a:p>
            <a:pPr algn="l"/>
            <a:r>
              <a:rPr lang="en-IE" sz="2800"/>
              <a:t>5500 N</a:t>
            </a:r>
          </a:p>
        </p:txBody>
      </p:sp>
      <p:sp>
        <p:nvSpPr>
          <p:cNvPr id="2" name="Title 1">
            <a:extLst>
              <a:ext uri="{FF2B5EF4-FFF2-40B4-BE49-F238E27FC236}">
                <a16:creationId xmlns:a16="http://schemas.microsoft.com/office/drawing/2014/main" id="{FEFC70F5-6C7B-C1AB-E647-9166FD75F3D2}"/>
              </a:ext>
            </a:extLst>
          </p:cNvPr>
          <p:cNvSpPr>
            <a:spLocks noGrp="1"/>
          </p:cNvSpPr>
          <p:nvPr>
            <p:ph type="title"/>
          </p:nvPr>
        </p:nvSpPr>
        <p:spPr/>
        <p:txBody>
          <a:bodyPr>
            <a:normAutofit fontScale="90000"/>
          </a:bodyPr>
          <a:lstStyle/>
          <a:p>
            <a:r>
              <a:rPr lang="en-GB" dirty="0"/>
              <a:t>Example 6</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B71E7CA-20CF-4C08-AEB8-2C644BC8CDEE}"/>
                  </a:ext>
                </a:extLst>
              </p:cNvPr>
              <p:cNvSpPr>
                <a:spLocks noGrp="1"/>
              </p:cNvSpPr>
              <p:nvPr>
                <p:ph type="body" sz="quarter" idx="10"/>
              </p:nvPr>
            </p:nvSpPr>
            <p:spPr>
              <a:xfrm>
                <a:off x="122292" y="461664"/>
                <a:ext cx="8899415" cy="867930"/>
              </a:xfrm>
            </p:spPr>
            <p:txBody>
              <a:bodyPr/>
              <a:lstStyle/>
              <a:p>
                <a:r>
                  <a:rPr lang="en-GB"/>
                  <a:t>What is the force required to stop a 1100 kg car travelling at 15 </a:t>
                </a:r>
                <a14:m>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a:t> in 3 seconds?</a:t>
                </a:r>
              </a:p>
            </p:txBody>
          </p:sp>
        </mc:Choice>
        <mc:Fallback xmlns="">
          <p:sp>
            <p:nvSpPr>
              <p:cNvPr id="3" name="Text Placeholder 2">
                <a:extLst>
                  <a:ext uri="{FF2B5EF4-FFF2-40B4-BE49-F238E27FC236}">
                    <a16:creationId xmlns:a16="http://schemas.microsoft.com/office/drawing/2014/main" id="{CB71E7CA-20CF-4C08-AEB8-2C644BC8CDEE}"/>
                  </a:ext>
                </a:extLst>
              </p:cNvPr>
              <p:cNvSpPr>
                <a:spLocks noGrp="1" noRot="1" noChangeAspect="1" noMove="1" noResize="1" noEditPoints="1" noAdjustHandles="1" noChangeArrowheads="1" noChangeShapeType="1" noTextEdit="1"/>
              </p:cNvSpPr>
              <p:nvPr>
                <p:ph type="body" sz="quarter" idx="10"/>
              </p:nvPr>
            </p:nvSpPr>
            <p:spPr>
              <a:xfrm>
                <a:off x="122292" y="461664"/>
                <a:ext cx="8899415" cy="867930"/>
              </a:xfrm>
              <a:blipFill>
                <a:blip r:embed="rId5"/>
                <a:stretch>
                  <a:fillRect l="-1370" t="-12676" b="-19014"/>
                </a:stretch>
              </a:blipFill>
            </p:spPr>
            <p:txBody>
              <a:bodyPr/>
              <a:lstStyle/>
              <a:p>
                <a:r>
                  <a:rPr lang="en-US">
                    <a:noFill/>
                  </a:rPr>
                  <a:t> </a:t>
                </a:r>
              </a:p>
            </p:txBody>
          </p:sp>
        </mc:Fallback>
      </mc:AlternateContent>
    </p:spTree>
    <p:extLst>
      <p:ext uri="{BB962C8B-B14F-4D97-AF65-F5344CB8AC3E}">
        <p14:creationId xmlns:p14="http://schemas.microsoft.com/office/powerpoint/2010/main" val="20508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66DF4E2-0142-DA56-A659-B8CC121F8EB6}"/>
                  </a:ext>
                </a:extLst>
              </p:cNvPr>
              <p:cNvSpPr txBox="1"/>
              <p:nvPr/>
            </p:nvSpPr>
            <p:spPr>
              <a:xfrm>
                <a:off x="4859777" y="1658516"/>
                <a:ext cx="4075924" cy="90178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IE" sz="2800" b="0" i="1" dirty="0" smtClean="0">
                          <a:latin typeface="Cambria Math" panose="02040503050406030204" pitchFamily="18" charset="0"/>
                        </a:rPr>
                        <m:t>𝑎</m:t>
                      </m:r>
                      <m:r>
                        <a:rPr lang="en-IE" sz="2800" b="0" i="1" dirty="0" smtClean="0">
                          <a:latin typeface="Cambria Math" panose="02040503050406030204" pitchFamily="18" charset="0"/>
                        </a:rPr>
                        <m:t>=</m:t>
                      </m:r>
                      <m:f>
                        <m:fPr>
                          <m:ctrlPr>
                            <a:rPr lang="en-IE" sz="2800" b="0" i="1" dirty="0" smtClean="0">
                              <a:latin typeface="Cambria Math" panose="02040503050406030204" pitchFamily="18" charset="0"/>
                            </a:rPr>
                          </m:ctrlPr>
                        </m:fPr>
                        <m:num>
                          <m:r>
                            <a:rPr lang="en-IE" sz="2800" b="0" i="1" dirty="0" smtClean="0">
                              <a:latin typeface="Cambria Math" panose="02040503050406030204" pitchFamily="18" charset="0"/>
                            </a:rPr>
                            <m:t>𝐹</m:t>
                          </m:r>
                        </m:num>
                        <m:den>
                          <m:r>
                            <a:rPr lang="en-IE" sz="2800" b="0" i="1" dirty="0" smtClean="0">
                              <a:latin typeface="Cambria Math" panose="02040503050406030204" pitchFamily="18" charset="0"/>
                            </a:rPr>
                            <m:t>𝑚</m:t>
                          </m:r>
                        </m:den>
                      </m:f>
                      <m:r>
                        <a:rPr lang="en-IE" sz="2800" b="0" i="1" dirty="0" smtClean="0">
                          <a:latin typeface="Cambria Math" panose="02040503050406030204" pitchFamily="18" charset="0"/>
                        </a:rPr>
                        <m:t>=</m:t>
                      </m:r>
                      <m:f>
                        <m:fPr>
                          <m:ctrlPr>
                            <a:rPr lang="en-IE" sz="2800" b="0" i="1" dirty="0" smtClean="0">
                              <a:latin typeface="Cambria Math" panose="02040503050406030204" pitchFamily="18" charset="0"/>
                            </a:rPr>
                          </m:ctrlPr>
                        </m:fPr>
                        <m:num>
                          <m:r>
                            <a:rPr lang="en-GB" sz="2800" b="0" i="1" dirty="0" smtClean="0">
                              <a:latin typeface="Cambria Math" panose="02040503050406030204" pitchFamily="18" charset="0"/>
                            </a:rPr>
                            <m:t>1</m:t>
                          </m:r>
                          <m:r>
                            <a:rPr lang="en-IE" sz="2800" b="0" i="1" dirty="0" smtClean="0">
                              <a:latin typeface="Cambria Math" panose="02040503050406030204" pitchFamily="18" charset="0"/>
                            </a:rPr>
                            <m:t>2</m:t>
                          </m:r>
                        </m:num>
                        <m:den>
                          <m:r>
                            <a:rPr lang="en-GB" sz="2800" b="0" i="1" dirty="0" smtClean="0">
                              <a:latin typeface="Cambria Math" panose="02040503050406030204" pitchFamily="18" charset="0"/>
                            </a:rPr>
                            <m:t>5</m:t>
                          </m:r>
                        </m:den>
                      </m:f>
                      <m:r>
                        <a:rPr lang="en-IE" sz="2800" b="0" i="1" dirty="0" smtClean="0">
                          <a:latin typeface="Cambria Math" panose="02040503050406030204" pitchFamily="18" charset="0"/>
                        </a:rPr>
                        <m:t>=</m:t>
                      </m:r>
                      <m:r>
                        <a:rPr lang="en-GB" sz="2800" b="0" i="1" dirty="0" smtClean="0">
                          <a:latin typeface="Cambria Math" panose="02040503050406030204" pitchFamily="18" charset="0"/>
                        </a:rPr>
                        <m:t>2.4</m:t>
                      </m:r>
                      <m:r>
                        <a:rPr lang="en-IE" sz="2800" b="0" i="1" dirty="0" smtClean="0">
                          <a:latin typeface="Cambria Math" panose="02040503050406030204" pitchFamily="18" charset="0"/>
                        </a:rPr>
                        <m:t> </m:t>
                      </m:r>
                      <m:r>
                        <a:rPr lang="en-IE" sz="2800" b="0" i="1" dirty="0" smtClean="0">
                          <a:latin typeface="Cambria Math" panose="02040503050406030204" pitchFamily="18" charset="0"/>
                        </a:rPr>
                        <m:t>𝑚</m:t>
                      </m:r>
                      <m:r>
                        <a:rPr lang="en-IE" sz="2800" b="0" i="1" dirty="0" smtClean="0">
                          <a:latin typeface="Cambria Math" panose="02040503050406030204" pitchFamily="18" charset="0"/>
                        </a:rPr>
                        <m:t> </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𝑠</m:t>
                          </m:r>
                        </m:e>
                        <m:sup>
                          <m:r>
                            <a:rPr lang="en-IE" sz="2800" b="0" i="1" dirty="0" smtClean="0">
                              <a:latin typeface="Cambria Math" panose="02040503050406030204" pitchFamily="18" charset="0"/>
                            </a:rPr>
                            <m:t>−2</m:t>
                          </m:r>
                        </m:sup>
                      </m:sSup>
                    </m:oMath>
                  </m:oMathPara>
                </a14:m>
                <a:endParaRPr lang="en-IE" sz="2800" b="0"/>
              </a:p>
            </p:txBody>
          </p:sp>
        </mc:Choice>
        <mc:Fallback xmlns="">
          <p:sp>
            <p:nvSpPr>
              <p:cNvPr id="15" name="TextBox 14">
                <a:extLst>
                  <a:ext uri="{FF2B5EF4-FFF2-40B4-BE49-F238E27FC236}">
                    <a16:creationId xmlns:a16="http://schemas.microsoft.com/office/drawing/2014/main" id="{A66DF4E2-0142-DA56-A659-B8CC121F8EB6}"/>
                  </a:ext>
                </a:extLst>
              </p:cNvPr>
              <p:cNvSpPr txBox="1">
                <a:spLocks noRot="1" noChangeAspect="1" noMove="1" noResize="1" noEditPoints="1" noAdjustHandles="1" noChangeArrowheads="1" noChangeShapeType="1" noTextEdit="1"/>
              </p:cNvSpPr>
              <p:nvPr/>
            </p:nvSpPr>
            <p:spPr>
              <a:xfrm>
                <a:off x="4859777" y="1658516"/>
                <a:ext cx="4075924" cy="901785"/>
              </a:xfrm>
              <a:prstGeom prst="rect">
                <a:avLst/>
              </a:prstGeom>
              <a:blipFill>
                <a:blip r:embed="rId3"/>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B80B8199-1BA7-84BE-5BD7-7F7388099F00}"/>
              </a:ext>
            </a:extLst>
          </p:cNvPr>
          <p:cNvSpPr txBox="1"/>
          <p:nvPr/>
        </p:nvSpPr>
        <p:spPr>
          <a:xfrm>
            <a:off x="4873469" y="3337610"/>
            <a:ext cx="2502608" cy="523220"/>
          </a:xfrm>
          <a:prstGeom prst="rect">
            <a:avLst/>
          </a:prstGeom>
          <a:noFill/>
        </p:spPr>
        <p:txBody>
          <a:bodyPr wrap="none" rtlCol="0">
            <a:spAutoFit/>
          </a:bodyPr>
          <a:lstStyle/>
          <a:p>
            <a:pPr algn="l"/>
            <a:r>
              <a:rPr lang="en-IE" sz="2800"/>
              <a:t>F = 12-3 = 9 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4965533-D0B1-43CD-4CC4-02043BAE9F67}"/>
                  </a:ext>
                </a:extLst>
              </p:cNvPr>
              <p:cNvSpPr txBox="1"/>
              <p:nvPr/>
            </p:nvSpPr>
            <p:spPr>
              <a:xfrm>
                <a:off x="4866623" y="3844032"/>
                <a:ext cx="3877152" cy="90178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IE" sz="2800" b="0" i="1" dirty="0" smtClean="0">
                          <a:latin typeface="Cambria Math" panose="02040503050406030204" pitchFamily="18" charset="0"/>
                        </a:rPr>
                        <m:t>𝑎</m:t>
                      </m:r>
                      <m:r>
                        <a:rPr lang="en-IE" sz="2800" b="0" i="1" dirty="0" smtClean="0">
                          <a:latin typeface="Cambria Math" panose="02040503050406030204" pitchFamily="18" charset="0"/>
                        </a:rPr>
                        <m:t>=</m:t>
                      </m:r>
                      <m:f>
                        <m:fPr>
                          <m:ctrlPr>
                            <a:rPr lang="en-IE" sz="2800" b="0" i="1" dirty="0" smtClean="0">
                              <a:latin typeface="Cambria Math" panose="02040503050406030204" pitchFamily="18" charset="0"/>
                            </a:rPr>
                          </m:ctrlPr>
                        </m:fPr>
                        <m:num>
                          <m:r>
                            <a:rPr lang="en-IE" sz="2800" b="0" i="1" dirty="0" smtClean="0">
                              <a:latin typeface="Cambria Math" panose="02040503050406030204" pitchFamily="18" charset="0"/>
                            </a:rPr>
                            <m:t>𝐹</m:t>
                          </m:r>
                        </m:num>
                        <m:den>
                          <m:r>
                            <a:rPr lang="en-IE" sz="2800" b="0" i="1" dirty="0" smtClean="0">
                              <a:latin typeface="Cambria Math" panose="02040503050406030204" pitchFamily="18" charset="0"/>
                            </a:rPr>
                            <m:t>𝑚</m:t>
                          </m:r>
                        </m:den>
                      </m:f>
                      <m:r>
                        <a:rPr lang="en-IE" sz="2800" b="0" i="1" dirty="0" smtClean="0">
                          <a:latin typeface="Cambria Math" panose="02040503050406030204" pitchFamily="18" charset="0"/>
                        </a:rPr>
                        <m:t>=</m:t>
                      </m:r>
                      <m:f>
                        <m:fPr>
                          <m:ctrlPr>
                            <a:rPr lang="en-IE" sz="2800" b="0" i="1" dirty="0" smtClean="0">
                              <a:latin typeface="Cambria Math" panose="02040503050406030204" pitchFamily="18" charset="0"/>
                            </a:rPr>
                          </m:ctrlPr>
                        </m:fPr>
                        <m:num>
                          <m:r>
                            <a:rPr lang="en-GB" sz="2800" b="0" i="1" dirty="0" smtClean="0">
                              <a:latin typeface="Cambria Math" panose="02040503050406030204" pitchFamily="18" charset="0"/>
                            </a:rPr>
                            <m:t>9</m:t>
                          </m:r>
                        </m:num>
                        <m:den>
                          <m:r>
                            <a:rPr lang="en-GB" sz="2800" b="0" i="1" dirty="0" smtClean="0">
                              <a:latin typeface="Cambria Math" panose="02040503050406030204" pitchFamily="18" charset="0"/>
                            </a:rPr>
                            <m:t>5</m:t>
                          </m:r>
                        </m:den>
                      </m:f>
                      <m:r>
                        <a:rPr lang="en-IE" sz="2800" b="0" i="1" dirty="0" smtClean="0">
                          <a:latin typeface="Cambria Math" panose="02040503050406030204" pitchFamily="18" charset="0"/>
                        </a:rPr>
                        <m:t>=</m:t>
                      </m:r>
                      <m:r>
                        <a:rPr lang="en-GB" sz="2800" b="0" i="1" dirty="0" smtClean="0">
                          <a:latin typeface="Cambria Math" panose="02040503050406030204" pitchFamily="18" charset="0"/>
                        </a:rPr>
                        <m:t>1.8</m:t>
                      </m:r>
                      <m:r>
                        <a:rPr lang="en-IE" sz="2800" b="0" i="1" dirty="0" smtClean="0">
                          <a:latin typeface="Cambria Math" panose="02040503050406030204" pitchFamily="18" charset="0"/>
                        </a:rPr>
                        <m:t> </m:t>
                      </m:r>
                      <m:r>
                        <a:rPr lang="en-IE" sz="2800" b="0" i="1" dirty="0" smtClean="0">
                          <a:latin typeface="Cambria Math" panose="02040503050406030204" pitchFamily="18" charset="0"/>
                        </a:rPr>
                        <m:t>𝑚</m:t>
                      </m:r>
                      <m:r>
                        <a:rPr lang="en-IE" sz="2800" b="0" i="1" dirty="0" smtClean="0">
                          <a:latin typeface="Cambria Math" panose="02040503050406030204" pitchFamily="18" charset="0"/>
                        </a:rPr>
                        <m:t> </m:t>
                      </m:r>
                      <m:sSup>
                        <m:sSupPr>
                          <m:ctrlPr>
                            <a:rPr lang="en-IE" sz="2800" b="0" i="1" dirty="0" smtClean="0">
                              <a:latin typeface="Cambria Math" panose="02040503050406030204" pitchFamily="18" charset="0"/>
                            </a:rPr>
                          </m:ctrlPr>
                        </m:sSupPr>
                        <m:e>
                          <m:r>
                            <a:rPr lang="en-IE" sz="2800" b="0" i="1" dirty="0" smtClean="0">
                              <a:latin typeface="Cambria Math" panose="02040503050406030204" pitchFamily="18" charset="0"/>
                            </a:rPr>
                            <m:t>𝑠</m:t>
                          </m:r>
                        </m:e>
                        <m:sup>
                          <m:r>
                            <a:rPr lang="en-IE" sz="2800" b="0" i="1" dirty="0" smtClean="0">
                              <a:latin typeface="Cambria Math" panose="02040503050406030204" pitchFamily="18" charset="0"/>
                            </a:rPr>
                            <m:t>−2</m:t>
                          </m:r>
                        </m:sup>
                      </m:sSup>
                    </m:oMath>
                  </m:oMathPara>
                </a14:m>
                <a:endParaRPr lang="en-IE" sz="2800" b="0"/>
              </a:p>
            </p:txBody>
          </p:sp>
        </mc:Choice>
        <mc:Fallback xmlns="">
          <p:sp>
            <p:nvSpPr>
              <p:cNvPr id="17" name="TextBox 16">
                <a:extLst>
                  <a:ext uri="{FF2B5EF4-FFF2-40B4-BE49-F238E27FC236}">
                    <a16:creationId xmlns:a16="http://schemas.microsoft.com/office/drawing/2014/main" id="{64965533-D0B1-43CD-4CC4-02043BAE9F67}"/>
                  </a:ext>
                </a:extLst>
              </p:cNvPr>
              <p:cNvSpPr txBox="1">
                <a:spLocks noRot="1" noChangeAspect="1" noMove="1" noResize="1" noEditPoints="1" noAdjustHandles="1" noChangeArrowheads="1" noChangeShapeType="1" noTextEdit="1"/>
              </p:cNvSpPr>
              <p:nvPr/>
            </p:nvSpPr>
            <p:spPr>
              <a:xfrm>
                <a:off x="4866623" y="3844032"/>
                <a:ext cx="3877152" cy="901785"/>
              </a:xfrm>
              <a:prstGeom prst="rect">
                <a:avLst/>
              </a:prstGeom>
              <a:blipFill>
                <a:blip r:embed="rId4"/>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C03AFEA1-49A2-7BB8-E299-92808562A26D}"/>
              </a:ext>
            </a:extLst>
          </p:cNvPr>
          <p:cNvSpPr txBox="1"/>
          <p:nvPr/>
        </p:nvSpPr>
        <p:spPr>
          <a:xfrm>
            <a:off x="7061674" y="2294995"/>
            <a:ext cx="2082325" cy="523220"/>
          </a:xfrm>
          <a:prstGeom prst="rect">
            <a:avLst/>
          </a:prstGeom>
          <a:noFill/>
        </p:spPr>
        <p:txBody>
          <a:bodyPr wrap="square" rtlCol="0">
            <a:spAutoFit/>
          </a:bodyPr>
          <a:lstStyle/>
          <a:p>
            <a:pPr algn="l"/>
            <a:r>
              <a:rPr lang="en-IE" sz="2800"/>
              <a:t>To the right</a:t>
            </a:r>
          </a:p>
        </p:txBody>
      </p:sp>
      <p:sp>
        <p:nvSpPr>
          <p:cNvPr id="21" name="TextBox 20">
            <a:extLst>
              <a:ext uri="{FF2B5EF4-FFF2-40B4-BE49-F238E27FC236}">
                <a16:creationId xmlns:a16="http://schemas.microsoft.com/office/drawing/2014/main" id="{0B9B2C8B-0C1B-80FA-E18F-D3192588A2FF}"/>
              </a:ext>
            </a:extLst>
          </p:cNvPr>
          <p:cNvSpPr txBox="1"/>
          <p:nvPr/>
        </p:nvSpPr>
        <p:spPr>
          <a:xfrm>
            <a:off x="7061676" y="4532274"/>
            <a:ext cx="2082324" cy="523220"/>
          </a:xfrm>
          <a:prstGeom prst="rect">
            <a:avLst/>
          </a:prstGeom>
          <a:noFill/>
        </p:spPr>
        <p:txBody>
          <a:bodyPr wrap="square" rtlCol="0">
            <a:spAutoFit/>
          </a:bodyPr>
          <a:lstStyle/>
          <a:p>
            <a:pPr algn="l"/>
            <a:r>
              <a:rPr lang="en-IE" sz="2800"/>
              <a:t>To the right</a:t>
            </a:r>
          </a:p>
        </p:txBody>
      </p:sp>
      <p:sp>
        <p:nvSpPr>
          <p:cNvPr id="6" name="Title 5">
            <a:extLst>
              <a:ext uri="{FF2B5EF4-FFF2-40B4-BE49-F238E27FC236}">
                <a16:creationId xmlns:a16="http://schemas.microsoft.com/office/drawing/2014/main" id="{D3C53904-9C06-68EF-808C-CB7F2A06DC79}"/>
              </a:ext>
            </a:extLst>
          </p:cNvPr>
          <p:cNvSpPr>
            <a:spLocks noGrp="1"/>
          </p:cNvSpPr>
          <p:nvPr>
            <p:ph type="title"/>
          </p:nvPr>
        </p:nvSpPr>
        <p:spPr/>
        <p:txBody>
          <a:bodyPr>
            <a:normAutofit fontScale="90000"/>
          </a:bodyPr>
          <a:lstStyle/>
          <a:p>
            <a:r>
              <a:rPr lang="en-GB" dirty="0"/>
              <a:t>Example 7</a:t>
            </a:r>
          </a:p>
        </p:txBody>
      </p:sp>
      <p:sp>
        <p:nvSpPr>
          <p:cNvPr id="7" name="Text Placeholder 6">
            <a:extLst>
              <a:ext uri="{FF2B5EF4-FFF2-40B4-BE49-F238E27FC236}">
                <a16:creationId xmlns:a16="http://schemas.microsoft.com/office/drawing/2014/main" id="{04854892-68A0-ADFA-7159-E5C5B306071C}"/>
              </a:ext>
            </a:extLst>
          </p:cNvPr>
          <p:cNvSpPr>
            <a:spLocks noGrp="1"/>
          </p:cNvSpPr>
          <p:nvPr>
            <p:ph type="body" sz="quarter" idx="10"/>
          </p:nvPr>
        </p:nvSpPr>
        <p:spPr/>
        <p:txBody>
          <a:bodyPr/>
          <a:lstStyle/>
          <a:p>
            <a:r>
              <a:rPr lang="en-GB"/>
              <a:t>Find the acceleration</a:t>
            </a:r>
          </a:p>
        </p:txBody>
      </p:sp>
      <p:sp>
        <p:nvSpPr>
          <p:cNvPr id="8" name="Oval 7">
            <a:extLst>
              <a:ext uri="{FF2B5EF4-FFF2-40B4-BE49-F238E27FC236}">
                <a16:creationId xmlns:a16="http://schemas.microsoft.com/office/drawing/2014/main" id="{E9C99B42-CD23-2830-8A70-65E954797E2F}"/>
              </a:ext>
            </a:extLst>
          </p:cNvPr>
          <p:cNvSpPr/>
          <p:nvPr/>
        </p:nvSpPr>
        <p:spPr>
          <a:xfrm>
            <a:off x="1117600" y="1587500"/>
            <a:ext cx="939800" cy="95410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77FF2BF4-6047-D77D-FEB8-6FBDB2AC138F}"/>
              </a:ext>
            </a:extLst>
          </p:cNvPr>
          <p:cNvCxnSpPr/>
          <p:nvPr/>
        </p:nvCxnSpPr>
        <p:spPr>
          <a:xfrm>
            <a:off x="2061534" y="2014116"/>
            <a:ext cx="1009218" cy="0"/>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6E40F11-06A0-FD4F-D811-AF823545C089}"/>
              </a:ext>
            </a:extLst>
          </p:cNvPr>
          <p:cNvSpPr txBox="1"/>
          <p:nvPr/>
        </p:nvSpPr>
        <p:spPr>
          <a:xfrm>
            <a:off x="1255982" y="1752506"/>
            <a:ext cx="764953"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5kg</a:t>
            </a:r>
          </a:p>
        </p:txBody>
      </p:sp>
      <p:sp>
        <p:nvSpPr>
          <p:cNvPr id="23" name="TextBox 22">
            <a:extLst>
              <a:ext uri="{FF2B5EF4-FFF2-40B4-BE49-F238E27FC236}">
                <a16:creationId xmlns:a16="http://schemas.microsoft.com/office/drawing/2014/main" id="{25C032DA-BF43-8491-3109-FD2400CBCAA5}"/>
              </a:ext>
            </a:extLst>
          </p:cNvPr>
          <p:cNvSpPr txBox="1"/>
          <p:nvPr/>
        </p:nvSpPr>
        <p:spPr>
          <a:xfrm>
            <a:off x="2023434" y="1485806"/>
            <a:ext cx="94448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12 N</a:t>
            </a:r>
          </a:p>
        </p:txBody>
      </p:sp>
      <p:sp>
        <p:nvSpPr>
          <p:cNvPr id="24" name="Oval 23">
            <a:extLst>
              <a:ext uri="{FF2B5EF4-FFF2-40B4-BE49-F238E27FC236}">
                <a16:creationId xmlns:a16="http://schemas.microsoft.com/office/drawing/2014/main" id="{25657226-87A0-AF68-A434-E2B6A66D57E1}"/>
              </a:ext>
            </a:extLst>
          </p:cNvPr>
          <p:cNvSpPr/>
          <p:nvPr/>
        </p:nvSpPr>
        <p:spPr>
          <a:xfrm>
            <a:off x="1303241" y="3536139"/>
            <a:ext cx="939800" cy="95410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C4A30E5B-57EB-A13D-501A-38AC79D2FD5F}"/>
              </a:ext>
            </a:extLst>
          </p:cNvPr>
          <p:cNvCxnSpPr/>
          <p:nvPr/>
        </p:nvCxnSpPr>
        <p:spPr>
          <a:xfrm>
            <a:off x="2247175" y="3962755"/>
            <a:ext cx="1009218" cy="0"/>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38C9A21-4637-7606-1713-8192B3050E7E}"/>
              </a:ext>
            </a:extLst>
          </p:cNvPr>
          <p:cNvSpPr txBox="1"/>
          <p:nvPr/>
        </p:nvSpPr>
        <p:spPr>
          <a:xfrm>
            <a:off x="1441623" y="3701145"/>
            <a:ext cx="764953"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5kg</a:t>
            </a:r>
          </a:p>
        </p:txBody>
      </p:sp>
      <p:sp>
        <p:nvSpPr>
          <p:cNvPr id="27" name="TextBox 26">
            <a:extLst>
              <a:ext uri="{FF2B5EF4-FFF2-40B4-BE49-F238E27FC236}">
                <a16:creationId xmlns:a16="http://schemas.microsoft.com/office/drawing/2014/main" id="{5D125F54-7AE6-344E-1382-2DE4FF7763CC}"/>
              </a:ext>
            </a:extLst>
          </p:cNvPr>
          <p:cNvSpPr txBox="1"/>
          <p:nvPr/>
        </p:nvSpPr>
        <p:spPr>
          <a:xfrm>
            <a:off x="2209075" y="3434445"/>
            <a:ext cx="94448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12 N</a:t>
            </a:r>
          </a:p>
        </p:txBody>
      </p:sp>
      <p:cxnSp>
        <p:nvCxnSpPr>
          <p:cNvPr id="28" name="Straight Arrow Connector 27">
            <a:extLst>
              <a:ext uri="{FF2B5EF4-FFF2-40B4-BE49-F238E27FC236}">
                <a16:creationId xmlns:a16="http://schemas.microsoft.com/office/drawing/2014/main" id="{0B180C9C-9E75-456F-FE6D-5A5B2253CB5E}"/>
              </a:ext>
            </a:extLst>
          </p:cNvPr>
          <p:cNvCxnSpPr>
            <a:cxnSpLocks/>
          </p:cNvCxnSpPr>
          <p:nvPr/>
        </p:nvCxnSpPr>
        <p:spPr>
          <a:xfrm flipH="1" flipV="1">
            <a:off x="619747" y="3977034"/>
            <a:ext cx="675261" cy="5090"/>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5E5EF9E-0E6F-154A-657B-D75619180AEE}"/>
              </a:ext>
            </a:extLst>
          </p:cNvPr>
          <p:cNvSpPr txBox="1"/>
          <p:nvPr/>
        </p:nvSpPr>
        <p:spPr>
          <a:xfrm>
            <a:off x="598845" y="3442106"/>
            <a:ext cx="74411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3 N</a:t>
            </a:r>
          </a:p>
        </p:txBody>
      </p:sp>
    </p:spTree>
    <p:extLst>
      <p:ext uri="{BB962C8B-B14F-4D97-AF65-F5344CB8AC3E}">
        <p14:creationId xmlns:p14="http://schemas.microsoft.com/office/powerpoint/2010/main" val="41211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54218-8558-D9E4-4930-ADDC34FAAE1A}"/>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0BA5AA06-6A95-227E-D3C1-DF2968F5B9E9}"/>
              </a:ext>
            </a:extLst>
          </p:cNvPr>
          <p:cNvSpPr txBox="1"/>
          <p:nvPr/>
        </p:nvSpPr>
        <p:spPr>
          <a:xfrm>
            <a:off x="7861099" y="6211670"/>
            <a:ext cx="1160608" cy="369332"/>
          </a:xfrm>
          <a:prstGeom prst="rect">
            <a:avLst/>
          </a:prstGeom>
          <a:noFill/>
        </p:spPr>
        <p:txBody>
          <a:bodyPr wrap="square" rtlCol="0">
            <a:spAutoFit/>
          </a:bodyPr>
          <a:lstStyle/>
          <a:p>
            <a:pPr algn="l"/>
            <a:r>
              <a:rPr lang="en-IE" dirty="0"/>
              <a:t>3900 N</a:t>
            </a:r>
          </a:p>
        </p:txBody>
      </p:sp>
      <p:sp>
        <p:nvSpPr>
          <p:cNvPr id="2" name="Title 1">
            <a:extLst>
              <a:ext uri="{FF2B5EF4-FFF2-40B4-BE49-F238E27FC236}">
                <a16:creationId xmlns:a16="http://schemas.microsoft.com/office/drawing/2014/main" id="{BBF2D904-03D1-1BA8-03A9-E38B1FF65B11}"/>
              </a:ext>
            </a:extLst>
          </p:cNvPr>
          <p:cNvSpPr>
            <a:spLocks noGrp="1"/>
          </p:cNvSpPr>
          <p:nvPr>
            <p:ph type="title"/>
          </p:nvPr>
        </p:nvSpPr>
        <p:spPr/>
        <p:txBody>
          <a:bodyPr>
            <a:normAutofit fontScale="90000"/>
          </a:bodyPr>
          <a:lstStyle/>
          <a:p>
            <a:r>
              <a:rPr lang="en-GB" dirty="0"/>
              <a:t>Exercise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E08FF0D-FD47-47D4-4EF2-7F72E72BE236}"/>
                  </a:ext>
                </a:extLst>
              </p:cNvPr>
              <p:cNvSpPr>
                <a:spLocks noGrp="1"/>
              </p:cNvSpPr>
              <p:nvPr>
                <p:ph type="body" sz="quarter" idx="10"/>
              </p:nvPr>
            </p:nvSpPr>
            <p:spPr>
              <a:xfrm>
                <a:off x="122292" y="461664"/>
                <a:ext cx="8899415" cy="867930"/>
              </a:xfrm>
            </p:spPr>
            <p:txBody>
              <a:bodyPr/>
              <a:lstStyle/>
              <a:p>
                <a:r>
                  <a:rPr lang="en-GB" dirty="0"/>
                  <a:t>What is the force required to stop a 1300 kg car travelling at 12 </a:t>
                </a:r>
                <a14:m>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t> in 4 seconds? </a:t>
                </a:r>
              </a:p>
            </p:txBody>
          </p:sp>
        </mc:Choice>
        <mc:Fallback xmlns="">
          <p:sp>
            <p:nvSpPr>
              <p:cNvPr id="3" name="Text Placeholder 2">
                <a:extLst>
                  <a:ext uri="{FF2B5EF4-FFF2-40B4-BE49-F238E27FC236}">
                    <a16:creationId xmlns:a16="http://schemas.microsoft.com/office/drawing/2014/main" id="{BE08FF0D-FD47-47D4-4EF2-7F72E72BE236}"/>
                  </a:ext>
                </a:extLst>
              </p:cNvPr>
              <p:cNvSpPr>
                <a:spLocks noGrp="1" noRot="1" noChangeAspect="1" noMove="1" noResize="1" noEditPoints="1" noAdjustHandles="1" noChangeArrowheads="1" noChangeShapeType="1" noTextEdit="1"/>
              </p:cNvSpPr>
              <p:nvPr>
                <p:ph type="body" sz="quarter" idx="10"/>
              </p:nvPr>
            </p:nvSpPr>
            <p:spPr>
              <a:xfrm>
                <a:off x="122292" y="461664"/>
                <a:ext cx="8899415" cy="867930"/>
              </a:xfrm>
              <a:blipFill>
                <a:blip r:embed="rId2"/>
                <a:stretch>
                  <a:fillRect l="-1370" t="-12676" b="-19014"/>
                </a:stretch>
              </a:blipFill>
            </p:spPr>
            <p:txBody>
              <a:bodyPr/>
              <a:lstStyle/>
              <a:p>
                <a:r>
                  <a:rPr lang="en-GB">
                    <a:noFill/>
                  </a:rPr>
                  <a:t> </a:t>
                </a:r>
              </a:p>
            </p:txBody>
          </p:sp>
        </mc:Fallback>
      </mc:AlternateContent>
    </p:spTree>
    <p:extLst>
      <p:ext uri="{BB962C8B-B14F-4D97-AF65-F5344CB8AC3E}">
        <p14:creationId xmlns:p14="http://schemas.microsoft.com/office/powerpoint/2010/main" val="24984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4E974-14FC-3EF3-03DB-A0F37101FCA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7E47D0D8-5C82-FE44-C39D-D68C4C0743CD}"/>
              </a:ext>
            </a:extLst>
          </p:cNvPr>
          <p:cNvSpPr txBox="1"/>
          <p:nvPr/>
        </p:nvSpPr>
        <p:spPr>
          <a:xfrm>
            <a:off x="7861099" y="6211670"/>
            <a:ext cx="1160608" cy="369332"/>
          </a:xfrm>
          <a:prstGeom prst="rect">
            <a:avLst/>
          </a:prstGeom>
          <a:noFill/>
        </p:spPr>
        <p:txBody>
          <a:bodyPr wrap="square" rtlCol="0">
            <a:spAutoFit/>
          </a:bodyPr>
          <a:lstStyle/>
          <a:p>
            <a:pPr algn="l"/>
            <a:r>
              <a:rPr lang="en-IE" dirty="0"/>
              <a:t>6260 N</a:t>
            </a:r>
          </a:p>
        </p:txBody>
      </p:sp>
      <p:sp>
        <p:nvSpPr>
          <p:cNvPr id="2" name="Title 1">
            <a:extLst>
              <a:ext uri="{FF2B5EF4-FFF2-40B4-BE49-F238E27FC236}">
                <a16:creationId xmlns:a16="http://schemas.microsoft.com/office/drawing/2014/main" id="{FBA9D84C-BF47-ACBE-A280-DD653C1BCAA3}"/>
              </a:ext>
            </a:extLst>
          </p:cNvPr>
          <p:cNvSpPr>
            <a:spLocks noGrp="1"/>
          </p:cNvSpPr>
          <p:nvPr>
            <p:ph type="title"/>
          </p:nvPr>
        </p:nvSpPr>
        <p:spPr/>
        <p:txBody>
          <a:bodyPr>
            <a:normAutofit fontScale="90000"/>
          </a:bodyPr>
          <a:lstStyle/>
          <a:p>
            <a:r>
              <a:rPr lang="en-GB" dirty="0"/>
              <a:t>Exercise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8208B4C-B2D7-EDA4-FA71-9F4553E301D1}"/>
                  </a:ext>
                </a:extLst>
              </p:cNvPr>
              <p:cNvSpPr>
                <a:spLocks noGrp="1"/>
              </p:cNvSpPr>
              <p:nvPr>
                <p:ph type="body" sz="quarter" idx="10"/>
              </p:nvPr>
            </p:nvSpPr>
            <p:spPr>
              <a:xfrm>
                <a:off x="122292" y="461664"/>
                <a:ext cx="8899415" cy="1383969"/>
              </a:xfrm>
            </p:spPr>
            <p:txBody>
              <a:bodyPr/>
              <a:lstStyle/>
              <a:p>
                <a:r>
                  <a:rPr lang="en-GB" dirty="0"/>
                  <a:t>What is the force required to stop a 1340 kg car travelling at </a:t>
                </a:r>
                <a14:m>
                  <m:oMath xmlns:m="http://schemas.openxmlformats.org/officeDocument/2006/math">
                    <m:r>
                      <a:rPr lang="en-GB" b="0" i="1" smtClean="0">
                        <a:latin typeface="Cambria Math" panose="02040503050406030204" pitchFamily="18" charset="0"/>
                      </a:rPr>
                      <m:t>50 </m:t>
                    </m:r>
                    <m:r>
                      <a:rPr lang="en-GB" b="0" i="1" smtClean="0">
                        <a:latin typeface="Cambria Math" panose="02040503050406030204" pitchFamily="18" charset="0"/>
                      </a:rPr>
                      <m:t>𝑘𝑖𝑙𝑜𝑚𝑒𝑡𝑒𝑟𝑠</m:t>
                    </m:r>
                    <m:r>
                      <a:rPr lang="en-GB" b="0" i="1" smtClean="0">
                        <a:latin typeface="Cambria Math" panose="02040503050406030204" pitchFamily="18" charset="0"/>
                      </a:rPr>
                      <m:t> </m:t>
                    </m:r>
                    <m:r>
                      <a:rPr lang="en-GB" b="0" i="1" smtClean="0">
                        <a:latin typeface="Cambria Math" panose="02040503050406030204" pitchFamily="18" charset="0"/>
                      </a:rPr>
                      <m:t>𝑝𝑒𝑟</m:t>
                    </m:r>
                    <m:r>
                      <a:rPr lang="en-GB" b="0" i="1" smtClean="0">
                        <a:latin typeface="Cambria Math" panose="02040503050406030204" pitchFamily="18" charset="0"/>
                      </a:rPr>
                      <m:t> </m:t>
                    </m:r>
                    <m:r>
                      <a:rPr lang="en-GB" b="0" i="1" smtClean="0">
                        <a:latin typeface="Cambria Math" panose="02040503050406030204" pitchFamily="18" charset="0"/>
                      </a:rPr>
                      <m:t>h𝑜𝑢𝑟</m:t>
                    </m:r>
                  </m:oMath>
                </a14:m>
                <a:r>
                  <a:rPr lang="en-GB" dirty="0"/>
                  <a:t> in 4 seconds?</a:t>
                </a:r>
              </a:p>
              <a:p>
                <a:r>
                  <a:rPr lang="en-GB" dirty="0"/>
                  <a:t>Give your answer to 3 significant figures. </a:t>
                </a:r>
              </a:p>
            </p:txBody>
          </p:sp>
        </mc:Choice>
        <mc:Fallback xmlns="">
          <p:sp>
            <p:nvSpPr>
              <p:cNvPr id="3" name="Text Placeholder 2">
                <a:extLst>
                  <a:ext uri="{FF2B5EF4-FFF2-40B4-BE49-F238E27FC236}">
                    <a16:creationId xmlns:a16="http://schemas.microsoft.com/office/drawing/2014/main" id="{88208B4C-B2D7-EDA4-FA71-9F4553E301D1}"/>
                  </a:ext>
                </a:extLst>
              </p:cNvPr>
              <p:cNvSpPr>
                <a:spLocks noGrp="1" noRot="1" noChangeAspect="1" noMove="1" noResize="1" noEditPoints="1" noAdjustHandles="1" noChangeArrowheads="1" noChangeShapeType="1" noTextEdit="1"/>
              </p:cNvSpPr>
              <p:nvPr>
                <p:ph type="body" sz="quarter" idx="10"/>
              </p:nvPr>
            </p:nvSpPr>
            <p:spPr>
              <a:xfrm>
                <a:off x="122292" y="461664"/>
                <a:ext cx="8899415" cy="1383969"/>
              </a:xfrm>
              <a:blipFill>
                <a:blip r:embed="rId2"/>
                <a:stretch>
                  <a:fillRect l="-1370" t="-7930" b="-11454"/>
                </a:stretch>
              </a:blipFill>
            </p:spPr>
            <p:txBody>
              <a:bodyPr/>
              <a:lstStyle/>
              <a:p>
                <a:r>
                  <a:rPr lang="en-GB">
                    <a:noFill/>
                  </a:rPr>
                  <a:t> </a:t>
                </a:r>
              </a:p>
            </p:txBody>
          </p:sp>
        </mc:Fallback>
      </mc:AlternateContent>
    </p:spTree>
    <p:extLst>
      <p:ext uri="{BB962C8B-B14F-4D97-AF65-F5344CB8AC3E}">
        <p14:creationId xmlns:p14="http://schemas.microsoft.com/office/powerpoint/2010/main" val="156671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63066-A5FD-CE56-E49A-7A0572DB53C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4557FFA-CD8E-A43A-65E4-EE98B003F0F2}"/>
                  </a:ext>
                </a:extLst>
              </p:cNvPr>
              <p:cNvSpPr txBox="1"/>
              <p:nvPr/>
            </p:nvSpPr>
            <p:spPr>
              <a:xfrm>
                <a:off x="6500996" y="5842338"/>
                <a:ext cx="2371611" cy="369332"/>
              </a:xfrm>
              <a:prstGeom prst="rect">
                <a:avLst/>
              </a:prstGeom>
              <a:noFill/>
            </p:spPr>
            <p:txBody>
              <a:bodyPr wrap="none" rtlCol="0">
                <a:spAutoFit/>
              </a:bodyPr>
              <a:lstStyle/>
              <a:p>
                <a:pPr algn="l"/>
                <a14:m>
                  <m:oMath xmlns:m="http://schemas.openxmlformats.org/officeDocument/2006/math">
                    <m:r>
                      <a:rPr lang="en-GB" b="0" i="1" dirty="0" smtClean="0">
                        <a:latin typeface="Cambria Math" panose="02040503050406030204" pitchFamily="18" charset="0"/>
                      </a:rPr>
                      <m:t>467</m:t>
                    </m:r>
                    <m:r>
                      <a:rPr lang="en-IE" b="0" i="1" dirty="0" smtClean="0">
                        <a:latin typeface="Cambria Math" panose="02040503050406030204" pitchFamily="18" charset="0"/>
                      </a:rPr>
                      <m:t> </m:t>
                    </m:r>
                    <m:r>
                      <a:rPr lang="en-IE" b="0" i="1" dirty="0" smtClean="0">
                        <a:latin typeface="Cambria Math" panose="02040503050406030204" pitchFamily="18" charset="0"/>
                      </a:rPr>
                      <m:t>𝑚</m:t>
                    </m:r>
                    <m:r>
                      <a:rPr lang="en-IE" b="0" i="1" dirty="0" smtClean="0">
                        <a:latin typeface="Cambria Math" panose="02040503050406030204" pitchFamily="18" charset="0"/>
                      </a:rPr>
                      <m:t> </m:t>
                    </m:r>
                    <m:sSup>
                      <m:sSupPr>
                        <m:ctrlPr>
                          <a:rPr lang="en-IE" b="0" i="1" dirty="0" smtClean="0">
                            <a:latin typeface="Cambria Math" panose="02040503050406030204" pitchFamily="18" charset="0"/>
                          </a:rPr>
                        </m:ctrlPr>
                      </m:sSupPr>
                      <m:e>
                        <m:r>
                          <a:rPr lang="en-IE" b="0" i="1" dirty="0" smtClean="0">
                            <a:latin typeface="Cambria Math" panose="02040503050406030204" pitchFamily="18" charset="0"/>
                          </a:rPr>
                          <m:t>𝑠</m:t>
                        </m:r>
                      </m:e>
                      <m:sup>
                        <m:r>
                          <a:rPr lang="en-IE" b="0" i="1" dirty="0" smtClean="0">
                            <a:latin typeface="Cambria Math" panose="02040503050406030204" pitchFamily="18" charset="0"/>
                          </a:rPr>
                          <m:t>−2</m:t>
                        </m:r>
                      </m:sup>
                    </m:sSup>
                  </m:oMath>
                </a14:m>
                <a:r>
                  <a:rPr lang="en-IE" b="0" dirty="0"/>
                  <a:t> to the right</a:t>
                </a:r>
              </a:p>
            </p:txBody>
          </p:sp>
        </mc:Choice>
        <mc:Fallback xmlns="">
          <p:sp>
            <p:nvSpPr>
              <p:cNvPr id="15" name="TextBox 14">
                <a:extLst>
                  <a:ext uri="{FF2B5EF4-FFF2-40B4-BE49-F238E27FC236}">
                    <a16:creationId xmlns:a16="http://schemas.microsoft.com/office/drawing/2014/main" id="{94557FFA-CD8E-A43A-65E4-EE98B003F0F2}"/>
                  </a:ext>
                </a:extLst>
              </p:cNvPr>
              <p:cNvSpPr txBox="1">
                <a:spLocks noRot="1" noChangeAspect="1" noMove="1" noResize="1" noEditPoints="1" noAdjustHandles="1" noChangeArrowheads="1" noChangeShapeType="1" noTextEdit="1"/>
              </p:cNvSpPr>
              <p:nvPr/>
            </p:nvSpPr>
            <p:spPr>
              <a:xfrm>
                <a:off x="6500996" y="5842338"/>
                <a:ext cx="2371611" cy="369332"/>
              </a:xfrm>
              <a:prstGeom prst="rect">
                <a:avLst/>
              </a:prstGeom>
              <a:blipFill>
                <a:blip r:embed="rId3"/>
                <a:stretch>
                  <a:fillRect t="-8197" r="-205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049297B-4779-D194-EB7A-7AC120F1C7C9}"/>
                  </a:ext>
                </a:extLst>
              </p:cNvPr>
              <p:cNvSpPr txBox="1"/>
              <p:nvPr/>
            </p:nvSpPr>
            <p:spPr>
              <a:xfrm>
                <a:off x="6421103" y="6211670"/>
                <a:ext cx="2451504"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0.06</m:t>
                      </m:r>
                      <m:r>
                        <a:rPr lang="en-IE" b="0" i="1" dirty="0" smtClean="0">
                          <a:latin typeface="Cambria Math" panose="02040503050406030204" pitchFamily="18" charset="0"/>
                        </a:rPr>
                        <m:t> </m:t>
                      </m:r>
                      <m:r>
                        <a:rPr lang="en-IE" b="0" i="1" dirty="0" smtClean="0">
                          <a:latin typeface="Cambria Math" panose="02040503050406030204" pitchFamily="18" charset="0"/>
                        </a:rPr>
                        <m:t>𝑚</m:t>
                      </m:r>
                      <m:r>
                        <a:rPr lang="en-IE" b="0" i="1" dirty="0" smtClean="0">
                          <a:latin typeface="Cambria Math" panose="02040503050406030204" pitchFamily="18" charset="0"/>
                        </a:rPr>
                        <m:t> </m:t>
                      </m:r>
                      <m:sSup>
                        <m:sSupPr>
                          <m:ctrlPr>
                            <a:rPr lang="en-IE" b="0" i="1" dirty="0" smtClean="0">
                              <a:latin typeface="Cambria Math" panose="02040503050406030204" pitchFamily="18" charset="0"/>
                            </a:rPr>
                          </m:ctrlPr>
                        </m:sSupPr>
                        <m:e>
                          <m:r>
                            <a:rPr lang="en-IE" b="0" i="1" dirty="0" smtClean="0">
                              <a:latin typeface="Cambria Math" panose="02040503050406030204" pitchFamily="18" charset="0"/>
                            </a:rPr>
                            <m:t>𝑠</m:t>
                          </m:r>
                        </m:e>
                        <m:sup>
                          <m:r>
                            <a:rPr lang="en-IE" b="0" i="1" dirty="0" smtClean="0">
                              <a:latin typeface="Cambria Math" panose="02040503050406030204" pitchFamily="18" charset="0"/>
                            </a:rPr>
                            <m:t>−2</m:t>
                          </m:r>
                        </m:sup>
                      </m:sSup>
                      <m:r>
                        <a:rPr lang="en-GB" b="0" i="1" dirty="0" smtClean="0">
                          <a:latin typeface="Cambria Math" panose="02040503050406030204" pitchFamily="18" charset="0"/>
                        </a:rPr>
                        <m:t> </m:t>
                      </m:r>
                      <m:r>
                        <a:rPr lang="en-GB" b="0" i="1" dirty="0" smtClean="0">
                          <a:latin typeface="Cambria Math" panose="02040503050406030204" pitchFamily="18" charset="0"/>
                        </a:rPr>
                        <m:t>𝑡𝑜</m:t>
                      </m:r>
                      <m:r>
                        <a:rPr lang="en-GB" b="0" i="1" dirty="0" smtClean="0">
                          <a:latin typeface="Cambria Math" panose="02040503050406030204" pitchFamily="18" charset="0"/>
                        </a:rPr>
                        <m:t> </m:t>
                      </m:r>
                      <m:r>
                        <a:rPr lang="en-GB" b="0" i="1" dirty="0" smtClean="0">
                          <a:latin typeface="Cambria Math" panose="02040503050406030204" pitchFamily="18" charset="0"/>
                        </a:rPr>
                        <m:t>𝑡h𝑒</m:t>
                      </m:r>
                      <m:r>
                        <a:rPr lang="en-GB" b="0" i="1" dirty="0" smtClean="0">
                          <a:latin typeface="Cambria Math" panose="02040503050406030204" pitchFamily="18" charset="0"/>
                        </a:rPr>
                        <m:t> </m:t>
                      </m:r>
                      <m:r>
                        <a:rPr lang="en-GB" b="0" i="1" dirty="0" smtClean="0">
                          <a:latin typeface="Cambria Math" panose="02040503050406030204" pitchFamily="18" charset="0"/>
                        </a:rPr>
                        <m:t>𝑙𝑒𝑓𝑡</m:t>
                      </m:r>
                    </m:oMath>
                  </m:oMathPara>
                </a14:m>
                <a:endParaRPr lang="en-IE" b="0" dirty="0"/>
              </a:p>
            </p:txBody>
          </p:sp>
        </mc:Choice>
        <mc:Fallback xmlns="">
          <p:sp>
            <p:nvSpPr>
              <p:cNvPr id="17" name="TextBox 16">
                <a:extLst>
                  <a:ext uri="{FF2B5EF4-FFF2-40B4-BE49-F238E27FC236}">
                    <a16:creationId xmlns:a16="http://schemas.microsoft.com/office/drawing/2014/main" id="{8049297B-4779-D194-EB7A-7AC120F1C7C9}"/>
                  </a:ext>
                </a:extLst>
              </p:cNvPr>
              <p:cNvSpPr txBox="1">
                <a:spLocks noRot="1" noChangeAspect="1" noMove="1" noResize="1" noEditPoints="1" noAdjustHandles="1" noChangeArrowheads="1" noChangeShapeType="1" noTextEdit="1"/>
              </p:cNvSpPr>
              <p:nvPr/>
            </p:nvSpPr>
            <p:spPr>
              <a:xfrm>
                <a:off x="6421103" y="6211670"/>
                <a:ext cx="2451504" cy="369332"/>
              </a:xfrm>
              <a:prstGeom prst="rect">
                <a:avLst/>
              </a:prstGeom>
              <a:blipFill>
                <a:blip r:embed="rId4"/>
                <a:stretch>
                  <a:fillRect b="-13115"/>
                </a:stretch>
              </a:blipFill>
            </p:spPr>
            <p:txBody>
              <a:bodyPr/>
              <a:lstStyle/>
              <a:p>
                <a:r>
                  <a:rPr lang="en-GB">
                    <a:noFill/>
                  </a:rPr>
                  <a:t> </a:t>
                </a:r>
              </a:p>
            </p:txBody>
          </p:sp>
        </mc:Fallback>
      </mc:AlternateContent>
      <p:sp>
        <p:nvSpPr>
          <p:cNvPr id="6" name="Title 5">
            <a:extLst>
              <a:ext uri="{FF2B5EF4-FFF2-40B4-BE49-F238E27FC236}">
                <a16:creationId xmlns:a16="http://schemas.microsoft.com/office/drawing/2014/main" id="{8D90BE49-D2F5-2A3E-7251-5866DE80A518}"/>
              </a:ext>
            </a:extLst>
          </p:cNvPr>
          <p:cNvSpPr>
            <a:spLocks noGrp="1"/>
          </p:cNvSpPr>
          <p:nvPr>
            <p:ph type="title"/>
          </p:nvPr>
        </p:nvSpPr>
        <p:spPr/>
        <p:txBody>
          <a:bodyPr>
            <a:normAutofit fontScale="90000"/>
          </a:bodyPr>
          <a:lstStyle/>
          <a:p>
            <a:r>
              <a:rPr lang="en-GB" dirty="0"/>
              <a:t>Exercise</a:t>
            </a:r>
          </a:p>
        </p:txBody>
      </p:sp>
      <p:sp>
        <p:nvSpPr>
          <p:cNvPr id="7" name="Text Placeholder 6">
            <a:extLst>
              <a:ext uri="{FF2B5EF4-FFF2-40B4-BE49-F238E27FC236}">
                <a16:creationId xmlns:a16="http://schemas.microsoft.com/office/drawing/2014/main" id="{5B08689E-8524-B217-89BC-0366EB67AA8E}"/>
              </a:ext>
            </a:extLst>
          </p:cNvPr>
          <p:cNvSpPr>
            <a:spLocks noGrp="1"/>
          </p:cNvSpPr>
          <p:nvPr>
            <p:ph type="body" sz="quarter" idx="10"/>
          </p:nvPr>
        </p:nvSpPr>
        <p:spPr/>
        <p:txBody>
          <a:bodyPr/>
          <a:lstStyle/>
          <a:p>
            <a:r>
              <a:rPr lang="en-GB"/>
              <a:t>Find the acceleration</a:t>
            </a:r>
          </a:p>
        </p:txBody>
      </p:sp>
      <p:sp>
        <p:nvSpPr>
          <p:cNvPr id="8" name="Oval 7">
            <a:extLst>
              <a:ext uri="{FF2B5EF4-FFF2-40B4-BE49-F238E27FC236}">
                <a16:creationId xmlns:a16="http://schemas.microsoft.com/office/drawing/2014/main" id="{8C8B3514-7CAB-2678-49F2-1CCBFA03FDE8}"/>
              </a:ext>
            </a:extLst>
          </p:cNvPr>
          <p:cNvSpPr/>
          <p:nvPr/>
        </p:nvSpPr>
        <p:spPr>
          <a:xfrm>
            <a:off x="1121734" y="1543680"/>
            <a:ext cx="939800" cy="95410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2280CEB3-9D1D-B7F0-3196-C657CB9E87B2}"/>
              </a:ext>
            </a:extLst>
          </p:cNvPr>
          <p:cNvCxnSpPr/>
          <p:nvPr/>
        </p:nvCxnSpPr>
        <p:spPr>
          <a:xfrm>
            <a:off x="2061534" y="2014116"/>
            <a:ext cx="1009218" cy="0"/>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B6FD98CE-A32E-C228-1AEF-3FAF5A496829}"/>
              </a:ext>
            </a:extLst>
          </p:cNvPr>
          <p:cNvSpPr txBox="1"/>
          <p:nvPr/>
        </p:nvSpPr>
        <p:spPr>
          <a:xfrm>
            <a:off x="1149045" y="1759123"/>
            <a:ext cx="88517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30 g</a:t>
            </a:r>
          </a:p>
        </p:txBody>
      </p:sp>
      <p:sp>
        <p:nvSpPr>
          <p:cNvPr id="23" name="TextBox 22">
            <a:extLst>
              <a:ext uri="{FF2B5EF4-FFF2-40B4-BE49-F238E27FC236}">
                <a16:creationId xmlns:a16="http://schemas.microsoft.com/office/drawing/2014/main" id="{DD94B3D8-3844-08F8-6961-F855DC20027F}"/>
              </a:ext>
            </a:extLst>
          </p:cNvPr>
          <p:cNvSpPr txBox="1"/>
          <p:nvPr/>
        </p:nvSpPr>
        <p:spPr>
          <a:xfrm>
            <a:off x="2023434" y="1485806"/>
            <a:ext cx="94448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14 N</a:t>
            </a:r>
          </a:p>
        </p:txBody>
      </p:sp>
      <p:sp>
        <p:nvSpPr>
          <p:cNvPr id="24" name="Oval 23">
            <a:extLst>
              <a:ext uri="{FF2B5EF4-FFF2-40B4-BE49-F238E27FC236}">
                <a16:creationId xmlns:a16="http://schemas.microsoft.com/office/drawing/2014/main" id="{A76F13B7-5AE7-7E6F-E8E8-AB1A83277F7C}"/>
              </a:ext>
            </a:extLst>
          </p:cNvPr>
          <p:cNvSpPr/>
          <p:nvPr/>
        </p:nvSpPr>
        <p:spPr>
          <a:xfrm>
            <a:off x="1303241" y="3536139"/>
            <a:ext cx="939800" cy="95410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CE5A1D6E-64F2-8F6B-E8F1-0350F3DE099D}"/>
              </a:ext>
            </a:extLst>
          </p:cNvPr>
          <p:cNvCxnSpPr>
            <a:cxnSpLocks/>
          </p:cNvCxnSpPr>
          <p:nvPr/>
        </p:nvCxnSpPr>
        <p:spPr>
          <a:xfrm flipV="1">
            <a:off x="2247175" y="3957665"/>
            <a:ext cx="706014" cy="5090"/>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6C03D3D2-1596-EDD0-4016-A21EFB53D8F9}"/>
              </a:ext>
            </a:extLst>
          </p:cNvPr>
          <p:cNvSpPr txBox="1"/>
          <p:nvPr/>
        </p:nvSpPr>
        <p:spPr>
          <a:xfrm>
            <a:off x="1301854" y="3715424"/>
            <a:ext cx="96532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50kg</a:t>
            </a:r>
          </a:p>
        </p:txBody>
      </p:sp>
      <p:sp>
        <p:nvSpPr>
          <p:cNvPr id="27" name="TextBox 26">
            <a:extLst>
              <a:ext uri="{FF2B5EF4-FFF2-40B4-BE49-F238E27FC236}">
                <a16:creationId xmlns:a16="http://schemas.microsoft.com/office/drawing/2014/main" id="{D94914AF-F6B8-D2E1-F285-F1B372641C8A}"/>
              </a:ext>
            </a:extLst>
          </p:cNvPr>
          <p:cNvSpPr txBox="1"/>
          <p:nvPr/>
        </p:nvSpPr>
        <p:spPr>
          <a:xfrm>
            <a:off x="2209075" y="3434445"/>
            <a:ext cx="74411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4 N</a:t>
            </a:r>
          </a:p>
        </p:txBody>
      </p:sp>
      <p:cxnSp>
        <p:nvCxnSpPr>
          <p:cNvPr id="28" name="Straight Arrow Connector 27">
            <a:extLst>
              <a:ext uri="{FF2B5EF4-FFF2-40B4-BE49-F238E27FC236}">
                <a16:creationId xmlns:a16="http://schemas.microsoft.com/office/drawing/2014/main" id="{1AADE44E-BEC2-9904-6FCB-82309DEBB435}"/>
              </a:ext>
            </a:extLst>
          </p:cNvPr>
          <p:cNvCxnSpPr>
            <a:cxnSpLocks/>
          </p:cNvCxnSpPr>
          <p:nvPr/>
        </p:nvCxnSpPr>
        <p:spPr>
          <a:xfrm flipH="1">
            <a:off x="400225" y="3982124"/>
            <a:ext cx="894783" cy="0"/>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C05A7DB-0DF9-5582-44E8-24C6EA9830E1}"/>
              </a:ext>
            </a:extLst>
          </p:cNvPr>
          <p:cNvSpPr txBox="1"/>
          <p:nvPr/>
        </p:nvSpPr>
        <p:spPr>
          <a:xfrm>
            <a:off x="598845" y="3442106"/>
            <a:ext cx="74411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7 N</a:t>
            </a:r>
          </a:p>
        </p:txBody>
      </p:sp>
    </p:spTree>
    <p:extLst>
      <p:ext uri="{BB962C8B-B14F-4D97-AF65-F5344CB8AC3E}">
        <p14:creationId xmlns:p14="http://schemas.microsoft.com/office/powerpoint/2010/main" val="223166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B7FC-E49E-7714-ACC8-5C40CAA9AE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E12150-5090-E9D9-E904-CD2067F0A04B}"/>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6820680C-EB99-440A-3955-8B0D1515E19F}"/>
              </a:ext>
            </a:extLst>
          </p:cNvPr>
          <p:cNvSpPr>
            <a:spLocks noGrp="1"/>
          </p:cNvSpPr>
          <p:nvPr>
            <p:ph type="body" sz="quarter" idx="10"/>
          </p:nvPr>
        </p:nvSpPr>
        <p:spPr>
          <a:xfrm>
            <a:off x="122292" y="461664"/>
            <a:ext cx="8899415" cy="2031325"/>
          </a:xfrm>
        </p:spPr>
        <p:txBody>
          <a:bodyPr/>
          <a:lstStyle/>
          <a:p>
            <a:r>
              <a:rPr lang="en-GB" dirty="0"/>
              <a:t>A Saturn 5 rocket used to bring astronauts to the moon had a maximum thrust of 33,000 kN and a take off mass of 2.8 million kg. Calculate the take off acceleration. NB you must subtract the rocket weight from the thrust before calculating acceleration.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7405B53-42AE-8502-8B0B-25202039AEAE}"/>
                  </a:ext>
                </a:extLst>
              </p:cNvPr>
              <p:cNvSpPr txBox="1"/>
              <p:nvPr/>
            </p:nvSpPr>
            <p:spPr>
              <a:xfrm>
                <a:off x="7398086" y="6134726"/>
                <a:ext cx="1329658"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cs typeface="Arial" panose="020B0604020202020204" pitchFamily="34" charset="0"/>
                        </a:rPr>
                        <m:t>1.97 </m:t>
                      </m:r>
                      <m:r>
                        <a:rPr lang="en-GB" b="0" i="1" dirty="0" smtClean="0">
                          <a:latin typeface="Cambria Math" panose="02040503050406030204" pitchFamily="18" charset="0"/>
                          <a:cs typeface="Arial" panose="020B0604020202020204" pitchFamily="34" charset="0"/>
                        </a:rPr>
                        <m:t>𝑚</m:t>
                      </m:r>
                      <m:r>
                        <a:rPr lang="en-GB" b="0" i="1" dirty="0" smtClean="0">
                          <a:latin typeface="Cambria Math" panose="02040503050406030204" pitchFamily="18" charset="0"/>
                          <a:cs typeface="Arial" panose="020B0604020202020204" pitchFamily="34" charset="0"/>
                        </a:rPr>
                        <m:t> </m:t>
                      </m:r>
                      <m:sSup>
                        <m:sSupPr>
                          <m:ctrlPr>
                            <a:rPr lang="en-GB" b="0" i="1" dirty="0" smtClean="0">
                              <a:latin typeface="Cambria Math" panose="02040503050406030204" pitchFamily="18" charset="0"/>
                              <a:cs typeface="Arial" panose="020B0604020202020204" pitchFamily="34" charset="0"/>
                            </a:rPr>
                          </m:ctrlPr>
                        </m:sSupPr>
                        <m:e>
                          <m:r>
                            <a:rPr lang="en-GB" b="0" i="1" dirty="0" smtClean="0">
                              <a:latin typeface="Cambria Math" panose="02040503050406030204" pitchFamily="18" charset="0"/>
                              <a:cs typeface="Arial" panose="020B0604020202020204" pitchFamily="34" charset="0"/>
                            </a:rPr>
                            <m:t>𝑠</m:t>
                          </m:r>
                        </m:e>
                        <m:sup>
                          <m:r>
                            <a:rPr lang="en-GB" b="0" i="1" dirty="0" smtClean="0">
                              <a:latin typeface="Cambria Math" panose="02040503050406030204" pitchFamily="18" charset="0"/>
                              <a:cs typeface="Arial" panose="020B0604020202020204" pitchFamily="34" charset="0"/>
                            </a:rPr>
                            <m:t>−2</m:t>
                          </m:r>
                        </m:sup>
                      </m:sSup>
                    </m:oMath>
                  </m:oMathPara>
                </a14:m>
                <a:endParaRPr lang="en-GB"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87405B53-42AE-8502-8B0B-25202039AEAE}"/>
                  </a:ext>
                </a:extLst>
              </p:cNvPr>
              <p:cNvSpPr txBox="1">
                <a:spLocks noRot="1" noChangeAspect="1" noMove="1" noResize="1" noEditPoints="1" noAdjustHandles="1" noChangeArrowheads="1" noChangeShapeType="1" noTextEdit="1"/>
              </p:cNvSpPr>
              <p:nvPr/>
            </p:nvSpPr>
            <p:spPr>
              <a:xfrm>
                <a:off x="7398086" y="6134726"/>
                <a:ext cx="1329658" cy="523220"/>
              </a:xfrm>
              <a:prstGeom prst="rect">
                <a:avLst/>
              </a:prstGeom>
              <a:blipFill>
                <a:blip r:embed="rId2"/>
                <a:stretch>
                  <a:fillRect/>
                </a:stretch>
              </a:blipFill>
            </p:spPr>
            <p:txBody>
              <a:bodyPr/>
              <a:lstStyle/>
              <a:p>
                <a:r>
                  <a:rPr lang="en-GB">
                    <a:noFill/>
                  </a:rPr>
                  <a:t> </a:t>
                </a:r>
              </a:p>
            </p:txBody>
          </p:sp>
        </mc:Fallback>
      </mc:AlternateContent>
      <p:sp>
        <p:nvSpPr>
          <p:cNvPr id="2" name="Freeform: Shape 1">
            <a:extLst>
              <a:ext uri="{FF2B5EF4-FFF2-40B4-BE49-F238E27FC236}">
                <a16:creationId xmlns:a16="http://schemas.microsoft.com/office/drawing/2014/main" id="{36D8CD82-9A76-10E5-1FCB-4017273D87EF}"/>
              </a:ext>
            </a:extLst>
          </p:cNvPr>
          <p:cNvSpPr/>
          <p:nvPr/>
        </p:nvSpPr>
        <p:spPr>
          <a:xfrm>
            <a:off x="6846570" y="2560320"/>
            <a:ext cx="320040" cy="1588770"/>
          </a:xfrm>
          <a:custGeom>
            <a:avLst/>
            <a:gdLst>
              <a:gd name="connsiteX0" fmla="*/ 0 w 320040"/>
              <a:gd name="connsiteY0" fmla="*/ 1588770 h 1588770"/>
              <a:gd name="connsiteX1" fmla="*/ 0 w 320040"/>
              <a:gd name="connsiteY1" fmla="*/ 971550 h 1588770"/>
              <a:gd name="connsiteX2" fmla="*/ 80010 w 320040"/>
              <a:gd name="connsiteY2" fmla="*/ 674370 h 1588770"/>
              <a:gd name="connsiteX3" fmla="*/ 91440 w 320040"/>
              <a:gd name="connsiteY3" fmla="*/ 217170 h 1588770"/>
              <a:gd name="connsiteX4" fmla="*/ 160020 w 320040"/>
              <a:gd name="connsiteY4" fmla="*/ 0 h 1588770"/>
              <a:gd name="connsiteX5" fmla="*/ 228600 w 320040"/>
              <a:gd name="connsiteY5" fmla="*/ 194310 h 1588770"/>
              <a:gd name="connsiteX6" fmla="*/ 240030 w 320040"/>
              <a:gd name="connsiteY6" fmla="*/ 594360 h 1588770"/>
              <a:gd name="connsiteX7" fmla="*/ 320040 w 320040"/>
              <a:gd name="connsiteY7" fmla="*/ 1051560 h 1588770"/>
              <a:gd name="connsiteX8" fmla="*/ 320040 w 320040"/>
              <a:gd name="connsiteY8" fmla="*/ 1577340 h 1588770"/>
              <a:gd name="connsiteX9" fmla="*/ 0 w 320040"/>
              <a:gd name="connsiteY9" fmla="*/ 1588770 h 158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40" h="1588770">
                <a:moveTo>
                  <a:pt x="0" y="1588770"/>
                </a:moveTo>
                <a:lnTo>
                  <a:pt x="0" y="971550"/>
                </a:lnTo>
                <a:lnTo>
                  <a:pt x="80010" y="674370"/>
                </a:lnTo>
                <a:lnTo>
                  <a:pt x="91440" y="217170"/>
                </a:lnTo>
                <a:lnTo>
                  <a:pt x="160020" y="0"/>
                </a:lnTo>
                <a:lnTo>
                  <a:pt x="228600" y="194310"/>
                </a:lnTo>
                <a:lnTo>
                  <a:pt x="240030" y="594360"/>
                </a:lnTo>
                <a:lnTo>
                  <a:pt x="320040" y="1051560"/>
                </a:lnTo>
                <a:lnTo>
                  <a:pt x="320040" y="1577340"/>
                </a:lnTo>
                <a:lnTo>
                  <a:pt x="0" y="158877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4F5A9360-1F9B-6C22-11B6-6C5B3EA885A8}"/>
              </a:ext>
            </a:extLst>
          </p:cNvPr>
          <p:cNvCxnSpPr/>
          <p:nvPr/>
        </p:nvCxnSpPr>
        <p:spPr>
          <a:xfrm flipV="1">
            <a:off x="7395210" y="3295792"/>
            <a:ext cx="0" cy="80010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99AF4BE-B8C6-6D98-B871-2F7E930A7407}"/>
              </a:ext>
            </a:extLst>
          </p:cNvPr>
          <p:cNvCxnSpPr>
            <a:cxnSpLocks/>
          </p:cNvCxnSpPr>
          <p:nvPr/>
        </p:nvCxnSpPr>
        <p:spPr>
          <a:xfrm>
            <a:off x="7395210" y="4265582"/>
            <a:ext cx="0" cy="50292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CD85715-F2CB-669A-BBB6-E66F85BEDEA8}"/>
              </a:ext>
            </a:extLst>
          </p:cNvPr>
          <p:cNvSpPr txBox="1"/>
          <p:nvPr/>
        </p:nvSpPr>
        <p:spPr>
          <a:xfrm>
            <a:off x="7520940" y="3434232"/>
            <a:ext cx="108395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thrust</a:t>
            </a:r>
          </a:p>
        </p:txBody>
      </p:sp>
      <p:sp>
        <p:nvSpPr>
          <p:cNvPr id="15" name="TextBox 14">
            <a:extLst>
              <a:ext uri="{FF2B5EF4-FFF2-40B4-BE49-F238E27FC236}">
                <a16:creationId xmlns:a16="http://schemas.microsoft.com/office/drawing/2014/main" id="{CAD03BCA-9BA0-5490-B63A-D98788467490}"/>
              </a:ext>
            </a:extLst>
          </p:cNvPr>
          <p:cNvSpPr txBox="1"/>
          <p:nvPr/>
        </p:nvSpPr>
        <p:spPr>
          <a:xfrm>
            <a:off x="7520939" y="4265582"/>
            <a:ext cx="1225015"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weight</a:t>
            </a:r>
          </a:p>
        </p:txBody>
      </p:sp>
    </p:spTree>
    <p:extLst>
      <p:ext uri="{BB962C8B-B14F-4D97-AF65-F5344CB8AC3E}">
        <p14:creationId xmlns:p14="http://schemas.microsoft.com/office/powerpoint/2010/main" val="258986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7C1D414-A4AE-2E88-9840-F01FAF0246A8}"/>
              </a:ext>
            </a:extLst>
          </p:cNvPr>
          <p:cNvSpPr/>
          <p:nvPr/>
        </p:nvSpPr>
        <p:spPr>
          <a:xfrm rot="60000">
            <a:off x="1859224" y="1998695"/>
            <a:ext cx="689637" cy="572322"/>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a:extLst>
              <a:ext uri="{FF2B5EF4-FFF2-40B4-BE49-F238E27FC236}">
                <a16:creationId xmlns:a16="http://schemas.microsoft.com/office/drawing/2014/main" id="{AAB7B018-E602-0622-3417-CE3EB67D9716}"/>
              </a:ext>
            </a:extLst>
          </p:cNvPr>
          <p:cNvSpPr/>
          <p:nvPr/>
        </p:nvSpPr>
        <p:spPr>
          <a:xfrm rot="60000">
            <a:off x="873633" y="3119384"/>
            <a:ext cx="6634716" cy="14379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a:extLst>
              <a:ext uri="{FF2B5EF4-FFF2-40B4-BE49-F238E27FC236}">
                <a16:creationId xmlns:a16="http://schemas.microsoft.com/office/drawing/2014/main" id="{C1CA1C28-81D9-2AA3-F623-3450FB6D47BA}"/>
              </a:ext>
            </a:extLst>
          </p:cNvPr>
          <p:cNvSpPr/>
          <p:nvPr/>
        </p:nvSpPr>
        <p:spPr>
          <a:xfrm>
            <a:off x="7362191" y="2904116"/>
            <a:ext cx="510363" cy="51036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50" name="Straight Connector 49">
            <a:extLst>
              <a:ext uri="{FF2B5EF4-FFF2-40B4-BE49-F238E27FC236}">
                <a16:creationId xmlns:a16="http://schemas.microsoft.com/office/drawing/2014/main" id="{C61D09E0-0FDD-9992-B2EE-A370D207DA77}"/>
              </a:ext>
            </a:extLst>
          </p:cNvPr>
          <p:cNvCxnSpPr>
            <a:cxnSpLocks/>
            <a:stCxn id="49" idx="0"/>
          </p:cNvCxnSpPr>
          <p:nvPr/>
        </p:nvCxnSpPr>
        <p:spPr>
          <a:xfrm flipH="1" flipV="1">
            <a:off x="2564054" y="2830762"/>
            <a:ext cx="5053319" cy="733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C51D02A-FF99-85A4-2CE5-E84BFBFA6D45}"/>
              </a:ext>
            </a:extLst>
          </p:cNvPr>
          <p:cNvCxnSpPr>
            <a:cxnSpLocks/>
          </p:cNvCxnSpPr>
          <p:nvPr/>
        </p:nvCxnSpPr>
        <p:spPr>
          <a:xfrm>
            <a:off x="7858098" y="3122807"/>
            <a:ext cx="0" cy="8221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B62FE345-294F-4A67-E056-EF8884A90424}"/>
              </a:ext>
            </a:extLst>
          </p:cNvPr>
          <p:cNvSpPr/>
          <p:nvPr/>
        </p:nvSpPr>
        <p:spPr>
          <a:xfrm>
            <a:off x="7695263" y="3923590"/>
            <a:ext cx="317497" cy="463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Rectangle: Rounded Corners 52">
            <a:extLst>
              <a:ext uri="{FF2B5EF4-FFF2-40B4-BE49-F238E27FC236}">
                <a16:creationId xmlns:a16="http://schemas.microsoft.com/office/drawing/2014/main" id="{EF2F3A9F-E8DB-372D-FFEB-AE45A7222ED9}"/>
              </a:ext>
            </a:extLst>
          </p:cNvPr>
          <p:cNvSpPr/>
          <p:nvPr/>
        </p:nvSpPr>
        <p:spPr>
          <a:xfrm>
            <a:off x="7695263" y="3974392"/>
            <a:ext cx="317497" cy="463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Rectangle: Rounded Corners 53">
            <a:extLst>
              <a:ext uri="{FF2B5EF4-FFF2-40B4-BE49-F238E27FC236}">
                <a16:creationId xmlns:a16="http://schemas.microsoft.com/office/drawing/2014/main" id="{C9539549-73EA-DA8D-C60A-802D0FE18104}"/>
              </a:ext>
            </a:extLst>
          </p:cNvPr>
          <p:cNvSpPr/>
          <p:nvPr/>
        </p:nvSpPr>
        <p:spPr>
          <a:xfrm>
            <a:off x="7695263" y="4022791"/>
            <a:ext cx="317497" cy="463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a:extLst>
              <a:ext uri="{FF2B5EF4-FFF2-40B4-BE49-F238E27FC236}">
                <a16:creationId xmlns:a16="http://schemas.microsoft.com/office/drawing/2014/main" id="{7E37A748-3320-920E-31F6-BC11CFAD546F}"/>
              </a:ext>
            </a:extLst>
          </p:cNvPr>
          <p:cNvSpPr/>
          <p:nvPr/>
        </p:nvSpPr>
        <p:spPr>
          <a:xfrm>
            <a:off x="1683092" y="2398361"/>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Oval 55">
            <a:extLst>
              <a:ext uri="{FF2B5EF4-FFF2-40B4-BE49-F238E27FC236}">
                <a16:creationId xmlns:a16="http://schemas.microsoft.com/office/drawing/2014/main" id="{B6F12C5B-BF57-4E4B-97EC-342FF9D56345}"/>
              </a:ext>
            </a:extLst>
          </p:cNvPr>
          <p:cNvSpPr/>
          <p:nvPr/>
        </p:nvSpPr>
        <p:spPr>
          <a:xfrm>
            <a:off x="2057317" y="2349165"/>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a:extLst>
              <a:ext uri="{FF2B5EF4-FFF2-40B4-BE49-F238E27FC236}">
                <a16:creationId xmlns:a16="http://schemas.microsoft.com/office/drawing/2014/main" id="{83804F9C-ABD2-FB19-1B49-E7F620117C60}"/>
              </a:ext>
            </a:extLst>
          </p:cNvPr>
          <p:cNvSpPr/>
          <p:nvPr/>
        </p:nvSpPr>
        <p:spPr>
          <a:xfrm>
            <a:off x="2451061" y="2402878"/>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a:extLst>
              <a:ext uri="{FF2B5EF4-FFF2-40B4-BE49-F238E27FC236}">
                <a16:creationId xmlns:a16="http://schemas.microsoft.com/office/drawing/2014/main" id="{5CE3C97E-89E4-8C4C-7685-B802A297C08C}"/>
              </a:ext>
            </a:extLst>
          </p:cNvPr>
          <p:cNvSpPr/>
          <p:nvPr/>
        </p:nvSpPr>
        <p:spPr>
          <a:xfrm>
            <a:off x="3662458" y="1780605"/>
            <a:ext cx="227247" cy="15361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a:extLst>
              <a:ext uri="{FF2B5EF4-FFF2-40B4-BE49-F238E27FC236}">
                <a16:creationId xmlns:a16="http://schemas.microsoft.com/office/drawing/2014/main" id="{6D789457-7B04-09FB-43E7-F27FE637E9AC}"/>
              </a:ext>
            </a:extLst>
          </p:cNvPr>
          <p:cNvSpPr/>
          <p:nvPr/>
        </p:nvSpPr>
        <p:spPr>
          <a:xfrm>
            <a:off x="6127954" y="1780604"/>
            <a:ext cx="229824" cy="15361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TextBox 59">
            <a:extLst>
              <a:ext uri="{FF2B5EF4-FFF2-40B4-BE49-F238E27FC236}">
                <a16:creationId xmlns:a16="http://schemas.microsoft.com/office/drawing/2014/main" id="{C5BF3895-CC29-018B-3CA9-D81F319CB2F4}"/>
              </a:ext>
            </a:extLst>
          </p:cNvPr>
          <p:cNvSpPr txBox="1"/>
          <p:nvPr/>
        </p:nvSpPr>
        <p:spPr>
          <a:xfrm>
            <a:off x="4108583" y="1861681"/>
            <a:ext cx="1800493" cy="461665"/>
          </a:xfrm>
          <a:prstGeom prst="rect">
            <a:avLst/>
          </a:prstGeom>
          <a:noFill/>
        </p:spPr>
        <p:txBody>
          <a:bodyPr wrap="none" rtlCol="0">
            <a:spAutoFit/>
          </a:bodyPr>
          <a:lstStyle/>
          <a:p>
            <a:pPr algn="l"/>
            <a:r>
              <a:rPr lang="en-IE" sz="2400"/>
              <a:t>Light gates</a:t>
            </a:r>
          </a:p>
        </p:txBody>
      </p:sp>
      <p:sp>
        <p:nvSpPr>
          <p:cNvPr id="61" name="TextBox 60">
            <a:extLst>
              <a:ext uri="{FF2B5EF4-FFF2-40B4-BE49-F238E27FC236}">
                <a16:creationId xmlns:a16="http://schemas.microsoft.com/office/drawing/2014/main" id="{902F559E-E41B-C375-B076-D90ACA3D0862}"/>
              </a:ext>
            </a:extLst>
          </p:cNvPr>
          <p:cNvSpPr txBox="1"/>
          <p:nvPr/>
        </p:nvSpPr>
        <p:spPr>
          <a:xfrm>
            <a:off x="3918236" y="3504860"/>
            <a:ext cx="2618825" cy="461665"/>
          </a:xfrm>
          <a:prstGeom prst="rect">
            <a:avLst/>
          </a:prstGeom>
          <a:noFill/>
        </p:spPr>
        <p:txBody>
          <a:bodyPr wrap="square" rtlCol="0">
            <a:spAutoFit/>
          </a:bodyPr>
          <a:lstStyle/>
          <a:p>
            <a:pPr algn="l"/>
            <a:r>
              <a:rPr lang="en-IE" sz="2400"/>
              <a:t>Low friction track</a:t>
            </a:r>
          </a:p>
        </p:txBody>
      </p:sp>
      <p:sp>
        <p:nvSpPr>
          <p:cNvPr id="62" name="TextBox 61">
            <a:extLst>
              <a:ext uri="{FF2B5EF4-FFF2-40B4-BE49-F238E27FC236}">
                <a16:creationId xmlns:a16="http://schemas.microsoft.com/office/drawing/2014/main" id="{E0EBD949-FF68-9786-78B4-7B1B91515ECE}"/>
              </a:ext>
            </a:extLst>
          </p:cNvPr>
          <p:cNvSpPr txBox="1"/>
          <p:nvPr/>
        </p:nvSpPr>
        <p:spPr>
          <a:xfrm>
            <a:off x="373088" y="3646202"/>
            <a:ext cx="2847254" cy="461665"/>
          </a:xfrm>
          <a:prstGeom prst="rect">
            <a:avLst/>
          </a:prstGeom>
          <a:noFill/>
        </p:spPr>
        <p:txBody>
          <a:bodyPr wrap="none" rtlCol="0">
            <a:spAutoFit/>
          </a:bodyPr>
          <a:lstStyle/>
          <a:p>
            <a:pPr algn="l"/>
            <a:r>
              <a:rPr lang="en-IE" sz="2400"/>
              <a:t>Trolly with masses</a:t>
            </a:r>
          </a:p>
        </p:txBody>
      </p:sp>
      <p:sp>
        <p:nvSpPr>
          <p:cNvPr id="63" name="TextBox 62">
            <a:extLst>
              <a:ext uri="{FF2B5EF4-FFF2-40B4-BE49-F238E27FC236}">
                <a16:creationId xmlns:a16="http://schemas.microsoft.com/office/drawing/2014/main" id="{8B3C810F-1139-FE13-F928-E3AB0357A868}"/>
              </a:ext>
            </a:extLst>
          </p:cNvPr>
          <p:cNvSpPr txBox="1"/>
          <p:nvPr/>
        </p:nvSpPr>
        <p:spPr>
          <a:xfrm>
            <a:off x="7057117" y="4107867"/>
            <a:ext cx="1372006" cy="1569660"/>
          </a:xfrm>
          <a:prstGeom prst="rect">
            <a:avLst/>
          </a:prstGeom>
          <a:noFill/>
        </p:spPr>
        <p:txBody>
          <a:bodyPr wrap="square" rtlCol="0">
            <a:spAutoFit/>
          </a:bodyPr>
          <a:lstStyle/>
          <a:p>
            <a:pPr algn="l"/>
            <a:r>
              <a:rPr lang="en-IE" sz="2400"/>
              <a:t>Hanging Weights to create a force</a:t>
            </a:r>
          </a:p>
        </p:txBody>
      </p:sp>
      <p:sp>
        <p:nvSpPr>
          <p:cNvPr id="15360" name="TextBox 15359">
            <a:extLst>
              <a:ext uri="{FF2B5EF4-FFF2-40B4-BE49-F238E27FC236}">
                <a16:creationId xmlns:a16="http://schemas.microsoft.com/office/drawing/2014/main" id="{DBB81FDA-836E-CE92-6424-AC3BAB3F2DCE}"/>
              </a:ext>
            </a:extLst>
          </p:cNvPr>
          <p:cNvSpPr txBox="1"/>
          <p:nvPr/>
        </p:nvSpPr>
        <p:spPr>
          <a:xfrm>
            <a:off x="7459565" y="1407257"/>
            <a:ext cx="840295" cy="461665"/>
          </a:xfrm>
          <a:prstGeom prst="rect">
            <a:avLst/>
          </a:prstGeom>
          <a:noFill/>
        </p:spPr>
        <p:txBody>
          <a:bodyPr wrap="none" rtlCol="0">
            <a:spAutoFit/>
          </a:bodyPr>
          <a:lstStyle/>
          <a:p>
            <a:pPr algn="l"/>
            <a:r>
              <a:rPr lang="en-IE" sz="2400"/>
              <a:t>pully</a:t>
            </a:r>
          </a:p>
        </p:txBody>
      </p:sp>
      <p:sp>
        <p:nvSpPr>
          <p:cNvPr id="15361" name="TextBox 15360">
            <a:extLst>
              <a:ext uri="{FF2B5EF4-FFF2-40B4-BE49-F238E27FC236}">
                <a16:creationId xmlns:a16="http://schemas.microsoft.com/office/drawing/2014/main" id="{30C037F7-9550-7140-852F-9E0F7E2D7F0E}"/>
              </a:ext>
            </a:extLst>
          </p:cNvPr>
          <p:cNvSpPr txBox="1"/>
          <p:nvPr/>
        </p:nvSpPr>
        <p:spPr>
          <a:xfrm>
            <a:off x="6579878" y="2047799"/>
            <a:ext cx="1160895" cy="461665"/>
          </a:xfrm>
          <a:prstGeom prst="rect">
            <a:avLst/>
          </a:prstGeom>
          <a:noFill/>
        </p:spPr>
        <p:txBody>
          <a:bodyPr wrap="none" rtlCol="0">
            <a:spAutoFit/>
          </a:bodyPr>
          <a:lstStyle/>
          <a:p>
            <a:pPr algn="l"/>
            <a:r>
              <a:rPr lang="en-IE" sz="2400"/>
              <a:t>thread</a:t>
            </a:r>
          </a:p>
        </p:txBody>
      </p:sp>
      <p:sp>
        <p:nvSpPr>
          <p:cNvPr id="15362" name="TextBox 15361">
            <a:extLst>
              <a:ext uri="{FF2B5EF4-FFF2-40B4-BE49-F238E27FC236}">
                <a16:creationId xmlns:a16="http://schemas.microsoft.com/office/drawing/2014/main" id="{4120054D-7BE9-CB86-5CC0-A75911B592DA}"/>
              </a:ext>
            </a:extLst>
          </p:cNvPr>
          <p:cNvSpPr txBox="1"/>
          <p:nvPr/>
        </p:nvSpPr>
        <p:spPr>
          <a:xfrm>
            <a:off x="545016" y="1196505"/>
            <a:ext cx="3303708" cy="830997"/>
          </a:xfrm>
          <a:prstGeom prst="rect">
            <a:avLst/>
          </a:prstGeom>
          <a:noFill/>
        </p:spPr>
        <p:txBody>
          <a:bodyPr wrap="square" rtlCol="0">
            <a:spAutoFit/>
          </a:bodyPr>
          <a:lstStyle/>
          <a:p>
            <a:pPr algn="l"/>
            <a:r>
              <a:rPr lang="en-IE" sz="2400"/>
              <a:t>Card to interrupt light gates</a:t>
            </a:r>
          </a:p>
        </p:txBody>
      </p:sp>
      <p:cxnSp>
        <p:nvCxnSpPr>
          <p:cNvPr id="15365" name="Straight Arrow Connector 15364">
            <a:extLst>
              <a:ext uri="{FF2B5EF4-FFF2-40B4-BE49-F238E27FC236}">
                <a16:creationId xmlns:a16="http://schemas.microsoft.com/office/drawing/2014/main" id="{097E2839-216E-DBD6-E970-87141ED591B3}"/>
              </a:ext>
            </a:extLst>
          </p:cNvPr>
          <p:cNvCxnSpPr/>
          <p:nvPr/>
        </p:nvCxnSpPr>
        <p:spPr>
          <a:xfrm>
            <a:off x="1104195" y="2063736"/>
            <a:ext cx="585727" cy="1351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366" name="Straight Arrow Connector 15365">
            <a:extLst>
              <a:ext uri="{FF2B5EF4-FFF2-40B4-BE49-F238E27FC236}">
                <a16:creationId xmlns:a16="http://schemas.microsoft.com/office/drawing/2014/main" id="{0C17E8B2-FD4C-FD95-20AB-2100D373E4A6}"/>
              </a:ext>
            </a:extLst>
          </p:cNvPr>
          <p:cNvCxnSpPr>
            <a:cxnSpLocks/>
          </p:cNvCxnSpPr>
          <p:nvPr/>
        </p:nvCxnSpPr>
        <p:spPr>
          <a:xfrm flipV="1">
            <a:off x="1231620" y="3008318"/>
            <a:ext cx="385799" cy="5697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367" name="Straight Arrow Connector 15366">
            <a:extLst>
              <a:ext uri="{FF2B5EF4-FFF2-40B4-BE49-F238E27FC236}">
                <a16:creationId xmlns:a16="http://schemas.microsoft.com/office/drawing/2014/main" id="{EA7B68EA-8DC9-171E-A014-C55DCAAC2141}"/>
              </a:ext>
            </a:extLst>
          </p:cNvPr>
          <p:cNvCxnSpPr>
            <a:cxnSpLocks/>
          </p:cNvCxnSpPr>
          <p:nvPr/>
        </p:nvCxnSpPr>
        <p:spPr>
          <a:xfrm>
            <a:off x="5544030" y="2268662"/>
            <a:ext cx="542418" cy="1610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368" name="Straight Arrow Connector 15367">
            <a:extLst>
              <a:ext uri="{FF2B5EF4-FFF2-40B4-BE49-F238E27FC236}">
                <a16:creationId xmlns:a16="http://schemas.microsoft.com/office/drawing/2014/main" id="{AE38D4B9-F668-D4F2-6FEA-4FACF951202A}"/>
              </a:ext>
            </a:extLst>
          </p:cNvPr>
          <p:cNvCxnSpPr>
            <a:cxnSpLocks/>
          </p:cNvCxnSpPr>
          <p:nvPr/>
        </p:nvCxnSpPr>
        <p:spPr>
          <a:xfrm flipH="1">
            <a:off x="3941522" y="2246316"/>
            <a:ext cx="414037" cy="1586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369" name="Straight Arrow Connector 15368">
            <a:extLst>
              <a:ext uri="{FF2B5EF4-FFF2-40B4-BE49-F238E27FC236}">
                <a16:creationId xmlns:a16="http://schemas.microsoft.com/office/drawing/2014/main" id="{153C8178-3EC7-B37D-55B2-13BFE517E16A}"/>
              </a:ext>
            </a:extLst>
          </p:cNvPr>
          <p:cNvCxnSpPr>
            <a:cxnSpLocks/>
          </p:cNvCxnSpPr>
          <p:nvPr/>
        </p:nvCxnSpPr>
        <p:spPr>
          <a:xfrm>
            <a:off x="6892053" y="2388168"/>
            <a:ext cx="126073" cy="4256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370" name="Rectangle 15369">
            <a:extLst>
              <a:ext uri="{FF2B5EF4-FFF2-40B4-BE49-F238E27FC236}">
                <a16:creationId xmlns:a16="http://schemas.microsoft.com/office/drawing/2014/main" id="{2A094849-8555-7E14-4F61-EBAE1EE2D232}"/>
              </a:ext>
            </a:extLst>
          </p:cNvPr>
          <p:cNvSpPr/>
          <p:nvPr/>
        </p:nvSpPr>
        <p:spPr>
          <a:xfrm>
            <a:off x="952191" y="3223989"/>
            <a:ext cx="177748" cy="221136"/>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71" name="Rectangle 15370">
            <a:extLst>
              <a:ext uri="{FF2B5EF4-FFF2-40B4-BE49-F238E27FC236}">
                <a16:creationId xmlns:a16="http://schemas.microsoft.com/office/drawing/2014/main" id="{F088B988-B994-8D9B-79D5-C9FF14A0CF15}"/>
              </a:ext>
            </a:extLst>
          </p:cNvPr>
          <p:cNvSpPr/>
          <p:nvPr/>
        </p:nvSpPr>
        <p:spPr>
          <a:xfrm>
            <a:off x="7114679" y="3334016"/>
            <a:ext cx="229445" cy="111108"/>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72" name="Rectangle 15371">
            <a:extLst>
              <a:ext uri="{FF2B5EF4-FFF2-40B4-BE49-F238E27FC236}">
                <a16:creationId xmlns:a16="http://schemas.microsoft.com/office/drawing/2014/main" id="{671D2721-2300-80DC-8098-423E156F4A53}"/>
              </a:ext>
            </a:extLst>
          </p:cNvPr>
          <p:cNvSpPr/>
          <p:nvPr/>
        </p:nvSpPr>
        <p:spPr>
          <a:xfrm>
            <a:off x="7211935" y="3117732"/>
            <a:ext cx="392063" cy="1284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73" name="Rectangle 15372">
            <a:extLst>
              <a:ext uri="{FF2B5EF4-FFF2-40B4-BE49-F238E27FC236}">
                <a16:creationId xmlns:a16="http://schemas.microsoft.com/office/drawing/2014/main" id="{954AB004-BCF3-A95F-3BD3-F12CF52DB799}"/>
              </a:ext>
            </a:extLst>
          </p:cNvPr>
          <p:cNvSpPr/>
          <p:nvPr/>
        </p:nvSpPr>
        <p:spPr>
          <a:xfrm rot="60000">
            <a:off x="1635280" y="2530724"/>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74" name="Oval 15373">
            <a:extLst>
              <a:ext uri="{FF2B5EF4-FFF2-40B4-BE49-F238E27FC236}">
                <a16:creationId xmlns:a16="http://schemas.microsoft.com/office/drawing/2014/main" id="{BC4EFF42-DFDE-07D8-601E-D1D5D3B15EF0}"/>
              </a:ext>
            </a:extLst>
          </p:cNvPr>
          <p:cNvSpPr/>
          <p:nvPr/>
        </p:nvSpPr>
        <p:spPr>
          <a:xfrm>
            <a:off x="1683092" y="2828634"/>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75" name="Oval 15374">
            <a:extLst>
              <a:ext uri="{FF2B5EF4-FFF2-40B4-BE49-F238E27FC236}">
                <a16:creationId xmlns:a16="http://schemas.microsoft.com/office/drawing/2014/main" id="{4FF4C60F-7549-3F40-2959-6BB0B505D61B}"/>
              </a:ext>
            </a:extLst>
          </p:cNvPr>
          <p:cNvSpPr/>
          <p:nvPr/>
        </p:nvSpPr>
        <p:spPr>
          <a:xfrm>
            <a:off x="2496185" y="2853982"/>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5376" name="Straight Arrow Connector 15375">
            <a:extLst>
              <a:ext uri="{FF2B5EF4-FFF2-40B4-BE49-F238E27FC236}">
                <a16:creationId xmlns:a16="http://schemas.microsoft.com/office/drawing/2014/main" id="{63AADD69-9079-6E47-CA45-106EBF5BDFD3}"/>
              </a:ext>
            </a:extLst>
          </p:cNvPr>
          <p:cNvCxnSpPr>
            <a:cxnSpLocks/>
          </p:cNvCxnSpPr>
          <p:nvPr/>
        </p:nvCxnSpPr>
        <p:spPr>
          <a:xfrm flipV="1">
            <a:off x="4388710" y="3357343"/>
            <a:ext cx="209362" cy="1846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377" name="Rectangle 15376">
            <a:extLst>
              <a:ext uri="{FF2B5EF4-FFF2-40B4-BE49-F238E27FC236}">
                <a16:creationId xmlns:a16="http://schemas.microsoft.com/office/drawing/2014/main" id="{D667322F-533B-9F78-0E98-87AEABEB330A}"/>
              </a:ext>
            </a:extLst>
          </p:cNvPr>
          <p:cNvSpPr/>
          <p:nvPr/>
        </p:nvSpPr>
        <p:spPr>
          <a:xfrm>
            <a:off x="3689635" y="4695314"/>
            <a:ext cx="2447535" cy="1071632"/>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78" name="Rectangle 15377">
            <a:extLst>
              <a:ext uri="{FF2B5EF4-FFF2-40B4-BE49-F238E27FC236}">
                <a16:creationId xmlns:a16="http://schemas.microsoft.com/office/drawing/2014/main" id="{58ECEE42-B070-C343-1714-B7E46666E619}"/>
              </a:ext>
            </a:extLst>
          </p:cNvPr>
          <p:cNvSpPr/>
          <p:nvPr/>
        </p:nvSpPr>
        <p:spPr>
          <a:xfrm>
            <a:off x="4003597" y="5397177"/>
            <a:ext cx="507204" cy="1572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79" name="Rectangle 15378">
            <a:extLst>
              <a:ext uri="{FF2B5EF4-FFF2-40B4-BE49-F238E27FC236}">
                <a16:creationId xmlns:a16="http://schemas.microsoft.com/office/drawing/2014/main" id="{9948C6EA-8461-CE85-52A7-B96BA8274B1D}"/>
              </a:ext>
            </a:extLst>
          </p:cNvPr>
          <p:cNvSpPr/>
          <p:nvPr/>
        </p:nvSpPr>
        <p:spPr>
          <a:xfrm>
            <a:off x="4659800" y="5397177"/>
            <a:ext cx="507204" cy="1572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80" name="Rectangle 15379">
            <a:extLst>
              <a:ext uri="{FF2B5EF4-FFF2-40B4-BE49-F238E27FC236}">
                <a16:creationId xmlns:a16="http://schemas.microsoft.com/office/drawing/2014/main" id="{06E8BB5C-CFC2-25BF-E3F5-41A7BBF4CD95}"/>
              </a:ext>
            </a:extLst>
          </p:cNvPr>
          <p:cNvSpPr/>
          <p:nvPr/>
        </p:nvSpPr>
        <p:spPr>
          <a:xfrm>
            <a:off x="5506919" y="5397177"/>
            <a:ext cx="507204" cy="1572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81" name="TextBox 15380">
            <a:extLst>
              <a:ext uri="{FF2B5EF4-FFF2-40B4-BE49-F238E27FC236}">
                <a16:creationId xmlns:a16="http://schemas.microsoft.com/office/drawing/2014/main" id="{CDDB8E40-B5C0-7C44-7E5B-4D4358B5B027}"/>
              </a:ext>
            </a:extLst>
          </p:cNvPr>
          <p:cNvSpPr txBox="1"/>
          <p:nvPr/>
        </p:nvSpPr>
        <p:spPr>
          <a:xfrm>
            <a:off x="3974275" y="4685396"/>
            <a:ext cx="1757898" cy="461665"/>
          </a:xfrm>
          <a:prstGeom prst="rect">
            <a:avLst/>
          </a:prstGeom>
          <a:noFill/>
        </p:spPr>
        <p:txBody>
          <a:bodyPr wrap="square" rtlCol="0">
            <a:spAutoFit/>
          </a:bodyPr>
          <a:lstStyle/>
          <a:p>
            <a:pPr algn="l"/>
            <a:r>
              <a:rPr lang="en-IE" sz="2400"/>
              <a:t>Timer</a:t>
            </a:r>
          </a:p>
        </p:txBody>
      </p:sp>
      <mc:AlternateContent xmlns:mc="http://schemas.openxmlformats.org/markup-compatibility/2006" xmlns:a14="http://schemas.microsoft.com/office/drawing/2010/main">
        <mc:Choice Requires="a14">
          <p:sp>
            <p:nvSpPr>
              <p:cNvPr id="15382" name="TextBox 15381">
                <a:extLst>
                  <a:ext uri="{FF2B5EF4-FFF2-40B4-BE49-F238E27FC236}">
                    <a16:creationId xmlns:a16="http://schemas.microsoft.com/office/drawing/2014/main" id="{B42FD345-EFA3-83D9-869E-9E81EB1680A6}"/>
                  </a:ext>
                </a:extLst>
              </p:cNvPr>
              <p:cNvSpPr txBox="1"/>
              <p:nvPr/>
            </p:nvSpPr>
            <p:spPr>
              <a:xfrm>
                <a:off x="494561" y="4433005"/>
                <a:ext cx="2775120" cy="1576201"/>
              </a:xfrm>
              <a:prstGeom prst="rect">
                <a:avLst/>
              </a:prstGeom>
              <a:noFill/>
            </p:spPr>
            <p:txBody>
              <a:bodyPr wrap="square" rtlCol="0">
                <a:spAutoFit/>
              </a:bodyPr>
              <a:lstStyle/>
              <a:p>
                <a:pPr algn="l"/>
                <a:r>
                  <a:rPr lang="en-IE" sz="2400"/>
                  <a:t>Timer measures:</a:t>
                </a:r>
              </a:p>
              <a:p>
                <a:pPr/>
                <a14:m>
                  <m:oMathPara xmlns:m="http://schemas.openxmlformats.org/officeDocument/2006/math">
                    <m:oMathParaPr>
                      <m:jc m:val="left"/>
                    </m:oMathParaPr>
                    <m:oMath xmlns:m="http://schemas.openxmlformats.org/officeDocument/2006/math">
                      <m:sSub>
                        <m:sSubPr>
                          <m:ctrlPr>
                            <a:rPr lang="en-IE" sz="2400" b="0" i="1" smtClean="0">
                              <a:latin typeface="Cambria Math" panose="02040503050406030204" pitchFamily="18" charset="0"/>
                            </a:rPr>
                          </m:ctrlPr>
                        </m:sSubPr>
                        <m:e>
                          <m:r>
                            <a:rPr lang="en-IE" sz="2400" b="0" i="1" smtClean="0">
                              <a:latin typeface="Cambria Math" panose="02040503050406030204" pitchFamily="18" charset="0"/>
                            </a:rPr>
                            <m:t>𝑡</m:t>
                          </m:r>
                        </m:e>
                        <m:sub>
                          <m:r>
                            <a:rPr lang="en-IE" sz="2400" b="0" i="1" smtClean="0">
                              <a:latin typeface="Cambria Math" panose="02040503050406030204" pitchFamily="18" charset="0"/>
                            </a:rPr>
                            <m:t>1</m:t>
                          </m:r>
                        </m:sub>
                      </m:sSub>
                      <m:r>
                        <a:rPr lang="en-IE" sz="2400" b="0" i="1" smtClean="0">
                          <a:latin typeface="Cambria Math" panose="02040503050406030204" pitchFamily="18" charset="0"/>
                        </a:rPr>
                        <m:t> </m:t>
                      </m:r>
                      <m:r>
                        <a:rPr lang="en-IE" sz="2400" b="0" i="1" smtClean="0">
                          <a:latin typeface="Cambria Math" panose="02040503050406030204" pitchFamily="18" charset="0"/>
                        </a:rPr>
                        <m:t>𝑡𝑖𝑚𝑒</m:t>
                      </m:r>
                      <m:r>
                        <a:rPr lang="en-IE" sz="2400" b="0" i="1" smtClean="0">
                          <a:latin typeface="Cambria Math" panose="02040503050406030204" pitchFamily="18" charset="0"/>
                        </a:rPr>
                        <m:t> </m:t>
                      </m:r>
                      <m:r>
                        <a:rPr lang="en-IE" sz="2400" b="0" i="1" smtClean="0">
                          <a:latin typeface="Cambria Math" panose="02040503050406030204" pitchFamily="18" charset="0"/>
                        </a:rPr>
                        <m:t>𝑖𝑛</m:t>
                      </m:r>
                      <m:r>
                        <a:rPr lang="en-IE" sz="2400" b="0" i="1" smtClean="0">
                          <a:latin typeface="Cambria Math" panose="02040503050406030204" pitchFamily="18" charset="0"/>
                        </a:rPr>
                        <m:t> </m:t>
                      </m:r>
                      <m:sSup>
                        <m:sSupPr>
                          <m:ctrlPr>
                            <a:rPr lang="en-IE" sz="2400" b="0" i="1" smtClean="0">
                              <a:latin typeface="Cambria Math" panose="02040503050406030204" pitchFamily="18" charset="0"/>
                            </a:rPr>
                          </m:ctrlPr>
                        </m:sSupPr>
                        <m:e>
                          <m:r>
                            <a:rPr lang="en-IE" sz="2400" b="0" i="1" smtClean="0">
                              <a:latin typeface="Cambria Math" panose="02040503050406030204" pitchFamily="18" charset="0"/>
                            </a:rPr>
                            <m:t>1</m:t>
                          </m:r>
                        </m:e>
                        <m:sup>
                          <m:r>
                            <a:rPr lang="en-IE" sz="2400" b="0" i="1" smtClean="0">
                              <a:latin typeface="Cambria Math" panose="02040503050406030204" pitchFamily="18" charset="0"/>
                            </a:rPr>
                            <m:t>𝑠𝑡</m:t>
                          </m:r>
                        </m:sup>
                      </m:sSup>
                      <m:r>
                        <a:rPr lang="en-IE" sz="2400" b="0" i="1" smtClean="0">
                          <a:latin typeface="Cambria Math" panose="02040503050406030204" pitchFamily="18" charset="0"/>
                        </a:rPr>
                        <m:t> </m:t>
                      </m:r>
                      <m:r>
                        <a:rPr lang="en-IE" sz="2400" b="0" i="1" smtClean="0">
                          <a:latin typeface="Cambria Math" panose="02040503050406030204" pitchFamily="18" charset="0"/>
                        </a:rPr>
                        <m:t>𝑔𝑎𝑡𝑒</m:t>
                      </m:r>
                    </m:oMath>
                  </m:oMathPara>
                </a14:m>
                <a:endParaRPr lang="en-IE" sz="2400" b="0"/>
              </a:p>
              <a:p>
                <a:pPr/>
                <a14:m>
                  <m:oMathPara xmlns:m="http://schemas.openxmlformats.org/officeDocument/2006/math">
                    <m:oMathParaPr>
                      <m:jc m:val="left"/>
                    </m:oMathParaPr>
                    <m:oMath xmlns:m="http://schemas.openxmlformats.org/officeDocument/2006/math">
                      <m:sSub>
                        <m:sSubPr>
                          <m:ctrlPr>
                            <a:rPr lang="en-IE" sz="2400" b="0" i="1" smtClean="0">
                              <a:latin typeface="Cambria Math" panose="02040503050406030204" pitchFamily="18" charset="0"/>
                            </a:rPr>
                          </m:ctrlPr>
                        </m:sSubPr>
                        <m:e>
                          <m:r>
                            <a:rPr lang="en-IE" sz="2400" b="0" i="1" smtClean="0">
                              <a:latin typeface="Cambria Math" panose="02040503050406030204" pitchFamily="18" charset="0"/>
                            </a:rPr>
                            <m:t>𝑡</m:t>
                          </m:r>
                        </m:e>
                        <m:sub>
                          <m:r>
                            <a:rPr lang="en-IE" sz="2400" b="0" i="1" smtClean="0">
                              <a:latin typeface="Cambria Math" panose="02040503050406030204" pitchFamily="18" charset="0"/>
                            </a:rPr>
                            <m:t>2</m:t>
                          </m:r>
                        </m:sub>
                      </m:sSub>
                      <m:r>
                        <a:rPr lang="en-IE" sz="2400" b="0" i="1" smtClean="0">
                          <a:latin typeface="Cambria Math" panose="02040503050406030204" pitchFamily="18" charset="0"/>
                        </a:rPr>
                        <m:t> </m:t>
                      </m:r>
                      <m:r>
                        <a:rPr lang="en-IE" sz="2400" b="0" i="1" smtClean="0">
                          <a:latin typeface="Cambria Math" panose="02040503050406030204" pitchFamily="18" charset="0"/>
                        </a:rPr>
                        <m:t>𝑡𝑖𝑚𝑒</m:t>
                      </m:r>
                      <m:r>
                        <a:rPr lang="en-IE" sz="2400" b="0" i="1" smtClean="0">
                          <a:latin typeface="Cambria Math" panose="02040503050406030204" pitchFamily="18" charset="0"/>
                        </a:rPr>
                        <m:t> </m:t>
                      </m:r>
                      <m:r>
                        <a:rPr lang="en-IE" sz="2400" b="0" i="1" smtClean="0">
                          <a:latin typeface="Cambria Math" panose="02040503050406030204" pitchFamily="18" charset="0"/>
                        </a:rPr>
                        <m:t>𝑖𝑛</m:t>
                      </m:r>
                      <m:r>
                        <a:rPr lang="en-IE" sz="2400" b="0" i="1" smtClean="0">
                          <a:latin typeface="Cambria Math" panose="02040503050406030204" pitchFamily="18" charset="0"/>
                        </a:rPr>
                        <m:t> </m:t>
                      </m:r>
                      <m:sSup>
                        <m:sSupPr>
                          <m:ctrlPr>
                            <a:rPr lang="en-IE" sz="2400" b="0" i="1" smtClean="0">
                              <a:latin typeface="Cambria Math" panose="02040503050406030204" pitchFamily="18" charset="0"/>
                            </a:rPr>
                          </m:ctrlPr>
                        </m:sSupPr>
                        <m:e>
                          <m:r>
                            <a:rPr lang="en-IE" sz="2400" b="0" i="1" smtClean="0">
                              <a:latin typeface="Cambria Math" panose="02040503050406030204" pitchFamily="18" charset="0"/>
                            </a:rPr>
                            <m:t>2</m:t>
                          </m:r>
                        </m:e>
                        <m:sup>
                          <m:r>
                            <a:rPr lang="en-IE" sz="2400" b="0" i="1" smtClean="0">
                              <a:latin typeface="Cambria Math" panose="02040503050406030204" pitchFamily="18" charset="0"/>
                            </a:rPr>
                            <m:t>𝑛𝑑</m:t>
                          </m:r>
                        </m:sup>
                      </m:sSup>
                      <m:r>
                        <a:rPr lang="en-IE" sz="2400" b="0" i="1" smtClean="0">
                          <a:latin typeface="Cambria Math" panose="02040503050406030204" pitchFamily="18" charset="0"/>
                        </a:rPr>
                        <m:t> </m:t>
                      </m:r>
                      <m:r>
                        <a:rPr lang="en-IE" sz="2400" b="0" i="1" smtClean="0">
                          <a:latin typeface="Cambria Math" panose="02040503050406030204" pitchFamily="18" charset="0"/>
                        </a:rPr>
                        <m:t>𝑔𝑎𝑡𝑒</m:t>
                      </m:r>
                    </m:oMath>
                  </m:oMathPara>
                </a14:m>
                <a:endParaRPr lang="en-IE" sz="2400" b="0"/>
              </a:p>
              <a:p>
                <a:pPr/>
                <a14:m>
                  <m:oMathPara xmlns:m="http://schemas.openxmlformats.org/officeDocument/2006/math">
                    <m:oMathParaPr>
                      <m:jc m:val="left"/>
                    </m:oMathParaPr>
                    <m:oMath xmlns:m="http://schemas.openxmlformats.org/officeDocument/2006/math">
                      <m:sSub>
                        <m:sSubPr>
                          <m:ctrlPr>
                            <a:rPr lang="en-IE" sz="2400" b="0" i="1" smtClean="0">
                              <a:latin typeface="Cambria Math" panose="02040503050406030204" pitchFamily="18" charset="0"/>
                            </a:rPr>
                          </m:ctrlPr>
                        </m:sSubPr>
                        <m:e>
                          <m:r>
                            <a:rPr lang="en-IE" sz="2400" b="0" i="1" smtClean="0">
                              <a:latin typeface="Cambria Math" panose="02040503050406030204" pitchFamily="18" charset="0"/>
                            </a:rPr>
                            <m:t>𝑡</m:t>
                          </m:r>
                        </m:e>
                        <m:sub>
                          <m:r>
                            <a:rPr lang="en-IE" sz="2400" b="0" i="1" smtClean="0">
                              <a:latin typeface="Cambria Math" panose="02040503050406030204" pitchFamily="18" charset="0"/>
                            </a:rPr>
                            <m:t>3</m:t>
                          </m:r>
                        </m:sub>
                      </m:sSub>
                      <m:r>
                        <a:rPr lang="en-IE" sz="2400" b="0" i="1" smtClean="0">
                          <a:latin typeface="Cambria Math" panose="02040503050406030204" pitchFamily="18" charset="0"/>
                        </a:rPr>
                        <m:t> </m:t>
                      </m:r>
                      <m:r>
                        <a:rPr lang="en-IE" sz="2400" b="0" i="1" smtClean="0">
                          <a:latin typeface="Cambria Math" panose="02040503050406030204" pitchFamily="18" charset="0"/>
                        </a:rPr>
                        <m:t>𝑡𝑖𝑚𝑒</m:t>
                      </m:r>
                      <m:r>
                        <a:rPr lang="en-IE" sz="2400" b="0" i="1" smtClean="0">
                          <a:latin typeface="Cambria Math" panose="02040503050406030204" pitchFamily="18" charset="0"/>
                        </a:rPr>
                        <m:t> </m:t>
                      </m:r>
                      <m:r>
                        <a:rPr lang="en-IE" sz="2400" b="0" i="1" smtClean="0">
                          <a:latin typeface="Cambria Math" panose="02040503050406030204" pitchFamily="18" charset="0"/>
                        </a:rPr>
                        <m:t>𝑏𝑒𝑡𝑤𝑒𝑒𝑛</m:t>
                      </m:r>
                      <m:r>
                        <a:rPr lang="en-IE" sz="2400" b="0" i="1" smtClean="0">
                          <a:latin typeface="Cambria Math" panose="02040503050406030204" pitchFamily="18" charset="0"/>
                        </a:rPr>
                        <m:t> </m:t>
                      </m:r>
                      <m:r>
                        <a:rPr lang="en-IE" sz="2400" b="0" i="1" smtClean="0">
                          <a:latin typeface="Cambria Math" panose="02040503050406030204" pitchFamily="18" charset="0"/>
                        </a:rPr>
                        <m:t>𝑔𝑎𝑡𝑒𝑠</m:t>
                      </m:r>
                    </m:oMath>
                  </m:oMathPara>
                </a14:m>
                <a:endParaRPr lang="en-IE" sz="2400"/>
              </a:p>
            </p:txBody>
          </p:sp>
        </mc:Choice>
        <mc:Fallback xmlns="">
          <p:sp>
            <p:nvSpPr>
              <p:cNvPr id="15382" name="TextBox 15381">
                <a:extLst>
                  <a:ext uri="{FF2B5EF4-FFF2-40B4-BE49-F238E27FC236}">
                    <a16:creationId xmlns:a16="http://schemas.microsoft.com/office/drawing/2014/main" id="{B42FD345-EFA3-83D9-869E-9E81EB1680A6}"/>
                  </a:ext>
                </a:extLst>
              </p:cNvPr>
              <p:cNvSpPr txBox="1">
                <a:spLocks noRot="1" noChangeAspect="1" noMove="1" noResize="1" noEditPoints="1" noAdjustHandles="1" noChangeArrowheads="1" noChangeShapeType="1" noTextEdit="1"/>
              </p:cNvSpPr>
              <p:nvPr/>
            </p:nvSpPr>
            <p:spPr>
              <a:xfrm>
                <a:off x="494561" y="4433005"/>
                <a:ext cx="2775120" cy="1576201"/>
              </a:xfrm>
              <a:prstGeom prst="rect">
                <a:avLst/>
              </a:prstGeom>
              <a:blipFill>
                <a:blip r:embed="rId2"/>
                <a:stretch>
                  <a:fillRect l="-3297" t="-2703" r="-16264" b="-4247"/>
                </a:stretch>
              </a:blipFill>
            </p:spPr>
            <p:txBody>
              <a:bodyPr/>
              <a:lstStyle/>
              <a:p>
                <a:r>
                  <a:rPr lang="en-US">
                    <a:noFill/>
                  </a:rPr>
                  <a:t> </a:t>
                </a:r>
              </a:p>
            </p:txBody>
          </p:sp>
        </mc:Fallback>
      </mc:AlternateContent>
      <p:sp>
        <p:nvSpPr>
          <p:cNvPr id="15383" name="Freeform: Shape 15382">
            <a:extLst>
              <a:ext uri="{FF2B5EF4-FFF2-40B4-BE49-F238E27FC236}">
                <a16:creationId xmlns:a16="http://schemas.microsoft.com/office/drawing/2014/main" id="{104C81D0-7EAF-0816-1FB9-B878B00702E6}"/>
              </a:ext>
            </a:extLst>
          </p:cNvPr>
          <p:cNvSpPr/>
          <p:nvPr/>
        </p:nvSpPr>
        <p:spPr>
          <a:xfrm rot="21004843">
            <a:off x="5620081" y="3199412"/>
            <a:ext cx="768408" cy="1765143"/>
          </a:xfrm>
          <a:custGeom>
            <a:avLst/>
            <a:gdLst>
              <a:gd name="connsiteX0" fmla="*/ 496310 w 530899"/>
              <a:gd name="connsiteY0" fmla="*/ 0 h 2150533"/>
              <a:gd name="connsiteX1" fmla="*/ 479377 w 530899"/>
              <a:gd name="connsiteY1" fmla="*/ 1032933 h 2150533"/>
              <a:gd name="connsiteX2" fmla="*/ 5243 w 530899"/>
              <a:gd name="connsiteY2" fmla="*/ 1464733 h 2150533"/>
              <a:gd name="connsiteX3" fmla="*/ 267710 w 530899"/>
              <a:gd name="connsiteY3" fmla="*/ 2150533 h 2150533"/>
              <a:gd name="connsiteX0" fmla="*/ 733819 w 768408"/>
              <a:gd name="connsiteY0" fmla="*/ 0 h 2175933"/>
              <a:gd name="connsiteX1" fmla="*/ 716886 w 768408"/>
              <a:gd name="connsiteY1" fmla="*/ 1032933 h 2175933"/>
              <a:gd name="connsiteX2" fmla="*/ 242752 w 768408"/>
              <a:gd name="connsiteY2" fmla="*/ 1464733 h 2175933"/>
              <a:gd name="connsiteX3" fmla="*/ 39553 w 768408"/>
              <a:gd name="connsiteY3" fmla="*/ 2175933 h 2175933"/>
            </a:gdLst>
            <a:ahLst/>
            <a:cxnLst>
              <a:cxn ang="0">
                <a:pos x="connsiteX0" y="connsiteY0"/>
              </a:cxn>
              <a:cxn ang="0">
                <a:pos x="connsiteX1" y="connsiteY1"/>
              </a:cxn>
              <a:cxn ang="0">
                <a:pos x="connsiteX2" y="connsiteY2"/>
              </a:cxn>
              <a:cxn ang="0">
                <a:pos x="connsiteX3" y="connsiteY3"/>
              </a:cxn>
            </a:cxnLst>
            <a:rect l="l" t="t" r="r" b="b"/>
            <a:pathLst>
              <a:path w="768408" h="2175933">
                <a:moveTo>
                  <a:pt x="733819" y="0"/>
                </a:moveTo>
                <a:cubicBezTo>
                  <a:pt x="766274" y="394405"/>
                  <a:pt x="798730" y="788811"/>
                  <a:pt x="716886" y="1032933"/>
                </a:cubicBezTo>
                <a:cubicBezTo>
                  <a:pt x="635042" y="1277055"/>
                  <a:pt x="278030" y="1278466"/>
                  <a:pt x="242752" y="1464733"/>
                </a:cubicBezTo>
                <a:cubicBezTo>
                  <a:pt x="207474" y="1651000"/>
                  <a:pt x="-109320" y="1926166"/>
                  <a:pt x="39553" y="217593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84" name="Freeform: Shape 15383">
            <a:extLst>
              <a:ext uri="{FF2B5EF4-FFF2-40B4-BE49-F238E27FC236}">
                <a16:creationId xmlns:a16="http://schemas.microsoft.com/office/drawing/2014/main" id="{A38876ED-51AC-9ED4-AEAF-1542D13804AD}"/>
              </a:ext>
            </a:extLst>
          </p:cNvPr>
          <p:cNvSpPr/>
          <p:nvPr/>
        </p:nvSpPr>
        <p:spPr>
          <a:xfrm rot="20855378">
            <a:off x="3384978" y="3153321"/>
            <a:ext cx="530899" cy="1753017"/>
          </a:xfrm>
          <a:custGeom>
            <a:avLst/>
            <a:gdLst>
              <a:gd name="connsiteX0" fmla="*/ 496310 w 530899"/>
              <a:gd name="connsiteY0" fmla="*/ 0 h 2150533"/>
              <a:gd name="connsiteX1" fmla="*/ 479377 w 530899"/>
              <a:gd name="connsiteY1" fmla="*/ 1032933 h 2150533"/>
              <a:gd name="connsiteX2" fmla="*/ 5243 w 530899"/>
              <a:gd name="connsiteY2" fmla="*/ 1464733 h 2150533"/>
              <a:gd name="connsiteX3" fmla="*/ 267710 w 530899"/>
              <a:gd name="connsiteY3" fmla="*/ 2150533 h 2150533"/>
            </a:gdLst>
            <a:ahLst/>
            <a:cxnLst>
              <a:cxn ang="0">
                <a:pos x="connsiteX0" y="connsiteY0"/>
              </a:cxn>
              <a:cxn ang="0">
                <a:pos x="connsiteX1" y="connsiteY1"/>
              </a:cxn>
              <a:cxn ang="0">
                <a:pos x="connsiteX2" y="connsiteY2"/>
              </a:cxn>
              <a:cxn ang="0">
                <a:pos x="connsiteX3" y="connsiteY3"/>
              </a:cxn>
            </a:cxnLst>
            <a:rect l="l" t="t" r="r" b="b"/>
            <a:pathLst>
              <a:path w="530899" h="2150533">
                <a:moveTo>
                  <a:pt x="496310" y="0"/>
                </a:moveTo>
                <a:cubicBezTo>
                  <a:pt x="528765" y="394405"/>
                  <a:pt x="561221" y="788811"/>
                  <a:pt x="479377" y="1032933"/>
                </a:cubicBezTo>
                <a:cubicBezTo>
                  <a:pt x="397533" y="1277055"/>
                  <a:pt x="40521" y="1278466"/>
                  <a:pt x="5243" y="1464733"/>
                </a:cubicBezTo>
                <a:cubicBezTo>
                  <a:pt x="-30035" y="1651000"/>
                  <a:pt x="118837" y="1900766"/>
                  <a:pt x="267710" y="215053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85" name="Freeform: Shape 15384">
            <a:extLst>
              <a:ext uri="{FF2B5EF4-FFF2-40B4-BE49-F238E27FC236}">
                <a16:creationId xmlns:a16="http://schemas.microsoft.com/office/drawing/2014/main" id="{BFAB00F6-F5AE-1592-3198-11ECB62A9ADD}"/>
              </a:ext>
            </a:extLst>
          </p:cNvPr>
          <p:cNvSpPr/>
          <p:nvPr/>
        </p:nvSpPr>
        <p:spPr>
          <a:xfrm rot="20807353">
            <a:off x="5748600" y="3171891"/>
            <a:ext cx="768408" cy="1771015"/>
          </a:xfrm>
          <a:custGeom>
            <a:avLst/>
            <a:gdLst>
              <a:gd name="connsiteX0" fmla="*/ 496310 w 530899"/>
              <a:gd name="connsiteY0" fmla="*/ 0 h 2150533"/>
              <a:gd name="connsiteX1" fmla="*/ 479377 w 530899"/>
              <a:gd name="connsiteY1" fmla="*/ 1032933 h 2150533"/>
              <a:gd name="connsiteX2" fmla="*/ 5243 w 530899"/>
              <a:gd name="connsiteY2" fmla="*/ 1464733 h 2150533"/>
              <a:gd name="connsiteX3" fmla="*/ 267710 w 530899"/>
              <a:gd name="connsiteY3" fmla="*/ 2150533 h 2150533"/>
              <a:gd name="connsiteX0" fmla="*/ 733819 w 768408"/>
              <a:gd name="connsiteY0" fmla="*/ 0 h 2175933"/>
              <a:gd name="connsiteX1" fmla="*/ 716886 w 768408"/>
              <a:gd name="connsiteY1" fmla="*/ 1032933 h 2175933"/>
              <a:gd name="connsiteX2" fmla="*/ 242752 w 768408"/>
              <a:gd name="connsiteY2" fmla="*/ 1464733 h 2175933"/>
              <a:gd name="connsiteX3" fmla="*/ 39553 w 768408"/>
              <a:gd name="connsiteY3" fmla="*/ 2175933 h 2175933"/>
            </a:gdLst>
            <a:ahLst/>
            <a:cxnLst>
              <a:cxn ang="0">
                <a:pos x="connsiteX0" y="connsiteY0"/>
              </a:cxn>
              <a:cxn ang="0">
                <a:pos x="connsiteX1" y="connsiteY1"/>
              </a:cxn>
              <a:cxn ang="0">
                <a:pos x="connsiteX2" y="connsiteY2"/>
              </a:cxn>
              <a:cxn ang="0">
                <a:pos x="connsiteX3" y="connsiteY3"/>
              </a:cxn>
            </a:cxnLst>
            <a:rect l="l" t="t" r="r" b="b"/>
            <a:pathLst>
              <a:path w="768408" h="2175933">
                <a:moveTo>
                  <a:pt x="733819" y="0"/>
                </a:moveTo>
                <a:cubicBezTo>
                  <a:pt x="766274" y="394405"/>
                  <a:pt x="798730" y="788811"/>
                  <a:pt x="716886" y="1032933"/>
                </a:cubicBezTo>
                <a:cubicBezTo>
                  <a:pt x="635042" y="1277055"/>
                  <a:pt x="278030" y="1278466"/>
                  <a:pt x="242752" y="1464733"/>
                </a:cubicBezTo>
                <a:cubicBezTo>
                  <a:pt x="207474" y="1651000"/>
                  <a:pt x="-109320" y="1926166"/>
                  <a:pt x="39553" y="217593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86" name="Freeform: Shape 15385">
            <a:extLst>
              <a:ext uri="{FF2B5EF4-FFF2-40B4-BE49-F238E27FC236}">
                <a16:creationId xmlns:a16="http://schemas.microsoft.com/office/drawing/2014/main" id="{A8213784-5649-9E5A-7ACD-7FF0CA5B33E4}"/>
              </a:ext>
            </a:extLst>
          </p:cNvPr>
          <p:cNvSpPr/>
          <p:nvPr/>
        </p:nvSpPr>
        <p:spPr>
          <a:xfrm rot="20855378">
            <a:off x="3462308" y="3174970"/>
            <a:ext cx="530899" cy="1753017"/>
          </a:xfrm>
          <a:custGeom>
            <a:avLst/>
            <a:gdLst>
              <a:gd name="connsiteX0" fmla="*/ 496310 w 530899"/>
              <a:gd name="connsiteY0" fmla="*/ 0 h 2150533"/>
              <a:gd name="connsiteX1" fmla="*/ 479377 w 530899"/>
              <a:gd name="connsiteY1" fmla="*/ 1032933 h 2150533"/>
              <a:gd name="connsiteX2" fmla="*/ 5243 w 530899"/>
              <a:gd name="connsiteY2" fmla="*/ 1464733 h 2150533"/>
              <a:gd name="connsiteX3" fmla="*/ 267710 w 530899"/>
              <a:gd name="connsiteY3" fmla="*/ 2150533 h 2150533"/>
            </a:gdLst>
            <a:ahLst/>
            <a:cxnLst>
              <a:cxn ang="0">
                <a:pos x="connsiteX0" y="connsiteY0"/>
              </a:cxn>
              <a:cxn ang="0">
                <a:pos x="connsiteX1" y="connsiteY1"/>
              </a:cxn>
              <a:cxn ang="0">
                <a:pos x="connsiteX2" y="connsiteY2"/>
              </a:cxn>
              <a:cxn ang="0">
                <a:pos x="connsiteX3" y="connsiteY3"/>
              </a:cxn>
            </a:cxnLst>
            <a:rect l="l" t="t" r="r" b="b"/>
            <a:pathLst>
              <a:path w="530899" h="2150533">
                <a:moveTo>
                  <a:pt x="496310" y="0"/>
                </a:moveTo>
                <a:cubicBezTo>
                  <a:pt x="528765" y="394405"/>
                  <a:pt x="561221" y="788811"/>
                  <a:pt x="479377" y="1032933"/>
                </a:cubicBezTo>
                <a:cubicBezTo>
                  <a:pt x="397533" y="1277055"/>
                  <a:pt x="40521" y="1278466"/>
                  <a:pt x="5243" y="1464733"/>
                </a:cubicBezTo>
                <a:cubicBezTo>
                  <a:pt x="-30035" y="1651000"/>
                  <a:pt x="118837" y="1900766"/>
                  <a:pt x="267710" y="215053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87" name="TextBox 15386">
            <a:extLst>
              <a:ext uri="{FF2B5EF4-FFF2-40B4-BE49-F238E27FC236}">
                <a16:creationId xmlns:a16="http://schemas.microsoft.com/office/drawing/2014/main" id="{24D9E758-014C-D1AA-DC89-47A1AD1617EA}"/>
              </a:ext>
            </a:extLst>
          </p:cNvPr>
          <p:cNvSpPr txBox="1"/>
          <p:nvPr/>
        </p:nvSpPr>
        <p:spPr>
          <a:xfrm>
            <a:off x="3577018" y="1702659"/>
            <a:ext cx="409086" cy="461665"/>
          </a:xfrm>
          <a:prstGeom prst="rect">
            <a:avLst/>
          </a:prstGeom>
          <a:noFill/>
        </p:spPr>
        <p:txBody>
          <a:bodyPr wrap="none" rtlCol="0">
            <a:spAutoFit/>
          </a:bodyPr>
          <a:lstStyle/>
          <a:p>
            <a:pPr algn="l"/>
            <a:r>
              <a:rPr lang="en-IE" sz="2400"/>
              <a:t>A</a:t>
            </a:r>
          </a:p>
        </p:txBody>
      </p:sp>
      <p:sp>
        <p:nvSpPr>
          <p:cNvPr id="15388" name="TextBox 15387">
            <a:extLst>
              <a:ext uri="{FF2B5EF4-FFF2-40B4-BE49-F238E27FC236}">
                <a16:creationId xmlns:a16="http://schemas.microsoft.com/office/drawing/2014/main" id="{CB09581B-1B82-8050-ED6D-AFB35577C6C9}"/>
              </a:ext>
            </a:extLst>
          </p:cNvPr>
          <p:cNvSpPr txBox="1"/>
          <p:nvPr/>
        </p:nvSpPr>
        <p:spPr>
          <a:xfrm>
            <a:off x="6073548" y="1713218"/>
            <a:ext cx="378630" cy="461665"/>
          </a:xfrm>
          <a:prstGeom prst="rect">
            <a:avLst/>
          </a:prstGeom>
          <a:noFill/>
        </p:spPr>
        <p:txBody>
          <a:bodyPr wrap="none" rtlCol="0">
            <a:spAutoFit/>
          </a:bodyPr>
          <a:lstStyle/>
          <a:p>
            <a:pPr algn="l"/>
            <a:r>
              <a:rPr lang="en-IE" sz="2400"/>
              <a:t>B</a:t>
            </a:r>
          </a:p>
        </p:txBody>
      </p:sp>
      <p:cxnSp>
        <p:nvCxnSpPr>
          <p:cNvPr id="15389" name="Straight Arrow Connector 15388">
            <a:extLst>
              <a:ext uri="{FF2B5EF4-FFF2-40B4-BE49-F238E27FC236}">
                <a16:creationId xmlns:a16="http://schemas.microsoft.com/office/drawing/2014/main" id="{A9330347-A500-B8AC-36C9-F8F9DE2DF67D}"/>
              </a:ext>
            </a:extLst>
          </p:cNvPr>
          <p:cNvCxnSpPr>
            <a:cxnSpLocks/>
          </p:cNvCxnSpPr>
          <p:nvPr/>
        </p:nvCxnSpPr>
        <p:spPr>
          <a:xfrm flipH="1">
            <a:off x="7740773" y="1873718"/>
            <a:ext cx="98473" cy="8071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E8DA862-9AFE-4741-7A2C-1135D15D45E8}"/>
                  </a:ext>
                </a:extLst>
              </p:cNvPr>
              <p:cNvSpPr txBox="1"/>
              <p:nvPr/>
            </p:nvSpPr>
            <p:spPr>
              <a:xfrm>
                <a:off x="1993166" y="1817921"/>
                <a:ext cx="456535"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𝑠</m:t>
                      </m:r>
                    </m:oMath>
                  </m:oMathPara>
                </a14:m>
                <a:endParaRPr lang="en-GB" sz="2800"/>
              </a:p>
            </p:txBody>
          </p:sp>
        </mc:Choice>
        <mc:Fallback xmlns="">
          <p:sp>
            <p:nvSpPr>
              <p:cNvPr id="2" name="TextBox 1">
                <a:extLst>
                  <a:ext uri="{FF2B5EF4-FFF2-40B4-BE49-F238E27FC236}">
                    <a16:creationId xmlns:a16="http://schemas.microsoft.com/office/drawing/2014/main" id="{FE8DA862-9AFE-4741-7A2C-1135D15D45E8}"/>
                  </a:ext>
                </a:extLst>
              </p:cNvPr>
              <p:cNvSpPr txBox="1">
                <a:spLocks noRot="1" noChangeAspect="1" noMove="1" noResize="1" noEditPoints="1" noAdjustHandles="1" noChangeArrowheads="1" noChangeShapeType="1" noTextEdit="1"/>
              </p:cNvSpPr>
              <p:nvPr/>
            </p:nvSpPr>
            <p:spPr>
              <a:xfrm>
                <a:off x="1993166" y="1817921"/>
                <a:ext cx="456535" cy="523220"/>
              </a:xfrm>
              <a:prstGeom prst="rect">
                <a:avLst/>
              </a:prstGeom>
              <a:blipFill>
                <a:blip r:embed="rId3"/>
                <a:stretch>
                  <a:fillRect/>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C413A986-0726-A49A-13EF-00BC794FB26E}"/>
              </a:ext>
            </a:extLst>
          </p:cNvPr>
          <p:cNvCxnSpPr>
            <a:cxnSpLocks/>
          </p:cNvCxnSpPr>
          <p:nvPr/>
        </p:nvCxnSpPr>
        <p:spPr>
          <a:xfrm>
            <a:off x="1871416" y="2271345"/>
            <a:ext cx="689531" cy="12036"/>
          </a:xfrm>
          <a:prstGeom prst="straightConnector1">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D02A4A9C-6A59-3433-5137-1F85E052F4C7}"/>
                  </a:ext>
                </a:extLst>
              </p:cNvPr>
              <p:cNvSpPr>
                <a:spLocks noGrp="1"/>
              </p:cNvSpPr>
              <p:nvPr>
                <p:ph type="title"/>
              </p:nvPr>
            </p:nvSpPr>
            <p:spPr>
              <a:xfrm>
                <a:off x="254000" y="197771"/>
                <a:ext cx="8712200" cy="594137"/>
              </a:xfrm>
            </p:spPr>
            <p:txBody>
              <a:bodyPr/>
              <a:lstStyle/>
              <a:p>
                <a:r>
                  <a:rPr lang="en-IE" altLang="en-US"/>
                  <a:t>Verify 2</a:t>
                </a:r>
                <a:r>
                  <a:rPr lang="en-IE" altLang="en-US" baseline="30000"/>
                  <a:t>nd</a:t>
                </a:r>
                <a:r>
                  <a:rPr lang="en-IE" altLang="en-US"/>
                  <a:t> Law: Acceleration </a:t>
                </a:r>
                <a14:m>
                  <m:oMath xmlns:m="http://schemas.openxmlformats.org/officeDocument/2006/math">
                    <m:r>
                      <a:rPr lang="en-GB" altLang="en-US" smtClean="0">
                        <a:latin typeface="Cambria Math" panose="02040503050406030204" pitchFamily="18" charset="0"/>
                      </a:rPr>
                      <m:t>∝</m:t>
                    </m:r>
                  </m:oMath>
                </a14:m>
                <a:r>
                  <a:rPr lang="en-IE" altLang="en-US"/>
                  <a:t> Force</a:t>
                </a:r>
                <a:endParaRPr lang="en-GB"/>
              </a:p>
            </p:txBody>
          </p:sp>
        </mc:Choice>
        <mc:Fallback xmlns="">
          <p:sp>
            <p:nvSpPr>
              <p:cNvPr id="4" name="Title 3">
                <a:extLst>
                  <a:ext uri="{FF2B5EF4-FFF2-40B4-BE49-F238E27FC236}">
                    <a16:creationId xmlns:a16="http://schemas.microsoft.com/office/drawing/2014/main" id="{D02A4A9C-6A59-3433-5137-1F85E052F4C7}"/>
                  </a:ext>
                </a:extLst>
              </p:cNvPr>
              <p:cNvSpPr>
                <a:spLocks noGrp="1" noRot="1" noChangeAspect="1" noMove="1" noResize="1" noEditPoints="1" noAdjustHandles="1" noChangeArrowheads="1" noChangeShapeType="1" noTextEdit="1"/>
              </p:cNvSpPr>
              <p:nvPr>
                <p:ph type="title"/>
              </p:nvPr>
            </p:nvSpPr>
            <p:spPr>
              <a:xfrm>
                <a:off x="254000" y="197771"/>
                <a:ext cx="8712200" cy="594137"/>
              </a:xfrm>
              <a:blipFill>
                <a:blip r:embed="rId4"/>
                <a:stretch>
                  <a:fillRect l="-2169" t="-24490" b="-36735"/>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26A3C-4A13-C8C7-A48D-CD54BD4EEDE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A408CDD-9B87-AA6C-3FEB-672EEDED49CF}"/>
                  </a:ext>
                </a:extLst>
              </p:cNvPr>
              <p:cNvSpPr txBox="1"/>
              <p:nvPr/>
            </p:nvSpPr>
            <p:spPr>
              <a:xfrm>
                <a:off x="254000" y="2505838"/>
                <a:ext cx="8680537" cy="4034502"/>
              </a:xfrm>
              <a:prstGeom prst="rect">
                <a:avLst/>
              </a:prstGeom>
              <a:noFill/>
            </p:spPr>
            <p:txBody>
              <a:bodyPr wrap="square" rtlCol="0">
                <a:spAutoFit/>
              </a:bodyPr>
              <a:lstStyle/>
              <a:p>
                <a:pPr algn="l">
                  <a:spcAft>
                    <a:spcPts val="1200"/>
                  </a:spcAft>
                </a:pPr>
                <a:r>
                  <a:rPr lang="en-IE" sz="2800"/>
                  <a:t>Measure the masses, Setup as shown, release trolly.</a:t>
                </a:r>
              </a:p>
              <a:p>
                <a:pPr algn="l">
                  <a:spcAft>
                    <a:spcPts val="1200"/>
                  </a:spcAft>
                </a:pPr>
                <a:r>
                  <a:rPr lang="en-IE" sz="2800"/>
                  <a:t>Determine </a:t>
                </a:r>
                <a14:m>
                  <m:oMath xmlns:m="http://schemas.openxmlformats.org/officeDocument/2006/math">
                    <m:r>
                      <a:rPr lang="en-GB" sz="2800" b="0" i="1" smtClean="0">
                        <a:latin typeface="Cambria Math" panose="02040503050406030204" pitchFamily="18" charset="0"/>
                      </a:rPr>
                      <m:t>𝑢</m:t>
                    </m:r>
                    <m:r>
                      <a:rPr lang="en-GB" sz="2800" b="0" i="1" smtClean="0">
                        <a:latin typeface="Cambria Math" panose="02040503050406030204" pitchFamily="18" charset="0"/>
                      </a:rPr>
                      <m:t>, </m:t>
                    </m:r>
                    <m:r>
                      <a:rPr lang="en-GB" sz="2800" b="0" i="1" smtClean="0">
                        <a:latin typeface="Cambria Math" panose="02040503050406030204" pitchFamily="18" charset="0"/>
                      </a:rPr>
                      <m:t>𝑣</m:t>
                    </m:r>
                  </m:oMath>
                </a14:m>
                <a:r>
                  <a:rPr lang="en-IE" sz="2800"/>
                  <a:t> from the timer and distance </a:t>
                </a:r>
              </a:p>
              <a:p>
                <a:pPr algn="l">
                  <a:spcAft>
                    <a:spcPts val="1200"/>
                  </a:spcAft>
                </a:pPr>
                <a:r>
                  <a:rPr lang="en-IE" sz="2800"/>
                  <a:t>Determine acceleration using </a:t>
                </a:r>
                <a14:m>
                  <m:oMath xmlns:m="http://schemas.openxmlformats.org/officeDocument/2006/math">
                    <m:r>
                      <a:rPr lang="en-GB" sz="3600" b="0" i="1" smtClean="0">
                        <a:latin typeface="Cambria Math" panose="02040503050406030204" pitchFamily="18" charset="0"/>
                      </a:rPr>
                      <m:t>𝑎</m:t>
                    </m:r>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𝑣</m:t>
                        </m:r>
                        <m:r>
                          <a:rPr lang="en-GB" sz="3600" b="0" i="1" smtClean="0">
                            <a:latin typeface="Cambria Math" panose="02040503050406030204" pitchFamily="18" charset="0"/>
                          </a:rPr>
                          <m:t>−</m:t>
                        </m:r>
                        <m:r>
                          <a:rPr lang="en-GB" sz="3600" b="0" i="1" smtClean="0">
                            <a:latin typeface="Cambria Math" panose="02040503050406030204" pitchFamily="18" charset="0"/>
                          </a:rPr>
                          <m:t>𝑢</m:t>
                        </m:r>
                      </m:num>
                      <m:den>
                        <m:r>
                          <a:rPr lang="en-GB" sz="3600" b="0" i="1" smtClean="0">
                            <a:latin typeface="Cambria Math" panose="02040503050406030204" pitchFamily="18" charset="0"/>
                          </a:rPr>
                          <m:t>𝑡</m:t>
                        </m:r>
                      </m:den>
                    </m:f>
                  </m:oMath>
                </a14:m>
                <a:r>
                  <a:rPr lang="en-IE" sz="2800"/>
                  <a:t>.</a:t>
                </a:r>
              </a:p>
              <a:p>
                <a:pPr algn="l">
                  <a:spcAft>
                    <a:spcPts val="1200"/>
                  </a:spcAft>
                </a:pPr>
                <a:r>
                  <a:rPr lang="en-IE" sz="2800"/>
                  <a:t>Determine the force on the system by multiplying the mass that is hanging by g (9.8 m/s</a:t>
                </a:r>
                <a:r>
                  <a:rPr lang="en-IE" sz="2800" baseline="30000"/>
                  <a:t>2</a:t>
                </a:r>
                <a:r>
                  <a:rPr lang="en-IE" sz="2800"/>
                  <a:t>)</a:t>
                </a:r>
              </a:p>
              <a:p>
                <a:pPr algn="l">
                  <a:spcAft>
                    <a:spcPts val="1200"/>
                  </a:spcAft>
                </a:pPr>
                <a:r>
                  <a:rPr lang="en-IE" sz="2800"/>
                  <a:t>Move a mass from the trolly to the hanging pan and repeat the process</a:t>
                </a:r>
              </a:p>
            </p:txBody>
          </p:sp>
        </mc:Choice>
        <mc:Fallback xmlns="">
          <p:sp>
            <p:nvSpPr>
              <p:cNvPr id="4" name="TextBox 3">
                <a:extLst>
                  <a:ext uri="{FF2B5EF4-FFF2-40B4-BE49-F238E27FC236}">
                    <a16:creationId xmlns:a16="http://schemas.microsoft.com/office/drawing/2014/main" id="{8A408CDD-9B87-AA6C-3FEB-672EEDED49CF}"/>
                  </a:ext>
                </a:extLst>
              </p:cNvPr>
              <p:cNvSpPr txBox="1">
                <a:spLocks noRot="1" noChangeAspect="1" noMove="1" noResize="1" noEditPoints="1" noAdjustHandles="1" noChangeArrowheads="1" noChangeShapeType="1" noTextEdit="1"/>
              </p:cNvSpPr>
              <p:nvPr/>
            </p:nvSpPr>
            <p:spPr>
              <a:xfrm>
                <a:off x="254000" y="2505838"/>
                <a:ext cx="8680537" cy="4034502"/>
              </a:xfrm>
              <a:prstGeom prst="rect">
                <a:avLst/>
              </a:prstGeom>
              <a:blipFill>
                <a:blip r:embed="rId2"/>
                <a:stretch>
                  <a:fillRect l="-1475" t="-1511" r="-211" b="-317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0E23030-3317-F2D0-82B6-69929BEEE6A5}"/>
              </a:ext>
            </a:extLst>
          </p:cNvPr>
          <p:cNvSpPr>
            <a:spLocks noGrp="1"/>
          </p:cNvSpPr>
          <p:nvPr>
            <p:ph type="title"/>
          </p:nvPr>
        </p:nvSpPr>
        <p:spPr>
          <a:xfrm>
            <a:off x="254000" y="197771"/>
            <a:ext cx="8712200" cy="594137"/>
          </a:xfrm>
        </p:spPr>
        <p:txBody>
          <a:bodyPr/>
          <a:lstStyle/>
          <a:p>
            <a:r>
              <a:rPr lang="en-GB"/>
              <a:t>Method</a:t>
            </a:r>
          </a:p>
        </p:txBody>
      </p:sp>
      <p:pic>
        <p:nvPicPr>
          <p:cNvPr id="6" name="Picture 5">
            <a:extLst>
              <a:ext uri="{FF2B5EF4-FFF2-40B4-BE49-F238E27FC236}">
                <a16:creationId xmlns:a16="http://schemas.microsoft.com/office/drawing/2014/main" id="{BE7F7577-C57F-A6E1-5FB4-9758D33D46B6}"/>
              </a:ext>
            </a:extLst>
          </p:cNvPr>
          <p:cNvPicPr>
            <a:picLocks noChangeAspect="1"/>
          </p:cNvPicPr>
          <p:nvPr/>
        </p:nvPicPr>
        <p:blipFill>
          <a:blip r:embed="rId3"/>
          <a:stretch>
            <a:fillRect/>
          </a:stretch>
        </p:blipFill>
        <p:spPr>
          <a:xfrm>
            <a:off x="3497219" y="0"/>
            <a:ext cx="4160881" cy="2462998"/>
          </a:xfrm>
          <a:prstGeom prst="rect">
            <a:avLst/>
          </a:prstGeom>
        </p:spPr>
      </p:pic>
    </p:spTree>
    <p:extLst>
      <p:ext uri="{BB962C8B-B14F-4D97-AF65-F5344CB8AC3E}">
        <p14:creationId xmlns:p14="http://schemas.microsoft.com/office/powerpoint/2010/main" val="33751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a:extLst>
              <a:ext uri="{FF2B5EF4-FFF2-40B4-BE49-F238E27FC236}">
                <a16:creationId xmlns:a16="http://schemas.microsoft.com/office/drawing/2014/main" id="{D5B76370-4365-F9D5-7128-D838235CDE05}"/>
              </a:ext>
            </a:extLst>
          </p:cNvPr>
          <p:cNvSpPr txBox="1">
            <a:spLocks noChangeArrowheads="1"/>
          </p:cNvSpPr>
          <p:nvPr/>
        </p:nvSpPr>
        <p:spPr bwMode="auto">
          <a:xfrm>
            <a:off x="254000" y="4369834"/>
            <a:ext cx="83184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a:solidFill>
                  <a:srgbClr val="0000FF"/>
                </a:solidFill>
              </a:rPr>
              <a:t>The graph is a straight line passing through the origin. This shows that:    </a:t>
            </a:r>
            <a:r>
              <a:rPr lang="en-IE" altLang="en-US" sz="3200" b="1" i="1">
                <a:solidFill>
                  <a:srgbClr val="0000FF"/>
                </a:solidFill>
              </a:rPr>
              <a:t>a </a:t>
            </a:r>
            <a:r>
              <a:rPr lang="en-IE" altLang="en-US" sz="3200" b="1">
                <a:solidFill>
                  <a:srgbClr val="0000FF"/>
                </a:solidFill>
                <a:sym typeface="Symbol" panose="05050102010706020507" pitchFamily="18" charset="2"/>
              </a:rPr>
              <a:t></a:t>
            </a:r>
            <a:r>
              <a:rPr lang="en-IE" altLang="en-US" sz="3200" b="1" i="1">
                <a:solidFill>
                  <a:srgbClr val="0000FF"/>
                </a:solidFill>
                <a:sym typeface="Symbol" panose="05050102010706020507" pitchFamily="18" charset="2"/>
              </a:rPr>
              <a:t> F</a:t>
            </a:r>
          </a:p>
        </p:txBody>
      </p:sp>
      <p:sp>
        <p:nvSpPr>
          <p:cNvPr id="4" name="TextBox 3">
            <a:extLst>
              <a:ext uri="{FF2B5EF4-FFF2-40B4-BE49-F238E27FC236}">
                <a16:creationId xmlns:a16="http://schemas.microsoft.com/office/drawing/2014/main" id="{1088F99A-42B0-9823-4BDD-B36DC044339F}"/>
              </a:ext>
            </a:extLst>
          </p:cNvPr>
          <p:cNvSpPr txBox="1"/>
          <p:nvPr/>
        </p:nvSpPr>
        <p:spPr>
          <a:xfrm>
            <a:off x="361871" y="5955378"/>
            <a:ext cx="8684372" cy="523220"/>
          </a:xfrm>
          <a:prstGeom prst="rect">
            <a:avLst/>
          </a:prstGeom>
          <a:noFill/>
        </p:spPr>
        <p:txBody>
          <a:bodyPr wrap="square" rtlCol="0">
            <a:spAutoFit/>
          </a:bodyPr>
          <a:lstStyle/>
          <a:p>
            <a:pPr algn="l"/>
            <a:r>
              <a:rPr lang="en-IE" sz="2800">
                <a:solidFill>
                  <a:srgbClr val="0000FF"/>
                </a:solidFill>
              </a:rPr>
              <a:t>From the formula F = ma, the slope is the total mass</a:t>
            </a:r>
          </a:p>
        </p:txBody>
      </p:sp>
      <p:grpSp>
        <p:nvGrpSpPr>
          <p:cNvPr id="11" name="Group 10">
            <a:extLst>
              <a:ext uri="{FF2B5EF4-FFF2-40B4-BE49-F238E27FC236}">
                <a16:creationId xmlns:a16="http://schemas.microsoft.com/office/drawing/2014/main" id="{FB4150B2-7522-6920-2074-398E4DC186FB}"/>
              </a:ext>
            </a:extLst>
          </p:cNvPr>
          <p:cNvGrpSpPr/>
          <p:nvPr/>
        </p:nvGrpSpPr>
        <p:grpSpPr>
          <a:xfrm>
            <a:off x="1535562" y="925519"/>
            <a:ext cx="4741213" cy="2503481"/>
            <a:chOff x="1129929" y="951232"/>
            <a:chExt cx="3057958" cy="1614679"/>
          </a:xfrm>
        </p:grpSpPr>
        <p:cxnSp>
          <p:nvCxnSpPr>
            <p:cNvPr id="5" name="Straight Connector 4">
              <a:extLst>
                <a:ext uri="{FF2B5EF4-FFF2-40B4-BE49-F238E27FC236}">
                  <a16:creationId xmlns:a16="http://schemas.microsoft.com/office/drawing/2014/main" id="{01623138-B134-E798-EBE4-5CCF95300B3D}"/>
                </a:ext>
              </a:extLst>
            </p:cNvPr>
            <p:cNvCxnSpPr>
              <a:cxnSpLocks/>
            </p:cNvCxnSpPr>
            <p:nvPr/>
          </p:nvCxnSpPr>
          <p:spPr>
            <a:xfrm>
              <a:off x="1620129" y="1018724"/>
              <a:ext cx="0" cy="138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948490-E467-B2A2-43BA-784A75E3BA86}"/>
                </a:ext>
              </a:extLst>
            </p:cNvPr>
            <p:cNvCxnSpPr>
              <a:cxnSpLocks/>
              <a:endCxn id="9" idx="1"/>
            </p:cNvCxnSpPr>
            <p:nvPr/>
          </p:nvCxnSpPr>
          <p:spPr>
            <a:xfrm flipV="1">
              <a:off x="1620129" y="2397179"/>
              <a:ext cx="1237492" cy="37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B32C78-33C4-CD73-3F5F-DAC7A2CFFC3F}"/>
                </a:ext>
              </a:extLst>
            </p:cNvPr>
            <p:cNvCxnSpPr>
              <a:cxnSpLocks/>
            </p:cNvCxnSpPr>
            <p:nvPr/>
          </p:nvCxnSpPr>
          <p:spPr>
            <a:xfrm flipV="1">
              <a:off x="1620129" y="1348334"/>
              <a:ext cx="956930" cy="1052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EA85EF0-456F-F1FB-D19A-CF39C4765BC8}"/>
                </a:ext>
              </a:extLst>
            </p:cNvPr>
            <p:cNvSpPr txBox="1"/>
            <p:nvPr/>
          </p:nvSpPr>
          <p:spPr>
            <a:xfrm rot="16200000">
              <a:off x="607399" y="1473762"/>
              <a:ext cx="1382524" cy="337463"/>
            </a:xfrm>
            <a:prstGeom prst="rect">
              <a:avLst/>
            </a:prstGeom>
            <a:noFill/>
          </p:spPr>
          <p:txBody>
            <a:bodyPr wrap="none" rtlCol="0">
              <a:spAutoFit/>
            </a:bodyPr>
            <a:lstStyle/>
            <a:p>
              <a:pPr algn="l"/>
              <a:r>
                <a:rPr lang="en-IE" sz="2800"/>
                <a:t>F (Newtons)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8BCE767-5085-7A83-13E1-55E72C65375B}"/>
                    </a:ext>
                  </a:extLst>
                </p:cNvPr>
                <p:cNvSpPr txBox="1"/>
                <p:nvPr/>
              </p:nvSpPr>
              <p:spPr>
                <a:xfrm>
                  <a:off x="2857621" y="2228448"/>
                  <a:ext cx="1130989" cy="337463"/>
                </a:xfrm>
                <a:prstGeom prst="rect">
                  <a:avLst/>
                </a:prstGeom>
                <a:noFill/>
              </p:spPr>
              <p:txBody>
                <a:bodyPr wrap="square" rtlCol="0">
                  <a:spAutoFit/>
                </a:bodyPr>
                <a:lstStyle/>
                <a:p>
                  <a:pPr algn="l"/>
                  <a:r>
                    <a:rPr lang="en-IE" sz="2800"/>
                    <a:t>a</a:t>
                  </a:r>
                  <a14:m>
                    <m:oMath xmlns:m="http://schemas.openxmlformats.org/officeDocument/2006/math">
                      <m:r>
                        <a:rPr lang="en-IE" sz="2800" b="0" i="1" smtClean="0">
                          <a:latin typeface="Cambria Math" panose="02040503050406030204" pitchFamily="18" charset="0"/>
                        </a:rPr>
                        <m:t>(</m:t>
                      </m:r>
                      <m:r>
                        <a:rPr lang="en-IE" sz="2800" b="0" i="1" smtClean="0">
                          <a:latin typeface="Cambria Math" panose="02040503050406030204" pitchFamily="18" charset="0"/>
                        </a:rPr>
                        <m:t>𝑚</m:t>
                      </m:r>
                      <m:r>
                        <a:rPr lang="en-IE" sz="2800" b="0" i="1" smtClean="0">
                          <a:latin typeface="Cambria Math" panose="02040503050406030204" pitchFamily="18" charset="0"/>
                        </a:rPr>
                        <m:t> </m:t>
                      </m:r>
                      <m:sSup>
                        <m:sSupPr>
                          <m:ctrlPr>
                            <a:rPr lang="en-IE" sz="2800" b="0" i="1" smtClean="0">
                              <a:latin typeface="Cambria Math" panose="02040503050406030204" pitchFamily="18" charset="0"/>
                            </a:rPr>
                          </m:ctrlPr>
                        </m:sSupPr>
                        <m:e>
                          <m:r>
                            <a:rPr lang="en-IE" sz="2800" b="0" i="1" smtClean="0">
                              <a:latin typeface="Cambria Math" panose="02040503050406030204" pitchFamily="18" charset="0"/>
                            </a:rPr>
                            <m:t>𝑠</m:t>
                          </m:r>
                        </m:e>
                        <m:sup>
                          <m:r>
                            <a:rPr lang="en-IE" sz="2800" b="0" i="1" smtClean="0">
                              <a:latin typeface="Cambria Math" panose="02040503050406030204" pitchFamily="18" charset="0"/>
                            </a:rPr>
                            <m:t>−2</m:t>
                          </m:r>
                        </m:sup>
                      </m:sSup>
                      <m:r>
                        <a:rPr lang="en-IE" sz="2800" b="0" i="1" smtClean="0">
                          <a:latin typeface="Cambria Math" panose="02040503050406030204" pitchFamily="18" charset="0"/>
                        </a:rPr>
                        <m:t>)</m:t>
                      </m:r>
                    </m:oMath>
                  </a14:m>
                  <a:endParaRPr lang="en-IE" sz="2800"/>
                </a:p>
              </p:txBody>
            </p:sp>
          </mc:Choice>
          <mc:Fallback xmlns="">
            <p:sp>
              <p:nvSpPr>
                <p:cNvPr id="9" name="TextBox 8">
                  <a:extLst>
                    <a:ext uri="{FF2B5EF4-FFF2-40B4-BE49-F238E27FC236}">
                      <a16:creationId xmlns:a16="http://schemas.microsoft.com/office/drawing/2014/main" id="{58BCE767-5085-7A83-13E1-55E72C65375B}"/>
                    </a:ext>
                  </a:extLst>
                </p:cNvPr>
                <p:cNvSpPr txBox="1">
                  <a:spLocks noRot="1" noChangeAspect="1" noMove="1" noResize="1" noEditPoints="1" noAdjustHandles="1" noChangeArrowheads="1" noChangeShapeType="1" noTextEdit="1"/>
                </p:cNvSpPr>
                <p:nvPr/>
              </p:nvSpPr>
              <p:spPr>
                <a:xfrm>
                  <a:off x="2857621" y="2228448"/>
                  <a:ext cx="1130989" cy="337463"/>
                </a:xfrm>
                <a:prstGeom prst="rect">
                  <a:avLst/>
                </a:prstGeom>
                <a:blipFill>
                  <a:blip r:embed="rId2"/>
                  <a:stretch>
                    <a:fillRect l="-6944" t="-12791" b="-3139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1BD3339-03CB-6940-430A-3E8EABB3B2F5}"/>
                </a:ext>
              </a:extLst>
            </p:cNvPr>
            <p:cNvSpPr txBox="1"/>
            <p:nvPr/>
          </p:nvSpPr>
          <p:spPr>
            <a:xfrm>
              <a:off x="2159163" y="1704025"/>
              <a:ext cx="2028724" cy="337463"/>
            </a:xfrm>
            <a:prstGeom prst="rect">
              <a:avLst/>
            </a:prstGeom>
            <a:noFill/>
          </p:spPr>
          <p:txBody>
            <a:bodyPr wrap="square" rtlCol="0">
              <a:spAutoFit/>
            </a:bodyPr>
            <a:lstStyle/>
            <a:p>
              <a:pPr algn="l"/>
              <a:r>
                <a:rPr lang="en-IE" sz="2800"/>
                <a:t>slope = total mass</a:t>
              </a:r>
            </a:p>
          </p:txBody>
        </p:sp>
      </p:grpSp>
      <p:sp>
        <p:nvSpPr>
          <p:cNvPr id="2" name="Title 1">
            <a:extLst>
              <a:ext uri="{FF2B5EF4-FFF2-40B4-BE49-F238E27FC236}">
                <a16:creationId xmlns:a16="http://schemas.microsoft.com/office/drawing/2014/main" id="{1BE7F2A5-6B27-EAEA-1E78-1D5FC89DC1EE}"/>
              </a:ext>
            </a:extLst>
          </p:cNvPr>
          <p:cNvSpPr>
            <a:spLocks noGrp="1"/>
          </p:cNvSpPr>
          <p:nvPr>
            <p:ph type="title"/>
          </p:nvPr>
        </p:nvSpPr>
        <p:spPr/>
        <p:txBody>
          <a:bodyPr/>
          <a:lstStyle/>
          <a:p>
            <a:r>
              <a:rPr lang="en-GB"/>
              <a:t>graph</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6C5643C-A5FE-06F5-FD56-9F54D7104396}"/>
                  </a:ext>
                </a:extLst>
              </p:cNvPr>
              <p:cNvSpPr txBox="1"/>
              <p:nvPr/>
            </p:nvSpPr>
            <p:spPr>
              <a:xfrm>
                <a:off x="229814" y="3852471"/>
                <a:ext cx="605601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How does the graph verify that </a:t>
                </a:r>
                <a14:m>
                  <m:oMath xmlns:m="http://schemas.openxmlformats.org/officeDocument/2006/math">
                    <m:r>
                      <a:rPr lang="en-GB" sz="2800" b="0" i="1" smtClean="0">
                        <a:latin typeface="Cambria Math" panose="02040503050406030204" pitchFamily="18" charset="0"/>
                        <a:cs typeface="Arial" panose="020B0604020202020204" pitchFamily="34" charset="0"/>
                      </a:rPr>
                      <m:t>𝑎</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𝐹</m:t>
                    </m:r>
                  </m:oMath>
                </a14:m>
                <a:endParaRPr lang="en-GB" sz="2800" err="1">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66C5643C-A5FE-06F5-FD56-9F54D7104396}"/>
                  </a:ext>
                </a:extLst>
              </p:cNvPr>
              <p:cNvSpPr txBox="1">
                <a:spLocks noRot="1" noChangeAspect="1" noMove="1" noResize="1" noEditPoints="1" noAdjustHandles="1" noChangeArrowheads="1" noChangeShapeType="1" noTextEdit="1"/>
              </p:cNvSpPr>
              <p:nvPr/>
            </p:nvSpPr>
            <p:spPr>
              <a:xfrm>
                <a:off x="229814" y="3852471"/>
                <a:ext cx="6056017" cy="523220"/>
              </a:xfrm>
              <a:prstGeom prst="rect">
                <a:avLst/>
              </a:prstGeom>
              <a:blipFill>
                <a:blip r:embed="rId3"/>
                <a:stretch>
                  <a:fillRect l="-2115" t="-12791" b="-3139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FBF2D41-3C5D-A52A-FEB6-22F84E322DE9}"/>
              </a:ext>
            </a:extLst>
          </p:cNvPr>
          <p:cNvSpPr txBox="1"/>
          <p:nvPr/>
        </p:nvSpPr>
        <p:spPr>
          <a:xfrm>
            <a:off x="229814" y="5456199"/>
            <a:ext cx="4961615"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What is the slope of the graph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387"/>
                                        </p:tgtEl>
                                        <p:attrNameLst>
                                          <p:attrName>style.visibility</p:attrName>
                                        </p:attrNameLst>
                                      </p:cBhvr>
                                      <p:to>
                                        <p:strVal val="visible"/>
                                      </p:to>
                                    </p:set>
                                    <p:animEffect transition="in" filter="wipe(left)">
                                      <p:cBhvr>
                                        <p:cTn id="15" dur="500"/>
                                        <p:tgtEl>
                                          <p:spTgt spid="1638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4" grpId="0"/>
      <p:bldP spid="3"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5">
            <a:extLst>
              <a:ext uri="{FF2B5EF4-FFF2-40B4-BE49-F238E27FC236}">
                <a16:creationId xmlns:a16="http://schemas.microsoft.com/office/drawing/2014/main" id="{6EAA466C-BAC2-F877-AC5A-4534847663B2}"/>
              </a:ext>
            </a:extLst>
          </p:cNvPr>
          <p:cNvSpPr txBox="1">
            <a:spLocks noChangeArrowheads="1"/>
          </p:cNvSpPr>
          <p:nvPr/>
        </p:nvSpPr>
        <p:spPr bwMode="auto">
          <a:xfrm>
            <a:off x="611188" y="1138873"/>
            <a:ext cx="7632700" cy="579437"/>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t>    </a:t>
            </a:r>
            <a:r>
              <a:rPr lang="en-IE" altLang="en-US" sz="3200" b="1"/>
              <a:t>Momentum   =   Mass  </a:t>
            </a:r>
            <a:r>
              <a:rPr lang="en-US" altLang="en-US" sz="3200" b="1">
                <a:cs typeface="Arial" panose="020B0604020202020204" pitchFamily="34" charset="0"/>
              </a:rPr>
              <a:t>× </a:t>
            </a:r>
            <a:r>
              <a:rPr lang="en-IE" altLang="en-US" sz="3200" b="1"/>
              <a:t>Velocity</a:t>
            </a:r>
            <a:endParaRPr lang="en-GB" altLang="en-US" sz="3200" b="1"/>
          </a:p>
        </p:txBody>
      </p:sp>
      <mc:AlternateContent xmlns:mc="http://schemas.openxmlformats.org/markup-compatibility/2006" xmlns:a14="http://schemas.microsoft.com/office/drawing/2010/main">
        <mc:Choice Requires="a14">
          <p:sp>
            <p:nvSpPr>
              <p:cNvPr id="17415" name="Text Box 10">
                <a:extLst>
                  <a:ext uri="{FF2B5EF4-FFF2-40B4-BE49-F238E27FC236}">
                    <a16:creationId xmlns:a16="http://schemas.microsoft.com/office/drawing/2014/main" id="{29B589D1-EE7D-66A1-9C7E-4EA5F0BF84CF}"/>
                  </a:ext>
                </a:extLst>
              </p:cNvPr>
              <p:cNvSpPr txBox="1">
                <a:spLocks noChangeArrowheads="1"/>
              </p:cNvSpPr>
              <p:nvPr/>
            </p:nvSpPr>
            <p:spPr bwMode="auto">
              <a:xfrm>
                <a:off x="2716213" y="2280930"/>
                <a:ext cx="3024187" cy="579438"/>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IE" altLang="en-US" sz="3200" b="1" i="1" dirty="0" smtClean="0">
                          <a:latin typeface="Cambria Math" panose="02040503050406030204" pitchFamily="18" charset="0"/>
                        </a:rPr>
                        <m:t>𝒑</m:t>
                      </m:r>
                      <m:r>
                        <a:rPr lang="en-IE" altLang="en-US" sz="3200" i="1" dirty="0">
                          <a:latin typeface="Cambria Math" panose="02040503050406030204" pitchFamily="18" charset="0"/>
                        </a:rPr>
                        <m:t> </m:t>
                      </m:r>
                      <m:r>
                        <a:rPr lang="en-IE" altLang="en-US" sz="3200" b="1" i="1" dirty="0">
                          <a:latin typeface="Cambria Math" panose="02040503050406030204" pitchFamily="18" charset="0"/>
                        </a:rPr>
                        <m:t>=</m:t>
                      </m:r>
                      <m:r>
                        <a:rPr lang="en-IE" altLang="en-US" sz="3200" i="1" dirty="0">
                          <a:latin typeface="Cambria Math" panose="02040503050406030204" pitchFamily="18" charset="0"/>
                        </a:rPr>
                        <m:t> </m:t>
                      </m:r>
                      <m:r>
                        <a:rPr lang="en-IE" altLang="en-US" sz="3200" b="1" i="1" dirty="0">
                          <a:latin typeface="Cambria Math" panose="02040503050406030204" pitchFamily="18" charset="0"/>
                        </a:rPr>
                        <m:t>𝒎𝒗</m:t>
                      </m:r>
                      <m:r>
                        <a:rPr lang="en-IE" altLang="en-US" sz="3200" b="1" i="1" dirty="0">
                          <a:latin typeface="Cambria Math" panose="02040503050406030204" pitchFamily="18" charset="0"/>
                        </a:rPr>
                        <m:t> </m:t>
                      </m:r>
                    </m:oMath>
                  </m:oMathPara>
                </a14:m>
                <a:endParaRPr lang="en-GB" altLang="en-US" sz="3200" b="1" i="1"/>
              </a:p>
            </p:txBody>
          </p:sp>
        </mc:Choice>
        <mc:Fallback xmlns="">
          <p:sp>
            <p:nvSpPr>
              <p:cNvPr id="17415" name="Text Box 10">
                <a:extLst>
                  <a:ext uri="{FF2B5EF4-FFF2-40B4-BE49-F238E27FC236}">
                    <a16:creationId xmlns:a16="http://schemas.microsoft.com/office/drawing/2014/main" id="{29B589D1-EE7D-66A1-9C7E-4EA5F0BF84CF}"/>
                  </a:ext>
                </a:extLst>
              </p:cNvPr>
              <p:cNvSpPr txBox="1">
                <a:spLocks noRot="1" noChangeAspect="1" noMove="1" noResize="1" noEditPoints="1" noAdjustHandles="1" noChangeArrowheads="1" noChangeShapeType="1" noTextEdit="1"/>
              </p:cNvSpPr>
              <p:nvPr/>
            </p:nvSpPr>
            <p:spPr bwMode="auto">
              <a:xfrm>
                <a:off x="2716213" y="2280930"/>
                <a:ext cx="3024187" cy="579438"/>
              </a:xfrm>
              <a:prstGeom prst="rect">
                <a:avLst/>
              </a:prstGeom>
              <a:blipFill>
                <a:blip r:embed="rId2"/>
                <a:stretch>
                  <a:fillRect/>
                </a:stretch>
              </a:blipFill>
              <a:ln>
                <a:noFill/>
              </a:ln>
            </p:spPr>
            <p:txBody>
              <a:bodyPr/>
              <a:lstStyle/>
              <a:p>
                <a:r>
                  <a:rPr lang="en-US">
                    <a:noFill/>
                  </a:rPr>
                  <a:t> </a:t>
                </a:r>
              </a:p>
            </p:txBody>
          </p:sp>
        </mc:Fallback>
      </mc:AlternateContent>
      <p:sp>
        <p:nvSpPr>
          <p:cNvPr id="17417" name="Text Box 12">
            <a:extLst>
              <a:ext uri="{FF2B5EF4-FFF2-40B4-BE49-F238E27FC236}">
                <a16:creationId xmlns:a16="http://schemas.microsoft.com/office/drawing/2014/main" id="{CBF9E2E3-B2D2-A874-26E6-59FEB2E9C8DC}"/>
              </a:ext>
            </a:extLst>
          </p:cNvPr>
          <p:cNvSpPr txBox="1">
            <a:spLocks noChangeArrowheads="1"/>
          </p:cNvSpPr>
          <p:nvPr/>
        </p:nvSpPr>
        <p:spPr bwMode="auto">
          <a:xfrm>
            <a:off x="2805906" y="4303436"/>
            <a:ext cx="2563813" cy="523220"/>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b="1"/>
              <a:t>Vector</a:t>
            </a:r>
            <a:r>
              <a:rPr lang="en-IE" altLang="en-US" sz="2800"/>
              <a:t> </a:t>
            </a:r>
          </a:p>
        </p:txBody>
      </p:sp>
      <p:sp>
        <p:nvSpPr>
          <p:cNvPr id="2" name="TextBox 1">
            <a:extLst>
              <a:ext uri="{FF2B5EF4-FFF2-40B4-BE49-F238E27FC236}">
                <a16:creationId xmlns:a16="http://schemas.microsoft.com/office/drawing/2014/main" id="{23AC0BE0-A6E9-30DA-CB6E-D57E40565DE1}"/>
              </a:ext>
            </a:extLst>
          </p:cNvPr>
          <p:cNvSpPr txBox="1"/>
          <p:nvPr/>
        </p:nvSpPr>
        <p:spPr>
          <a:xfrm>
            <a:off x="323850" y="3422988"/>
            <a:ext cx="7316426" cy="523220"/>
          </a:xfrm>
          <a:prstGeom prst="rect">
            <a:avLst/>
          </a:prstGeom>
          <a:noFill/>
        </p:spPr>
        <p:txBody>
          <a:bodyPr wrap="none" rtlCol="0">
            <a:spAutoFit/>
          </a:bodyPr>
          <a:lstStyle/>
          <a:p>
            <a:pPr algn="l"/>
            <a:r>
              <a:rPr lang="en-IE" sz="2800" b="1" dirty="0"/>
              <a:t>Is momentum a vector or scaler quantity?</a:t>
            </a:r>
          </a:p>
        </p:txBody>
      </p:sp>
      <p:sp>
        <p:nvSpPr>
          <p:cNvPr id="3" name="Title 2">
            <a:extLst>
              <a:ext uri="{FF2B5EF4-FFF2-40B4-BE49-F238E27FC236}">
                <a16:creationId xmlns:a16="http://schemas.microsoft.com/office/drawing/2014/main" id="{06D15BE9-DD5A-7458-9815-E9751A1D0552}"/>
              </a:ext>
            </a:extLst>
          </p:cNvPr>
          <p:cNvSpPr>
            <a:spLocks noGrp="1"/>
          </p:cNvSpPr>
          <p:nvPr>
            <p:ph type="title"/>
          </p:nvPr>
        </p:nvSpPr>
        <p:spPr/>
        <p:txBody>
          <a:bodyPr/>
          <a:lstStyle/>
          <a:p>
            <a:r>
              <a:rPr lang="en-IE" altLang="en-US"/>
              <a:t>What is Momentum?</a:t>
            </a:r>
            <a:endParaRPr lang="en-GB"/>
          </a:p>
        </p:txBody>
      </p:sp>
      <p:sp>
        <p:nvSpPr>
          <p:cNvPr id="5" name="Text Box 12">
            <a:extLst>
              <a:ext uri="{FF2B5EF4-FFF2-40B4-BE49-F238E27FC236}">
                <a16:creationId xmlns:a16="http://schemas.microsoft.com/office/drawing/2014/main" id="{D2815494-11FD-3319-4448-657F5AB1C27E}"/>
              </a:ext>
            </a:extLst>
          </p:cNvPr>
          <p:cNvSpPr txBox="1">
            <a:spLocks noChangeArrowheads="1"/>
          </p:cNvSpPr>
          <p:nvPr/>
        </p:nvSpPr>
        <p:spPr bwMode="auto">
          <a:xfrm>
            <a:off x="945537" y="5534056"/>
            <a:ext cx="7316426"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t>The direction is the direction of the velocity.</a:t>
            </a:r>
            <a:endParaRPr lang="en-GB" altLang="en-US" sz="2800"/>
          </a:p>
        </p:txBody>
      </p:sp>
      <p:sp>
        <p:nvSpPr>
          <p:cNvPr id="4" name="TextBox 3">
            <a:extLst>
              <a:ext uri="{FF2B5EF4-FFF2-40B4-BE49-F238E27FC236}">
                <a16:creationId xmlns:a16="http://schemas.microsoft.com/office/drawing/2014/main" id="{F013E8FE-662E-4A82-2BBA-998A8E6FA1CB}"/>
              </a:ext>
            </a:extLst>
          </p:cNvPr>
          <p:cNvSpPr txBox="1"/>
          <p:nvPr/>
        </p:nvSpPr>
        <p:spPr>
          <a:xfrm>
            <a:off x="6193180" y="2469123"/>
            <a:ext cx="2722220" cy="400110"/>
          </a:xfrm>
          <a:prstGeom prst="rect">
            <a:avLst/>
          </a:prstGeom>
          <a:solidFill>
            <a:srgbClr val="FFC000"/>
          </a:solidFill>
        </p:spPr>
        <p:txBody>
          <a:bodyPr wrap="none" rtlCol="0">
            <a:spAutoFit/>
          </a:bodyPr>
          <a:lstStyle/>
          <a:p>
            <a:pPr algn="l">
              <a:spcAft>
                <a:spcPts val="1200"/>
              </a:spcAft>
            </a:pPr>
            <a:r>
              <a:rPr lang="en-GB" sz="2000" dirty="0">
                <a:latin typeface="Arial" panose="020B0604020202020204" pitchFamily="34" charset="0"/>
                <a:cs typeface="Arial" panose="020B0604020202020204" pitchFamily="34" charset="0"/>
              </a:rPr>
              <a:t>Equation and Notation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ipe(left)">
                                      <p:cBhvr>
                                        <p:cTn id="7" dur="500"/>
                                        <p:tgtEl>
                                          <p:spTgt spid="174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wipe(left)">
                                      <p:cBhvr>
                                        <p:cTn id="10" dur="500"/>
                                        <p:tgtEl>
                                          <p:spTgt spid="174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17417"/>
                                        </p:tgtEl>
                                        <p:attrNameLst>
                                          <p:attrName>style.visibility</p:attrName>
                                        </p:attrNameLst>
                                      </p:cBhvr>
                                      <p:to>
                                        <p:strVal val="visible"/>
                                      </p:to>
                                    </p:set>
                                    <p:animEffect transition="in" filter="wipe(left)">
                                      <p:cBhvr>
                                        <p:cTn id="19" dur="500"/>
                                        <p:tgtEl>
                                          <p:spTgt spid="174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1"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4" grpId="1" animBg="1"/>
      <p:bldP spid="17415" grpId="0" animBg="1"/>
      <p:bldP spid="17417" grpId="0" animBg="1"/>
      <p:bldP spid="17417" grpId="1" animBg="1"/>
      <p:bldP spid="2" grpId="0"/>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BB5AA9ED-8AEF-06E2-AF84-92FA37D4B14B}"/>
              </a:ext>
            </a:extLst>
          </p:cNvPr>
          <p:cNvSpPr txBox="1">
            <a:spLocks noChangeArrowheads="1"/>
          </p:cNvSpPr>
          <p:nvPr/>
        </p:nvSpPr>
        <p:spPr bwMode="auto">
          <a:xfrm>
            <a:off x="714435" y="1268639"/>
            <a:ext cx="7992685" cy="1077218"/>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b="1" dirty="0"/>
              <a:t>Force</a:t>
            </a:r>
            <a:r>
              <a:rPr lang="en-IE" altLang="en-US" sz="3200" dirty="0"/>
              <a:t> is what </a:t>
            </a:r>
            <a:r>
              <a:rPr lang="en-IE" altLang="en-US" sz="3200" b="1" dirty="0"/>
              <a:t>Causes Acceleration</a:t>
            </a:r>
            <a:r>
              <a:rPr lang="en-IE" altLang="en-US" sz="3200" dirty="0"/>
              <a:t>.</a:t>
            </a:r>
            <a:br>
              <a:rPr lang="en-GB" altLang="en-US" sz="3200" dirty="0"/>
            </a:br>
            <a:endParaRPr lang="en-IE" altLang="en-US" sz="3200" dirty="0"/>
          </a:p>
        </p:txBody>
      </p:sp>
      <p:grpSp>
        <p:nvGrpSpPr>
          <p:cNvPr id="3" name="Group 2">
            <a:extLst>
              <a:ext uri="{FF2B5EF4-FFF2-40B4-BE49-F238E27FC236}">
                <a16:creationId xmlns:a16="http://schemas.microsoft.com/office/drawing/2014/main" id="{59F6E61A-4168-0958-77FB-3D6FB00AE5CE}"/>
              </a:ext>
            </a:extLst>
          </p:cNvPr>
          <p:cNvGrpSpPr/>
          <p:nvPr/>
        </p:nvGrpSpPr>
        <p:grpSpPr>
          <a:xfrm>
            <a:off x="2773940" y="2561826"/>
            <a:ext cx="3207759" cy="3900635"/>
            <a:chOff x="3295733" y="3653715"/>
            <a:chExt cx="2552533" cy="3103880"/>
          </a:xfrm>
        </p:grpSpPr>
        <p:pic>
          <p:nvPicPr>
            <p:cNvPr id="4" name="Picture 2">
              <a:extLst>
                <a:ext uri="{FF2B5EF4-FFF2-40B4-BE49-F238E27FC236}">
                  <a16:creationId xmlns:a16="http://schemas.microsoft.com/office/drawing/2014/main" id="{02B3B00E-780E-C2E0-9CE5-2F1E4C56D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733" y="3653715"/>
              <a:ext cx="2552533" cy="31038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4"/>
              <a:extLst>
                <a:ext uri="{FF2B5EF4-FFF2-40B4-BE49-F238E27FC236}">
                  <a16:creationId xmlns:a16="http://schemas.microsoft.com/office/drawing/2014/main" id="{B3A5629A-462C-F47A-14CE-73ED2093405E}"/>
                </a:ext>
              </a:extLst>
            </p:cNvPr>
            <p:cNvSpPr txBox="1"/>
            <p:nvPr/>
          </p:nvSpPr>
          <p:spPr>
            <a:xfrm>
              <a:off x="5103782" y="6419041"/>
              <a:ext cx="593432" cy="338554"/>
            </a:xfrm>
            <a:prstGeom prst="rect">
              <a:avLst/>
            </a:prstGeom>
            <a:noFill/>
            <a:ln>
              <a:noFill/>
            </a:ln>
          </p:spPr>
          <p:txBody>
            <a:bodyPr wrap="none" rtlCol="0">
              <a:spAutoFit/>
            </a:bodyPr>
            <a:lstStyle/>
            <a:p>
              <a:pPr algn="l"/>
              <a:r>
                <a:rPr lang="en-GB" sz="1600">
                  <a:solidFill>
                    <a:schemeClr val="bg1">
                      <a:lumMod val="75000"/>
                    </a:schemeClr>
                  </a:solidFill>
                </a:rPr>
                <a:t>CC0</a:t>
              </a:r>
            </a:p>
          </p:txBody>
        </p:sp>
      </p:grpSp>
      <p:sp>
        <p:nvSpPr>
          <p:cNvPr id="6" name="TextBox 5">
            <a:extLst>
              <a:ext uri="{FF2B5EF4-FFF2-40B4-BE49-F238E27FC236}">
                <a16:creationId xmlns:a16="http://schemas.microsoft.com/office/drawing/2014/main" id="{A360D077-9916-7264-BF94-6D04E5FAA98F}"/>
              </a:ext>
            </a:extLst>
          </p:cNvPr>
          <p:cNvSpPr txBox="1"/>
          <p:nvPr/>
        </p:nvSpPr>
        <p:spPr>
          <a:xfrm>
            <a:off x="7145020" y="1930358"/>
            <a:ext cx="1144993" cy="400110"/>
          </a:xfrm>
          <a:prstGeom prst="rect">
            <a:avLst/>
          </a:prstGeom>
          <a:noFill/>
        </p:spPr>
        <p:txBody>
          <a:bodyPr wrap="none" rtlCol="0">
            <a:spAutoFit/>
          </a:bodyPr>
          <a:lstStyle/>
          <a:p>
            <a:pPr algn="l"/>
            <a:r>
              <a:rPr lang="en-GB" sz="2000"/>
              <a:t>HL 2019</a:t>
            </a:r>
          </a:p>
        </p:txBody>
      </p:sp>
      <p:sp>
        <p:nvSpPr>
          <p:cNvPr id="7" name="Title 6">
            <a:extLst>
              <a:ext uri="{FF2B5EF4-FFF2-40B4-BE49-F238E27FC236}">
                <a16:creationId xmlns:a16="http://schemas.microsoft.com/office/drawing/2014/main" id="{11A70B2B-FB3B-FD2A-C3FC-79FA4D090534}"/>
              </a:ext>
            </a:extLst>
          </p:cNvPr>
          <p:cNvSpPr>
            <a:spLocks noGrp="1"/>
          </p:cNvSpPr>
          <p:nvPr>
            <p:ph type="title"/>
          </p:nvPr>
        </p:nvSpPr>
        <p:spPr>
          <a:xfrm>
            <a:off x="228600" y="189858"/>
            <a:ext cx="8686800" cy="921104"/>
          </a:xfrm>
        </p:spPr>
        <p:txBody>
          <a:bodyPr/>
          <a:lstStyle/>
          <a:p>
            <a:r>
              <a:rPr lang="en-IE" altLang="en-US" dirty="0"/>
              <a:t>What is a force?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a:extLst>
              <a:ext uri="{FF2B5EF4-FFF2-40B4-BE49-F238E27FC236}">
                <a16:creationId xmlns:a16="http://schemas.microsoft.com/office/drawing/2014/main" id="{350B4701-C266-93E6-3E75-ECCC1534D500}"/>
              </a:ext>
            </a:extLst>
          </p:cNvPr>
          <p:cNvSpPr txBox="1">
            <a:spLocks noChangeArrowheads="1"/>
          </p:cNvSpPr>
          <p:nvPr/>
        </p:nvSpPr>
        <p:spPr bwMode="auto">
          <a:xfrm>
            <a:off x="2820988" y="2444834"/>
            <a:ext cx="1916112" cy="584775"/>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b="1"/>
              <a:t>kg m s</a:t>
            </a:r>
            <a:r>
              <a:rPr lang="en-IE" altLang="en-US" sz="3200" b="1" baseline="30000"/>
              <a:t>-1</a:t>
            </a:r>
            <a:endParaRPr lang="en-GB" altLang="en-US" sz="3200" b="1"/>
          </a:p>
        </p:txBody>
      </p:sp>
      <p:sp>
        <p:nvSpPr>
          <p:cNvPr id="18437" name="Text Box 7">
            <a:extLst>
              <a:ext uri="{FF2B5EF4-FFF2-40B4-BE49-F238E27FC236}">
                <a16:creationId xmlns:a16="http://schemas.microsoft.com/office/drawing/2014/main" id="{0C372B8C-4038-B059-0ED5-4D37FE508EA0}"/>
              </a:ext>
            </a:extLst>
          </p:cNvPr>
          <p:cNvSpPr txBox="1">
            <a:spLocks noChangeArrowheads="1"/>
          </p:cNvSpPr>
          <p:nvPr/>
        </p:nvSpPr>
        <p:spPr bwMode="auto">
          <a:xfrm>
            <a:off x="-470" y="579529"/>
            <a:ext cx="8424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GB" altLang="en-US" sz="3200" b="1"/>
          </a:p>
        </p:txBody>
      </p:sp>
      <p:sp>
        <p:nvSpPr>
          <p:cNvPr id="2" name="TextBox 1">
            <a:extLst>
              <a:ext uri="{FF2B5EF4-FFF2-40B4-BE49-F238E27FC236}">
                <a16:creationId xmlns:a16="http://schemas.microsoft.com/office/drawing/2014/main" id="{E8790BFA-9B41-4FE0-C27D-83BD155E30F0}"/>
              </a:ext>
            </a:extLst>
          </p:cNvPr>
          <p:cNvSpPr txBox="1"/>
          <p:nvPr/>
        </p:nvSpPr>
        <p:spPr>
          <a:xfrm>
            <a:off x="899592" y="4005064"/>
            <a:ext cx="5299849" cy="2246769"/>
          </a:xfrm>
          <a:prstGeom prst="rect">
            <a:avLst/>
          </a:prstGeom>
          <a:noFill/>
        </p:spPr>
        <p:txBody>
          <a:bodyPr wrap="none" rtlCol="0">
            <a:spAutoFit/>
          </a:bodyPr>
          <a:lstStyle/>
          <a:p>
            <a:pPr algn="l"/>
            <a:r>
              <a:rPr lang="en-IE" sz="2800"/>
              <a:t>You can work this out as follows</a:t>
            </a:r>
          </a:p>
          <a:p>
            <a:pPr algn="l"/>
            <a:r>
              <a:rPr lang="en-IE" sz="2800"/>
              <a:t>Momentum = mass x velocity</a:t>
            </a:r>
          </a:p>
          <a:p>
            <a:pPr algn="l"/>
            <a:r>
              <a:rPr lang="en-IE" sz="2800"/>
              <a:t>In units that’s      kg x m </a:t>
            </a:r>
            <a:r>
              <a:rPr lang="en-GB" sz="2800"/>
              <a:t>s</a:t>
            </a:r>
            <a:r>
              <a:rPr lang="en-GB" sz="2800" baseline="30000"/>
              <a:t>-</a:t>
            </a:r>
            <a:r>
              <a:rPr lang="en-IE" sz="2800">
                <a:cs typeface="Arial" panose="020B0604020202020204" pitchFamily="34" charset="0"/>
              </a:rPr>
              <a:t>¹</a:t>
            </a:r>
          </a:p>
          <a:p>
            <a:r>
              <a:rPr lang="en-IE" sz="2800">
                <a:cs typeface="Arial" panose="020B0604020202020204" pitchFamily="34" charset="0"/>
              </a:rPr>
              <a:t>Or simply            kg </a:t>
            </a:r>
            <a:r>
              <a:rPr lang="en-IE" sz="2800"/>
              <a:t>m </a:t>
            </a:r>
            <a:r>
              <a:rPr lang="en-GB" sz="2800"/>
              <a:t>s</a:t>
            </a:r>
            <a:r>
              <a:rPr lang="en-GB" sz="2800" baseline="30000">
                <a:cs typeface="Arial" panose="020B0604020202020204" pitchFamily="34" charset="0"/>
              </a:rPr>
              <a:t>-1</a:t>
            </a:r>
            <a:endParaRPr lang="en-IE" sz="2800">
              <a:cs typeface="Arial" panose="020B0604020202020204" pitchFamily="34" charset="0"/>
            </a:endParaRPr>
          </a:p>
          <a:p>
            <a:pPr algn="l"/>
            <a:endParaRPr lang="en-IE" sz="2800"/>
          </a:p>
        </p:txBody>
      </p:sp>
      <p:sp>
        <p:nvSpPr>
          <p:cNvPr id="3" name="TextBox 2">
            <a:extLst>
              <a:ext uri="{FF2B5EF4-FFF2-40B4-BE49-F238E27FC236}">
                <a16:creationId xmlns:a16="http://schemas.microsoft.com/office/drawing/2014/main" id="{03E9345D-996E-8C79-E9D6-58E81688B33F}"/>
              </a:ext>
            </a:extLst>
          </p:cNvPr>
          <p:cNvSpPr txBox="1"/>
          <p:nvPr/>
        </p:nvSpPr>
        <p:spPr>
          <a:xfrm>
            <a:off x="827585" y="976937"/>
            <a:ext cx="6768752" cy="954107"/>
          </a:xfrm>
          <a:prstGeom prst="rect">
            <a:avLst/>
          </a:prstGeom>
          <a:noFill/>
        </p:spPr>
        <p:txBody>
          <a:bodyPr wrap="square" rtlCol="0">
            <a:spAutoFit/>
          </a:bodyPr>
          <a:lstStyle/>
          <a:p>
            <a:pPr algn="l"/>
            <a:r>
              <a:rPr lang="en-IE" sz="2800"/>
              <a:t>Hint: Momentum = mass x velocity </a:t>
            </a:r>
          </a:p>
          <a:p>
            <a:pPr algn="l"/>
            <a:r>
              <a:rPr lang="en-IE" sz="2800"/>
              <a:t>So, get the units of mass and velocity </a:t>
            </a:r>
          </a:p>
        </p:txBody>
      </p:sp>
      <p:sp>
        <p:nvSpPr>
          <p:cNvPr id="4" name="Title 3">
            <a:extLst>
              <a:ext uri="{FF2B5EF4-FFF2-40B4-BE49-F238E27FC236}">
                <a16:creationId xmlns:a16="http://schemas.microsoft.com/office/drawing/2014/main" id="{8F811A9C-507C-D668-9187-0734DCC771EF}"/>
              </a:ext>
            </a:extLst>
          </p:cNvPr>
          <p:cNvSpPr>
            <a:spLocks noGrp="1"/>
          </p:cNvSpPr>
          <p:nvPr>
            <p:ph type="title"/>
          </p:nvPr>
        </p:nvSpPr>
        <p:spPr>
          <a:xfrm>
            <a:off x="241300" y="155246"/>
            <a:ext cx="8724900" cy="590931"/>
          </a:xfrm>
        </p:spPr>
        <p:txBody>
          <a:bodyPr/>
          <a:lstStyle/>
          <a:p>
            <a:r>
              <a:rPr lang="en-IE" altLang="en-US"/>
              <a:t>What is the SI Unit of Momentum?</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8436"/>
                                        </p:tgtEl>
                                        <p:attrNameLst>
                                          <p:attrName>style.visibility</p:attrName>
                                        </p:attrNameLst>
                                      </p:cBhvr>
                                      <p:to>
                                        <p:strVal val="visible"/>
                                      </p:to>
                                    </p:set>
                                    <p:anim calcmode="lin" valueType="num">
                                      <p:cBhvr additive="base">
                                        <p:cTn id="10" dur="500" fill="hold"/>
                                        <p:tgtEl>
                                          <p:spTgt spid="18436"/>
                                        </p:tgtEl>
                                        <p:attrNameLst>
                                          <p:attrName>ppt_x</p:attrName>
                                        </p:attrNameLst>
                                      </p:cBhvr>
                                      <p:tavLst>
                                        <p:tav tm="0">
                                          <p:val>
                                            <p:strVal val="#ppt_x"/>
                                          </p:val>
                                        </p:tav>
                                        <p:tav tm="100000">
                                          <p:val>
                                            <p:strVal val="#ppt_x"/>
                                          </p:val>
                                        </p:tav>
                                      </p:tavLst>
                                    </p:anim>
                                    <p:anim calcmode="lin" valueType="num">
                                      <p:cBhvr additive="base">
                                        <p:cTn id="11"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A27E-98C5-D31A-7C86-4C6D1DE6D265}"/>
              </a:ext>
            </a:extLst>
          </p:cNvPr>
          <p:cNvSpPr>
            <a:spLocks noGrp="1"/>
          </p:cNvSpPr>
          <p:nvPr>
            <p:ph type="title"/>
          </p:nvPr>
        </p:nvSpPr>
        <p:spPr/>
        <p:txBody>
          <a:bodyPr>
            <a:normAutofit fontScale="90000"/>
          </a:bodyPr>
          <a:lstStyle/>
          <a:p>
            <a:r>
              <a:rPr lang="en-GB" dirty="0"/>
              <a:t>Example 8</a:t>
            </a:r>
          </a:p>
        </p:txBody>
      </p:sp>
      <p:sp>
        <p:nvSpPr>
          <p:cNvPr id="3" name="Text Placeholder 2">
            <a:extLst>
              <a:ext uri="{FF2B5EF4-FFF2-40B4-BE49-F238E27FC236}">
                <a16:creationId xmlns:a16="http://schemas.microsoft.com/office/drawing/2014/main" id="{CC46BD69-E34B-975B-8ABC-8F41F73BFA21}"/>
              </a:ext>
            </a:extLst>
          </p:cNvPr>
          <p:cNvSpPr>
            <a:spLocks noGrp="1"/>
          </p:cNvSpPr>
          <p:nvPr>
            <p:ph type="body" sz="quarter" idx="10"/>
          </p:nvPr>
        </p:nvSpPr>
        <p:spPr>
          <a:xfrm>
            <a:off x="122292" y="461664"/>
            <a:ext cx="8899415" cy="867930"/>
          </a:xfrm>
        </p:spPr>
        <p:txBody>
          <a:bodyPr/>
          <a:lstStyle/>
          <a:p>
            <a:r>
              <a:rPr lang="en-GB"/>
              <a:t>Calculate the momentum of a 412 g trolly which travels 10 cm in 324 </a:t>
            </a:r>
            <a:r>
              <a:rPr lang="en-GB" err="1"/>
              <a:t>ms</a:t>
            </a:r>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99ECF19-7766-D62A-7E15-B6E73C3FD561}"/>
                  </a:ext>
                </a:extLst>
              </p:cNvPr>
              <p:cNvSpPr txBox="1"/>
              <p:nvPr/>
            </p:nvSpPr>
            <p:spPr>
              <a:xfrm>
                <a:off x="2710005" y="1508273"/>
                <a:ext cx="1129860" cy="983987"/>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𝑠</m:t>
                          </m:r>
                        </m:num>
                        <m:den>
                          <m:r>
                            <a:rPr lang="en-GB" sz="2800" b="0" i="1" smtClean="0">
                              <a:latin typeface="Cambria Math" panose="02040503050406030204" pitchFamily="18" charset="0"/>
                              <a:cs typeface="Arial" panose="020B0604020202020204" pitchFamily="34" charset="0"/>
                            </a:rPr>
                            <m:t>𝑡</m:t>
                          </m:r>
                        </m:den>
                      </m:f>
                    </m:oMath>
                  </m:oMathPara>
                </a14:m>
                <a:endParaRPr lang="en-GB" sz="2800" err="1">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D99ECF19-7766-D62A-7E15-B6E73C3FD561}"/>
                  </a:ext>
                </a:extLst>
              </p:cNvPr>
              <p:cNvSpPr txBox="1">
                <a:spLocks noRot="1" noChangeAspect="1" noMove="1" noResize="1" noEditPoints="1" noAdjustHandles="1" noChangeArrowheads="1" noChangeShapeType="1" noTextEdit="1"/>
              </p:cNvSpPr>
              <p:nvPr/>
            </p:nvSpPr>
            <p:spPr>
              <a:xfrm>
                <a:off x="2710005" y="1508273"/>
                <a:ext cx="1129860" cy="9839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C236F89-ECFD-624D-80A3-1E3A538351E6}"/>
                  </a:ext>
                </a:extLst>
              </p:cNvPr>
              <p:cNvSpPr txBox="1"/>
              <p:nvPr/>
            </p:nvSpPr>
            <p:spPr>
              <a:xfrm>
                <a:off x="2710005" y="2475767"/>
                <a:ext cx="4365682" cy="105567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0.1</m:t>
                          </m:r>
                        </m:num>
                        <m:den>
                          <m:r>
                            <a:rPr lang="en-GB" sz="2800" b="0" i="1" smtClean="0">
                              <a:latin typeface="Cambria Math" panose="02040503050406030204" pitchFamily="18" charset="0"/>
                              <a:cs typeface="Arial" panose="020B0604020202020204" pitchFamily="34" charset="0"/>
                            </a:rPr>
                            <m:t>0.324</m:t>
                          </m:r>
                        </m:den>
                      </m:f>
                      <m:r>
                        <a:rPr lang="en-GB" sz="2800" b="0" i="1" smtClean="0">
                          <a:latin typeface="Cambria Math" panose="02040503050406030204" pitchFamily="18" charset="0"/>
                          <a:cs typeface="Arial" panose="020B0604020202020204" pitchFamily="34" charset="0"/>
                        </a:rPr>
                        <m:t>=0.3086 </m:t>
                      </m:r>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−1</m:t>
                          </m:r>
                        </m:sup>
                      </m:sSup>
                    </m:oMath>
                  </m:oMathPara>
                </a14:m>
                <a:endParaRPr lang="en-GB" sz="2800" err="1">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1C236F89-ECFD-624D-80A3-1E3A538351E6}"/>
                  </a:ext>
                </a:extLst>
              </p:cNvPr>
              <p:cNvSpPr txBox="1">
                <a:spLocks noRot="1" noChangeAspect="1" noMove="1" noResize="1" noEditPoints="1" noAdjustHandles="1" noChangeArrowheads="1" noChangeShapeType="1" noTextEdit="1"/>
              </p:cNvSpPr>
              <p:nvPr/>
            </p:nvSpPr>
            <p:spPr>
              <a:xfrm>
                <a:off x="2710005" y="2475767"/>
                <a:ext cx="4365682" cy="10556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F0F2FBA-9DA1-9129-7C81-14A271E0AC45}"/>
                  </a:ext>
                </a:extLst>
              </p:cNvPr>
              <p:cNvSpPr txBox="1"/>
              <p:nvPr/>
            </p:nvSpPr>
            <p:spPr>
              <a:xfrm>
                <a:off x="2710005" y="3514948"/>
                <a:ext cx="146347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𝑝</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𝑚𝑣</m:t>
                      </m:r>
                    </m:oMath>
                  </m:oMathPara>
                </a14:m>
                <a:endParaRPr lang="en-GB" sz="2800" err="1">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0F0F2FBA-9DA1-9129-7C81-14A271E0AC45}"/>
                  </a:ext>
                </a:extLst>
              </p:cNvPr>
              <p:cNvSpPr txBox="1">
                <a:spLocks noRot="1" noChangeAspect="1" noMove="1" noResize="1" noEditPoints="1" noAdjustHandles="1" noChangeArrowheads="1" noChangeShapeType="1" noTextEdit="1"/>
              </p:cNvSpPr>
              <p:nvPr/>
            </p:nvSpPr>
            <p:spPr>
              <a:xfrm>
                <a:off x="2710005" y="3514948"/>
                <a:ext cx="1463478"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5786B2E-6AA9-C34E-B005-BE5E145D86A6}"/>
                  </a:ext>
                </a:extLst>
              </p:cNvPr>
              <p:cNvSpPr txBox="1"/>
              <p:nvPr/>
            </p:nvSpPr>
            <p:spPr>
              <a:xfrm>
                <a:off x="2710005" y="4175563"/>
                <a:ext cx="3190617"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𝑝</m:t>
                      </m:r>
                      <m:r>
                        <a:rPr lang="en-GB" sz="2800" b="0" i="1" smtClean="0">
                          <a:latin typeface="Cambria Math" panose="02040503050406030204" pitchFamily="18" charset="0"/>
                          <a:cs typeface="Arial" panose="020B0604020202020204" pitchFamily="34" charset="0"/>
                        </a:rPr>
                        <m:t>=0.412(0.3086)</m:t>
                      </m:r>
                    </m:oMath>
                  </m:oMathPara>
                </a14:m>
                <a:endParaRPr lang="en-GB" sz="2800" err="1">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95786B2E-6AA9-C34E-B005-BE5E145D86A6}"/>
                  </a:ext>
                </a:extLst>
              </p:cNvPr>
              <p:cNvSpPr txBox="1">
                <a:spLocks noRot="1" noChangeAspect="1" noMove="1" noResize="1" noEditPoints="1" noAdjustHandles="1" noChangeArrowheads="1" noChangeShapeType="1" noTextEdit="1"/>
              </p:cNvSpPr>
              <p:nvPr/>
            </p:nvSpPr>
            <p:spPr>
              <a:xfrm>
                <a:off x="2710005" y="4175563"/>
                <a:ext cx="3190617"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5DBE821-07DA-BA3A-2DBB-5F49AAB804F3}"/>
                  </a:ext>
                </a:extLst>
              </p:cNvPr>
              <p:cNvSpPr txBox="1"/>
              <p:nvPr/>
            </p:nvSpPr>
            <p:spPr>
              <a:xfrm>
                <a:off x="2710005" y="4836177"/>
                <a:ext cx="3332579"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𝑝</m:t>
                      </m:r>
                      <m:r>
                        <a:rPr lang="en-GB" sz="2800" b="0" i="1" smtClean="0">
                          <a:latin typeface="Cambria Math" panose="02040503050406030204" pitchFamily="18" charset="0"/>
                          <a:cs typeface="Arial" panose="020B0604020202020204" pitchFamily="34" charset="0"/>
                        </a:rPr>
                        <m:t>=0.127 </m:t>
                      </m:r>
                      <m:r>
                        <a:rPr lang="en-GB" sz="2800" b="0" i="1" smtClean="0">
                          <a:latin typeface="Cambria Math" panose="02040503050406030204" pitchFamily="18" charset="0"/>
                          <a:cs typeface="Arial" panose="020B0604020202020204" pitchFamily="34" charset="0"/>
                        </a:rPr>
                        <m:t>𝑘𝑔</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−1</m:t>
                          </m:r>
                        </m:sup>
                      </m:sSup>
                    </m:oMath>
                  </m:oMathPara>
                </a14:m>
                <a:endParaRPr lang="en-GB" sz="2800" err="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A5DBE821-07DA-BA3A-2DBB-5F49AAB804F3}"/>
                  </a:ext>
                </a:extLst>
              </p:cNvPr>
              <p:cNvSpPr txBox="1">
                <a:spLocks noRot="1" noChangeAspect="1" noMove="1" noResize="1" noEditPoints="1" noAdjustHandles="1" noChangeArrowheads="1" noChangeShapeType="1" noTextEdit="1"/>
              </p:cNvSpPr>
              <p:nvPr/>
            </p:nvSpPr>
            <p:spPr>
              <a:xfrm>
                <a:off x="2710005" y="4836177"/>
                <a:ext cx="3332579" cy="67710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596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267A8-C102-C547-8A9C-38BD53D8F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888EB-C6A2-0EEB-4A93-79C62A76B40F}"/>
              </a:ext>
            </a:extLst>
          </p:cNvPr>
          <p:cNvSpPr>
            <a:spLocks noGrp="1"/>
          </p:cNvSpPr>
          <p:nvPr>
            <p:ph type="title"/>
          </p:nvPr>
        </p:nvSpPr>
        <p:spPr/>
        <p:txBody>
          <a:bodyPr>
            <a:normAutofit fontScale="90000"/>
          </a:bodyPr>
          <a:lstStyle/>
          <a:p>
            <a:r>
              <a:rPr lang="en-GB" dirty="0"/>
              <a:t>Exercise</a:t>
            </a:r>
          </a:p>
        </p:txBody>
      </p:sp>
      <p:sp>
        <p:nvSpPr>
          <p:cNvPr id="3" name="Text Placeholder 2">
            <a:extLst>
              <a:ext uri="{FF2B5EF4-FFF2-40B4-BE49-F238E27FC236}">
                <a16:creationId xmlns:a16="http://schemas.microsoft.com/office/drawing/2014/main" id="{ECEE5569-90F9-AD99-2BC6-D31ACBA13872}"/>
              </a:ext>
            </a:extLst>
          </p:cNvPr>
          <p:cNvSpPr>
            <a:spLocks noGrp="1"/>
          </p:cNvSpPr>
          <p:nvPr>
            <p:ph type="body" sz="quarter" idx="10"/>
          </p:nvPr>
        </p:nvSpPr>
        <p:spPr>
          <a:xfrm>
            <a:off x="122292" y="461664"/>
            <a:ext cx="8899415" cy="867930"/>
          </a:xfrm>
        </p:spPr>
        <p:txBody>
          <a:bodyPr/>
          <a:lstStyle/>
          <a:p>
            <a:r>
              <a:rPr lang="en-GB" dirty="0"/>
              <a:t>Calculate the momentum of a 630 g trolly which travels 14 cm in 300 </a:t>
            </a:r>
            <a:r>
              <a:rPr lang="en-GB" dirty="0" err="1"/>
              <a:t>ms</a:t>
            </a:r>
            <a:r>
              <a:rPr lang="en-GB" dirty="0"/>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86E737-C66D-1321-DF14-4F2942E6181B}"/>
                  </a:ext>
                </a:extLst>
              </p:cNvPr>
              <p:cNvSpPr txBox="1"/>
              <p:nvPr/>
            </p:nvSpPr>
            <p:spPr>
              <a:xfrm>
                <a:off x="6736877" y="5894578"/>
                <a:ext cx="2019271"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𝑣</m:t>
                      </m:r>
                      <m:r>
                        <a:rPr lang="en-GB" b="0" i="1" smtClean="0">
                          <a:latin typeface="Cambria Math" panose="02040503050406030204" pitchFamily="18" charset="0"/>
                          <a:cs typeface="Arial" panose="020B0604020202020204" pitchFamily="34" charset="0"/>
                        </a:rPr>
                        <m:t>=0.4667 </m:t>
                      </m:r>
                      <m:r>
                        <a:rPr lang="en-GB" b="0" i="1" smtClean="0">
                          <a:latin typeface="Cambria Math" panose="02040503050406030204" pitchFamily="18" charset="0"/>
                          <a:cs typeface="Arial" panose="020B0604020202020204" pitchFamily="34" charset="0"/>
                        </a:rPr>
                        <m:t>𝑚</m:t>
                      </m:r>
                      <m:r>
                        <a:rPr lang="en-GB" b="0" i="1" smtClean="0">
                          <a:latin typeface="Cambria Math" panose="02040503050406030204" pitchFamily="18" charset="0"/>
                          <a:cs typeface="Arial" panose="020B0604020202020204" pitchFamily="34" charset="0"/>
                        </a:rPr>
                        <m:t> </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𝑠</m:t>
                          </m:r>
                        </m:e>
                        <m:sup>
                          <m:r>
                            <a:rPr lang="en-GB" b="0" i="1" smtClean="0">
                              <a:latin typeface="Cambria Math" panose="02040503050406030204" pitchFamily="18" charset="0"/>
                              <a:cs typeface="Arial" panose="020B0604020202020204" pitchFamily="34" charset="0"/>
                            </a:rPr>
                            <m:t>−1</m:t>
                          </m:r>
                        </m:sup>
                      </m:sSup>
                    </m:oMath>
                  </m:oMathPara>
                </a14:m>
                <a:endParaRPr lang="en-GB"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DD86E737-C66D-1321-DF14-4F2942E6181B}"/>
                  </a:ext>
                </a:extLst>
              </p:cNvPr>
              <p:cNvSpPr txBox="1">
                <a:spLocks noRot="1" noChangeAspect="1" noMove="1" noResize="1" noEditPoints="1" noAdjustHandles="1" noChangeArrowheads="1" noChangeShapeType="1" noTextEdit="1"/>
              </p:cNvSpPr>
              <p:nvPr/>
            </p:nvSpPr>
            <p:spPr>
              <a:xfrm>
                <a:off x="6736877" y="5894578"/>
                <a:ext cx="2019271" cy="52322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862FF2-9A4D-EC46-C5AE-5E15B054FB6C}"/>
                  </a:ext>
                </a:extLst>
              </p:cNvPr>
              <p:cNvSpPr txBox="1"/>
              <p:nvPr/>
            </p:nvSpPr>
            <p:spPr>
              <a:xfrm>
                <a:off x="6736877" y="6319392"/>
                <a:ext cx="2213298"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𝑝</m:t>
                      </m:r>
                      <m:r>
                        <a:rPr lang="en-GB" b="0" i="1" smtClean="0">
                          <a:latin typeface="Cambria Math" panose="02040503050406030204" pitchFamily="18" charset="0"/>
                          <a:cs typeface="Arial" panose="020B0604020202020204" pitchFamily="34" charset="0"/>
                        </a:rPr>
                        <m:t>=0.294 </m:t>
                      </m:r>
                      <m:r>
                        <a:rPr lang="en-GB" b="0" i="1" smtClean="0">
                          <a:latin typeface="Cambria Math" panose="02040503050406030204" pitchFamily="18" charset="0"/>
                          <a:cs typeface="Arial" panose="020B0604020202020204" pitchFamily="34" charset="0"/>
                        </a:rPr>
                        <m:t>𝑘𝑔</m:t>
                      </m:r>
                      <m:r>
                        <a:rPr lang="en-GB" b="0" i="1" smtClean="0">
                          <a:latin typeface="Cambria Math" panose="02040503050406030204" pitchFamily="18" charset="0"/>
                          <a:cs typeface="Arial" panose="020B0604020202020204" pitchFamily="34" charset="0"/>
                        </a:rPr>
                        <m:t> </m:t>
                      </m:r>
                      <m:r>
                        <a:rPr lang="en-GB" b="0" i="1" smtClean="0">
                          <a:latin typeface="Cambria Math" panose="02040503050406030204" pitchFamily="18" charset="0"/>
                          <a:cs typeface="Arial" panose="020B0604020202020204" pitchFamily="34" charset="0"/>
                        </a:rPr>
                        <m:t>𝑚</m:t>
                      </m:r>
                      <m:r>
                        <a:rPr lang="en-GB" b="0" i="1" smtClean="0">
                          <a:latin typeface="Cambria Math" panose="02040503050406030204" pitchFamily="18" charset="0"/>
                          <a:cs typeface="Arial" panose="020B0604020202020204" pitchFamily="34" charset="0"/>
                        </a:rPr>
                        <m:t> </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𝑠</m:t>
                          </m:r>
                        </m:e>
                        <m:sup>
                          <m:r>
                            <a:rPr lang="en-GB" b="0" i="1" smtClean="0">
                              <a:latin typeface="Cambria Math" panose="02040503050406030204" pitchFamily="18" charset="0"/>
                              <a:cs typeface="Arial" panose="020B0604020202020204" pitchFamily="34" charset="0"/>
                            </a:rPr>
                            <m:t>−1</m:t>
                          </m:r>
                        </m:sup>
                      </m:sSup>
                    </m:oMath>
                  </m:oMathPara>
                </a14:m>
                <a:endParaRPr lang="en-GB"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51862FF2-9A4D-EC46-C5AE-5E15B054FB6C}"/>
                  </a:ext>
                </a:extLst>
              </p:cNvPr>
              <p:cNvSpPr txBox="1">
                <a:spLocks noRot="1" noChangeAspect="1" noMove="1" noResize="1" noEditPoints="1" noAdjustHandles="1" noChangeArrowheads="1" noChangeShapeType="1" noTextEdit="1"/>
              </p:cNvSpPr>
              <p:nvPr/>
            </p:nvSpPr>
            <p:spPr>
              <a:xfrm>
                <a:off x="6736877" y="6319392"/>
                <a:ext cx="2213298" cy="52322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5840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A0215-3507-18EF-CAFA-E56A69B5F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563C1-6FA8-A663-8198-D35E032B7DC7}"/>
              </a:ext>
            </a:extLst>
          </p:cNvPr>
          <p:cNvSpPr>
            <a:spLocks noGrp="1"/>
          </p:cNvSpPr>
          <p:nvPr>
            <p:ph type="title"/>
          </p:nvPr>
        </p:nvSpPr>
        <p:spPr/>
        <p:txBody>
          <a:bodyPr>
            <a:normAutofit fontScale="90000"/>
          </a:bodyPr>
          <a:lstStyle/>
          <a:p>
            <a:r>
              <a:rPr lang="en-GB" dirty="0"/>
              <a:t>Exercise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6A523FB-CB9C-2FD9-AF9A-140EDBA42A20}"/>
                  </a:ext>
                </a:extLst>
              </p:cNvPr>
              <p:cNvSpPr>
                <a:spLocks noGrp="1"/>
              </p:cNvSpPr>
              <p:nvPr>
                <p:ph type="body" sz="quarter" idx="10"/>
              </p:nvPr>
            </p:nvSpPr>
            <p:spPr>
              <a:xfrm>
                <a:off x="122292" y="461664"/>
                <a:ext cx="8899415" cy="1643527"/>
              </a:xfrm>
            </p:spPr>
            <p:txBody>
              <a:bodyPr/>
              <a:lstStyle/>
              <a:p>
                <a:r>
                  <a:rPr lang="en-GB" dirty="0"/>
                  <a:t>Calculate the momentum of the MV Dali when traveling at 14 kmph and fully laden with a gross mass of </a:t>
                </a:r>
                <a14:m>
                  <m:oMath xmlns:m="http://schemas.openxmlformats.org/officeDocument/2006/math">
                    <m:r>
                      <a:rPr lang="en-GB" b="0" i="1" smtClean="0">
                        <a:latin typeface="Cambria Math" panose="02040503050406030204" pitchFamily="18" charset="0"/>
                      </a:rPr>
                      <m:t>149 000 000 </m:t>
                    </m:r>
                    <m:r>
                      <a:rPr lang="en-GB" b="0" i="1" smtClean="0">
                        <a:latin typeface="Cambria Math" panose="02040503050406030204" pitchFamily="18" charset="0"/>
                      </a:rPr>
                      <m:t>𝑘𝑔</m:t>
                    </m:r>
                    <m:r>
                      <a:rPr lang="en-GB" b="0" i="1" smtClean="0">
                        <a:latin typeface="Cambria Math" panose="02040503050406030204" pitchFamily="18" charset="0"/>
                      </a:rPr>
                      <m:t>.</m:t>
                    </m:r>
                  </m:oMath>
                </a14:m>
                <a:r>
                  <a:rPr lang="en-GB" dirty="0"/>
                  <a:t> Give your answer in scientific notation to 2 significant figures.</a:t>
                </a:r>
              </a:p>
            </p:txBody>
          </p:sp>
        </mc:Choice>
        <mc:Fallback xmlns="">
          <p:sp>
            <p:nvSpPr>
              <p:cNvPr id="3" name="Text Placeholder 2">
                <a:extLst>
                  <a:ext uri="{FF2B5EF4-FFF2-40B4-BE49-F238E27FC236}">
                    <a16:creationId xmlns:a16="http://schemas.microsoft.com/office/drawing/2014/main" id="{F6A523FB-CB9C-2FD9-AF9A-140EDBA42A20}"/>
                  </a:ext>
                </a:extLst>
              </p:cNvPr>
              <p:cNvSpPr>
                <a:spLocks noGrp="1" noRot="1" noChangeAspect="1" noMove="1" noResize="1" noEditPoints="1" noAdjustHandles="1" noChangeArrowheads="1" noChangeShapeType="1" noTextEdit="1"/>
              </p:cNvSpPr>
              <p:nvPr>
                <p:ph type="body" sz="quarter" idx="10"/>
              </p:nvPr>
            </p:nvSpPr>
            <p:spPr>
              <a:xfrm>
                <a:off x="122292" y="461664"/>
                <a:ext cx="8899415" cy="1643527"/>
              </a:xfrm>
              <a:blipFill>
                <a:blip r:embed="rId2"/>
                <a:stretch>
                  <a:fillRect l="-1370" t="-6691" r="-2260" b="-96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590C1FA-B5DC-A64A-D133-6645E4E25928}"/>
                  </a:ext>
                </a:extLst>
              </p:cNvPr>
              <p:cNvSpPr txBox="1"/>
              <p:nvPr/>
            </p:nvSpPr>
            <p:spPr>
              <a:xfrm>
                <a:off x="6433371" y="6334780"/>
                <a:ext cx="2588336"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𝑝</m:t>
                      </m:r>
                      <m:r>
                        <a:rPr lang="en-GB" b="0" i="1" smtClean="0">
                          <a:latin typeface="Cambria Math" panose="02040503050406030204" pitchFamily="18" charset="0"/>
                          <a:cs typeface="Arial" panose="020B0604020202020204" pitchFamily="34" charset="0"/>
                        </a:rPr>
                        <m:t>=5.6×</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10</m:t>
                          </m:r>
                        </m:e>
                        <m:sup>
                          <m:r>
                            <a:rPr lang="en-GB" b="0" i="1" smtClean="0">
                              <a:latin typeface="Cambria Math" panose="02040503050406030204" pitchFamily="18" charset="0"/>
                              <a:cs typeface="Arial" panose="020B0604020202020204" pitchFamily="34" charset="0"/>
                            </a:rPr>
                            <m:t>8</m:t>
                          </m:r>
                        </m:sup>
                      </m:sSup>
                      <m:r>
                        <a:rPr lang="en-GB" b="0" i="1" smtClean="0">
                          <a:latin typeface="Cambria Math" panose="02040503050406030204" pitchFamily="18" charset="0"/>
                          <a:cs typeface="Arial" panose="020B0604020202020204" pitchFamily="34" charset="0"/>
                        </a:rPr>
                        <m:t> </m:t>
                      </m:r>
                      <m:r>
                        <a:rPr lang="en-GB" b="0" i="1" smtClean="0">
                          <a:latin typeface="Cambria Math" panose="02040503050406030204" pitchFamily="18" charset="0"/>
                          <a:cs typeface="Arial" panose="020B0604020202020204" pitchFamily="34" charset="0"/>
                        </a:rPr>
                        <m:t>𝑘𝑔</m:t>
                      </m:r>
                      <m:r>
                        <a:rPr lang="en-GB" b="0" i="1" smtClean="0">
                          <a:latin typeface="Cambria Math" panose="02040503050406030204" pitchFamily="18" charset="0"/>
                          <a:cs typeface="Arial" panose="020B0604020202020204" pitchFamily="34" charset="0"/>
                        </a:rPr>
                        <m:t> </m:t>
                      </m:r>
                      <m:r>
                        <a:rPr lang="en-GB" b="0" i="1" smtClean="0">
                          <a:latin typeface="Cambria Math" panose="02040503050406030204" pitchFamily="18" charset="0"/>
                          <a:cs typeface="Arial" panose="020B0604020202020204" pitchFamily="34" charset="0"/>
                        </a:rPr>
                        <m:t>𝑚</m:t>
                      </m:r>
                      <m:r>
                        <a:rPr lang="en-GB" b="0" i="1" smtClean="0">
                          <a:latin typeface="Cambria Math" panose="02040503050406030204" pitchFamily="18" charset="0"/>
                          <a:cs typeface="Arial" panose="020B0604020202020204" pitchFamily="34" charset="0"/>
                        </a:rPr>
                        <m:t> </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𝑠</m:t>
                          </m:r>
                        </m:e>
                        <m:sup>
                          <m:r>
                            <a:rPr lang="en-GB" b="0" i="1" smtClean="0">
                              <a:latin typeface="Cambria Math" panose="02040503050406030204" pitchFamily="18" charset="0"/>
                              <a:cs typeface="Arial" panose="020B0604020202020204" pitchFamily="34" charset="0"/>
                            </a:rPr>
                            <m:t>−1</m:t>
                          </m:r>
                        </m:sup>
                      </m:sSup>
                    </m:oMath>
                  </m:oMathPara>
                </a14:m>
                <a:endParaRPr lang="en-GB"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8590C1FA-B5DC-A64A-D133-6645E4E25928}"/>
                  </a:ext>
                </a:extLst>
              </p:cNvPr>
              <p:cNvSpPr txBox="1">
                <a:spLocks noRot="1" noChangeAspect="1" noMove="1" noResize="1" noEditPoints="1" noAdjustHandles="1" noChangeArrowheads="1" noChangeShapeType="1" noTextEdit="1"/>
              </p:cNvSpPr>
              <p:nvPr/>
            </p:nvSpPr>
            <p:spPr>
              <a:xfrm>
                <a:off x="6433371" y="6334780"/>
                <a:ext cx="2588336" cy="523220"/>
              </a:xfrm>
              <a:prstGeom prst="rect">
                <a:avLst/>
              </a:prstGeom>
              <a:blipFill>
                <a:blip r:embed="rId3"/>
                <a:stretch>
                  <a:fillRect/>
                </a:stretch>
              </a:blipFill>
            </p:spPr>
            <p:txBody>
              <a:bodyPr/>
              <a:lstStyle/>
              <a:p>
                <a:r>
                  <a:rPr lang="en-GB">
                    <a:noFill/>
                  </a:rPr>
                  <a:t> </a:t>
                </a:r>
              </a:p>
            </p:txBody>
          </p:sp>
        </mc:Fallback>
      </mc:AlternateContent>
      <p:sp>
        <p:nvSpPr>
          <p:cNvPr id="4" name="Freeform: Shape 3">
            <a:extLst>
              <a:ext uri="{FF2B5EF4-FFF2-40B4-BE49-F238E27FC236}">
                <a16:creationId xmlns:a16="http://schemas.microsoft.com/office/drawing/2014/main" id="{883B8EAF-387A-4CBE-77F7-159370C2AFC6}"/>
              </a:ext>
            </a:extLst>
          </p:cNvPr>
          <p:cNvSpPr/>
          <p:nvPr/>
        </p:nvSpPr>
        <p:spPr>
          <a:xfrm>
            <a:off x="6736877" y="1939027"/>
            <a:ext cx="1600200" cy="480060"/>
          </a:xfrm>
          <a:custGeom>
            <a:avLst/>
            <a:gdLst>
              <a:gd name="connsiteX0" fmla="*/ 68580 w 1600200"/>
              <a:gd name="connsiteY0" fmla="*/ 22860 h 480060"/>
              <a:gd name="connsiteX1" fmla="*/ 68580 w 1600200"/>
              <a:gd name="connsiteY1" fmla="*/ 262890 h 480060"/>
              <a:gd name="connsiteX2" fmla="*/ 0 w 1600200"/>
              <a:gd name="connsiteY2" fmla="*/ 274320 h 480060"/>
              <a:gd name="connsiteX3" fmla="*/ 57150 w 1600200"/>
              <a:gd name="connsiteY3" fmla="*/ 457200 h 480060"/>
              <a:gd name="connsiteX4" fmla="*/ 1531620 w 1600200"/>
              <a:gd name="connsiteY4" fmla="*/ 480060 h 480060"/>
              <a:gd name="connsiteX5" fmla="*/ 1600200 w 1600200"/>
              <a:gd name="connsiteY5" fmla="*/ 285750 h 480060"/>
              <a:gd name="connsiteX6" fmla="*/ 1463040 w 1600200"/>
              <a:gd name="connsiteY6" fmla="*/ 285750 h 480060"/>
              <a:gd name="connsiteX7" fmla="*/ 1463040 w 1600200"/>
              <a:gd name="connsiteY7" fmla="*/ 194310 h 480060"/>
              <a:gd name="connsiteX8" fmla="*/ 1245870 w 1600200"/>
              <a:gd name="connsiteY8" fmla="*/ 194310 h 480060"/>
              <a:gd name="connsiteX9" fmla="*/ 1245870 w 1600200"/>
              <a:gd name="connsiteY9" fmla="*/ 45720 h 480060"/>
              <a:gd name="connsiteX10" fmla="*/ 1005840 w 1600200"/>
              <a:gd name="connsiteY10" fmla="*/ 34290 h 480060"/>
              <a:gd name="connsiteX11" fmla="*/ 994410 w 1600200"/>
              <a:gd name="connsiteY11" fmla="*/ 91440 h 480060"/>
              <a:gd name="connsiteX12" fmla="*/ 937260 w 1600200"/>
              <a:gd name="connsiteY12" fmla="*/ 102870 h 480060"/>
              <a:gd name="connsiteX13" fmla="*/ 925830 w 1600200"/>
              <a:gd name="connsiteY13" fmla="*/ 0 h 480060"/>
              <a:gd name="connsiteX14" fmla="*/ 68580 w 1600200"/>
              <a:gd name="connsiteY14" fmla="*/ 2286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0200" h="480060">
                <a:moveTo>
                  <a:pt x="68580" y="22860"/>
                </a:moveTo>
                <a:lnTo>
                  <a:pt x="68580" y="262890"/>
                </a:lnTo>
                <a:lnTo>
                  <a:pt x="0" y="274320"/>
                </a:lnTo>
                <a:lnTo>
                  <a:pt x="57150" y="457200"/>
                </a:lnTo>
                <a:lnTo>
                  <a:pt x="1531620" y="480060"/>
                </a:lnTo>
                <a:lnTo>
                  <a:pt x="1600200" y="285750"/>
                </a:lnTo>
                <a:lnTo>
                  <a:pt x="1463040" y="285750"/>
                </a:lnTo>
                <a:lnTo>
                  <a:pt x="1463040" y="194310"/>
                </a:lnTo>
                <a:lnTo>
                  <a:pt x="1245870" y="194310"/>
                </a:lnTo>
                <a:lnTo>
                  <a:pt x="1245870" y="45720"/>
                </a:lnTo>
                <a:lnTo>
                  <a:pt x="1005840" y="34290"/>
                </a:lnTo>
                <a:lnTo>
                  <a:pt x="994410" y="91440"/>
                </a:lnTo>
                <a:lnTo>
                  <a:pt x="937260" y="102870"/>
                </a:lnTo>
                <a:lnTo>
                  <a:pt x="925830" y="0"/>
                </a:lnTo>
                <a:lnTo>
                  <a:pt x="68580" y="2286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00BB50C4-5B5C-555A-5E5B-0D765277935B}"/>
              </a:ext>
            </a:extLst>
          </p:cNvPr>
          <p:cNvCxnSpPr/>
          <p:nvPr/>
        </p:nvCxnSpPr>
        <p:spPr>
          <a:xfrm>
            <a:off x="6441556" y="2419087"/>
            <a:ext cx="2321058"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90182F5-E9AF-2051-D6B4-61FE1FC095E4}"/>
              </a:ext>
            </a:extLst>
          </p:cNvPr>
          <p:cNvCxnSpPr>
            <a:stCxn id="4" idx="1"/>
            <a:endCxn id="4" idx="5"/>
          </p:cNvCxnSpPr>
          <p:nvPr/>
        </p:nvCxnSpPr>
        <p:spPr>
          <a:xfrm>
            <a:off x="6805457" y="2201917"/>
            <a:ext cx="1531620" cy="2286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04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1E748-9D12-9679-35AC-F3E441120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7280D-0EAC-A950-B502-3C6F94BEC97B}"/>
              </a:ext>
            </a:extLst>
          </p:cNvPr>
          <p:cNvSpPr>
            <a:spLocks noGrp="1"/>
          </p:cNvSpPr>
          <p:nvPr>
            <p:ph type="title"/>
          </p:nvPr>
        </p:nvSpPr>
        <p:spPr/>
        <p:txBody>
          <a:bodyPr>
            <a:normAutofit fontScale="90000"/>
          </a:bodyPr>
          <a:lstStyle/>
          <a:p>
            <a:r>
              <a:rPr lang="en-GB" dirty="0"/>
              <a:t>Exercise</a:t>
            </a:r>
          </a:p>
        </p:txBody>
      </p:sp>
      <p:sp>
        <p:nvSpPr>
          <p:cNvPr id="3" name="Text Placeholder 2">
            <a:extLst>
              <a:ext uri="{FF2B5EF4-FFF2-40B4-BE49-F238E27FC236}">
                <a16:creationId xmlns:a16="http://schemas.microsoft.com/office/drawing/2014/main" id="{69BE3649-6A02-002F-F109-72B90D318D34}"/>
              </a:ext>
            </a:extLst>
          </p:cNvPr>
          <p:cNvSpPr>
            <a:spLocks noGrp="1"/>
          </p:cNvSpPr>
          <p:nvPr>
            <p:ph type="body" sz="quarter" idx="10"/>
          </p:nvPr>
        </p:nvSpPr>
        <p:spPr>
          <a:xfrm>
            <a:off x="122292" y="461664"/>
            <a:ext cx="8899415" cy="867930"/>
          </a:xfrm>
        </p:spPr>
        <p:txBody>
          <a:bodyPr/>
          <a:lstStyle/>
          <a:p>
            <a:r>
              <a:rPr lang="en-GB" dirty="0"/>
              <a:t>Calculate the momentum of a 630 g trolly which travels 14 cm in 300 </a:t>
            </a:r>
            <a:r>
              <a:rPr lang="en-GB" dirty="0" err="1"/>
              <a:t>ms</a:t>
            </a:r>
            <a:r>
              <a:rPr lang="en-GB" dirty="0"/>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1CE3CE9-825F-EBEF-B0FD-6A92D12DEC70}"/>
                  </a:ext>
                </a:extLst>
              </p:cNvPr>
              <p:cNvSpPr txBox="1"/>
              <p:nvPr/>
            </p:nvSpPr>
            <p:spPr>
              <a:xfrm>
                <a:off x="6736877" y="5894578"/>
                <a:ext cx="2019271"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𝑣</m:t>
                      </m:r>
                      <m:r>
                        <a:rPr lang="en-GB" b="0" i="1" smtClean="0">
                          <a:latin typeface="Cambria Math" panose="02040503050406030204" pitchFamily="18" charset="0"/>
                          <a:cs typeface="Arial" panose="020B0604020202020204" pitchFamily="34" charset="0"/>
                        </a:rPr>
                        <m:t>=0.4667 </m:t>
                      </m:r>
                      <m:r>
                        <a:rPr lang="en-GB" b="0" i="1" smtClean="0">
                          <a:latin typeface="Cambria Math" panose="02040503050406030204" pitchFamily="18" charset="0"/>
                          <a:cs typeface="Arial" panose="020B0604020202020204" pitchFamily="34" charset="0"/>
                        </a:rPr>
                        <m:t>𝑚</m:t>
                      </m:r>
                      <m:r>
                        <a:rPr lang="en-GB" b="0" i="1" smtClean="0">
                          <a:latin typeface="Cambria Math" panose="02040503050406030204" pitchFamily="18" charset="0"/>
                          <a:cs typeface="Arial" panose="020B0604020202020204" pitchFamily="34" charset="0"/>
                        </a:rPr>
                        <m:t> </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𝑠</m:t>
                          </m:r>
                        </m:e>
                        <m:sup>
                          <m:r>
                            <a:rPr lang="en-GB" b="0" i="1" smtClean="0">
                              <a:latin typeface="Cambria Math" panose="02040503050406030204" pitchFamily="18" charset="0"/>
                              <a:cs typeface="Arial" panose="020B0604020202020204" pitchFamily="34" charset="0"/>
                            </a:rPr>
                            <m:t>−1</m:t>
                          </m:r>
                        </m:sup>
                      </m:sSup>
                    </m:oMath>
                  </m:oMathPara>
                </a14:m>
                <a:endParaRPr lang="en-GB"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41CE3CE9-825F-EBEF-B0FD-6A92D12DEC70}"/>
                  </a:ext>
                </a:extLst>
              </p:cNvPr>
              <p:cNvSpPr txBox="1">
                <a:spLocks noRot="1" noChangeAspect="1" noMove="1" noResize="1" noEditPoints="1" noAdjustHandles="1" noChangeArrowheads="1" noChangeShapeType="1" noTextEdit="1"/>
              </p:cNvSpPr>
              <p:nvPr/>
            </p:nvSpPr>
            <p:spPr>
              <a:xfrm>
                <a:off x="6736877" y="5894578"/>
                <a:ext cx="2019271" cy="52322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4ABAB75-22B9-A5FD-3037-88F65D481053}"/>
                  </a:ext>
                </a:extLst>
              </p:cNvPr>
              <p:cNvSpPr txBox="1"/>
              <p:nvPr/>
            </p:nvSpPr>
            <p:spPr>
              <a:xfrm>
                <a:off x="6736877" y="6319392"/>
                <a:ext cx="2213298"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𝑝</m:t>
                      </m:r>
                      <m:r>
                        <a:rPr lang="en-GB" b="0" i="1" smtClean="0">
                          <a:latin typeface="Cambria Math" panose="02040503050406030204" pitchFamily="18" charset="0"/>
                          <a:cs typeface="Arial" panose="020B0604020202020204" pitchFamily="34" charset="0"/>
                        </a:rPr>
                        <m:t>=0.294 </m:t>
                      </m:r>
                      <m:r>
                        <a:rPr lang="en-GB" b="0" i="1" smtClean="0">
                          <a:latin typeface="Cambria Math" panose="02040503050406030204" pitchFamily="18" charset="0"/>
                          <a:cs typeface="Arial" panose="020B0604020202020204" pitchFamily="34" charset="0"/>
                        </a:rPr>
                        <m:t>𝑘𝑔</m:t>
                      </m:r>
                      <m:r>
                        <a:rPr lang="en-GB" b="0" i="1" smtClean="0">
                          <a:latin typeface="Cambria Math" panose="02040503050406030204" pitchFamily="18" charset="0"/>
                          <a:cs typeface="Arial" panose="020B0604020202020204" pitchFamily="34" charset="0"/>
                        </a:rPr>
                        <m:t> </m:t>
                      </m:r>
                      <m:r>
                        <a:rPr lang="en-GB" b="0" i="1" smtClean="0">
                          <a:latin typeface="Cambria Math" panose="02040503050406030204" pitchFamily="18" charset="0"/>
                          <a:cs typeface="Arial" panose="020B0604020202020204" pitchFamily="34" charset="0"/>
                        </a:rPr>
                        <m:t>𝑚</m:t>
                      </m:r>
                      <m:r>
                        <a:rPr lang="en-GB" b="0" i="1" smtClean="0">
                          <a:latin typeface="Cambria Math" panose="02040503050406030204" pitchFamily="18" charset="0"/>
                          <a:cs typeface="Arial" panose="020B0604020202020204" pitchFamily="34" charset="0"/>
                        </a:rPr>
                        <m:t> </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𝑠</m:t>
                          </m:r>
                        </m:e>
                        <m:sup>
                          <m:r>
                            <a:rPr lang="en-GB" b="0" i="1" smtClean="0">
                              <a:latin typeface="Cambria Math" panose="02040503050406030204" pitchFamily="18" charset="0"/>
                              <a:cs typeface="Arial" panose="020B0604020202020204" pitchFamily="34" charset="0"/>
                            </a:rPr>
                            <m:t>−1</m:t>
                          </m:r>
                        </m:sup>
                      </m:sSup>
                    </m:oMath>
                  </m:oMathPara>
                </a14:m>
                <a:endParaRPr lang="en-GB"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44ABAB75-22B9-A5FD-3037-88F65D481053}"/>
                  </a:ext>
                </a:extLst>
              </p:cNvPr>
              <p:cNvSpPr txBox="1">
                <a:spLocks noRot="1" noChangeAspect="1" noMove="1" noResize="1" noEditPoints="1" noAdjustHandles="1" noChangeArrowheads="1" noChangeShapeType="1" noTextEdit="1"/>
              </p:cNvSpPr>
              <p:nvPr/>
            </p:nvSpPr>
            <p:spPr>
              <a:xfrm>
                <a:off x="6736877" y="6319392"/>
                <a:ext cx="2213298" cy="52322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127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BD2C7-C813-6980-0EAF-AEF184388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822F3-4BCF-A516-9121-DB5E6B6E31C8}"/>
              </a:ext>
            </a:extLst>
          </p:cNvPr>
          <p:cNvSpPr>
            <a:spLocks noGrp="1"/>
          </p:cNvSpPr>
          <p:nvPr>
            <p:ph type="title"/>
          </p:nvPr>
        </p:nvSpPr>
        <p:spPr/>
        <p:txBody>
          <a:bodyPr>
            <a:normAutofit fontScale="90000"/>
          </a:bodyPr>
          <a:lstStyle/>
          <a:p>
            <a:r>
              <a:rPr lang="en-GB" dirty="0"/>
              <a:t>Exercise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321327-C48A-2830-8F96-B35612E60E3D}"/>
                  </a:ext>
                </a:extLst>
              </p:cNvPr>
              <p:cNvSpPr>
                <a:spLocks noGrp="1"/>
              </p:cNvSpPr>
              <p:nvPr>
                <p:ph type="body" sz="quarter" idx="10"/>
              </p:nvPr>
            </p:nvSpPr>
            <p:spPr>
              <a:xfrm>
                <a:off x="122292" y="461664"/>
                <a:ext cx="8899415" cy="867930"/>
              </a:xfrm>
            </p:spPr>
            <p:txBody>
              <a:bodyPr/>
              <a:lstStyle/>
              <a:p>
                <a:r>
                  <a:rPr lang="en-GB" dirty="0"/>
                  <a:t>A 630 g trolly has a momentum of </a:t>
                </a:r>
                <a14:m>
                  <m:oMath xmlns:m="http://schemas.openxmlformats.org/officeDocument/2006/math">
                    <m:r>
                      <a:rPr lang="en-GB" b="0" i="1" smtClean="0">
                        <a:latin typeface="Cambria Math" panose="02040503050406030204" pitchFamily="18" charset="0"/>
                      </a:rPr>
                      <m:t>1 </m:t>
                    </m:r>
                    <m:r>
                      <a:rPr lang="en-GB" b="0" i="1" smtClean="0">
                        <a:latin typeface="Cambria Math" panose="02040503050406030204" pitchFamily="18" charset="0"/>
                      </a:rPr>
                      <m:t>𝑘𝑔</m:t>
                    </m:r>
                    <m:r>
                      <a:rPr lang="en-GB" b="0" i="1" smtClean="0">
                        <a:latin typeface="Cambria Math" panose="02040503050406030204" pitchFamily="18" charset="0"/>
                      </a:rPr>
                      <m:t> </m:t>
                    </m:r>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t> what is its velocity?</a:t>
                </a:r>
              </a:p>
            </p:txBody>
          </p:sp>
        </mc:Choice>
        <mc:Fallback xmlns="">
          <p:sp>
            <p:nvSpPr>
              <p:cNvPr id="3" name="Text Placeholder 2">
                <a:extLst>
                  <a:ext uri="{FF2B5EF4-FFF2-40B4-BE49-F238E27FC236}">
                    <a16:creationId xmlns:a16="http://schemas.microsoft.com/office/drawing/2014/main" id="{04321327-C48A-2830-8F96-B35612E60E3D}"/>
                  </a:ext>
                </a:extLst>
              </p:cNvPr>
              <p:cNvSpPr>
                <a:spLocks noGrp="1" noRot="1" noChangeAspect="1" noMove="1" noResize="1" noEditPoints="1" noAdjustHandles="1" noChangeArrowheads="1" noChangeShapeType="1" noTextEdit="1"/>
              </p:cNvSpPr>
              <p:nvPr>
                <p:ph type="body" sz="quarter" idx="10"/>
              </p:nvPr>
            </p:nvSpPr>
            <p:spPr>
              <a:xfrm>
                <a:off x="122292" y="461664"/>
                <a:ext cx="8899415" cy="867930"/>
              </a:xfrm>
              <a:blipFill>
                <a:blip r:embed="rId2"/>
                <a:stretch>
                  <a:fillRect l="-1370" t="-12676" b="-190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166FB8-44A7-96E9-600B-7E1BE3938945}"/>
                  </a:ext>
                </a:extLst>
              </p:cNvPr>
              <p:cNvSpPr txBox="1"/>
              <p:nvPr/>
            </p:nvSpPr>
            <p:spPr>
              <a:xfrm>
                <a:off x="7022627" y="6134726"/>
                <a:ext cx="1762790"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𝑣</m:t>
                      </m:r>
                      <m:r>
                        <a:rPr lang="en-GB" b="0" i="1" smtClean="0">
                          <a:latin typeface="Cambria Math" panose="02040503050406030204" pitchFamily="18" charset="0"/>
                          <a:cs typeface="Arial" panose="020B0604020202020204" pitchFamily="34" charset="0"/>
                        </a:rPr>
                        <m:t>=1.59 </m:t>
                      </m:r>
                      <m:r>
                        <a:rPr lang="en-GB" b="0" i="1" smtClean="0">
                          <a:latin typeface="Cambria Math" panose="02040503050406030204" pitchFamily="18" charset="0"/>
                          <a:cs typeface="Arial" panose="020B0604020202020204" pitchFamily="34" charset="0"/>
                        </a:rPr>
                        <m:t>𝑚</m:t>
                      </m:r>
                      <m:r>
                        <a:rPr lang="en-GB" b="0" i="1" smtClean="0">
                          <a:latin typeface="Cambria Math" panose="02040503050406030204" pitchFamily="18" charset="0"/>
                          <a:cs typeface="Arial" panose="020B0604020202020204" pitchFamily="34" charset="0"/>
                        </a:rPr>
                        <m:t> </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𝑠</m:t>
                          </m:r>
                        </m:e>
                        <m:sup>
                          <m:r>
                            <a:rPr lang="en-GB" b="0" i="1" smtClean="0">
                              <a:latin typeface="Cambria Math" panose="02040503050406030204" pitchFamily="18" charset="0"/>
                              <a:cs typeface="Arial" panose="020B0604020202020204" pitchFamily="34" charset="0"/>
                            </a:rPr>
                            <m:t>−1</m:t>
                          </m:r>
                        </m:sup>
                      </m:sSup>
                    </m:oMath>
                  </m:oMathPara>
                </a14:m>
                <a:endParaRPr lang="en-GB"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36166FB8-44A7-96E9-600B-7E1BE3938945}"/>
                  </a:ext>
                </a:extLst>
              </p:cNvPr>
              <p:cNvSpPr txBox="1">
                <a:spLocks noRot="1" noChangeAspect="1" noMove="1" noResize="1" noEditPoints="1" noAdjustHandles="1" noChangeArrowheads="1" noChangeShapeType="1" noTextEdit="1"/>
              </p:cNvSpPr>
              <p:nvPr/>
            </p:nvSpPr>
            <p:spPr>
              <a:xfrm>
                <a:off x="7022627" y="6134726"/>
                <a:ext cx="1762790" cy="52322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945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190ED9-B3A3-6BA3-FAF2-C1507991E4AF}"/>
              </a:ext>
            </a:extLst>
          </p:cNvPr>
          <p:cNvSpPr txBox="1"/>
          <p:nvPr/>
        </p:nvSpPr>
        <p:spPr>
          <a:xfrm>
            <a:off x="5562600" y="3153062"/>
            <a:ext cx="3581400" cy="3108543"/>
          </a:xfrm>
          <a:prstGeom prst="rect">
            <a:avLst/>
          </a:prstGeom>
          <a:noFill/>
        </p:spPr>
        <p:txBody>
          <a:bodyPr wrap="square">
            <a:spAutoFit/>
          </a:bodyPr>
          <a:lstStyle/>
          <a:p>
            <a:r>
              <a:rPr lang="en-GB" sz="2800" i="0" dirty="0">
                <a:effectLst/>
              </a:rPr>
              <a:t>Voyager 1 launched in 1977 is the farthest man-made object from Earth. </a:t>
            </a:r>
          </a:p>
          <a:p>
            <a:r>
              <a:rPr lang="en-GB" sz="2800" i="0" dirty="0">
                <a:effectLst/>
              </a:rPr>
              <a:t>It travels with an almost constant velocity.</a:t>
            </a:r>
            <a:endParaRPr lang="en-IE" sz="2800" dirty="0"/>
          </a:p>
        </p:txBody>
      </p:sp>
      <p:grpSp>
        <p:nvGrpSpPr>
          <p:cNvPr id="4" name="Group 3">
            <a:extLst>
              <a:ext uri="{FF2B5EF4-FFF2-40B4-BE49-F238E27FC236}">
                <a16:creationId xmlns:a16="http://schemas.microsoft.com/office/drawing/2014/main" id="{2E6CE9AE-640D-B0E8-89A4-42E91C4F1B82}"/>
              </a:ext>
            </a:extLst>
          </p:cNvPr>
          <p:cNvGrpSpPr/>
          <p:nvPr/>
        </p:nvGrpSpPr>
        <p:grpSpPr>
          <a:xfrm>
            <a:off x="388032" y="2881664"/>
            <a:ext cx="5174568" cy="3754257"/>
            <a:chOff x="724126" y="3429000"/>
            <a:chExt cx="3844241" cy="2789077"/>
          </a:xfrm>
        </p:grpSpPr>
        <p:pic>
          <p:nvPicPr>
            <p:cNvPr id="2050" name="Picture 2" descr="Artist's rendering of the Voyager spacecraft, a small-bodied spacecraft with a large, central dish and multiple arms and antennas extending from the dish">
              <a:extLst>
                <a:ext uri="{FF2B5EF4-FFF2-40B4-BE49-F238E27FC236}">
                  <a16:creationId xmlns:a16="http://schemas.microsoft.com/office/drawing/2014/main" id="{1445804E-C0B1-70FD-6D52-84586D9B1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26" y="3429000"/>
              <a:ext cx="3844241" cy="2789077"/>
            </a:xfrm>
            <a:prstGeom prst="rect">
              <a:avLst/>
            </a:prstGeom>
            <a:solidFill>
              <a:schemeClr val="tx1"/>
            </a:solidFill>
          </p:spPr>
        </p:pic>
        <p:sp>
          <p:nvSpPr>
            <p:cNvPr id="2" name="TextBox 1">
              <a:hlinkClick r:id="rId3"/>
              <a:extLst>
                <a:ext uri="{FF2B5EF4-FFF2-40B4-BE49-F238E27FC236}">
                  <a16:creationId xmlns:a16="http://schemas.microsoft.com/office/drawing/2014/main" id="{DEC0FD04-2DC0-310B-CD68-7498482D3F98}"/>
                </a:ext>
              </a:extLst>
            </p:cNvPr>
            <p:cNvSpPr txBox="1"/>
            <p:nvPr/>
          </p:nvSpPr>
          <p:spPr>
            <a:xfrm>
              <a:off x="3097212" y="5764614"/>
              <a:ext cx="593045" cy="369332"/>
            </a:xfrm>
            <a:prstGeom prst="rect">
              <a:avLst/>
            </a:prstGeom>
            <a:noFill/>
          </p:spPr>
          <p:txBody>
            <a:bodyPr wrap="square" rtlCol="0">
              <a:spAutoFit/>
            </a:bodyPr>
            <a:lstStyle/>
            <a:p>
              <a:pPr algn="l"/>
              <a:r>
                <a:rPr lang="en-GB" err="1">
                  <a:solidFill>
                    <a:schemeClr val="bg1">
                      <a:lumMod val="50000"/>
                    </a:schemeClr>
                  </a:solidFill>
                </a:rPr>
                <a:t>cco</a:t>
              </a:r>
              <a:endParaRPr lang="en-GB">
                <a:solidFill>
                  <a:schemeClr val="bg1">
                    <a:lumMod val="50000"/>
                  </a:schemeClr>
                </a:solidFill>
              </a:endParaRPr>
            </a:p>
          </p:txBody>
        </p:sp>
      </p:grpSp>
      <p:sp>
        <p:nvSpPr>
          <p:cNvPr id="5" name="Text Box 5">
            <a:extLst>
              <a:ext uri="{FF2B5EF4-FFF2-40B4-BE49-F238E27FC236}">
                <a16:creationId xmlns:a16="http://schemas.microsoft.com/office/drawing/2014/main" id="{CDEACC66-0324-882E-2F68-0FA196AD4A8F}"/>
              </a:ext>
            </a:extLst>
          </p:cNvPr>
          <p:cNvSpPr txBox="1">
            <a:spLocks noChangeArrowheads="1"/>
          </p:cNvSpPr>
          <p:nvPr/>
        </p:nvSpPr>
        <p:spPr bwMode="auto">
          <a:xfrm>
            <a:off x="522923" y="1181988"/>
            <a:ext cx="7848600" cy="1569660"/>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A</a:t>
            </a:r>
            <a:r>
              <a:rPr lang="en-US" altLang="en-US" sz="3200" b="1"/>
              <a:t> </a:t>
            </a:r>
            <a:r>
              <a:rPr lang="en-US" altLang="en-US" sz="3200"/>
              <a:t>body remains at a constant velocity or at rest unless acted upon by an external force.</a:t>
            </a:r>
            <a:endParaRPr lang="en-GB" altLang="en-US" sz="3200"/>
          </a:p>
        </p:txBody>
      </p:sp>
      <p:sp>
        <p:nvSpPr>
          <p:cNvPr id="6" name="Title 5">
            <a:extLst>
              <a:ext uri="{FF2B5EF4-FFF2-40B4-BE49-F238E27FC236}">
                <a16:creationId xmlns:a16="http://schemas.microsoft.com/office/drawing/2014/main" id="{5A9823B4-F57E-EAF2-2B41-695F511E5383}"/>
              </a:ext>
            </a:extLst>
          </p:cNvPr>
          <p:cNvSpPr>
            <a:spLocks noGrp="1"/>
          </p:cNvSpPr>
          <p:nvPr>
            <p:ph type="title"/>
          </p:nvPr>
        </p:nvSpPr>
        <p:spPr/>
        <p:txBody>
          <a:bodyPr/>
          <a:lstStyle/>
          <a:p>
            <a:r>
              <a:rPr lang="en-IE" altLang="en-US"/>
              <a:t>State Newton’s First Law of Motion</a:t>
            </a:r>
            <a:endParaRPr lang="en-GB"/>
          </a:p>
        </p:txBody>
      </p:sp>
      <p:sp>
        <p:nvSpPr>
          <p:cNvPr id="7" name="TextBox 6">
            <a:extLst>
              <a:ext uri="{FF2B5EF4-FFF2-40B4-BE49-F238E27FC236}">
                <a16:creationId xmlns:a16="http://schemas.microsoft.com/office/drawing/2014/main" id="{4B81F43F-4123-5E7B-D8FE-5BC45BD36617}"/>
              </a:ext>
            </a:extLst>
          </p:cNvPr>
          <p:cNvSpPr txBox="1"/>
          <p:nvPr/>
        </p:nvSpPr>
        <p:spPr>
          <a:xfrm>
            <a:off x="6902450" y="2351538"/>
            <a:ext cx="1144993" cy="400110"/>
          </a:xfrm>
          <a:prstGeom prst="rect">
            <a:avLst/>
          </a:prstGeom>
          <a:noFill/>
        </p:spPr>
        <p:txBody>
          <a:bodyPr wrap="none" rtlCol="0">
            <a:spAutoFit/>
          </a:bodyPr>
          <a:lstStyle/>
          <a:p>
            <a:pPr algn="l">
              <a:spcAft>
                <a:spcPts val="1200"/>
              </a:spcAft>
            </a:pPr>
            <a:r>
              <a:rPr lang="en-GB" sz="2000">
                <a:latin typeface="Arial" panose="020B0604020202020204" pitchFamily="34" charset="0"/>
                <a:cs typeface="Arial" panose="020B0604020202020204" pitchFamily="34" charset="0"/>
              </a:rPr>
              <a:t>HL 2020</a:t>
            </a:r>
          </a:p>
        </p:txBody>
      </p:sp>
    </p:spTree>
    <p:extLst>
      <p:ext uri="{BB962C8B-B14F-4D97-AF65-F5344CB8AC3E}">
        <p14:creationId xmlns:p14="http://schemas.microsoft.com/office/powerpoint/2010/main" val="58290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7">
            <a:extLst>
              <a:ext uri="{FF2B5EF4-FFF2-40B4-BE49-F238E27FC236}">
                <a16:creationId xmlns:a16="http://schemas.microsoft.com/office/drawing/2014/main" id="{A7D0C908-CA61-2BB9-4380-AC23B1A90638}"/>
              </a:ext>
            </a:extLst>
          </p:cNvPr>
          <p:cNvSpPr txBox="1">
            <a:spLocks noChangeArrowheads="1"/>
          </p:cNvSpPr>
          <p:nvPr/>
        </p:nvSpPr>
        <p:spPr bwMode="auto">
          <a:xfrm>
            <a:off x="450056" y="1133435"/>
            <a:ext cx="8064500" cy="1569660"/>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when force acts on a body, the force is proportional to the rate of change of momentum</a:t>
            </a:r>
          </a:p>
        </p:txBody>
      </p:sp>
      <p:grpSp>
        <p:nvGrpSpPr>
          <p:cNvPr id="3" name="Group 2">
            <a:extLst>
              <a:ext uri="{FF2B5EF4-FFF2-40B4-BE49-F238E27FC236}">
                <a16:creationId xmlns:a16="http://schemas.microsoft.com/office/drawing/2014/main" id="{BFA7E74C-0C78-1698-8C7F-D6EEFFF38CF8}"/>
              </a:ext>
            </a:extLst>
          </p:cNvPr>
          <p:cNvGrpSpPr/>
          <p:nvPr/>
        </p:nvGrpSpPr>
        <p:grpSpPr>
          <a:xfrm>
            <a:off x="3017521" y="3315408"/>
            <a:ext cx="2830746" cy="3442187"/>
            <a:chOff x="3295733" y="3653715"/>
            <a:chExt cx="2552533" cy="3103880"/>
          </a:xfrm>
        </p:grpSpPr>
        <p:pic>
          <p:nvPicPr>
            <p:cNvPr id="3074" name="Picture 2">
              <a:extLst>
                <a:ext uri="{FF2B5EF4-FFF2-40B4-BE49-F238E27FC236}">
                  <a16:creationId xmlns:a16="http://schemas.microsoft.com/office/drawing/2014/main" id="{3B3FC27B-6D5E-A8AD-47B3-5C7C8970E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733" y="3653715"/>
              <a:ext cx="2552533" cy="3103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hlinkClick r:id="rId3"/>
              <a:extLst>
                <a:ext uri="{FF2B5EF4-FFF2-40B4-BE49-F238E27FC236}">
                  <a16:creationId xmlns:a16="http://schemas.microsoft.com/office/drawing/2014/main" id="{29CF3A42-4945-5024-990F-630884B01B00}"/>
                </a:ext>
              </a:extLst>
            </p:cNvPr>
            <p:cNvSpPr txBox="1"/>
            <p:nvPr/>
          </p:nvSpPr>
          <p:spPr>
            <a:xfrm>
              <a:off x="4929714" y="6402456"/>
              <a:ext cx="593432" cy="338554"/>
            </a:xfrm>
            <a:prstGeom prst="rect">
              <a:avLst/>
            </a:prstGeom>
            <a:noFill/>
            <a:ln>
              <a:noFill/>
            </a:ln>
          </p:spPr>
          <p:txBody>
            <a:bodyPr wrap="none" rtlCol="0">
              <a:spAutoFit/>
            </a:bodyPr>
            <a:lstStyle/>
            <a:p>
              <a:pPr algn="l"/>
              <a:r>
                <a:rPr lang="en-GB" sz="1600">
                  <a:solidFill>
                    <a:schemeClr val="bg1">
                      <a:lumMod val="75000"/>
                    </a:schemeClr>
                  </a:solidFill>
                </a:rPr>
                <a:t>CC0</a:t>
              </a:r>
            </a:p>
          </p:txBody>
        </p:sp>
      </p:grpSp>
      <p:sp>
        <p:nvSpPr>
          <p:cNvPr id="4" name="Title 3">
            <a:extLst>
              <a:ext uri="{FF2B5EF4-FFF2-40B4-BE49-F238E27FC236}">
                <a16:creationId xmlns:a16="http://schemas.microsoft.com/office/drawing/2014/main" id="{A90EDC40-75E1-7A9F-996A-8013C65DFF56}"/>
              </a:ext>
            </a:extLst>
          </p:cNvPr>
          <p:cNvSpPr>
            <a:spLocks noGrp="1"/>
          </p:cNvSpPr>
          <p:nvPr>
            <p:ph type="title"/>
          </p:nvPr>
        </p:nvSpPr>
        <p:spPr>
          <a:xfrm>
            <a:off x="228600" y="189858"/>
            <a:ext cx="8686800" cy="862114"/>
          </a:xfrm>
        </p:spPr>
        <p:txBody>
          <a:bodyPr/>
          <a:lstStyle/>
          <a:p>
            <a:r>
              <a:rPr lang="en-IE" altLang="en-US"/>
              <a:t>State Newton’s Second Law of Motion</a:t>
            </a:r>
            <a:endParaRPr lang="en-GB"/>
          </a:p>
        </p:txBody>
      </p:sp>
      <p:sp>
        <p:nvSpPr>
          <p:cNvPr id="6" name="TextBox 5">
            <a:extLst>
              <a:ext uri="{FF2B5EF4-FFF2-40B4-BE49-F238E27FC236}">
                <a16:creationId xmlns:a16="http://schemas.microsoft.com/office/drawing/2014/main" id="{85D72EC2-BC48-DA55-EAE6-9F9B75165338}"/>
              </a:ext>
            </a:extLst>
          </p:cNvPr>
          <p:cNvSpPr txBox="1"/>
          <p:nvPr/>
        </p:nvSpPr>
        <p:spPr>
          <a:xfrm>
            <a:off x="6657829" y="2302985"/>
            <a:ext cx="1856727" cy="400110"/>
          </a:xfrm>
          <a:prstGeom prst="rect">
            <a:avLst/>
          </a:prstGeom>
          <a:noFill/>
        </p:spPr>
        <p:txBody>
          <a:bodyPr wrap="none" rtlCol="0">
            <a:spAutoFit/>
          </a:bodyPr>
          <a:lstStyle/>
          <a:p>
            <a:pPr algn="l">
              <a:spcAft>
                <a:spcPts val="1200"/>
              </a:spcAft>
            </a:pPr>
            <a:r>
              <a:rPr lang="en-GB" sz="2000">
                <a:latin typeface="Arial" panose="020B0604020202020204" pitchFamily="34" charset="0"/>
                <a:cs typeface="Arial" panose="020B0604020202020204" pitchFamily="34" charset="0"/>
              </a:rPr>
              <a:t>HL 2020, 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500"/>
                                        <p:tgtEl>
                                          <p:spTgt spid="2048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5" grpId="1"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2F49AD1-6366-B92B-829B-C31256BC6F1B}"/>
              </a:ext>
            </a:extLst>
          </p:cNvPr>
          <p:cNvSpPr/>
          <p:nvPr/>
        </p:nvSpPr>
        <p:spPr>
          <a:xfrm>
            <a:off x="444500" y="3623310"/>
            <a:ext cx="8229600" cy="2904490"/>
          </a:xfrm>
          <a:prstGeom prst="round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09" name="Rectangle 7">
            <a:extLst>
              <a:ext uri="{FF2B5EF4-FFF2-40B4-BE49-F238E27FC236}">
                <a16:creationId xmlns:a16="http://schemas.microsoft.com/office/drawing/2014/main" id="{D7BB3155-FF2D-7D1F-1383-EB814553C4B5}"/>
              </a:ext>
            </a:extLst>
          </p:cNvPr>
          <p:cNvSpPr>
            <a:spLocks noChangeArrowheads="1"/>
          </p:cNvSpPr>
          <p:nvPr/>
        </p:nvSpPr>
        <p:spPr bwMode="auto">
          <a:xfrm>
            <a:off x="539750" y="1361851"/>
            <a:ext cx="7704138" cy="1569660"/>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3200"/>
              <a:t>When body A applies a force to body B, Body B applies an equal and opposite force to body A</a:t>
            </a:r>
          </a:p>
        </p:txBody>
      </p:sp>
      <p:sp>
        <p:nvSpPr>
          <p:cNvPr id="3" name="Oval 2">
            <a:extLst>
              <a:ext uri="{FF2B5EF4-FFF2-40B4-BE49-F238E27FC236}">
                <a16:creationId xmlns:a16="http://schemas.microsoft.com/office/drawing/2014/main" id="{4D3E47A7-D48D-C373-6D2F-29098B290749}"/>
              </a:ext>
            </a:extLst>
          </p:cNvPr>
          <p:cNvSpPr/>
          <p:nvPr/>
        </p:nvSpPr>
        <p:spPr>
          <a:xfrm>
            <a:off x="1043608" y="4846950"/>
            <a:ext cx="792088" cy="79208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Oval 3">
            <a:extLst>
              <a:ext uri="{FF2B5EF4-FFF2-40B4-BE49-F238E27FC236}">
                <a16:creationId xmlns:a16="http://schemas.microsoft.com/office/drawing/2014/main" id="{5D8AC709-4DA2-6B62-BB8D-427AEA53C635}"/>
              </a:ext>
            </a:extLst>
          </p:cNvPr>
          <p:cNvSpPr/>
          <p:nvPr/>
        </p:nvSpPr>
        <p:spPr>
          <a:xfrm>
            <a:off x="7668344" y="4653136"/>
            <a:ext cx="288032" cy="2650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Freeform: Shape 4">
            <a:extLst>
              <a:ext uri="{FF2B5EF4-FFF2-40B4-BE49-F238E27FC236}">
                <a16:creationId xmlns:a16="http://schemas.microsoft.com/office/drawing/2014/main" id="{238ECACF-4A46-FB2F-DF91-0C5A338CC45A}"/>
              </a:ext>
            </a:extLst>
          </p:cNvPr>
          <p:cNvSpPr/>
          <p:nvPr/>
        </p:nvSpPr>
        <p:spPr>
          <a:xfrm>
            <a:off x="1420748" y="4940672"/>
            <a:ext cx="354330" cy="514350"/>
          </a:xfrm>
          <a:custGeom>
            <a:avLst/>
            <a:gdLst>
              <a:gd name="connsiteX0" fmla="*/ 68580 w 354330"/>
              <a:gd name="connsiteY0" fmla="*/ 0 h 514350"/>
              <a:gd name="connsiteX1" fmla="*/ 0 w 354330"/>
              <a:gd name="connsiteY1" fmla="*/ 182880 h 514350"/>
              <a:gd name="connsiteX2" fmla="*/ 217170 w 354330"/>
              <a:gd name="connsiteY2" fmla="*/ 217170 h 514350"/>
              <a:gd name="connsiteX3" fmla="*/ 194310 w 354330"/>
              <a:gd name="connsiteY3" fmla="*/ 331470 h 514350"/>
              <a:gd name="connsiteX4" fmla="*/ 194310 w 354330"/>
              <a:gd name="connsiteY4" fmla="*/ 514350 h 514350"/>
              <a:gd name="connsiteX5" fmla="*/ 354330 w 354330"/>
              <a:gd name="connsiteY5" fmla="*/ 297180 h 514350"/>
              <a:gd name="connsiteX6" fmla="*/ 205740 w 354330"/>
              <a:gd name="connsiteY6" fmla="*/ 251460 h 514350"/>
              <a:gd name="connsiteX7" fmla="*/ 205740 w 354330"/>
              <a:gd name="connsiteY7" fmla="*/ 57150 h 514350"/>
              <a:gd name="connsiteX8" fmla="*/ 68580 w 35433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330" h="514350">
                <a:moveTo>
                  <a:pt x="68580" y="0"/>
                </a:moveTo>
                <a:lnTo>
                  <a:pt x="0" y="182880"/>
                </a:lnTo>
                <a:lnTo>
                  <a:pt x="217170" y="217170"/>
                </a:lnTo>
                <a:lnTo>
                  <a:pt x="194310" y="331470"/>
                </a:lnTo>
                <a:lnTo>
                  <a:pt x="194310" y="514350"/>
                </a:lnTo>
                <a:lnTo>
                  <a:pt x="354330" y="297180"/>
                </a:lnTo>
                <a:lnTo>
                  <a:pt x="205740" y="251460"/>
                </a:lnTo>
                <a:lnTo>
                  <a:pt x="205740" y="57150"/>
                </a:lnTo>
                <a:lnTo>
                  <a:pt x="68580" y="0"/>
                </a:lnTo>
                <a:close/>
              </a:path>
            </a:pathLst>
          </a:custGeom>
          <a:solidFill>
            <a:srgbClr val="2F8146"/>
          </a:solidFill>
          <a:ln>
            <a:solidFill>
              <a:srgbClr val="2F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6" name="Straight Arrow Connector 5">
            <a:extLst>
              <a:ext uri="{FF2B5EF4-FFF2-40B4-BE49-F238E27FC236}">
                <a16:creationId xmlns:a16="http://schemas.microsoft.com/office/drawing/2014/main" id="{BCDE682D-88F2-891B-F527-A5A041A0C61E}"/>
              </a:ext>
            </a:extLst>
          </p:cNvPr>
          <p:cNvCxnSpPr>
            <a:cxnSpLocks/>
          </p:cNvCxnSpPr>
          <p:nvPr/>
        </p:nvCxnSpPr>
        <p:spPr>
          <a:xfrm flipV="1">
            <a:off x="2123728" y="5129778"/>
            <a:ext cx="600040" cy="2741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281C55C-5625-AAF6-5048-959E57F99C88}"/>
              </a:ext>
            </a:extLst>
          </p:cNvPr>
          <p:cNvCxnSpPr>
            <a:cxnSpLocks/>
          </p:cNvCxnSpPr>
          <p:nvPr/>
        </p:nvCxnSpPr>
        <p:spPr>
          <a:xfrm flipH="1">
            <a:off x="6964298" y="4834870"/>
            <a:ext cx="548600" cy="3201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B67425-B3F8-E963-AD2B-F2953DAB4BAC}"/>
              </a:ext>
            </a:extLst>
          </p:cNvPr>
          <p:cNvSpPr txBox="1"/>
          <p:nvPr/>
        </p:nvSpPr>
        <p:spPr>
          <a:xfrm>
            <a:off x="1775078" y="5584098"/>
            <a:ext cx="6629340" cy="523220"/>
          </a:xfrm>
          <a:prstGeom prst="rect">
            <a:avLst/>
          </a:prstGeom>
          <a:noFill/>
        </p:spPr>
        <p:txBody>
          <a:bodyPr wrap="square">
            <a:spAutoFit/>
          </a:bodyPr>
          <a:lstStyle/>
          <a:p>
            <a:r>
              <a:rPr lang="en-GB" sz="2800" b="0" i="0">
                <a:solidFill>
                  <a:schemeClr val="bg1"/>
                </a:solidFill>
                <a:effectLst/>
                <a:latin typeface="FranklinGothic"/>
              </a:rPr>
              <a:t>NB Both forces are of the same type.</a:t>
            </a:r>
            <a:endParaRPr lang="en-IE" sz="2800">
              <a:solidFill>
                <a:schemeClr val="bg1"/>
              </a:solidFill>
            </a:endParaRPr>
          </a:p>
        </p:txBody>
      </p:sp>
      <p:sp>
        <p:nvSpPr>
          <p:cNvPr id="2" name="Title 1">
            <a:extLst>
              <a:ext uri="{FF2B5EF4-FFF2-40B4-BE49-F238E27FC236}">
                <a16:creationId xmlns:a16="http://schemas.microsoft.com/office/drawing/2014/main" id="{5DF2C763-84C6-C2D7-B68D-26D7192982A2}"/>
              </a:ext>
            </a:extLst>
          </p:cNvPr>
          <p:cNvSpPr>
            <a:spLocks noGrp="1"/>
          </p:cNvSpPr>
          <p:nvPr>
            <p:ph type="title"/>
          </p:nvPr>
        </p:nvSpPr>
        <p:spPr>
          <a:xfrm>
            <a:off x="228600" y="189858"/>
            <a:ext cx="8686800" cy="862114"/>
          </a:xfrm>
        </p:spPr>
        <p:txBody>
          <a:bodyPr/>
          <a:lstStyle/>
          <a:p>
            <a:r>
              <a:rPr lang="en-IE" altLang="en-US"/>
              <a:t>State Newton’s Third Law of Motion</a:t>
            </a:r>
            <a:endParaRPr lang="en-GB"/>
          </a:p>
        </p:txBody>
      </p:sp>
      <p:sp>
        <p:nvSpPr>
          <p:cNvPr id="10" name="TextBox 9">
            <a:extLst>
              <a:ext uri="{FF2B5EF4-FFF2-40B4-BE49-F238E27FC236}">
                <a16:creationId xmlns:a16="http://schemas.microsoft.com/office/drawing/2014/main" id="{D3EA116D-7363-4087-D5F2-AD7B64BDACD2}"/>
              </a:ext>
            </a:extLst>
          </p:cNvPr>
          <p:cNvSpPr txBox="1"/>
          <p:nvPr/>
        </p:nvSpPr>
        <p:spPr>
          <a:xfrm>
            <a:off x="6811383" y="2546819"/>
            <a:ext cx="1144993" cy="400110"/>
          </a:xfrm>
          <a:prstGeom prst="rect">
            <a:avLst/>
          </a:prstGeom>
          <a:noFill/>
        </p:spPr>
        <p:txBody>
          <a:bodyPr wrap="none" rtlCol="0">
            <a:spAutoFit/>
          </a:bodyPr>
          <a:lstStyle/>
          <a:p>
            <a:pPr algn="l">
              <a:spcAft>
                <a:spcPts val="1200"/>
              </a:spcAft>
            </a:pPr>
            <a:r>
              <a:rPr lang="en-GB" sz="2000">
                <a:latin typeface="Arial" panose="020B0604020202020204" pitchFamily="34" charset="0"/>
                <a:cs typeface="Arial" panose="020B0604020202020204" pitchFamily="34" charset="0"/>
              </a:rPr>
              <a:t>HL 2021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15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509" grpId="0" animBg="1"/>
      <p:bldP spid="21509" grpId="1" animBg="1"/>
      <p:bldP spid="3" grpId="0" animBg="1"/>
      <p:bldP spid="4" grpId="0" animBg="1"/>
      <p:bldP spid="5" grpId="0" animBg="1"/>
      <p:bldP spid="14"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3FB1B-F7EA-AB4C-AA80-E270FAECAC3F}"/>
              </a:ext>
            </a:extLst>
          </p:cNvPr>
          <p:cNvSpPr txBox="1"/>
          <p:nvPr/>
        </p:nvSpPr>
        <p:spPr>
          <a:xfrm>
            <a:off x="539552" y="3745001"/>
            <a:ext cx="8389540" cy="1815882"/>
          </a:xfrm>
          <a:prstGeom prst="rect">
            <a:avLst/>
          </a:prstGeom>
          <a:solidFill>
            <a:srgbClr val="D7F29C"/>
          </a:solidFill>
        </p:spPr>
        <p:txBody>
          <a:bodyPr wrap="square" rtlCol="0">
            <a:spAutoFit/>
          </a:bodyPr>
          <a:lstStyle/>
          <a:p>
            <a:pPr algn="l"/>
            <a:r>
              <a:rPr lang="en-IE" sz="2800"/>
              <a:t>When you peddle a bike, you accelerate. When you stop peddling the bicycle keeps moving.</a:t>
            </a:r>
          </a:p>
          <a:p>
            <a:pPr algn="l"/>
            <a:r>
              <a:rPr lang="en-IE" sz="2800"/>
              <a:t>The only reason you slow down is because of the resistant forces of air resistance and road friction.</a:t>
            </a:r>
          </a:p>
        </p:txBody>
      </p:sp>
      <p:pic>
        <p:nvPicPr>
          <p:cNvPr id="6" name="Graphic 5" descr="Cycling outline">
            <a:extLst>
              <a:ext uri="{FF2B5EF4-FFF2-40B4-BE49-F238E27FC236}">
                <a16:creationId xmlns:a16="http://schemas.microsoft.com/office/drawing/2014/main" id="{7C779AB2-2BD9-CAF2-B0DD-24A579375F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5896" y="2636912"/>
            <a:ext cx="1202432" cy="1202432"/>
          </a:xfrm>
          <a:prstGeom prst="rect">
            <a:avLst/>
          </a:prstGeom>
        </p:spPr>
      </p:pic>
      <p:sp>
        <p:nvSpPr>
          <p:cNvPr id="5" name="TextBox 4">
            <a:extLst>
              <a:ext uri="{FF2B5EF4-FFF2-40B4-BE49-F238E27FC236}">
                <a16:creationId xmlns:a16="http://schemas.microsoft.com/office/drawing/2014/main" id="{BC8FC073-387F-A44C-DD90-A466C95F41EB}"/>
              </a:ext>
            </a:extLst>
          </p:cNvPr>
          <p:cNvSpPr txBox="1"/>
          <p:nvPr/>
        </p:nvSpPr>
        <p:spPr>
          <a:xfrm>
            <a:off x="510982" y="2478175"/>
            <a:ext cx="1584088" cy="523220"/>
          </a:xfrm>
          <a:prstGeom prst="rect">
            <a:avLst/>
          </a:prstGeom>
          <a:noFill/>
        </p:spPr>
        <p:txBody>
          <a:bodyPr wrap="none" rtlCol="0">
            <a:spAutoFit/>
          </a:bodyPr>
          <a:lstStyle/>
          <a:p>
            <a:pPr algn="l"/>
            <a:r>
              <a:rPr lang="en-IE" sz="2800"/>
              <a:t>Example</a:t>
            </a:r>
          </a:p>
        </p:txBody>
      </p:sp>
      <p:sp>
        <p:nvSpPr>
          <p:cNvPr id="7" name="Text Box 5">
            <a:extLst>
              <a:ext uri="{FF2B5EF4-FFF2-40B4-BE49-F238E27FC236}">
                <a16:creationId xmlns:a16="http://schemas.microsoft.com/office/drawing/2014/main" id="{A858CC7A-B370-05C0-2214-B18A6F3C3D0F}"/>
              </a:ext>
            </a:extLst>
          </p:cNvPr>
          <p:cNvSpPr txBox="1">
            <a:spLocks noChangeArrowheads="1"/>
          </p:cNvSpPr>
          <p:nvPr/>
        </p:nvSpPr>
        <p:spPr bwMode="auto">
          <a:xfrm>
            <a:off x="510982" y="772737"/>
            <a:ext cx="7848600" cy="1569660"/>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A</a:t>
            </a:r>
            <a:r>
              <a:rPr lang="en-US" altLang="en-US" sz="3200" b="1"/>
              <a:t> </a:t>
            </a:r>
            <a:r>
              <a:rPr lang="en-US" altLang="en-US" sz="3200"/>
              <a:t>body remains at a constant velocity or at rest unless acted upon by an external force.</a:t>
            </a:r>
            <a:endParaRPr lang="en-GB" altLang="en-US" sz="3200"/>
          </a:p>
        </p:txBody>
      </p:sp>
      <p:sp>
        <p:nvSpPr>
          <p:cNvPr id="4" name="Title 3">
            <a:extLst>
              <a:ext uri="{FF2B5EF4-FFF2-40B4-BE49-F238E27FC236}">
                <a16:creationId xmlns:a16="http://schemas.microsoft.com/office/drawing/2014/main" id="{EDE673FC-A5F6-5AEE-F9FD-F4B714977C4F}"/>
              </a:ext>
            </a:extLst>
          </p:cNvPr>
          <p:cNvSpPr>
            <a:spLocks noGrp="1"/>
          </p:cNvSpPr>
          <p:nvPr>
            <p:ph type="title"/>
          </p:nvPr>
        </p:nvSpPr>
        <p:spPr>
          <a:xfrm>
            <a:off x="241300" y="155246"/>
            <a:ext cx="8724900" cy="590931"/>
          </a:xfrm>
        </p:spPr>
        <p:txBody>
          <a:bodyPr/>
          <a:lstStyle/>
          <a:p>
            <a:r>
              <a:rPr lang="en-IE" dirty="0"/>
              <a:t>State the 1</a:t>
            </a:r>
            <a:r>
              <a:rPr lang="en-IE" baseline="30000" dirty="0"/>
              <a:t>st</a:t>
            </a:r>
            <a:r>
              <a:rPr lang="en-IE" dirty="0"/>
              <a:t> Law and give an example</a:t>
            </a:r>
            <a:endParaRPr lang="en-GB" dirty="0"/>
          </a:p>
        </p:txBody>
      </p:sp>
    </p:spTree>
    <p:extLst>
      <p:ext uri="{BB962C8B-B14F-4D97-AF65-F5344CB8AC3E}">
        <p14:creationId xmlns:p14="http://schemas.microsoft.com/office/powerpoint/2010/main" val="181328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a:extLst>
              <a:ext uri="{FF2B5EF4-FFF2-40B4-BE49-F238E27FC236}">
                <a16:creationId xmlns:a16="http://schemas.microsoft.com/office/drawing/2014/main" id="{6F461F30-E082-2318-2C17-7B7F606F3720}"/>
              </a:ext>
            </a:extLst>
          </p:cNvPr>
          <p:cNvSpPr/>
          <p:nvPr/>
        </p:nvSpPr>
        <p:spPr>
          <a:xfrm flipH="1">
            <a:off x="5016130" y="1133409"/>
            <a:ext cx="2193192" cy="2165636"/>
          </a:xfrm>
          <a:prstGeom prst="cube">
            <a:avLst>
              <a:gd name="adj" fmla="val 197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7853DC6-D96A-3BF0-4DDC-2104DF54F56E}"/>
              </a:ext>
            </a:extLst>
          </p:cNvPr>
          <p:cNvSpPr/>
          <p:nvPr/>
        </p:nvSpPr>
        <p:spPr>
          <a:xfrm rot="20028332">
            <a:off x="4521528" y="2123878"/>
            <a:ext cx="330596" cy="312047"/>
          </a:xfrm>
          <a:prstGeom prst="ellips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9" name="Rectangle: Rounded Corners 8">
            <a:extLst>
              <a:ext uri="{FF2B5EF4-FFF2-40B4-BE49-F238E27FC236}">
                <a16:creationId xmlns:a16="http://schemas.microsoft.com/office/drawing/2014/main" id="{F8F28D52-82BD-1458-7D8C-7F63A007AC03}"/>
              </a:ext>
            </a:extLst>
          </p:cNvPr>
          <p:cNvSpPr/>
          <p:nvPr/>
        </p:nvSpPr>
        <p:spPr>
          <a:xfrm rot="20604337">
            <a:off x="4480464" y="2273005"/>
            <a:ext cx="743055" cy="107302"/>
          </a:xfrm>
          <a:prstGeom prst="roundRect">
            <a:avLst/>
          </a:prstGeom>
          <a:solidFill>
            <a:schemeClr val="bg1"/>
          </a:solid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10" name="Rectangle: Rounded Corners 9">
            <a:extLst>
              <a:ext uri="{FF2B5EF4-FFF2-40B4-BE49-F238E27FC236}">
                <a16:creationId xmlns:a16="http://schemas.microsoft.com/office/drawing/2014/main" id="{D67C0C9F-D089-9963-6560-DB3D7769F384}"/>
              </a:ext>
            </a:extLst>
          </p:cNvPr>
          <p:cNvSpPr/>
          <p:nvPr/>
        </p:nvSpPr>
        <p:spPr>
          <a:xfrm rot="19840788">
            <a:off x="3985021" y="2433207"/>
            <a:ext cx="664788" cy="172384"/>
          </a:xfrm>
          <a:prstGeom prst="roundRec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11" name="Rectangle: Rounded Corners 10">
            <a:extLst>
              <a:ext uri="{FF2B5EF4-FFF2-40B4-BE49-F238E27FC236}">
                <a16:creationId xmlns:a16="http://schemas.microsoft.com/office/drawing/2014/main" id="{FF703479-BA41-7F4E-762E-C587D1152E80}"/>
              </a:ext>
            </a:extLst>
          </p:cNvPr>
          <p:cNvSpPr/>
          <p:nvPr/>
        </p:nvSpPr>
        <p:spPr>
          <a:xfrm rot="19381094">
            <a:off x="3347367" y="2813195"/>
            <a:ext cx="743055" cy="107302"/>
          </a:xfrm>
          <a:prstGeom prst="roundRec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12" name="Rectangle: Rounded Corners 11">
            <a:extLst>
              <a:ext uri="{FF2B5EF4-FFF2-40B4-BE49-F238E27FC236}">
                <a16:creationId xmlns:a16="http://schemas.microsoft.com/office/drawing/2014/main" id="{47171E0F-D452-01A5-0D5E-F05167234D41}"/>
              </a:ext>
            </a:extLst>
          </p:cNvPr>
          <p:cNvSpPr/>
          <p:nvPr/>
        </p:nvSpPr>
        <p:spPr>
          <a:xfrm rot="19474157">
            <a:off x="3414700" y="2862805"/>
            <a:ext cx="743055" cy="107302"/>
          </a:xfrm>
          <a:prstGeom prst="roundRec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14" name="Rectangle: Rounded Corners 13">
            <a:extLst>
              <a:ext uri="{FF2B5EF4-FFF2-40B4-BE49-F238E27FC236}">
                <a16:creationId xmlns:a16="http://schemas.microsoft.com/office/drawing/2014/main" id="{70B406BC-897E-94A5-0780-4DDBB7306382}"/>
              </a:ext>
            </a:extLst>
          </p:cNvPr>
          <p:cNvSpPr/>
          <p:nvPr/>
        </p:nvSpPr>
        <p:spPr>
          <a:xfrm rot="20604337">
            <a:off x="4839446" y="2125398"/>
            <a:ext cx="292328" cy="95613"/>
          </a:xfrm>
          <a:prstGeom prst="roundRect">
            <a:avLst/>
          </a:prstGeom>
          <a:solidFill>
            <a:schemeClr val="bg1"/>
          </a:solid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2" name="TextBox 1">
            <a:extLst>
              <a:ext uri="{FF2B5EF4-FFF2-40B4-BE49-F238E27FC236}">
                <a16:creationId xmlns:a16="http://schemas.microsoft.com/office/drawing/2014/main" id="{8CE937A3-2E9E-93F6-9CEE-04C3773A6DEA}"/>
              </a:ext>
            </a:extLst>
          </p:cNvPr>
          <p:cNvSpPr txBox="1"/>
          <p:nvPr/>
        </p:nvSpPr>
        <p:spPr>
          <a:xfrm>
            <a:off x="509191" y="3849684"/>
            <a:ext cx="8273985"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A force only causes acceleration if it is not counterbalanced by another force. In this case friction is a counterbalancing force. </a:t>
            </a:r>
          </a:p>
        </p:txBody>
      </p:sp>
      <p:sp>
        <p:nvSpPr>
          <p:cNvPr id="7" name="Title 6">
            <a:extLst>
              <a:ext uri="{FF2B5EF4-FFF2-40B4-BE49-F238E27FC236}">
                <a16:creationId xmlns:a16="http://schemas.microsoft.com/office/drawing/2014/main" id="{BF6B009A-8A3C-8081-1DFB-FC6F5748E6A5}"/>
              </a:ext>
            </a:extLst>
          </p:cNvPr>
          <p:cNvSpPr txBox="1">
            <a:spLocks noGrp="1"/>
          </p:cNvSpPr>
          <p:nvPr>
            <p:ph type="title"/>
          </p:nvPr>
        </p:nvSpPr>
        <p:spPr>
          <a:xfrm>
            <a:off x="241300" y="155575"/>
            <a:ext cx="8724900" cy="593725"/>
          </a:xfrm>
          <a:prstGeom prst="rect">
            <a:avLst/>
          </a:prstGeom>
          <a:noFill/>
        </p:spPr>
        <p:txBody>
          <a:bodyPr wrap="square">
            <a:spAutoFit/>
          </a:bodyPr>
          <a:lstStyle/>
          <a:p>
            <a:pPr eaLnBrk="1" hangingPunct="1">
              <a:spcBef>
                <a:spcPct val="50000"/>
              </a:spcBef>
            </a:pPr>
            <a:r>
              <a:rPr lang="en-IE" altLang="en-US" sz="3600" b="1" dirty="0"/>
              <a:t>What about this?</a:t>
            </a:r>
          </a:p>
        </p:txBody>
      </p:sp>
    </p:spTree>
    <p:extLst>
      <p:ext uri="{BB962C8B-B14F-4D97-AF65-F5344CB8AC3E}">
        <p14:creationId xmlns:p14="http://schemas.microsoft.com/office/powerpoint/2010/main" val="2686887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NASA contacts Voyager 2 probe for the first time since March">
            <a:extLst>
              <a:ext uri="{FF2B5EF4-FFF2-40B4-BE49-F238E27FC236}">
                <a16:creationId xmlns:a16="http://schemas.microsoft.com/office/drawing/2014/main" id="{969CD418-3C26-4C0E-316D-A9158D465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072" y="798355"/>
            <a:ext cx="5492078" cy="36623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28A5FFA-4283-C9EC-A83B-75B74B6A2671}"/>
              </a:ext>
            </a:extLst>
          </p:cNvPr>
          <p:cNvSpPr txBox="1"/>
          <p:nvPr/>
        </p:nvSpPr>
        <p:spPr>
          <a:xfrm>
            <a:off x="109080" y="4497759"/>
            <a:ext cx="8925839" cy="2246769"/>
          </a:xfrm>
          <a:prstGeom prst="rect">
            <a:avLst/>
          </a:prstGeom>
          <a:noFill/>
        </p:spPr>
        <p:txBody>
          <a:bodyPr wrap="square" rtlCol="0">
            <a:spAutoFit/>
          </a:bodyPr>
          <a:lstStyle/>
          <a:p>
            <a:pPr algn="l"/>
            <a:r>
              <a:rPr lang="en-IE" sz="2800"/>
              <a:t>Voyager 1 is traveling a long way beyond the planets. The sun’s gravitation is very small at this distance. The pull of gravity is thus very small. Thus, with no external force acting on it, the craft moves with constant velocity.</a:t>
            </a:r>
          </a:p>
        </p:txBody>
      </p:sp>
      <p:sp>
        <p:nvSpPr>
          <p:cNvPr id="3" name="Title 2">
            <a:extLst>
              <a:ext uri="{FF2B5EF4-FFF2-40B4-BE49-F238E27FC236}">
                <a16:creationId xmlns:a16="http://schemas.microsoft.com/office/drawing/2014/main" id="{F3F934D3-9415-898E-EEAD-029ADD7372F6}"/>
              </a:ext>
            </a:extLst>
          </p:cNvPr>
          <p:cNvSpPr>
            <a:spLocks noGrp="1"/>
          </p:cNvSpPr>
          <p:nvPr>
            <p:ph type="title"/>
          </p:nvPr>
        </p:nvSpPr>
        <p:spPr>
          <a:xfrm>
            <a:off x="241300" y="155246"/>
            <a:ext cx="8724900" cy="535531"/>
          </a:xfrm>
        </p:spPr>
        <p:txBody>
          <a:bodyPr/>
          <a:lstStyle/>
          <a:p>
            <a:r>
              <a:rPr lang="en-IE" sz="3200" dirty="0"/>
              <a:t>Explain Voyager 1’s motion using the 1</a:t>
            </a:r>
            <a:r>
              <a:rPr lang="en-IE" sz="3200" baseline="30000" dirty="0"/>
              <a:t>st</a:t>
            </a:r>
            <a:r>
              <a:rPr lang="en-IE" sz="3200" dirty="0"/>
              <a:t> law</a:t>
            </a:r>
            <a:endParaRPr lang="en-GB" sz="3200" dirty="0"/>
          </a:p>
        </p:txBody>
      </p:sp>
    </p:spTree>
    <p:extLst>
      <p:ext uri="{BB962C8B-B14F-4D97-AF65-F5344CB8AC3E}">
        <p14:creationId xmlns:p14="http://schemas.microsoft.com/office/powerpoint/2010/main" val="68846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84901-7DA2-231B-3482-9763C37503A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BDDF56-3157-EC4E-3C47-3E934A096D47}"/>
              </a:ext>
            </a:extLst>
          </p:cNvPr>
          <p:cNvSpPr txBox="1"/>
          <p:nvPr/>
        </p:nvSpPr>
        <p:spPr>
          <a:xfrm>
            <a:off x="343461" y="1285689"/>
            <a:ext cx="184731" cy="523220"/>
          </a:xfrm>
          <a:prstGeom prst="rect">
            <a:avLst/>
          </a:prstGeom>
          <a:noFill/>
        </p:spPr>
        <p:txBody>
          <a:bodyPr wrap="none" rtlCol="0">
            <a:spAutoFit/>
          </a:bodyPr>
          <a:lstStyle/>
          <a:p>
            <a:pPr algn="l"/>
            <a:endParaRPr lang="en-IE" sz="2800"/>
          </a:p>
        </p:txBody>
      </p:sp>
      <p:sp>
        <p:nvSpPr>
          <p:cNvPr id="6" name="TextBox 5">
            <a:extLst>
              <a:ext uri="{FF2B5EF4-FFF2-40B4-BE49-F238E27FC236}">
                <a16:creationId xmlns:a16="http://schemas.microsoft.com/office/drawing/2014/main" id="{2BBAB4DB-2822-67E9-2B22-93D6B92ADC2C}"/>
              </a:ext>
            </a:extLst>
          </p:cNvPr>
          <p:cNvSpPr txBox="1"/>
          <p:nvPr/>
        </p:nvSpPr>
        <p:spPr>
          <a:xfrm>
            <a:off x="6785297" y="1585544"/>
            <a:ext cx="2345996" cy="4401205"/>
          </a:xfrm>
          <a:prstGeom prst="rect">
            <a:avLst/>
          </a:prstGeom>
          <a:noFill/>
        </p:spPr>
        <p:txBody>
          <a:bodyPr wrap="square" rtlCol="0">
            <a:spAutoFit/>
          </a:bodyPr>
          <a:lstStyle/>
          <a:p>
            <a:pPr algn="l"/>
            <a:r>
              <a:rPr lang="en-GB" sz="2800" dirty="0">
                <a:solidFill>
                  <a:srgbClr val="0000FF"/>
                </a:solidFill>
              </a:rPr>
              <a:t>The velocity is almost constant now because being so far from the sun, there is almost no external force on the craft.</a:t>
            </a:r>
          </a:p>
        </p:txBody>
      </p:sp>
      <p:sp>
        <p:nvSpPr>
          <p:cNvPr id="8" name="Title 7">
            <a:extLst>
              <a:ext uri="{FF2B5EF4-FFF2-40B4-BE49-F238E27FC236}">
                <a16:creationId xmlns:a16="http://schemas.microsoft.com/office/drawing/2014/main" id="{2A4BAD0F-2BF3-7B6C-3A42-ECE6931FDAA9}"/>
              </a:ext>
            </a:extLst>
          </p:cNvPr>
          <p:cNvSpPr>
            <a:spLocks noGrp="1"/>
          </p:cNvSpPr>
          <p:nvPr>
            <p:ph type="title"/>
          </p:nvPr>
        </p:nvSpPr>
        <p:spPr/>
        <p:txBody>
          <a:bodyPr>
            <a:normAutofit fontScale="90000"/>
          </a:bodyPr>
          <a:lstStyle/>
          <a:p>
            <a:r>
              <a:rPr lang="en-GB" dirty="0"/>
              <a:t>Example 9</a:t>
            </a:r>
          </a:p>
        </p:txBody>
      </p:sp>
      <p:sp>
        <p:nvSpPr>
          <p:cNvPr id="11" name="Text Placeholder 10">
            <a:extLst>
              <a:ext uri="{FF2B5EF4-FFF2-40B4-BE49-F238E27FC236}">
                <a16:creationId xmlns:a16="http://schemas.microsoft.com/office/drawing/2014/main" id="{0D43A875-BDFC-98F2-6D39-FC6335779159}"/>
              </a:ext>
            </a:extLst>
          </p:cNvPr>
          <p:cNvSpPr>
            <a:spLocks noGrp="1"/>
          </p:cNvSpPr>
          <p:nvPr>
            <p:ph type="body" sz="quarter" idx="10"/>
          </p:nvPr>
        </p:nvSpPr>
        <p:spPr>
          <a:xfrm>
            <a:off x="122292" y="461664"/>
            <a:ext cx="8899415" cy="867930"/>
          </a:xfrm>
        </p:spPr>
        <p:txBody>
          <a:bodyPr/>
          <a:lstStyle/>
          <a:p>
            <a:r>
              <a:rPr lang="en-IE" b="1" dirty="0"/>
              <a:t>Explain why the velocity of Voyager 1 is almost constant today?</a:t>
            </a:r>
          </a:p>
        </p:txBody>
      </p:sp>
      <p:sp>
        <p:nvSpPr>
          <p:cNvPr id="36" name="TextBox 35">
            <a:extLst>
              <a:ext uri="{FF2B5EF4-FFF2-40B4-BE49-F238E27FC236}">
                <a16:creationId xmlns:a16="http://schemas.microsoft.com/office/drawing/2014/main" id="{2655D447-DDBD-7E49-B0DC-4BEE002CBD51}"/>
              </a:ext>
            </a:extLst>
          </p:cNvPr>
          <p:cNvSpPr txBox="1"/>
          <p:nvPr/>
        </p:nvSpPr>
        <p:spPr>
          <a:xfrm>
            <a:off x="87292" y="2020319"/>
            <a:ext cx="1826782" cy="461665"/>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Velocity m/s</a:t>
            </a:r>
          </a:p>
        </p:txBody>
      </p:sp>
      <p:sp>
        <p:nvSpPr>
          <p:cNvPr id="37" name="TextBox 36">
            <a:extLst>
              <a:ext uri="{FF2B5EF4-FFF2-40B4-BE49-F238E27FC236}">
                <a16:creationId xmlns:a16="http://schemas.microsoft.com/office/drawing/2014/main" id="{45EEFF69-6E1F-EA16-38F5-2C86FC491D9D}"/>
              </a:ext>
            </a:extLst>
          </p:cNvPr>
          <p:cNvSpPr txBox="1"/>
          <p:nvPr/>
        </p:nvSpPr>
        <p:spPr>
          <a:xfrm>
            <a:off x="38045" y="1364665"/>
            <a:ext cx="5252335" cy="523220"/>
          </a:xfrm>
          <a:prstGeom prst="rect">
            <a:avLst/>
          </a:prstGeom>
          <a:noFill/>
        </p:spPr>
        <p:txBody>
          <a:bodyPr wrap="none" rtlCol="0">
            <a:spAutoFit/>
          </a:bodyPr>
          <a:lstStyle/>
          <a:p>
            <a:pPr algn="l">
              <a:spcAft>
                <a:spcPts val="1200"/>
              </a:spcAft>
            </a:pPr>
            <a:r>
              <a:rPr lang="en-GB" sz="2800" b="1" dirty="0">
                <a:latin typeface="Arial" panose="020B0604020202020204" pitchFamily="34" charset="0"/>
                <a:cs typeface="Arial" panose="020B0604020202020204" pitchFamily="34" charset="0"/>
              </a:rPr>
              <a:t>Voyager 1 velocity time graph</a:t>
            </a:r>
          </a:p>
        </p:txBody>
      </p:sp>
      <p:grpSp>
        <p:nvGrpSpPr>
          <p:cNvPr id="4" name="Group 3">
            <a:extLst>
              <a:ext uri="{FF2B5EF4-FFF2-40B4-BE49-F238E27FC236}">
                <a16:creationId xmlns:a16="http://schemas.microsoft.com/office/drawing/2014/main" id="{5FE9DC25-FC39-B4F6-574A-DC555A7F4E2B}"/>
              </a:ext>
            </a:extLst>
          </p:cNvPr>
          <p:cNvGrpSpPr/>
          <p:nvPr/>
        </p:nvGrpSpPr>
        <p:grpSpPr>
          <a:xfrm>
            <a:off x="-37940" y="2483318"/>
            <a:ext cx="6608119" cy="4324821"/>
            <a:chOff x="-37940" y="1923208"/>
            <a:chExt cx="6758779" cy="4884727"/>
          </a:xfrm>
        </p:grpSpPr>
        <p:sp>
          <p:nvSpPr>
            <p:cNvPr id="13" name="TextBox 12">
              <a:extLst>
                <a:ext uri="{FF2B5EF4-FFF2-40B4-BE49-F238E27FC236}">
                  <a16:creationId xmlns:a16="http://schemas.microsoft.com/office/drawing/2014/main" id="{562134D7-8085-26C4-F21A-4EC196F5AB99}"/>
                </a:ext>
              </a:extLst>
            </p:cNvPr>
            <p:cNvSpPr txBox="1"/>
            <p:nvPr/>
          </p:nvSpPr>
          <p:spPr>
            <a:xfrm>
              <a:off x="1851284" y="5094516"/>
              <a:ext cx="2584969" cy="895543"/>
            </a:xfrm>
            <a:prstGeom prst="rect">
              <a:avLst/>
            </a:prstGeom>
            <a:noFill/>
          </p:spPr>
          <p:txBody>
            <a:bodyPr wrap="square" rtlCol="0">
              <a:spAutoFit/>
            </a:bodyPr>
            <a:lstStyle>
              <a:defPPr>
                <a:defRPr lang="en-GB"/>
              </a:defPPr>
              <a:lvl1pPr>
                <a:defRPr sz="2400">
                  <a:solidFill>
                    <a:srgbClr val="923F00"/>
                  </a:solidFill>
                </a:defRPr>
              </a:lvl1pPr>
            </a:lstStyle>
            <a:p>
              <a:r>
                <a:rPr lang="en-IE" dirty="0"/>
                <a:t>Passed Neptune’s orbit</a:t>
              </a:r>
            </a:p>
          </p:txBody>
        </p:sp>
        <p:cxnSp>
          <p:nvCxnSpPr>
            <p:cNvPr id="19" name="Straight Arrow Connector 18">
              <a:extLst>
                <a:ext uri="{FF2B5EF4-FFF2-40B4-BE49-F238E27FC236}">
                  <a16:creationId xmlns:a16="http://schemas.microsoft.com/office/drawing/2014/main" id="{612DB4C3-51A3-B341-EEAF-799D5111AC8B}"/>
                </a:ext>
              </a:extLst>
            </p:cNvPr>
            <p:cNvCxnSpPr>
              <a:cxnSpLocks/>
            </p:cNvCxnSpPr>
            <p:nvPr/>
          </p:nvCxnSpPr>
          <p:spPr>
            <a:xfrm>
              <a:off x="5939306" y="4240508"/>
              <a:ext cx="383186" cy="235932"/>
            </a:xfrm>
            <a:prstGeom prst="straightConnector1">
              <a:avLst/>
            </a:prstGeom>
            <a:ln w="19050" cap="flat" cmpd="sng" algn="ctr">
              <a:solidFill>
                <a:srgbClr val="923F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9FCC21D9-C697-8B3D-5375-F870FA840E57}"/>
                </a:ext>
              </a:extLst>
            </p:cNvPr>
            <p:cNvSpPr txBox="1"/>
            <p:nvPr/>
          </p:nvSpPr>
          <p:spPr>
            <a:xfrm>
              <a:off x="4757192" y="3276111"/>
              <a:ext cx="1872208" cy="1200329"/>
            </a:xfrm>
            <a:prstGeom prst="rect">
              <a:avLst/>
            </a:prstGeom>
            <a:noFill/>
          </p:spPr>
          <p:txBody>
            <a:bodyPr wrap="square" rtlCol="0">
              <a:spAutoFit/>
            </a:bodyPr>
            <a:lstStyle/>
            <a:p>
              <a:pPr algn="l"/>
              <a:r>
                <a:rPr lang="en-IE" sz="2400" dirty="0">
                  <a:solidFill>
                    <a:srgbClr val="923F00"/>
                  </a:solidFill>
                </a:rPr>
                <a:t>Almost constant velocity</a:t>
              </a:r>
            </a:p>
          </p:txBody>
        </p:sp>
        <p:cxnSp>
          <p:nvCxnSpPr>
            <p:cNvPr id="9" name="Straight Arrow Connector 8">
              <a:extLst>
                <a:ext uri="{FF2B5EF4-FFF2-40B4-BE49-F238E27FC236}">
                  <a16:creationId xmlns:a16="http://schemas.microsoft.com/office/drawing/2014/main" id="{C7074AA7-54CD-8139-AABC-1952D75E3F19}"/>
                </a:ext>
              </a:extLst>
            </p:cNvPr>
            <p:cNvCxnSpPr>
              <a:cxnSpLocks/>
            </p:cNvCxnSpPr>
            <p:nvPr/>
          </p:nvCxnSpPr>
          <p:spPr>
            <a:xfrm flipH="1" flipV="1">
              <a:off x="2452047" y="4601432"/>
              <a:ext cx="9520" cy="482796"/>
            </a:xfrm>
            <a:prstGeom prst="straightConnector1">
              <a:avLst/>
            </a:prstGeom>
            <a:ln w="19050" cap="flat" cmpd="sng" algn="ctr">
              <a:solidFill>
                <a:srgbClr val="923F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Freeform: Shape 1">
              <a:extLst>
                <a:ext uri="{FF2B5EF4-FFF2-40B4-BE49-F238E27FC236}">
                  <a16:creationId xmlns:a16="http://schemas.microsoft.com/office/drawing/2014/main" id="{2B877FC4-7E53-4E85-86A5-C43554AB679D}"/>
                </a:ext>
              </a:extLst>
            </p:cNvPr>
            <p:cNvSpPr/>
            <p:nvPr/>
          </p:nvSpPr>
          <p:spPr>
            <a:xfrm>
              <a:off x="1060450" y="1923208"/>
              <a:ext cx="5660389" cy="4363291"/>
            </a:xfrm>
            <a:custGeom>
              <a:avLst/>
              <a:gdLst>
                <a:gd name="connsiteX0" fmla="*/ 11430 w 6377940"/>
                <a:gd name="connsiteY0" fmla="*/ 0 h 4674870"/>
                <a:gd name="connsiteX1" fmla="*/ 0 w 6377940"/>
                <a:gd name="connsiteY1" fmla="*/ 4652010 h 4674870"/>
                <a:gd name="connsiteX2" fmla="*/ 6069330 w 6377940"/>
                <a:gd name="connsiteY2" fmla="*/ 4674870 h 4674870"/>
                <a:gd name="connsiteX3" fmla="*/ 6377940 w 6377940"/>
                <a:gd name="connsiteY3" fmla="*/ 2560320 h 4674870"/>
                <a:gd name="connsiteX0" fmla="*/ 11430 w 6069330"/>
                <a:gd name="connsiteY0" fmla="*/ 0 h 4674870"/>
                <a:gd name="connsiteX1" fmla="*/ 0 w 6069330"/>
                <a:gd name="connsiteY1" fmla="*/ 4652010 h 4674870"/>
                <a:gd name="connsiteX2" fmla="*/ 6069330 w 6069330"/>
                <a:gd name="connsiteY2" fmla="*/ 4674870 h 4674870"/>
              </a:gdLst>
              <a:ahLst/>
              <a:cxnLst>
                <a:cxn ang="0">
                  <a:pos x="connsiteX0" y="connsiteY0"/>
                </a:cxn>
                <a:cxn ang="0">
                  <a:pos x="connsiteX1" y="connsiteY1"/>
                </a:cxn>
                <a:cxn ang="0">
                  <a:pos x="connsiteX2" y="connsiteY2"/>
                </a:cxn>
              </a:cxnLst>
              <a:rect l="l" t="t" r="r" b="b"/>
              <a:pathLst>
                <a:path w="6069330" h="4674870">
                  <a:moveTo>
                    <a:pt x="11430" y="0"/>
                  </a:moveTo>
                  <a:lnTo>
                    <a:pt x="0" y="4652010"/>
                  </a:lnTo>
                  <a:lnTo>
                    <a:pt x="6069330" y="467487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DABB82BE-375D-4E9C-E62A-D7405C3ED030}"/>
                </a:ext>
              </a:extLst>
            </p:cNvPr>
            <p:cNvSpPr/>
            <p:nvPr/>
          </p:nvSpPr>
          <p:spPr>
            <a:xfrm>
              <a:off x="1403350" y="2165350"/>
              <a:ext cx="5226050" cy="4076700"/>
            </a:xfrm>
            <a:custGeom>
              <a:avLst/>
              <a:gdLst>
                <a:gd name="connsiteX0" fmla="*/ 19050 w 5156200"/>
                <a:gd name="connsiteY0" fmla="*/ 3740150 h 3740150"/>
                <a:gd name="connsiteX1" fmla="*/ 0 w 5156200"/>
                <a:gd name="connsiteY1" fmla="*/ 0 h 3740150"/>
                <a:gd name="connsiteX2" fmla="*/ 76200 w 5156200"/>
                <a:gd name="connsiteY2" fmla="*/ 2400300 h 3740150"/>
                <a:gd name="connsiteX3" fmla="*/ 152400 w 5156200"/>
                <a:gd name="connsiteY3" fmla="*/ 2819400 h 3740150"/>
                <a:gd name="connsiteX4" fmla="*/ 165100 w 5156200"/>
                <a:gd name="connsiteY4" fmla="*/ 514350 h 3740150"/>
                <a:gd name="connsiteX5" fmla="*/ 215900 w 5156200"/>
                <a:gd name="connsiteY5" fmla="*/ 1930400 h 3740150"/>
                <a:gd name="connsiteX6" fmla="*/ 304800 w 5156200"/>
                <a:gd name="connsiteY6" fmla="*/ 2184400 h 3740150"/>
                <a:gd name="connsiteX7" fmla="*/ 317500 w 5156200"/>
                <a:gd name="connsiteY7" fmla="*/ 1816100 h 3740150"/>
                <a:gd name="connsiteX8" fmla="*/ 330200 w 5156200"/>
                <a:gd name="connsiteY8" fmla="*/ 2012950 h 3740150"/>
                <a:gd name="connsiteX9" fmla="*/ 977900 w 5156200"/>
                <a:gd name="connsiteY9" fmla="*/ 2336800 h 3740150"/>
                <a:gd name="connsiteX10" fmla="*/ 5156200 w 5156200"/>
                <a:gd name="connsiteY10" fmla="*/ 2457450 h 3740150"/>
                <a:gd name="connsiteX0" fmla="*/ 19050 w 5156200"/>
                <a:gd name="connsiteY0" fmla="*/ 3740150 h 3740150"/>
                <a:gd name="connsiteX1" fmla="*/ 0 w 5156200"/>
                <a:gd name="connsiteY1" fmla="*/ 0 h 3740150"/>
                <a:gd name="connsiteX2" fmla="*/ 76200 w 5156200"/>
                <a:gd name="connsiteY2" fmla="*/ 2400300 h 3740150"/>
                <a:gd name="connsiteX3" fmla="*/ 152400 w 5156200"/>
                <a:gd name="connsiteY3" fmla="*/ 2819400 h 3740150"/>
                <a:gd name="connsiteX4" fmla="*/ 165100 w 5156200"/>
                <a:gd name="connsiteY4" fmla="*/ 514350 h 3740150"/>
                <a:gd name="connsiteX5" fmla="*/ 215900 w 5156200"/>
                <a:gd name="connsiteY5" fmla="*/ 1930400 h 3740150"/>
                <a:gd name="connsiteX6" fmla="*/ 304800 w 5156200"/>
                <a:gd name="connsiteY6" fmla="*/ 2184400 h 3740150"/>
                <a:gd name="connsiteX7" fmla="*/ 317500 w 5156200"/>
                <a:gd name="connsiteY7" fmla="*/ 1816100 h 3740150"/>
                <a:gd name="connsiteX8" fmla="*/ 330200 w 5156200"/>
                <a:gd name="connsiteY8" fmla="*/ 2012950 h 3740150"/>
                <a:gd name="connsiteX9" fmla="*/ 977900 w 5156200"/>
                <a:gd name="connsiteY9" fmla="*/ 2336800 h 3740150"/>
                <a:gd name="connsiteX10" fmla="*/ 5156200 w 5156200"/>
                <a:gd name="connsiteY10" fmla="*/ 2457450 h 3740150"/>
                <a:gd name="connsiteX0" fmla="*/ 12700 w 5156200"/>
                <a:gd name="connsiteY0" fmla="*/ 4076700 h 4076700"/>
                <a:gd name="connsiteX1" fmla="*/ 0 w 5156200"/>
                <a:gd name="connsiteY1" fmla="*/ 0 h 4076700"/>
                <a:gd name="connsiteX2" fmla="*/ 76200 w 5156200"/>
                <a:gd name="connsiteY2" fmla="*/ 2400300 h 4076700"/>
                <a:gd name="connsiteX3" fmla="*/ 152400 w 5156200"/>
                <a:gd name="connsiteY3" fmla="*/ 2819400 h 4076700"/>
                <a:gd name="connsiteX4" fmla="*/ 165100 w 5156200"/>
                <a:gd name="connsiteY4" fmla="*/ 514350 h 4076700"/>
                <a:gd name="connsiteX5" fmla="*/ 215900 w 5156200"/>
                <a:gd name="connsiteY5" fmla="*/ 1930400 h 4076700"/>
                <a:gd name="connsiteX6" fmla="*/ 304800 w 5156200"/>
                <a:gd name="connsiteY6" fmla="*/ 2184400 h 4076700"/>
                <a:gd name="connsiteX7" fmla="*/ 317500 w 5156200"/>
                <a:gd name="connsiteY7" fmla="*/ 1816100 h 4076700"/>
                <a:gd name="connsiteX8" fmla="*/ 330200 w 5156200"/>
                <a:gd name="connsiteY8" fmla="*/ 2012950 h 4076700"/>
                <a:gd name="connsiteX9" fmla="*/ 977900 w 5156200"/>
                <a:gd name="connsiteY9" fmla="*/ 2336800 h 4076700"/>
                <a:gd name="connsiteX10" fmla="*/ 5156200 w 5156200"/>
                <a:gd name="connsiteY10" fmla="*/ 2457450 h 4076700"/>
                <a:gd name="connsiteX0" fmla="*/ 12700 w 5156200"/>
                <a:gd name="connsiteY0" fmla="*/ 4076700 h 4076700"/>
                <a:gd name="connsiteX1" fmla="*/ 0 w 5156200"/>
                <a:gd name="connsiteY1" fmla="*/ 0 h 4076700"/>
                <a:gd name="connsiteX2" fmla="*/ 76200 w 5156200"/>
                <a:gd name="connsiteY2" fmla="*/ 2400300 h 4076700"/>
                <a:gd name="connsiteX3" fmla="*/ 152400 w 5156200"/>
                <a:gd name="connsiteY3" fmla="*/ 2819400 h 4076700"/>
                <a:gd name="connsiteX4" fmla="*/ 165100 w 5156200"/>
                <a:gd name="connsiteY4" fmla="*/ 514350 h 4076700"/>
                <a:gd name="connsiteX5" fmla="*/ 215900 w 5156200"/>
                <a:gd name="connsiteY5" fmla="*/ 1930400 h 4076700"/>
                <a:gd name="connsiteX6" fmla="*/ 304800 w 5156200"/>
                <a:gd name="connsiteY6" fmla="*/ 2184400 h 4076700"/>
                <a:gd name="connsiteX7" fmla="*/ 311150 w 5156200"/>
                <a:gd name="connsiteY7" fmla="*/ 1727200 h 4076700"/>
                <a:gd name="connsiteX8" fmla="*/ 330200 w 5156200"/>
                <a:gd name="connsiteY8" fmla="*/ 2012950 h 4076700"/>
                <a:gd name="connsiteX9" fmla="*/ 977900 w 5156200"/>
                <a:gd name="connsiteY9" fmla="*/ 2336800 h 4076700"/>
                <a:gd name="connsiteX10" fmla="*/ 5156200 w 5156200"/>
                <a:gd name="connsiteY10" fmla="*/ 2457450 h 4076700"/>
                <a:gd name="connsiteX0" fmla="*/ 12700 w 5156200"/>
                <a:gd name="connsiteY0" fmla="*/ 4076700 h 4076700"/>
                <a:gd name="connsiteX1" fmla="*/ 0 w 5156200"/>
                <a:gd name="connsiteY1" fmla="*/ 0 h 4076700"/>
                <a:gd name="connsiteX2" fmla="*/ 76200 w 5156200"/>
                <a:gd name="connsiteY2" fmla="*/ 2400300 h 4076700"/>
                <a:gd name="connsiteX3" fmla="*/ 152400 w 5156200"/>
                <a:gd name="connsiteY3" fmla="*/ 2819400 h 4076700"/>
                <a:gd name="connsiteX4" fmla="*/ 165100 w 5156200"/>
                <a:gd name="connsiteY4" fmla="*/ 514350 h 4076700"/>
                <a:gd name="connsiteX5" fmla="*/ 215900 w 5156200"/>
                <a:gd name="connsiteY5" fmla="*/ 1930400 h 4076700"/>
                <a:gd name="connsiteX6" fmla="*/ 304800 w 5156200"/>
                <a:gd name="connsiteY6" fmla="*/ 2184400 h 4076700"/>
                <a:gd name="connsiteX7" fmla="*/ 311150 w 5156200"/>
                <a:gd name="connsiteY7" fmla="*/ 1727200 h 4076700"/>
                <a:gd name="connsiteX8" fmla="*/ 330200 w 5156200"/>
                <a:gd name="connsiteY8" fmla="*/ 2012950 h 4076700"/>
                <a:gd name="connsiteX9" fmla="*/ 984250 w 5156200"/>
                <a:gd name="connsiteY9" fmla="*/ 2305050 h 4076700"/>
                <a:gd name="connsiteX10" fmla="*/ 5156200 w 5156200"/>
                <a:gd name="connsiteY10" fmla="*/ 2457450 h 4076700"/>
                <a:gd name="connsiteX0" fmla="*/ 12700 w 5226050"/>
                <a:gd name="connsiteY0" fmla="*/ 4076700 h 4076700"/>
                <a:gd name="connsiteX1" fmla="*/ 0 w 5226050"/>
                <a:gd name="connsiteY1" fmla="*/ 0 h 4076700"/>
                <a:gd name="connsiteX2" fmla="*/ 76200 w 5226050"/>
                <a:gd name="connsiteY2" fmla="*/ 2400300 h 4076700"/>
                <a:gd name="connsiteX3" fmla="*/ 152400 w 5226050"/>
                <a:gd name="connsiteY3" fmla="*/ 2819400 h 4076700"/>
                <a:gd name="connsiteX4" fmla="*/ 165100 w 5226050"/>
                <a:gd name="connsiteY4" fmla="*/ 514350 h 4076700"/>
                <a:gd name="connsiteX5" fmla="*/ 215900 w 5226050"/>
                <a:gd name="connsiteY5" fmla="*/ 1930400 h 4076700"/>
                <a:gd name="connsiteX6" fmla="*/ 304800 w 5226050"/>
                <a:gd name="connsiteY6" fmla="*/ 2184400 h 4076700"/>
                <a:gd name="connsiteX7" fmla="*/ 311150 w 5226050"/>
                <a:gd name="connsiteY7" fmla="*/ 1727200 h 4076700"/>
                <a:gd name="connsiteX8" fmla="*/ 330200 w 5226050"/>
                <a:gd name="connsiteY8" fmla="*/ 2012950 h 4076700"/>
                <a:gd name="connsiteX9" fmla="*/ 984250 w 5226050"/>
                <a:gd name="connsiteY9" fmla="*/ 2305050 h 4076700"/>
                <a:gd name="connsiteX10" fmla="*/ 5226050 w 5226050"/>
                <a:gd name="connsiteY10" fmla="*/ 2432050 h 4076700"/>
                <a:gd name="connsiteX0" fmla="*/ 12700 w 5226050"/>
                <a:gd name="connsiteY0" fmla="*/ 4076700 h 4076700"/>
                <a:gd name="connsiteX1" fmla="*/ 0 w 5226050"/>
                <a:gd name="connsiteY1" fmla="*/ 0 h 4076700"/>
                <a:gd name="connsiteX2" fmla="*/ 76200 w 5226050"/>
                <a:gd name="connsiteY2" fmla="*/ 2400300 h 4076700"/>
                <a:gd name="connsiteX3" fmla="*/ 152400 w 5226050"/>
                <a:gd name="connsiteY3" fmla="*/ 2819400 h 4076700"/>
                <a:gd name="connsiteX4" fmla="*/ 165100 w 5226050"/>
                <a:gd name="connsiteY4" fmla="*/ 514350 h 4076700"/>
                <a:gd name="connsiteX5" fmla="*/ 215900 w 5226050"/>
                <a:gd name="connsiteY5" fmla="*/ 1930400 h 4076700"/>
                <a:gd name="connsiteX6" fmla="*/ 304800 w 5226050"/>
                <a:gd name="connsiteY6" fmla="*/ 2184400 h 4076700"/>
                <a:gd name="connsiteX7" fmla="*/ 311150 w 5226050"/>
                <a:gd name="connsiteY7" fmla="*/ 1727200 h 4076700"/>
                <a:gd name="connsiteX8" fmla="*/ 330200 w 5226050"/>
                <a:gd name="connsiteY8" fmla="*/ 2012950 h 4076700"/>
                <a:gd name="connsiteX9" fmla="*/ 984250 w 5226050"/>
                <a:gd name="connsiteY9" fmla="*/ 2305050 h 4076700"/>
                <a:gd name="connsiteX10" fmla="*/ 5226050 w 5226050"/>
                <a:gd name="connsiteY10" fmla="*/ 2432050 h 4076700"/>
                <a:gd name="connsiteX0" fmla="*/ 12700 w 5226050"/>
                <a:gd name="connsiteY0" fmla="*/ 4076700 h 4076700"/>
                <a:gd name="connsiteX1" fmla="*/ 0 w 5226050"/>
                <a:gd name="connsiteY1" fmla="*/ 0 h 4076700"/>
                <a:gd name="connsiteX2" fmla="*/ 76200 w 5226050"/>
                <a:gd name="connsiteY2" fmla="*/ 2400300 h 4076700"/>
                <a:gd name="connsiteX3" fmla="*/ 152400 w 5226050"/>
                <a:gd name="connsiteY3" fmla="*/ 2819400 h 4076700"/>
                <a:gd name="connsiteX4" fmla="*/ 165100 w 5226050"/>
                <a:gd name="connsiteY4" fmla="*/ 514350 h 4076700"/>
                <a:gd name="connsiteX5" fmla="*/ 215900 w 5226050"/>
                <a:gd name="connsiteY5" fmla="*/ 1930400 h 4076700"/>
                <a:gd name="connsiteX6" fmla="*/ 304800 w 5226050"/>
                <a:gd name="connsiteY6" fmla="*/ 2184400 h 4076700"/>
                <a:gd name="connsiteX7" fmla="*/ 311150 w 5226050"/>
                <a:gd name="connsiteY7" fmla="*/ 1727200 h 4076700"/>
                <a:gd name="connsiteX8" fmla="*/ 330200 w 5226050"/>
                <a:gd name="connsiteY8" fmla="*/ 2012950 h 4076700"/>
                <a:gd name="connsiteX9" fmla="*/ 984250 w 5226050"/>
                <a:gd name="connsiteY9" fmla="*/ 2305050 h 4076700"/>
                <a:gd name="connsiteX10" fmla="*/ 5226050 w 5226050"/>
                <a:gd name="connsiteY10" fmla="*/ 2432050 h 4076700"/>
                <a:gd name="connsiteX0" fmla="*/ 12700 w 5226050"/>
                <a:gd name="connsiteY0" fmla="*/ 4076700 h 4076700"/>
                <a:gd name="connsiteX1" fmla="*/ 0 w 5226050"/>
                <a:gd name="connsiteY1" fmla="*/ 0 h 4076700"/>
                <a:gd name="connsiteX2" fmla="*/ 76200 w 5226050"/>
                <a:gd name="connsiteY2" fmla="*/ 2400300 h 4076700"/>
                <a:gd name="connsiteX3" fmla="*/ 152400 w 5226050"/>
                <a:gd name="connsiteY3" fmla="*/ 2819400 h 4076700"/>
                <a:gd name="connsiteX4" fmla="*/ 165100 w 5226050"/>
                <a:gd name="connsiteY4" fmla="*/ 514350 h 4076700"/>
                <a:gd name="connsiteX5" fmla="*/ 215900 w 5226050"/>
                <a:gd name="connsiteY5" fmla="*/ 1930400 h 4076700"/>
                <a:gd name="connsiteX6" fmla="*/ 304800 w 5226050"/>
                <a:gd name="connsiteY6" fmla="*/ 2184400 h 4076700"/>
                <a:gd name="connsiteX7" fmla="*/ 311150 w 5226050"/>
                <a:gd name="connsiteY7" fmla="*/ 1727200 h 4076700"/>
                <a:gd name="connsiteX8" fmla="*/ 330200 w 5226050"/>
                <a:gd name="connsiteY8" fmla="*/ 2012950 h 4076700"/>
                <a:gd name="connsiteX9" fmla="*/ 984250 w 5226050"/>
                <a:gd name="connsiteY9" fmla="*/ 2305050 h 4076700"/>
                <a:gd name="connsiteX10" fmla="*/ 5226050 w 5226050"/>
                <a:gd name="connsiteY10" fmla="*/ 2432050 h 4076700"/>
                <a:gd name="connsiteX0" fmla="*/ 12700 w 5226050"/>
                <a:gd name="connsiteY0" fmla="*/ 4076700 h 4076700"/>
                <a:gd name="connsiteX1" fmla="*/ 0 w 5226050"/>
                <a:gd name="connsiteY1" fmla="*/ 0 h 4076700"/>
                <a:gd name="connsiteX2" fmla="*/ 76200 w 5226050"/>
                <a:gd name="connsiteY2" fmla="*/ 2400300 h 4076700"/>
                <a:gd name="connsiteX3" fmla="*/ 152400 w 5226050"/>
                <a:gd name="connsiteY3" fmla="*/ 2819400 h 4076700"/>
                <a:gd name="connsiteX4" fmla="*/ 165100 w 5226050"/>
                <a:gd name="connsiteY4" fmla="*/ 514350 h 4076700"/>
                <a:gd name="connsiteX5" fmla="*/ 215900 w 5226050"/>
                <a:gd name="connsiteY5" fmla="*/ 1930400 h 4076700"/>
                <a:gd name="connsiteX6" fmla="*/ 304800 w 5226050"/>
                <a:gd name="connsiteY6" fmla="*/ 2184400 h 4076700"/>
                <a:gd name="connsiteX7" fmla="*/ 311150 w 5226050"/>
                <a:gd name="connsiteY7" fmla="*/ 1727200 h 4076700"/>
                <a:gd name="connsiteX8" fmla="*/ 330200 w 5226050"/>
                <a:gd name="connsiteY8" fmla="*/ 2012950 h 4076700"/>
                <a:gd name="connsiteX9" fmla="*/ 984250 w 5226050"/>
                <a:gd name="connsiteY9" fmla="*/ 2305050 h 4076700"/>
                <a:gd name="connsiteX10" fmla="*/ 5226050 w 5226050"/>
                <a:gd name="connsiteY10" fmla="*/ 2432050 h 4076700"/>
                <a:gd name="connsiteX0" fmla="*/ 12700 w 5226050"/>
                <a:gd name="connsiteY0" fmla="*/ 4076700 h 4076700"/>
                <a:gd name="connsiteX1" fmla="*/ 0 w 5226050"/>
                <a:gd name="connsiteY1" fmla="*/ 0 h 4076700"/>
                <a:gd name="connsiteX2" fmla="*/ 4763 w 5226050"/>
                <a:gd name="connsiteY2" fmla="*/ 46038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215900 w 5226050"/>
                <a:gd name="connsiteY6" fmla="*/ 1930400 h 4076700"/>
                <a:gd name="connsiteX7" fmla="*/ 304800 w 5226050"/>
                <a:gd name="connsiteY7" fmla="*/ 2184400 h 4076700"/>
                <a:gd name="connsiteX8" fmla="*/ 311150 w 5226050"/>
                <a:gd name="connsiteY8" fmla="*/ 1727200 h 4076700"/>
                <a:gd name="connsiteX9" fmla="*/ 330200 w 5226050"/>
                <a:gd name="connsiteY9" fmla="*/ 2012950 h 4076700"/>
                <a:gd name="connsiteX10" fmla="*/ 984250 w 5226050"/>
                <a:gd name="connsiteY10" fmla="*/ 2305050 h 4076700"/>
                <a:gd name="connsiteX11" fmla="*/ 5226050 w 5226050"/>
                <a:gd name="connsiteY11" fmla="*/ 2432050 h 4076700"/>
                <a:gd name="connsiteX0" fmla="*/ 12700 w 5226050"/>
                <a:gd name="connsiteY0" fmla="*/ 4076700 h 4076700"/>
                <a:gd name="connsiteX1" fmla="*/ 0 w 5226050"/>
                <a:gd name="connsiteY1" fmla="*/ 0 h 4076700"/>
                <a:gd name="connsiteX2" fmla="*/ 4763 w 5226050"/>
                <a:gd name="connsiteY2" fmla="*/ 46038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63513 w 5226050"/>
                <a:gd name="connsiteY6" fmla="*/ 552450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30200 w 5226050"/>
                <a:gd name="connsiteY10" fmla="*/ 2012950 h 4076700"/>
                <a:gd name="connsiteX11" fmla="*/ 984250 w 5226050"/>
                <a:gd name="connsiteY11" fmla="*/ 2305050 h 4076700"/>
                <a:gd name="connsiteX12" fmla="*/ 5226050 w 5226050"/>
                <a:gd name="connsiteY12" fmla="*/ 2432050 h 4076700"/>
                <a:gd name="connsiteX0" fmla="*/ 12700 w 5226050"/>
                <a:gd name="connsiteY0" fmla="*/ 4076700 h 4076700"/>
                <a:gd name="connsiteX1" fmla="*/ 0 w 5226050"/>
                <a:gd name="connsiteY1" fmla="*/ 0 h 4076700"/>
                <a:gd name="connsiteX2" fmla="*/ 4763 w 5226050"/>
                <a:gd name="connsiteY2" fmla="*/ 46038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73038 w 5226050"/>
                <a:gd name="connsiteY6" fmla="*/ 549275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30200 w 5226050"/>
                <a:gd name="connsiteY10" fmla="*/ 2012950 h 4076700"/>
                <a:gd name="connsiteX11" fmla="*/ 984250 w 5226050"/>
                <a:gd name="connsiteY11" fmla="*/ 2305050 h 4076700"/>
                <a:gd name="connsiteX12" fmla="*/ 5226050 w 5226050"/>
                <a:gd name="connsiteY12" fmla="*/ 2432050 h 4076700"/>
                <a:gd name="connsiteX0" fmla="*/ 12700 w 5226050"/>
                <a:gd name="connsiteY0" fmla="*/ 4076700 h 4076700"/>
                <a:gd name="connsiteX1" fmla="*/ 0 w 5226050"/>
                <a:gd name="connsiteY1" fmla="*/ 0 h 4076700"/>
                <a:gd name="connsiteX2" fmla="*/ 4763 w 5226050"/>
                <a:gd name="connsiteY2" fmla="*/ 46038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63513 w 5226050"/>
                <a:gd name="connsiteY6" fmla="*/ 525462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30200 w 5226050"/>
                <a:gd name="connsiteY10" fmla="*/ 2012950 h 4076700"/>
                <a:gd name="connsiteX11" fmla="*/ 984250 w 5226050"/>
                <a:gd name="connsiteY11" fmla="*/ 2305050 h 4076700"/>
                <a:gd name="connsiteX12" fmla="*/ 5226050 w 5226050"/>
                <a:gd name="connsiteY12" fmla="*/ 2432050 h 4076700"/>
                <a:gd name="connsiteX0" fmla="*/ 12700 w 5226050"/>
                <a:gd name="connsiteY0" fmla="*/ 4076700 h 4076700"/>
                <a:gd name="connsiteX1" fmla="*/ 0 w 5226050"/>
                <a:gd name="connsiteY1" fmla="*/ 0 h 4076700"/>
                <a:gd name="connsiteX2" fmla="*/ 4763 w 5226050"/>
                <a:gd name="connsiteY2" fmla="*/ 46038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80976 w 5226050"/>
                <a:gd name="connsiteY6" fmla="*/ 525462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30200 w 5226050"/>
                <a:gd name="connsiteY10" fmla="*/ 2012950 h 4076700"/>
                <a:gd name="connsiteX11" fmla="*/ 984250 w 5226050"/>
                <a:gd name="connsiteY11" fmla="*/ 2305050 h 4076700"/>
                <a:gd name="connsiteX12" fmla="*/ 5226050 w 5226050"/>
                <a:gd name="connsiteY12" fmla="*/ 2432050 h 4076700"/>
                <a:gd name="connsiteX0" fmla="*/ 12700 w 5226050"/>
                <a:gd name="connsiteY0" fmla="*/ 4076700 h 4076700"/>
                <a:gd name="connsiteX1" fmla="*/ 0 w 5226050"/>
                <a:gd name="connsiteY1" fmla="*/ 0 h 4076700"/>
                <a:gd name="connsiteX2" fmla="*/ 12701 w 5226050"/>
                <a:gd name="connsiteY2" fmla="*/ 11113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80976 w 5226050"/>
                <a:gd name="connsiteY6" fmla="*/ 525462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30200 w 5226050"/>
                <a:gd name="connsiteY10" fmla="*/ 2012950 h 4076700"/>
                <a:gd name="connsiteX11" fmla="*/ 984250 w 5226050"/>
                <a:gd name="connsiteY11" fmla="*/ 2305050 h 4076700"/>
                <a:gd name="connsiteX12" fmla="*/ 5226050 w 5226050"/>
                <a:gd name="connsiteY12" fmla="*/ 2432050 h 4076700"/>
                <a:gd name="connsiteX0" fmla="*/ 12700 w 5226050"/>
                <a:gd name="connsiteY0" fmla="*/ 4076700 h 4076700"/>
                <a:gd name="connsiteX1" fmla="*/ 0 w 5226050"/>
                <a:gd name="connsiteY1" fmla="*/ 0 h 4076700"/>
                <a:gd name="connsiteX2" fmla="*/ 12701 w 5226050"/>
                <a:gd name="connsiteY2" fmla="*/ 11113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80976 w 5226050"/>
                <a:gd name="connsiteY6" fmla="*/ 525462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20675 w 5226050"/>
                <a:gd name="connsiteY10" fmla="*/ 1733550 h 4076700"/>
                <a:gd name="connsiteX11" fmla="*/ 330200 w 5226050"/>
                <a:gd name="connsiteY11" fmla="*/ 2012950 h 4076700"/>
                <a:gd name="connsiteX12" fmla="*/ 984250 w 5226050"/>
                <a:gd name="connsiteY12" fmla="*/ 2305050 h 4076700"/>
                <a:gd name="connsiteX13" fmla="*/ 5226050 w 5226050"/>
                <a:gd name="connsiteY13" fmla="*/ 2432050 h 4076700"/>
                <a:gd name="connsiteX0" fmla="*/ 12700 w 5226050"/>
                <a:gd name="connsiteY0" fmla="*/ 4076700 h 4076700"/>
                <a:gd name="connsiteX1" fmla="*/ 0 w 5226050"/>
                <a:gd name="connsiteY1" fmla="*/ 0 h 4076700"/>
                <a:gd name="connsiteX2" fmla="*/ 12701 w 5226050"/>
                <a:gd name="connsiteY2" fmla="*/ 11113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80976 w 5226050"/>
                <a:gd name="connsiteY6" fmla="*/ 525462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20675 w 5226050"/>
                <a:gd name="connsiteY10" fmla="*/ 1733550 h 4076700"/>
                <a:gd name="connsiteX11" fmla="*/ 330200 w 5226050"/>
                <a:gd name="connsiteY11" fmla="*/ 2012950 h 4076700"/>
                <a:gd name="connsiteX12" fmla="*/ 984250 w 5226050"/>
                <a:gd name="connsiteY12" fmla="*/ 2305050 h 4076700"/>
                <a:gd name="connsiteX13" fmla="*/ 5226050 w 5226050"/>
                <a:gd name="connsiteY13" fmla="*/ 2432050 h 4076700"/>
                <a:gd name="connsiteX0" fmla="*/ 12700 w 5226050"/>
                <a:gd name="connsiteY0" fmla="*/ 4076700 h 4076700"/>
                <a:gd name="connsiteX1" fmla="*/ 0 w 5226050"/>
                <a:gd name="connsiteY1" fmla="*/ 0 h 4076700"/>
                <a:gd name="connsiteX2" fmla="*/ 12701 w 5226050"/>
                <a:gd name="connsiteY2" fmla="*/ 11113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80976 w 5226050"/>
                <a:gd name="connsiteY6" fmla="*/ 525462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20675 w 5226050"/>
                <a:gd name="connsiteY10" fmla="*/ 1733550 h 4076700"/>
                <a:gd name="connsiteX11" fmla="*/ 342900 w 5226050"/>
                <a:gd name="connsiteY11" fmla="*/ 1990725 h 4076700"/>
                <a:gd name="connsiteX12" fmla="*/ 984250 w 5226050"/>
                <a:gd name="connsiteY12" fmla="*/ 2305050 h 4076700"/>
                <a:gd name="connsiteX13" fmla="*/ 5226050 w 5226050"/>
                <a:gd name="connsiteY13" fmla="*/ 2432050 h 4076700"/>
                <a:gd name="connsiteX0" fmla="*/ 12700 w 5226050"/>
                <a:gd name="connsiteY0" fmla="*/ 4076700 h 4076700"/>
                <a:gd name="connsiteX1" fmla="*/ 0 w 5226050"/>
                <a:gd name="connsiteY1" fmla="*/ 0 h 4076700"/>
                <a:gd name="connsiteX2" fmla="*/ 12701 w 5226050"/>
                <a:gd name="connsiteY2" fmla="*/ 11113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80976 w 5226050"/>
                <a:gd name="connsiteY6" fmla="*/ 525462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20675 w 5226050"/>
                <a:gd name="connsiteY10" fmla="*/ 1733550 h 4076700"/>
                <a:gd name="connsiteX11" fmla="*/ 342900 w 5226050"/>
                <a:gd name="connsiteY11" fmla="*/ 1990725 h 4076700"/>
                <a:gd name="connsiteX12" fmla="*/ 984250 w 5226050"/>
                <a:gd name="connsiteY12" fmla="*/ 2305050 h 4076700"/>
                <a:gd name="connsiteX13" fmla="*/ 5226050 w 5226050"/>
                <a:gd name="connsiteY13" fmla="*/ 2432050 h 4076700"/>
                <a:gd name="connsiteX0" fmla="*/ 12700 w 5226050"/>
                <a:gd name="connsiteY0" fmla="*/ 4076700 h 4076700"/>
                <a:gd name="connsiteX1" fmla="*/ 0 w 5226050"/>
                <a:gd name="connsiteY1" fmla="*/ 0 h 4076700"/>
                <a:gd name="connsiteX2" fmla="*/ 12701 w 5226050"/>
                <a:gd name="connsiteY2" fmla="*/ 11113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80976 w 5226050"/>
                <a:gd name="connsiteY6" fmla="*/ 525462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20675 w 5226050"/>
                <a:gd name="connsiteY10" fmla="*/ 1733550 h 4076700"/>
                <a:gd name="connsiteX11" fmla="*/ 406400 w 5226050"/>
                <a:gd name="connsiteY11" fmla="*/ 2051050 h 4076700"/>
                <a:gd name="connsiteX12" fmla="*/ 984250 w 5226050"/>
                <a:gd name="connsiteY12" fmla="*/ 2305050 h 4076700"/>
                <a:gd name="connsiteX13" fmla="*/ 5226050 w 5226050"/>
                <a:gd name="connsiteY13" fmla="*/ 2432050 h 4076700"/>
                <a:gd name="connsiteX0" fmla="*/ 12700 w 5226050"/>
                <a:gd name="connsiteY0" fmla="*/ 4076700 h 4076700"/>
                <a:gd name="connsiteX1" fmla="*/ 0 w 5226050"/>
                <a:gd name="connsiteY1" fmla="*/ 0 h 4076700"/>
                <a:gd name="connsiteX2" fmla="*/ 12701 w 5226050"/>
                <a:gd name="connsiteY2" fmla="*/ 11113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80976 w 5226050"/>
                <a:gd name="connsiteY6" fmla="*/ 525462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20675 w 5226050"/>
                <a:gd name="connsiteY10" fmla="*/ 1733550 h 4076700"/>
                <a:gd name="connsiteX11" fmla="*/ 406400 w 5226050"/>
                <a:gd name="connsiteY11" fmla="*/ 2051050 h 4076700"/>
                <a:gd name="connsiteX12" fmla="*/ 984250 w 5226050"/>
                <a:gd name="connsiteY12" fmla="*/ 2305050 h 4076700"/>
                <a:gd name="connsiteX13" fmla="*/ 5226050 w 5226050"/>
                <a:gd name="connsiteY13" fmla="*/ 2432050 h 4076700"/>
                <a:gd name="connsiteX0" fmla="*/ 12700 w 5226050"/>
                <a:gd name="connsiteY0" fmla="*/ 4076700 h 4076700"/>
                <a:gd name="connsiteX1" fmla="*/ 0 w 5226050"/>
                <a:gd name="connsiteY1" fmla="*/ 0 h 4076700"/>
                <a:gd name="connsiteX2" fmla="*/ 12701 w 5226050"/>
                <a:gd name="connsiteY2" fmla="*/ 11113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80976 w 5226050"/>
                <a:gd name="connsiteY6" fmla="*/ 525462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20675 w 5226050"/>
                <a:gd name="connsiteY10" fmla="*/ 1733550 h 4076700"/>
                <a:gd name="connsiteX11" fmla="*/ 381000 w 5226050"/>
                <a:gd name="connsiteY11" fmla="*/ 2060575 h 4076700"/>
                <a:gd name="connsiteX12" fmla="*/ 984250 w 5226050"/>
                <a:gd name="connsiteY12" fmla="*/ 2305050 h 4076700"/>
                <a:gd name="connsiteX13" fmla="*/ 5226050 w 5226050"/>
                <a:gd name="connsiteY13" fmla="*/ 2432050 h 4076700"/>
                <a:gd name="connsiteX0" fmla="*/ 12700 w 5226050"/>
                <a:gd name="connsiteY0" fmla="*/ 4076700 h 4076700"/>
                <a:gd name="connsiteX1" fmla="*/ 0 w 5226050"/>
                <a:gd name="connsiteY1" fmla="*/ 0 h 4076700"/>
                <a:gd name="connsiteX2" fmla="*/ 12701 w 5226050"/>
                <a:gd name="connsiteY2" fmla="*/ 11113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80976 w 5226050"/>
                <a:gd name="connsiteY6" fmla="*/ 525462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20675 w 5226050"/>
                <a:gd name="connsiteY10" fmla="*/ 1733550 h 4076700"/>
                <a:gd name="connsiteX11" fmla="*/ 400050 w 5226050"/>
                <a:gd name="connsiteY11" fmla="*/ 2105025 h 4076700"/>
                <a:gd name="connsiteX12" fmla="*/ 984250 w 5226050"/>
                <a:gd name="connsiteY12" fmla="*/ 2305050 h 4076700"/>
                <a:gd name="connsiteX13" fmla="*/ 5226050 w 5226050"/>
                <a:gd name="connsiteY13" fmla="*/ 2432050 h 4076700"/>
                <a:gd name="connsiteX0" fmla="*/ 12700 w 5226050"/>
                <a:gd name="connsiteY0" fmla="*/ 4076700 h 4076700"/>
                <a:gd name="connsiteX1" fmla="*/ 0 w 5226050"/>
                <a:gd name="connsiteY1" fmla="*/ 0 h 4076700"/>
                <a:gd name="connsiteX2" fmla="*/ 12701 w 5226050"/>
                <a:gd name="connsiteY2" fmla="*/ 11113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80976 w 5226050"/>
                <a:gd name="connsiteY6" fmla="*/ 525462 h 4076700"/>
                <a:gd name="connsiteX7" fmla="*/ 215900 w 5226050"/>
                <a:gd name="connsiteY7" fmla="*/ 1930400 h 4076700"/>
                <a:gd name="connsiteX8" fmla="*/ 304800 w 5226050"/>
                <a:gd name="connsiteY8" fmla="*/ 2184400 h 4076700"/>
                <a:gd name="connsiteX9" fmla="*/ 311150 w 5226050"/>
                <a:gd name="connsiteY9" fmla="*/ 1727200 h 4076700"/>
                <a:gd name="connsiteX10" fmla="*/ 320675 w 5226050"/>
                <a:gd name="connsiteY10" fmla="*/ 1733550 h 4076700"/>
                <a:gd name="connsiteX11" fmla="*/ 400050 w 5226050"/>
                <a:gd name="connsiteY11" fmla="*/ 2105025 h 4076700"/>
                <a:gd name="connsiteX12" fmla="*/ 984250 w 5226050"/>
                <a:gd name="connsiteY12" fmla="*/ 2305050 h 4076700"/>
                <a:gd name="connsiteX13" fmla="*/ 5226050 w 5226050"/>
                <a:gd name="connsiteY13" fmla="*/ 2432050 h 4076700"/>
                <a:gd name="connsiteX0" fmla="*/ 12700 w 5226050"/>
                <a:gd name="connsiteY0" fmla="*/ 4076700 h 4076700"/>
                <a:gd name="connsiteX1" fmla="*/ 0 w 5226050"/>
                <a:gd name="connsiteY1" fmla="*/ 0 h 4076700"/>
                <a:gd name="connsiteX2" fmla="*/ 12701 w 5226050"/>
                <a:gd name="connsiteY2" fmla="*/ 11113 h 4076700"/>
                <a:gd name="connsiteX3" fmla="*/ 76200 w 5226050"/>
                <a:gd name="connsiteY3" fmla="*/ 2400300 h 4076700"/>
                <a:gd name="connsiteX4" fmla="*/ 152400 w 5226050"/>
                <a:gd name="connsiteY4" fmla="*/ 2819400 h 4076700"/>
                <a:gd name="connsiteX5" fmla="*/ 165100 w 5226050"/>
                <a:gd name="connsiteY5" fmla="*/ 514350 h 4076700"/>
                <a:gd name="connsiteX6" fmla="*/ 180976 w 5226050"/>
                <a:gd name="connsiteY6" fmla="*/ 525462 h 4076700"/>
                <a:gd name="connsiteX7" fmla="*/ 215900 w 5226050"/>
                <a:gd name="connsiteY7" fmla="*/ 1930400 h 4076700"/>
                <a:gd name="connsiteX8" fmla="*/ 276225 w 5226050"/>
                <a:gd name="connsiteY8" fmla="*/ 2171700 h 4076700"/>
                <a:gd name="connsiteX9" fmla="*/ 304800 w 5226050"/>
                <a:gd name="connsiteY9" fmla="*/ 2184400 h 4076700"/>
                <a:gd name="connsiteX10" fmla="*/ 311150 w 5226050"/>
                <a:gd name="connsiteY10" fmla="*/ 1727200 h 4076700"/>
                <a:gd name="connsiteX11" fmla="*/ 320675 w 5226050"/>
                <a:gd name="connsiteY11" fmla="*/ 1733550 h 4076700"/>
                <a:gd name="connsiteX12" fmla="*/ 400050 w 5226050"/>
                <a:gd name="connsiteY12" fmla="*/ 2105025 h 4076700"/>
                <a:gd name="connsiteX13" fmla="*/ 984250 w 5226050"/>
                <a:gd name="connsiteY13" fmla="*/ 2305050 h 4076700"/>
                <a:gd name="connsiteX14" fmla="*/ 5226050 w 5226050"/>
                <a:gd name="connsiteY14" fmla="*/ 2432050 h 40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6050" h="4076700">
                  <a:moveTo>
                    <a:pt x="12700" y="4076700"/>
                  </a:moveTo>
                  <a:cubicBezTo>
                    <a:pt x="8467" y="2717800"/>
                    <a:pt x="4233" y="1358900"/>
                    <a:pt x="0" y="0"/>
                  </a:cubicBezTo>
                  <a:lnTo>
                    <a:pt x="12701" y="11113"/>
                  </a:lnTo>
                  <a:lnTo>
                    <a:pt x="76200" y="2400300"/>
                  </a:lnTo>
                  <a:lnTo>
                    <a:pt x="152400" y="2819400"/>
                  </a:lnTo>
                  <a:cubicBezTo>
                    <a:pt x="156633" y="2051050"/>
                    <a:pt x="160867" y="1282700"/>
                    <a:pt x="165100" y="514350"/>
                  </a:cubicBezTo>
                  <a:lnTo>
                    <a:pt x="180976" y="525462"/>
                  </a:lnTo>
                  <a:lnTo>
                    <a:pt x="215900" y="1930400"/>
                  </a:lnTo>
                  <a:cubicBezTo>
                    <a:pt x="228600" y="1971675"/>
                    <a:pt x="263525" y="2130425"/>
                    <a:pt x="276225" y="2171700"/>
                  </a:cubicBezTo>
                  <a:lnTo>
                    <a:pt x="304800" y="2184400"/>
                  </a:lnTo>
                  <a:cubicBezTo>
                    <a:pt x="306917" y="2032000"/>
                    <a:pt x="309033" y="1879600"/>
                    <a:pt x="311150" y="1727200"/>
                  </a:cubicBezTo>
                  <a:cubicBezTo>
                    <a:pt x="313267" y="1747308"/>
                    <a:pt x="318558" y="1713442"/>
                    <a:pt x="320675" y="1733550"/>
                  </a:cubicBezTo>
                  <a:cubicBezTo>
                    <a:pt x="328083" y="1819275"/>
                    <a:pt x="335492" y="2047875"/>
                    <a:pt x="400050" y="2105025"/>
                  </a:cubicBezTo>
                  <a:cubicBezTo>
                    <a:pt x="514350" y="2193925"/>
                    <a:pt x="555625" y="2216150"/>
                    <a:pt x="984250" y="2305050"/>
                  </a:cubicBezTo>
                  <a:cubicBezTo>
                    <a:pt x="1412875" y="2393950"/>
                    <a:pt x="3744383" y="2436283"/>
                    <a:pt x="5226050" y="243205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0C364AC-5E59-6B78-0000-914770FB914B}"/>
                </a:ext>
              </a:extLst>
            </p:cNvPr>
            <p:cNvSpPr txBox="1"/>
            <p:nvPr/>
          </p:nvSpPr>
          <p:spPr>
            <a:xfrm>
              <a:off x="1143000" y="6286501"/>
              <a:ext cx="890603" cy="521434"/>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1980</a:t>
              </a:r>
            </a:p>
          </p:txBody>
        </p:sp>
        <p:sp>
          <p:nvSpPr>
            <p:cNvPr id="15" name="TextBox 14">
              <a:extLst>
                <a:ext uri="{FF2B5EF4-FFF2-40B4-BE49-F238E27FC236}">
                  <a16:creationId xmlns:a16="http://schemas.microsoft.com/office/drawing/2014/main" id="{6444865D-22A2-E663-6697-8AA4BBBDE1C9}"/>
                </a:ext>
              </a:extLst>
            </p:cNvPr>
            <p:cNvSpPr txBox="1"/>
            <p:nvPr/>
          </p:nvSpPr>
          <p:spPr>
            <a:xfrm>
              <a:off x="3070779" y="6261100"/>
              <a:ext cx="890603" cy="521434"/>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2000</a:t>
              </a:r>
            </a:p>
          </p:txBody>
        </p:sp>
        <p:sp>
          <p:nvSpPr>
            <p:cNvPr id="16" name="TextBox 15">
              <a:extLst>
                <a:ext uri="{FF2B5EF4-FFF2-40B4-BE49-F238E27FC236}">
                  <a16:creationId xmlns:a16="http://schemas.microsoft.com/office/drawing/2014/main" id="{01056E08-1A47-AA49-9DFA-3CB8A78CAB49}"/>
                </a:ext>
              </a:extLst>
            </p:cNvPr>
            <p:cNvSpPr txBox="1"/>
            <p:nvPr/>
          </p:nvSpPr>
          <p:spPr>
            <a:xfrm>
              <a:off x="5049263" y="6263162"/>
              <a:ext cx="890603" cy="521434"/>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2020</a:t>
              </a:r>
            </a:p>
          </p:txBody>
        </p:sp>
        <p:cxnSp>
          <p:nvCxnSpPr>
            <p:cNvPr id="21" name="Straight Connector 20">
              <a:extLst>
                <a:ext uri="{FF2B5EF4-FFF2-40B4-BE49-F238E27FC236}">
                  <a16:creationId xmlns:a16="http://schemas.microsoft.com/office/drawing/2014/main" id="{86517D7F-E1A0-A9A5-A803-20F2D3545C18}"/>
                </a:ext>
              </a:extLst>
            </p:cNvPr>
            <p:cNvCxnSpPr/>
            <p:nvPr/>
          </p:nvCxnSpPr>
          <p:spPr>
            <a:xfrm>
              <a:off x="2628900" y="6267450"/>
              <a:ext cx="0" cy="114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537A0E1-8C4C-AC1C-42A0-987A0FEA76FA}"/>
                </a:ext>
              </a:extLst>
            </p:cNvPr>
            <p:cNvCxnSpPr/>
            <p:nvPr/>
          </p:nvCxnSpPr>
          <p:spPr>
            <a:xfrm>
              <a:off x="1625600" y="6261100"/>
              <a:ext cx="0" cy="114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5C84D6E-EC8D-D210-02DF-C554D139F76E}"/>
                </a:ext>
              </a:extLst>
            </p:cNvPr>
            <p:cNvCxnSpPr/>
            <p:nvPr/>
          </p:nvCxnSpPr>
          <p:spPr>
            <a:xfrm>
              <a:off x="3575050" y="6261100"/>
              <a:ext cx="0" cy="114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A46A9F5-5EFE-4633-DE7B-D38F7E9939E3}"/>
                </a:ext>
              </a:extLst>
            </p:cNvPr>
            <p:cNvCxnSpPr/>
            <p:nvPr/>
          </p:nvCxnSpPr>
          <p:spPr>
            <a:xfrm>
              <a:off x="4572000" y="6242050"/>
              <a:ext cx="0" cy="114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61134A9-CA45-FD88-E517-F39A77E3A40F}"/>
                </a:ext>
              </a:extLst>
            </p:cNvPr>
            <p:cNvCxnSpPr/>
            <p:nvPr/>
          </p:nvCxnSpPr>
          <p:spPr>
            <a:xfrm>
              <a:off x="5568950" y="6267450"/>
              <a:ext cx="0" cy="1143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D2D42A9-EF51-B3FC-C29F-A86B1AA0A89F}"/>
                </a:ext>
              </a:extLst>
            </p:cNvPr>
            <p:cNvCxnSpPr>
              <a:cxnSpLocks/>
            </p:cNvCxnSpPr>
            <p:nvPr/>
          </p:nvCxnSpPr>
          <p:spPr>
            <a:xfrm>
              <a:off x="962876" y="5226050"/>
              <a:ext cx="975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FF3B32A-C871-D222-1168-9AB7B94912AD}"/>
                </a:ext>
              </a:extLst>
            </p:cNvPr>
            <p:cNvCxnSpPr>
              <a:cxnSpLocks/>
            </p:cNvCxnSpPr>
            <p:nvPr/>
          </p:nvCxnSpPr>
          <p:spPr>
            <a:xfrm>
              <a:off x="962876" y="4260850"/>
              <a:ext cx="975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8A9E4CD-C08D-4CC4-C935-7792589B1BF0}"/>
                </a:ext>
              </a:extLst>
            </p:cNvPr>
            <p:cNvCxnSpPr>
              <a:cxnSpLocks/>
            </p:cNvCxnSpPr>
            <p:nvPr/>
          </p:nvCxnSpPr>
          <p:spPr>
            <a:xfrm>
              <a:off x="969226" y="3282950"/>
              <a:ext cx="975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6B361BA-D52D-E59B-B17C-C5D50E1630D6}"/>
                </a:ext>
              </a:extLst>
            </p:cNvPr>
            <p:cNvCxnSpPr>
              <a:cxnSpLocks/>
            </p:cNvCxnSpPr>
            <p:nvPr/>
          </p:nvCxnSpPr>
          <p:spPr>
            <a:xfrm>
              <a:off x="975576" y="2317750"/>
              <a:ext cx="9757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746BE2A-1EA6-DA23-C857-E5DEF1B4EB9F}"/>
                    </a:ext>
                  </a:extLst>
                </p:cNvPr>
                <p:cNvSpPr txBox="1"/>
                <p:nvPr/>
              </p:nvSpPr>
              <p:spPr>
                <a:xfrm>
                  <a:off x="-26446" y="2117036"/>
                  <a:ext cx="1099596" cy="55399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cs typeface="Arial" panose="020B0604020202020204" pitchFamily="34" charset="0"/>
                          </a:rPr>
                          <m:t>4×</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cs typeface="Arial" panose="020B0604020202020204" pitchFamily="34" charset="0"/>
                              </a:rPr>
                              <m:t>4</m:t>
                            </m:r>
                          </m:sup>
                        </m:sSup>
                      </m:oMath>
                    </m:oMathPara>
                  </a14:m>
                  <a:endParaRPr lang="en-GB" sz="2000" dirty="0" err="1">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2746BE2A-1EA6-DA23-C857-E5DEF1B4EB9F}"/>
                    </a:ext>
                  </a:extLst>
                </p:cNvPr>
                <p:cNvSpPr txBox="1">
                  <a:spLocks noRot="1" noChangeAspect="1" noMove="1" noResize="1" noEditPoints="1" noAdjustHandles="1" noChangeArrowheads="1" noChangeShapeType="1" noTextEdit="1"/>
                </p:cNvSpPr>
                <p:nvPr/>
              </p:nvSpPr>
              <p:spPr>
                <a:xfrm>
                  <a:off x="-26446" y="2117036"/>
                  <a:ext cx="1099596" cy="55399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C944650-F284-A5C5-0882-78E8EC7C6709}"/>
                    </a:ext>
                  </a:extLst>
                </p:cNvPr>
                <p:cNvSpPr txBox="1"/>
                <p:nvPr/>
              </p:nvSpPr>
              <p:spPr>
                <a:xfrm>
                  <a:off x="-26446" y="3082235"/>
                  <a:ext cx="1099596" cy="55399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cs typeface="Arial" panose="020B0604020202020204" pitchFamily="34" charset="0"/>
                          </a:rPr>
                          <m:t>3×</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cs typeface="Arial" panose="020B0604020202020204" pitchFamily="34" charset="0"/>
                              </a:rPr>
                              <m:t>4</m:t>
                            </m:r>
                          </m:sup>
                        </m:sSup>
                      </m:oMath>
                    </m:oMathPara>
                  </a14:m>
                  <a:endParaRPr lang="en-GB" sz="2000" dirty="0" err="1">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2C944650-F284-A5C5-0882-78E8EC7C6709}"/>
                    </a:ext>
                  </a:extLst>
                </p:cNvPr>
                <p:cNvSpPr txBox="1">
                  <a:spLocks noRot="1" noChangeAspect="1" noMove="1" noResize="1" noEditPoints="1" noAdjustHandles="1" noChangeArrowheads="1" noChangeShapeType="1" noTextEdit="1"/>
                </p:cNvSpPr>
                <p:nvPr/>
              </p:nvSpPr>
              <p:spPr>
                <a:xfrm>
                  <a:off x="-26446" y="3082235"/>
                  <a:ext cx="1099596" cy="55399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C116967-8CDC-B1D6-1C27-371FBF989343}"/>
                    </a:ext>
                  </a:extLst>
                </p:cNvPr>
                <p:cNvSpPr txBox="1"/>
                <p:nvPr/>
              </p:nvSpPr>
              <p:spPr>
                <a:xfrm>
                  <a:off x="-37940" y="4047434"/>
                  <a:ext cx="1099596" cy="55399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cs typeface="Arial" panose="020B0604020202020204" pitchFamily="34" charset="0"/>
                          </a:rPr>
                          <m:t>2×</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cs typeface="Arial" panose="020B0604020202020204" pitchFamily="34" charset="0"/>
                              </a:rPr>
                              <m:t>4</m:t>
                            </m:r>
                          </m:sup>
                        </m:sSup>
                      </m:oMath>
                    </m:oMathPara>
                  </a14:m>
                  <a:endParaRPr lang="en-GB" sz="2000" dirty="0" err="1">
                    <a:latin typeface="Arial" panose="020B0604020202020204" pitchFamily="34"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AC116967-8CDC-B1D6-1C27-371FBF989343}"/>
                    </a:ext>
                  </a:extLst>
                </p:cNvPr>
                <p:cNvSpPr txBox="1">
                  <a:spLocks noRot="1" noChangeAspect="1" noMove="1" noResize="1" noEditPoints="1" noAdjustHandles="1" noChangeArrowheads="1" noChangeShapeType="1" noTextEdit="1"/>
                </p:cNvSpPr>
                <p:nvPr/>
              </p:nvSpPr>
              <p:spPr>
                <a:xfrm>
                  <a:off x="-37940" y="4047434"/>
                  <a:ext cx="1099596" cy="55399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474E44E-C745-CEE2-BD08-9EE5AFD4E925}"/>
                    </a:ext>
                  </a:extLst>
                </p:cNvPr>
                <p:cNvSpPr txBox="1"/>
                <p:nvPr/>
              </p:nvSpPr>
              <p:spPr>
                <a:xfrm>
                  <a:off x="-26446" y="5012633"/>
                  <a:ext cx="1099596" cy="55399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cs typeface="Arial" panose="020B0604020202020204" pitchFamily="34" charset="0"/>
                          </a:rPr>
                          <m:t>1×</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cs typeface="Arial" panose="020B0604020202020204" pitchFamily="34" charset="0"/>
                              </a:rPr>
                              <m:t>4</m:t>
                            </m:r>
                          </m:sup>
                        </m:sSup>
                      </m:oMath>
                    </m:oMathPara>
                  </a14:m>
                  <a:endParaRPr lang="en-GB" sz="2000" dirty="0" err="1">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6474E44E-C745-CEE2-BD08-9EE5AFD4E925}"/>
                    </a:ext>
                  </a:extLst>
                </p:cNvPr>
                <p:cNvSpPr txBox="1">
                  <a:spLocks noRot="1" noChangeAspect="1" noMove="1" noResize="1" noEditPoints="1" noAdjustHandles="1" noChangeArrowheads="1" noChangeShapeType="1" noTextEdit="1"/>
                </p:cNvSpPr>
                <p:nvPr/>
              </p:nvSpPr>
              <p:spPr>
                <a:xfrm>
                  <a:off x="-26446" y="5012633"/>
                  <a:ext cx="1099596" cy="553998"/>
                </a:xfrm>
                <a:prstGeom prst="rect">
                  <a:avLst/>
                </a:prstGeom>
                <a:blipFill>
                  <a:blip r:embed="rId6"/>
                  <a:stretch>
                    <a:fillRect/>
                  </a:stretch>
                </a:blipFill>
              </p:spPr>
              <p:txBody>
                <a:bodyPr/>
                <a:lstStyle/>
                <a:p>
                  <a:r>
                    <a:rPr lang="en-GB">
                      <a:noFill/>
                    </a:rPr>
                    <a:t> </a:t>
                  </a:r>
                </a:p>
              </p:txBody>
            </p:sp>
          </mc:Fallback>
        </mc:AlternateContent>
        <p:sp>
          <p:nvSpPr>
            <p:cNvPr id="41" name="TextBox 40">
              <a:extLst>
                <a:ext uri="{FF2B5EF4-FFF2-40B4-BE49-F238E27FC236}">
                  <a16:creationId xmlns:a16="http://schemas.microsoft.com/office/drawing/2014/main" id="{17C85593-0EE5-4821-758F-2A8B8B1C75FF}"/>
                </a:ext>
              </a:extLst>
            </p:cNvPr>
            <p:cNvSpPr txBox="1"/>
            <p:nvPr/>
          </p:nvSpPr>
          <p:spPr>
            <a:xfrm>
              <a:off x="2390440" y="2196151"/>
              <a:ext cx="1394243" cy="461665"/>
            </a:xfrm>
            <a:prstGeom prst="rect">
              <a:avLst/>
            </a:prstGeom>
            <a:noFill/>
          </p:spPr>
          <p:txBody>
            <a:bodyPr wrap="square" rtlCol="0">
              <a:spAutoFit/>
            </a:bodyPr>
            <a:lstStyle>
              <a:defPPr>
                <a:defRPr lang="en-GB"/>
              </a:defPPr>
              <a:lvl1pPr>
                <a:defRPr sz="2400">
                  <a:solidFill>
                    <a:srgbClr val="923F00"/>
                  </a:solidFill>
                </a:defRPr>
              </a:lvl1pPr>
            </a:lstStyle>
            <a:p>
              <a:r>
                <a:rPr lang="en-IE" dirty="0"/>
                <a:t>Saturn</a:t>
              </a:r>
            </a:p>
          </p:txBody>
        </p:sp>
        <p:cxnSp>
          <p:nvCxnSpPr>
            <p:cNvPr id="42" name="Straight Arrow Connector 41">
              <a:extLst>
                <a:ext uri="{FF2B5EF4-FFF2-40B4-BE49-F238E27FC236}">
                  <a16:creationId xmlns:a16="http://schemas.microsoft.com/office/drawing/2014/main" id="{0F2C55EE-0871-2611-E5B3-4A5C01A9B3AE}"/>
                </a:ext>
              </a:extLst>
            </p:cNvPr>
            <p:cNvCxnSpPr>
              <a:cxnSpLocks/>
            </p:cNvCxnSpPr>
            <p:nvPr/>
          </p:nvCxnSpPr>
          <p:spPr>
            <a:xfrm flipH="1">
              <a:off x="1636083" y="2579970"/>
              <a:ext cx="604662" cy="155690"/>
            </a:xfrm>
            <a:prstGeom prst="straightConnector1">
              <a:avLst/>
            </a:prstGeom>
            <a:ln w="19050" cap="flat" cmpd="sng" algn="ctr">
              <a:solidFill>
                <a:srgbClr val="923F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TextBox 43">
              <a:extLst>
                <a:ext uri="{FF2B5EF4-FFF2-40B4-BE49-F238E27FC236}">
                  <a16:creationId xmlns:a16="http://schemas.microsoft.com/office/drawing/2014/main" id="{1631A19E-8D7A-720B-4C9D-C2FC26F10D96}"/>
                </a:ext>
              </a:extLst>
            </p:cNvPr>
            <p:cNvSpPr txBox="1"/>
            <p:nvPr/>
          </p:nvSpPr>
          <p:spPr>
            <a:xfrm>
              <a:off x="2452047" y="3535461"/>
              <a:ext cx="1394243" cy="461665"/>
            </a:xfrm>
            <a:prstGeom prst="rect">
              <a:avLst/>
            </a:prstGeom>
            <a:noFill/>
          </p:spPr>
          <p:txBody>
            <a:bodyPr wrap="square" rtlCol="0">
              <a:spAutoFit/>
            </a:bodyPr>
            <a:lstStyle>
              <a:defPPr>
                <a:defRPr lang="en-GB"/>
              </a:defPPr>
              <a:lvl1pPr>
                <a:defRPr sz="2400">
                  <a:solidFill>
                    <a:srgbClr val="923F00"/>
                  </a:solidFill>
                </a:defRPr>
              </a:lvl1pPr>
            </a:lstStyle>
            <a:p>
              <a:r>
                <a:rPr lang="en-IE" dirty="0"/>
                <a:t>Jupiter</a:t>
              </a:r>
            </a:p>
          </p:txBody>
        </p:sp>
        <p:cxnSp>
          <p:nvCxnSpPr>
            <p:cNvPr id="45" name="Straight Arrow Connector 44">
              <a:extLst>
                <a:ext uri="{FF2B5EF4-FFF2-40B4-BE49-F238E27FC236}">
                  <a16:creationId xmlns:a16="http://schemas.microsoft.com/office/drawing/2014/main" id="{B19D5735-89F7-255B-3283-F57A1A79C04C}"/>
                </a:ext>
              </a:extLst>
            </p:cNvPr>
            <p:cNvCxnSpPr>
              <a:cxnSpLocks/>
            </p:cNvCxnSpPr>
            <p:nvPr/>
          </p:nvCxnSpPr>
          <p:spPr>
            <a:xfrm flipH="1">
              <a:off x="1851284" y="3785816"/>
              <a:ext cx="604662" cy="155690"/>
            </a:xfrm>
            <a:prstGeom prst="straightConnector1">
              <a:avLst/>
            </a:prstGeom>
            <a:ln w="19050" cap="flat" cmpd="sng" algn="ctr">
              <a:solidFill>
                <a:srgbClr val="923F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7" name="TextBox 6">
            <a:extLst>
              <a:ext uri="{FF2B5EF4-FFF2-40B4-BE49-F238E27FC236}">
                <a16:creationId xmlns:a16="http://schemas.microsoft.com/office/drawing/2014/main" id="{D6B5A2BE-AAD5-AAB2-5341-1F2DEE21948F}"/>
              </a:ext>
            </a:extLst>
          </p:cNvPr>
          <p:cNvSpPr txBox="1"/>
          <p:nvPr/>
        </p:nvSpPr>
        <p:spPr>
          <a:xfrm>
            <a:off x="6011319" y="6317383"/>
            <a:ext cx="1770421" cy="461665"/>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Time (Year)</a:t>
            </a:r>
          </a:p>
        </p:txBody>
      </p:sp>
    </p:spTree>
    <p:extLst>
      <p:ext uri="{BB962C8B-B14F-4D97-AF65-F5344CB8AC3E}">
        <p14:creationId xmlns:p14="http://schemas.microsoft.com/office/powerpoint/2010/main" val="304573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3FB1B-F7EA-AB4C-AA80-E270FAECAC3F}"/>
              </a:ext>
            </a:extLst>
          </p:cNvPr>
          <p:cNvSpPr txBox="1"/>
          <p:nvPr/>
        </p:nvSpPr>
        <p:spPr>
          <a:xfrm>
            <a:off x="228600" y="3505673"/>
            <a:ext cx="8724900" cy="954107"/>
          </a:xfrm>
          <a:prstGeom prst="rect">
            <a:avLst/>
          </a:prstGeom>
          <a:solidFill>
            <a:srgbClr val="D7F29C"/>
          </a:solidFill>
        </p:spPr>
        <p:txBody>
          <a:bodyPr wrap="square" rtlCol="0">
            <a:spAutoFit/>
          </a:bodyPr>
          <a:lstStyle/>
          <a:p>
            <a:pPr algn="l"/>
            <a:r>
              <a:rPr lang="en-IE" sz="2800"/>
              <a:t>When the bike stops suddenly, very little force restrains the rider so he keeps moving. </a:t>
            </a:r>
          </a:p>
        </p:txBody>
      </p:sp>
      <p:grpSp>
        <p:nvGrpSpPr>
          <p:cNvPr id="34" name="Group 33">
            <a:extLst>
              <a:ext uri="{FF2B5EF4-FFF2-40B4-BE49-F238E27FC236}">
                <a16:creationId xmlns:a16="http://schemas.microsoft.com/office/drawing/2014/main" id="{0E0B0EF5-6B2D-3DFA-9471-CA88A3C9CE9C}"/>
              </a:ext>
            </a:extLst>
          </p:cNvPr>
          <p:cNvGrpSpPr/>
          <p:nvPr/>
        </p:nvGrpSpPr>
        <p:grpSpPr>
          <a:xfrm rot="3106451">
            <a:off x="2867025" y="1507724"/>
            <a:ext cx="1800773" cy="1081901"/>
            <a:chOff x="2856865" y="1259840"/>
            <a:chExt cx="2849245" cy="1711821"/>
          </a:xfrm>
        </p:grpSpPr>
        <p:sp>
          <p:nvSpPr>
            <p:cNvPr id="8" name="Oval 7">
              <a:extLst>
                <a:ext uri="{FF2B5EF4-FFF2-40B4-BE49-F238E27FC236}">
                  <a16:creationId xmlns:a16="http://schemas.microsoft.com/office/drawing/2014/main" id="{9400D5E1-F5FB-E610-876A-9ACB5D3DCAB7}"/>
                </a:ext>
              </a:extLst>
            </p:cNvPr>
            <p:cNvSpPr/>
            <p:nvPr/>
          </p:nvSpPr>
          <p:spPr>
            <a:xfrm>
              <a:off x="2856865" y="1975981"/>
              <a:ext cx="995680" cy="995680"/>
            </a:xfrm>
            <a:prstGeom prst="ellips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Oval 8">
              <a:extLst>
                <a:ext uri="{FF2B5EF4-FFF2-40B4-BE49-F238E27FC236}">
                  <a16:creationId xmlns:a16="http://schemas.microsoft.com/office/drawing/2014/main" id="{2BA75276-A0D2-307A-6B0E-F6071414F433}"/>
                </a:ext>
              </a:extLst>
            </p:cNvPr>
            <p:cNvSpPr/>
            <p:nvPr/>
          </p:nvSpPr>
          <p:spPr>
            <a:xfrm>
              <a:off x="4710430" y="1936768"/>
              <a:ext cx="995680" cy="995680"/>
            </a:xfrm>
            <a:prstGeom prst="ellips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10" name="Freeform: Shape 9">
              <a:extLst>
                <a:ext uri="{FF2B5EF4-FFF2-40B4-BE49-F238E27FC236}">
                  <a16:creationId xmlns:a16="http://schemas.microsoft.com/office/drawing/2014/main" id="{C2A83FC6-5117-4108-BCB9-851D7F9D3504}"/>
                </a:ext>
              </a:extLst>
            </p:cNvPr>
            <p:cNvSpPr/>
            <p:nvPr/>
          </p:nvSpPr>
          <p:spPr>
            <a:xfrm>
              <a:off x="4429760" y="1259840"/>
              <a:ext cx="772160" cy="1198880"/>
            </a:xfrm>
            <a:custGeom>
              <a:avLst/>
              <a:gdLst>
                <a:gd name="connsiteX0" fmla="*/ 772160 w 772160"/>
                <a:gd name="connsiteY0" fmla="*/ 1198880 h 1198880"/>
                <a:gd name="connsiteX1" fmla="*/ 284480 w 772160"/>
                <a:gd name="connsiteY1" fmla="*/ 274320 h 1198880"/>
                <a:gd name="connsiteX2" fmla="*/ 325120 w 772160"/>
                <a:gd name="connsiteY2" fmla="*/ 10160 h 1198880"/>
                <a:gd name="connsiteX3" fmla="*/ 0 w 772160"/>
                <a:gd name="connsiteY3" fmla="*/ 0 h 1198880"/>
              </a:gdLst>
              <a:ahLst/>
              <a:cxnLst>
                <a:cxn ang="0">
                  <a:pos x="connsiteX0" y="connsiteY0"/>
                </a:cxn>
                <a:cxn ang="0">
                  <a:pos x="connsiteX1" y="connsiteY1"/>
                </a:cxn>
                <a:cxn ang="0">
                  <a:pos x="connsiteX2" y="connsiteY2"/>
                </a:cxn>
                <a:cxn ang="0">
                  <a:pos x="connsiteX3" y="connsiteY3"/>
                </a:cxn>
              </a:cxnLst>
              <a:rect l="l" t="t" r="r" b="b"/>
              <a:pathLst>
                <a:path w="772160" h="1198880">
                  <a:moveTo>
                    <a:pt x="772160" y="1198880"/>
                  </a:moveTo>
                  <a:lnTo>
                    <a:pt x="284480" y="274320"/>
                  </a:lnTo>
                  <a:lnTo>
                    <a:pt x="325120" y="10160"/>
                  </a:lnTo>
                  <a:lnTo>
                    <a:pt x="0" y="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D5C14337-BA34-AC72-8EDE-73D1250D04BA}"/>
                </a:ext>
              </a:extLst>
            </p:cNvPr>
            <p:cNvCxnSpPr>
              <a:cxnSpLocks/>
            </p:cNvCxnSpPr>
            <p:nvPr/>
          </p:nvCxnSpPr>
          <p:spPr>
            <a:xfrm>
              <a:off x="3669956" y="1428004"/>
              <a:ext cx="456274" cy="1079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145C3D-D02E-6810-2130-B87D1EBE5355}"/>
                </a:ext>
              </a:extLst>
            </p:cNvPr>
            <p:cNvCxnSpPr>
              <a:cxnSpLocks/>
            </p:cNvCxnSpPr>
            <p:nvPr/>
          </p:nvCxnSpPr>
          <p:spPr>
            <a:xfrm>
              <a:off x="3728720" y="1662448"/>
              <a:ext cx="104697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C54798DB-3A2F-403E-DDE6-6F3F51413ED2}"/>
                </a:ext>
              </a:extLst>
            </p:cNvPr>
            <p:cNvSpPr/>
            <p:nvPr/>
          </p:nvSpPr>
          <p:spPr>
            <a:xfrm>
              <a:off x="3376930" y="1311147"/>
              <a:ext cx="548640" cy="233714"/>
            </a:xfrm>
            <a:custGeom>
              <a:avLst/>
              <a:gdLst>
                <a:gd name="connsiteX0" fmla="*/ 20320 w 1341120"/>
                <a:gd name="connsiteY0" fmla="*/ 0 h 406400"/>
                <a:gd name="connsiteX1" fmla="*/ 1341120 w 1341120"/>
                <a:gd name="connsiteY1" fmla="*/ 0 h 406400"/>
                <a:gd name="connsiteX2" fmla="*/ 1249680 w 1341120"/>
                <a:gd name="connsiteY2" fmla="*/ 193040 h 406400"/>
                <a:gd name="connsiteX3" fmla="*/ 162560 w 1341120"/>
                <a:gd name="connsiteY3" fmla="*/ 406400 h 406400"/>
                <a:gd name="connsiteX4" fmla="*/ 0 w 1341120"/>
                <a:gd name="connsiteY4" fmla="*/ 203200 h 406400"/>
                <a:gd name="connsiteX5" fmla="*/ 20320 w 1341120"/>
                <a:gd name="connsiteY5"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406400">
                  <a:moveTo>
                    <a:pt x="20320" y="0"/>
                  </a:moveTo>
                  <a:lnTo>
                    <a:pt x="1341120" y="0"/>
                  </a:lnTo>
                  <a:lnTo>
                    <a:pt x="1249680" y="193040"/>
                  </a:lnTo>
                  <a:lnTo>
                    <a:pt x="162560" y="406400"/>
                  </a:lnTo>
                  <a:lnTo>
                    <a:pt x="0" y="203200"/>
                  </a:lnTo>
                  <a:lnTo>
                    <a:pt x="20320" y="0"/>
                  </a:lnTo>
                  <a:close/>
                </a:path>
              </a:pathLst>
            </a:custGeom>
            <a:solidFill>
              <a:schemeClr val="tx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4017DF22-0554-A170-BE04-C6C60C56B561}"/>
                </a:ext>
              </a:extLst>
            </p:cNvPr>
            <p:cNvCxnSpPr>
              <a:cxnSpLocks/>
            </p:cNvCxnSpPr>
            <p:nvPr/>
          </p:nvCxnSpPr>
          <p:spPr>
            <a:xfrm flipV="1">
              <a:off x="3387090" y="1666308"/>
              <a:ext cx="397510" cy="772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CC9EE8-A061-6E88-B4CF-85118210F2B6}"/>
                </a:ext>
              </a:extLst>
            </p:cNvPr>
            <p:cNvCxnSpPr>
              <a:cxnSpLocks/>
            </p:cNvCxnSpPr>
            <p:nvPr/>
          </p:nvCxnSpPr>
          <p:spPr>
            <a:xfrm flipH="1">
              <a:off x="4156075" y="1823887"/>
              <a:ext cx="755703" cy="7023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881EBCF-AF86-2383-D2EC-6D811564969E}"/>
                </a:ext>
              </a:extLst>
            </p:cNvPr>
            <p:cNvSpPr/>
            <p:nvPr/>
          </p:nvSpPr>
          <p:spPr>
            <a:xfrm>
              <a:off x="3976748" y="2361681"/>
              <a:ext cx="312042" cy="31204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F461ED94-B1F6-9F9F-C99A-FDDE3E51DF2C}"/>
                </a:ext>
              </a:extLst>
            </p:cNvPr>
            <p:cNvCxnSpPr>
              <a:cxnSpLocks/>
            </p:cNvCxnSpPr>
            <p:nvPr/>
          </p:nvCxnSpPr>
          <p:spPr>
            <a:xfrm>
              <a:off x="3410171" y="2450755"/>
              <a:ext cx="745904" cy="669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Freeform: Shape 34">
            <a:extLst>
              <a:ext uri="{FF2B5EF4-FFF2-40B4-BE49-F238E27FC236}">
                <a16:creationId xmlns:a16="http://schemas.microsoft.com/office/drawing/2014/main" id="{B7FD8D9C-A83E-C9D9-C00B-3121A2FC0740}"/>
              </a:ext>
            </a:extLst>
          </p:cNvPr>
          <p:cNvSpPr/>
          <p:nvPr/>
        </p:nvSpPr>
        <p:spPr>
          <a:xfrm>
            <a:off x="1696720" y="2674158"/>
            <a:ext cx="4348480" cy="416560"/>
          </a:xfrm>
          <a:custGeom>
            <a:avLst/>
            <a:gdLst>
              <a:gd name="connsiteX0" fmla="*/ 0 w 4348480"/>
              <a:gd name="connsiteY0" fmla="*/ 10160 h 416560"/>
              <a:gd name="connsiteX1" fmla="*/ 1930400 w 4348480"/>
              <a:gd name="connsiteY1" fmla="*/ 0 h 416560"/>
              <a:gd name="connsiteX2" fmla="*/ 1971040 w 4348480"/>
              <a:gd name="connsiteY2" fmla="*/ 416560 h 416560"/>
              <a:gd name="connsiteX3" fmla="*/ 2529840 w 4348480"/>
              <a:gd name="connsiteY3" fmla="*/ 406400 h 416560"/>
              <a:gd name="connsiteX4" fmla="*/ 2590800 w 4348480"/>
              <a:gd name="connsiteY4" fmla="*/ 10160 h 416560"/>
              <a:gd name="connsiteX5" fmla="*/ 4348480 w 4348480"/>
              <a:gd name="connsiteY5" fmla="*/ 10160 h 41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8480" h="416560">
                <a:moveTo>
                  <a:pt x="0" y="10160"/>
                </a:moveTo>
                <a:lnTo>
                  <a:pt x="1930400" y="0"/>
                </a:lnTo>
                <a:lnTo>
                  <a:pt x="1971040" y="416560"/>
                </a:lnTo>
                <a:lnTo>
                  <a:pt x="2529840" y="406400"/>
                </a:lnTo>
                <a:lnTo>
                  <a:pt x="2590800" y="10160"/>
                </a:lnTo>
                <a:lnTo>
                  <a:pt x="4348480" y="1016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Oval 35">
            <a:extLst>
              <a:ext uri="{FF2B5EF4-FFF2-40B4-BE49-F238E27FC236}">
                <a16:creationId xmlns:a16="http://schemas.microsoft.com/office/drawing/2014/main" id="{85D467D5-BF1B-1CCE-CD6C-A9F2730ECC89}"/>
              </a:ext>
            </a:extLst>
          </p:cNvPr>
          <p:cNvSpPr/>
          <p:nvPr/>
        </p:nvSpPr>
        <p:spPr>
          <a:xfrm>
            <a:off x="5437077" y="1262525"/>
            <a:ext cx="330596" cy="312047"/>
          </a:xfrm>
          <a:prstGeom prst="ellips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37" name="Rectangle: Rounded Corners 36">
            <a:extLst>
              <a:ext uri="{FF2B5EF4-FFF2-40B4-BE49-F238E27FC236}">
                <a16:creationId xmlns:a16="http://schemas.microsoft.com/office/drawing/2014/main" id="{D0E8A4CA-1D99-FADE-2F0E-42EC79D7C165}"/>
              </a:ext>
            </a:extLst>
          </p:cNvPr>
          <p:cNvSpPr/>
          <p:nvPr/>
        </p:nvSpPr>
        <p:spPr>
          <a:xfrm rot="576005">
            <a:off x="5358412" y="1479757"/>
            <a:ext cx="743055" cy="107302"/>
          </a:xfrm>
          <a:prstGeom prst="roundRec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38" name="Rectangle: Rounded Corners 37">
            <a:extLst>
              <a:ext uri="{FF2B5EF4-FFF2-40B4-BE49-F238E27FC236}">
                <a16:creationId xmlns:a16="http://schemas.microsoft.com/office/drawing/2014/main" id="{48835532-488D-F551-3D4B-458FA2B82D9E}"/>
              </a:ext>
            </a:extLst>
          </p:cNvPr>
          <p:cNvSpPr/>
          <p:nvPr/>
        </p:nvSpPr>
        <p:spPr>
          <a:xfrm rot="21412456">
            <a:off x="4832789" y="1384192"/>
            <a:ext cx="664788" cy="172384"/>
          </a:xfrm>
          <a:prstGeom prst="roundRec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39" name="Rectangle: Rounded Corners 38">
            <a:extLst>
              <a:ext uri="{FF2B5EF4-FFF2-40B4-BE49-F238E27FC236}">
                <a16:creationId xmlns:a16="http://schemas.microsoft.com/office/drawing/2014/main" id="{749883DE-3F1C-BBF2-DE7D-BD1997173A1B}"/>
              </a:ext>
            </a:extLst>
          </p:cNvPr>
          <p:cNvSpPr/>
          <p:nvPr/>
        </p:nvSpPr>
        <p:spPr>
          <a:xfrm rot="576005">
            <a:off x="4098224" y="1306230"/>
            <a:ext cx="743055" cy="107302"/>
          </a:xfrm>
          <a:prstGeom prst="roundRec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40" name="Rectangle: Rounded Corners 39">
            <a:extLst>
              <a:ext uri="{FF2B5EF4-FFF2-40B4-BE49-F238E27FC236}">
                <a16:creationId xmlns:a16="http://schemas.microsoft.com/office/drawing/2014/main" id="{4CB621D0-B863-7532-18E5-F1C2B8D38F2D}"/>
              </a:ext>
            </a:extLst>
          </p:cNvPr>
          <p:cNvSpPr/>
          <p:nvPr/>
        </p:nvSpPr>
        <p:spPr>
          <a:xfrm rot="20686071">
            <a:off x="4141752" y="1538537"/>
            <a:ext cx="743055" cy="107302"/>
          </a:xfrm>
          <a:prstGeom prst="roundRec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6" name="Text Box 5">
            <a:extLst>
              <a:ext uri="{FF2B5EF4-FFF2-40B4-BE49-F238E27FC236}">
                <a16:creationId xmlns:a16="http://schemas.microsoft.com/office/drawing/2014/main" id="{F2FC5766-C545-3AB4-EAC4-44993C12FF44}"/>
              </a:ext>
            </a:extLst>
          </p:cNvPr>
          <p:cNvSpPr txBox="1">
            <a:spLocks noChangeArrowheads="1"/>
          </p:cNvSpPr>
          <p:nvPr/>
        </p:nvSpPr>
        <p:spPr bwMode="auto">
          <a:xfrm>
            <a:off x="489855" y="5285249"/>
            <a:ext cx="8202385" cy="954107"/>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1</a:t>
            </a:r>
            <a:r>
              <a:rPr lang="en-US" altLang="en-US" sz="2800" b="1" baseline="30000"/>
              <a:t>st</a:t>
            </a:r>
            <a:r>
              <a:rPr lang="en-US" altLang="en-US" sz="2800" b="1"/>
              <a:t> law</a:t>
            </a:r>
            <a:r>
              <a:rPr lang="en-US" altLang="en-US" sz="2800"/>
              <a:t>: A</a:t>
            </a:r>
            <a:r>
              <a:rPr lang="en-US" altLang="en-US" sz="2800" b="1"/>
              <a:t> </a:t>
            </a:r>
            <a:r>
              <a:rPr lang="en-US" altLang="en-US" sz="2800"/>
              <a:t>body remains at a constant velocity or at rest unless acted upon by an external force.</a:t>
            </a:r>
            <a:endParaRPr lang="en-GB" altLang="en-US" sz="2800"/>
          </a:p>
        </p:txBody>
      </p:sp>
      <p:sp>
        <p:nvSpPr>
          <p:cNvPr id="5" name="Title 4">
            <a:extLst>
              <a:ext uri="{FF2B5EF4-FFF2-40B4-BE49-F238E27FC236}">
                <a16:creationId xmlns:a16="http://schemas.microsoft.com/office/drawing/2014/main" id="{A29997EF-1FFD-5614-13CF-85A7139389EF}"/>
              </a:ext>
            </a:extLst>
          </p:cNvPr>
          <p:cNvSpPr>
            <a:spLocks noGrp="1"/>
          </p:cNvSpPr>
          <p:nvPr>
            <p:ph type="title"/>
          </p:nvPr>
        </p:nvSpPr>
        <p:spPr>
          <a:xfrm>
            <a:off x="241300" y="155246"/>
            <a:ext cx="8724900" cy="590931"/>
          </a:xfrm>
        </p:spPr>
        <p:txBody>
          <a:bodyPr/>
          <a:lstStyle/>
          <a:p>
            <a:r>
              <a:rPr lang="en-IE" dirty="0"/>
              <a:t>Explain this picture using the 1</a:t>
            </a:r>
            <a:r>
              <a:rPr lang="en-IE" baseline="30000" dirty="0"/>
              <a:t>st</a:t>
            </a:r>
            <a:r>
              <a:rPr lang="en-IE" dirty="0"/>
              <a:t> Law</a:t>
            </a:r>
            <a:endParaRPr lang="en-GB" dirty="0"/>
          </a:p>
        </p:txBody>
      </p:sp>
    </p:spTree>
    <p:extLst>
      <p:ext uri="{BB962C8B-B14F-4D97-AF65-F5344CB8AC3E}">
        <p14:creationId xmlns:p14="http://schemas.microsoft.com/office/powerpoint/2010/main" val="218252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11B93-E82F-2CD5-2C44-D7B95E0B3BE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13201D-A7BF-9B27-C87F-B9808FF54B11}"/>
              </a:ext>
            </a:extLst>
          </p:cNvPr>
          <p:cNvSpPr txBox="1"/>
          <p:nvPr/>
        </p:nvSpPr>
        <p:spPr>
          <a:xfrm>
            <a:off x="209550" y="2993571"/>
            <a:ext cx="8724900" cy="1815882"/>
          </a:xfrm>
          <a:prstGeom prst="rect">
            <a:avLst/>
          </a:prstGeom>
          <a:solidFill>
            <a:srgbClr val="D7F29C"/>
          </a:solidFill>
        </p:spPr>
        <p:txBody>
          <a:bodyPr wrap="square" rtlCol="0">
            <a:spAutoFit/>
          </a:bodyPr>
          <a:lstStyle/>
          <a:p>
            <a:pPr algn="l"/>
            <a:r>
              <a:rPr lang="en-IE" sz="2800"/>
              <a:t>When the car stops suddenly, everything loose in the car keeps moving. If the occupants do not have seatbelts they will also keep moving and hit the windscreen or other car parts.</a:t>
            </a:r>
          </a:p>
        </p:txBody>
      </p:sp>
      <p:sp>
        <p:nvSpPr>
          <p:cNvPr id="5" name="Freeform: Shape 4">
            <a:extLst>
              <a:ext uri="{FF2B5EF4-FFF2-40B4-BE49-F238E27FC236}">
                <a16:creationId xmlns:a16="http://schemas.microsoft.com/office/drawing/2014/main" id="{9376297D-A9BC-523D-D359-0A9332FC74FB}"/>
              </a:ext>
            </a:extLst>
          </p:cNvPr>
          <p:cNvSpPr/>
          <p:nvPr/>
        </p:nvSpPr>
        <p:spPr>
          <a:xfrm>
            <a:off x="2264228" y="1317170"/>
            <a:ext cx="2629807" cy="926193"/>
          </a:xfrm>
          <a:custGeom>
            <a:avLst/>
            <a:gdLst>
              <a:gd name="connsiteX0" fmla="*/ 0 w 2645228"/>
              <a:gd name="connsiteY0" fmla="*/ 783772 h 1001486"/>
              <a:gd name="connsiteX1" fmla="*/ 54428 w 2645228"/>
              <a:gd name="connsiteY1" fmla="*/ 402772 h 1001486"/>
              <a:gd name="connsiteX2" fmla="*/ 696685 w 2645228"/>
              <a:gd name="connsiteY2" fmla="*/ 10886 h 1001486"/>
              <a:gd name="connsiteX3" fmla="*/ 1807028 w 2645228"/>
              <a:gd name="connsiteY3" fmla="*/ 0 h 1001486"/>
              <a:gd name="connsiteX4" fmla="*/ 2231571 w 2645228"/>
              <a:gd name="connsiteY4" fmla="*/ 489858 h 1001486"/>
              <a:gd name="connsiteX5" fmla="*/ 2307771 w 2645228"/>
              <a:gd name="connsiteY5" fmla="*/ 402772 h 1001486"/>
              <a:gd name="connsiteX6" fmla="*/ 2373085 w 2645228"/>
              <a:gd name="connsiteY6" fmla="*/ 522515 h 1001486"/>
              <a:gd name="connsiteX7" fmla="*/ 2481942 w 2645228"/>
              <a:gd name="connsiteY7" fmla="*/ 359229 h 1001486"/>
              <a:gd name="connsiteX8" fmla="*/ 2569028 w 2645228"/>
              <a:gd name="connsiteY8" fmla="*/ 533400 h 1001486"/>
              <a:gd name="connsiteX9" fmla="*/ 2623457 w 2645228"/>
              <a:gd name="connsiteY9" fmla="*/ 359229 h 1001486"/>
              <a:gd name="connsiteX10" fmla="*/ 2645228 w 2645228"/>
              <a:gd name="connsiteY10" fmla="*/ 990600 h 1001486"/>
              <a:gd name="connsiteX11" fmla="*/ 2558142 w 2645228"/>
              <a:gd name="connsiteY11" fmla="*/ 936172 h 1001486"/>
              <a:gd name="connsiteX12" fmla="*/ 2536371 w 2645228"/>
              <a:gd name="connsiteY12" fmla="*/ 1001486 h 1001486"/>
              <a:gd name="connsiteX13" fmla="*/ 2416628 w 2645228"/>
              <a:gd name="connsiteY13" fmla="*/ 849086 h 1001486"/>
              <a:gd name="connsiteX14" fmla="*/ 2416628 w 2645228"/>
              <a:gd name="connsiteY14" fmla="*/ 957943 h 1001486"/>
              <a:gd name="connsiteX15" fmla="*/ 2166257 w 2645228"/>
              <a:gd name="connsiteY15" fmla="*/ 794658 h 1001486"/>
              <a:gd name="connsiteX16" fmla="*/ 1926771 w 2645228"/>
              <a:gd name="connsiteY16" fmla="*/ 903515 h 1001486"/>
              <a:gd name="connsiteX17" fmla="*/ 881742 w 2645228"/>
              <a:gd name="connsiteY17" fmla="*/ 859972 h 1001486"/>
              <a:gd name="connsiteX18" fmla="*/ 555171 w 2645228"/>
              <a:gd name="connsiteY18" fmla="*/ 729343 h 1001486"/>
              <a:gd name="connsiteX19" fmla="*/ 381000 w 2645228"/>
              <a:gd name="connsiteY19" fmla="*/ 859972 h 1001486"/>
              <a:gd name="connsiteX20" fmla="*/ 0 w 2645228"/>
              <a:gd name="connsiteY20" fmla="*/ 783772 h 1001486"/>
              <a:gd name="connsiteX0" fmla="*/ 0 w 2645228"/>
              <a:gd name="connsiteY0" fmla="*/ 783772 h 1001486"/>
              <a:gd name="connsiteX1" fmla="*/ 54428 w 2645228"/>
              <a:gd name="connsiteY1" fmla="*/ 402772 h 1001486"/>
              <a:gd name="connsiteX2" fmla="*/ 696685 w 2645228"/>
              <a:gd name="connsiteY2" fmla="*/ 10886 h 1001486"/>
              <a:gd name="connsiteX3" fmla="*/ 1807028 w 2645228"/>
              <a:gd name="connsiteY3" fmla="*/ 0 h 1001486"/>
              <a:gd name="connsiteX4" fmla="*/ 2231571 w 2645228"/>
              <a:gd name="connsiteY4" fmla="*/ 489858 h 1001486"/>
              <a:gd name="connsiteX5" fmla="*/ 2307771 w 2645228"/>
              <a:gd name="connsiteY5" fmla="*/ 402772 h 1001486"/>
              <a:gd name="connsiteX6" fmla="*/ 2373085 w 2645228"/>
              <a:gd name="connsiteY6" fmla="*/ 522515 h 1001486"/>
              <a:gd name="connsiteX7" fmla="*/ 2481942 w 2645228"/>
              <a:gd name="connsiteY7" fmla="*/ 359229 h 1001486"/>
              <a:gd name="connsiteX8" fmla="*/ 2569028 w 2645228"/>
              <a:gd name="connsiteY8" fmla="*/ 533400 h 1001486"/>
              <a:gd name="connsiteX9" fmla="*/ 2623457 w 2645228"/>
              <a:gd name="connsiteY9" fmla="*/ 359229 h 1001486"/>
              <a:gd name="connsiteX10" fmla="*/ 2645228 w 2645228"/>
              <a:gd name="connsiteY10" fmla="*/ 990600 h 1001486"/>
              <a:gd name="connsiteX11" fmla="*/ 2561317 w 2645228"/>
              <a:gd name="connsiteY11" fmla="*/ 815522 h 1001486"/>
              <a:gd name="connsiteX12" fmla="*/ 2536371 w 2645228"/>
              <a:gd name="connsiteY12" fmla="*/ 1001486 h 1001486"/>
              <a:gd name="connsiteX13" fmla="*/ 2416628 w 2645228"/>
              <a:gd name="connsiteY13" fmla="*/ 849086 h 1001486"/>
              <a:gd name="connsiteX14" fmla="*/ 2416628 w 2645228"/>
              <a:gd name="connsiteY14" fmla="*/ 957943 h 1001486"/>
              <a:gd name="connsiteX15" fmla="*/ 2166257 w 2645228"/>
              <a:gd name="connsiteY15" fmla="*/ 794658 h 1001486"/>
              <a:gd name="connsiteX16" fmla="*/ 1926771 w 2645228"/>
              <a:gd name="connsiteY16" fmla="*/ 903515 h 1001486"/>
              <a:gd name="connsiteX17" fmla="*/ 881742 w 2645228"/>
              <a:gd name="connsiteY17" fmla="*/ 859972 h 1001486"/>
              <a:gd name="connsiteX18" fmla="*/ 555171 w 2645228"/>
              <a:gd name="connsiteY18" fmla="*/ 729343 h 1001486"/>
              <a:gd name="connsiteX19" fmla="*/ 381000 w 2645228"/>
              <a:gd name="connsiteY19" fmla="*/ 859972 h 1001486"/>
              <a:gd name="connsiteX20" fmla="*/ 0 w 2645228"/>
              <a:gd name="connsiteY20" fmla="*/ 783772 h 1001486"/>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89858 h 990600"/>
              <a:gd name="connsiteX5" fmla="*/ 2307771 w 2645228"/>
              <a:gd name="connsiteY5" fmla="*/ 402772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23671 w 2645228"/>
              <a:gd name="connsiteY12" fmla="*/ 953861 h 990600"/>
              <a:gd name="connsiteX13" fmla="*/ 2416628 w 2645228"/>
              <a:gd name="connsiteY13" fmla="*/ 849086 h 990600"/>
              <a:gd name="connsiteX14" fmla="*/ 2416628 w 2645228"/>
              <a:gd name="connsiteY14" fmla="*/ 957943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89858 h 990600"/>
              <a:gd name="connsiteX5" fmla="*/ 2307771 w 2645228"/>
              <a:gd name="connsiteY5" fmla="*/ 402772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23671 w 2645228"/>
              <a:gd name="connsiteY12" fmla="*/ 953861 h 990600"/>
              <a:gd name="connsiteX13" fmla="*/ 2416628 w 2645228"/>
              <a:gd name="connsiteY13" fmla="*/ 849086 h 990600"/>
              <a:gd name="connsiteX14" fmla="*/ 2416628 w 2645228"/>
              <a:gd name="connsiteY14" fmla="*/ 948418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89858 h 990600"/>
              <a:gd name="connsiteX5" fmla="*/ 2307771 w 2645228"/>
              <a:gd name="connsiteY5" fmla="*/ 402772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23671 w 2645228"/>
              <a:gd name="connsiteY12" fmla="*/ 953861 h 990600"/>
              <a:gd name="connsiteX13" fmla="*/ 2438853 w 2645228"/>
              <a:gd name="connsiteY13" fmla="*/ 830036 h 990600"/>
              <a:gd name="connsiteX14" fmla="*/ 2416628 w 2645228"/>
              <a:gd name="connsiteY14" fmla="*/ 948418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89858 h 990600"/>
              <a:gd name="connsiteX5" fmla="*/ 2307771 w 2645228"/>
              <a:gd name="connsiteY5" fmla="*/ 402772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14146 w 2645228"/>
              <a:gd name="connsiteY12" fmla="*/ 922111 h 990600"/>
              <a:gd name="connsiteX13" fmla="*/ 2438853 w 2645228"/>
              <a:gd name="connsiteY13" fmla="*/ 830036 h 990600"/>
              <a:gd name="connsiteX14" fmla="*/ 2416628 w 2645228"/>
              <a:gd name="connsiteY14" fmla="*/ 948418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89858 h 990600"/>
              <a:gd name="connsiteX5" fmla="*/ 2307771 w 2645228"/>
              <a:gd name="connsiteY5" fmla="*/ 402772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14146 w 2645228"/>
              <a:gd name="connsiteY12" fmla="*/ 922111 h 990600"/>
              <a:gd name="connsiteX13" fmla="*/ 2438853 w 2645228"/>
              <a:gd name="connsiteY13" fmla="*/ 830036 h 990600"/>
              <a:gd name="connsiteX14" fmla="*/ 2403928 w 2645228"/>
              <a:gd name="connsiteY14" fmla="*/ 926193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99383 h 990600"/>
              <a:gd name="connsiteX5" fmla="*/ 2307771 w 2645228"/>
              <a:gd name="connsiteY5" fmla="*/ 402772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14146 w 2645228"/>
              <a:gd name="connsiteY12" fmla="*/ 922111 h 990600"/>
              <a:gd name="connsiteX13" fmla="*/ 2438853 w 2645228"/>
              <a:gd name="connsiteY13" fmla="*/ 830036 h 990600"/>
              <a:gd name="connsiteX14" fmla="*/ 2403928 w 2645228"/>
              <a:gd name="connsiteY14" fmla="*/ 926193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99383 h 990600"/>
              <a:gd name="connsiteX5" fmla="*/ 2314121 w 2645228"/>
              <a:gd name="connsiteY5" fmla="*/ 412297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14146 w 2645228"/>
              <a:gd name="connsiteY12" fmla="*/ 922111 h 990600"/>
              <a:gd name="connsiteX13" fmla="*/ 2438853 w 2645228"/>
              <a:gd name="connsiteY13" fmla="*/ 830036 h 990600"/>
              <a:gd name="connsiteX14" fmla="*/ 2403928 w 2645228"/>
              <a:gd name="connsiteY14" fmla="*/ 926193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99383 h 990600"/>
              <a:gd name="connsiteX5" fmla="*/ 2314121 w 2645228"/>
              <a:gd name="connsiteY5" fmla="*/ 412297 h 990600"/>
              <a:gd name="connsiteX6" fmla="*/ 2373085 w 2645228"/>
              <a:gd name="connsiteY6" fmla="*/ 522515 h 990600"/>
              <a:gd name="connsiteX7" fmla="*/ 2491467 w 2645228"/>
              <a:gd name="connsiteY7" fmla="*/ 419554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14146 w 2645228"/>
              <a:gd name="connsiteY12" fmla="*/ 922111 h 990600"/>
              <a:gd name="connsiteX13" fmla="*/ 2438853 w 2645228"/>
              <a:gd name="connsiteY13" fmla="*/ 830036 h 990600"/>
              <a:gd name="connsiteX14" fmla="*/ 2403928 w 2645228"/>
              <a:gd name="connsiteY14" fmla="*/ 926193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99383 h 990600"/>
              <a:gd name="connsiteX5" fmla="*/ 2314121 w 2645228"/>
              <a:gd name="connsiteY5" fmla="*/ 412297 h 990600"/>
              <a:gd name="connsiteX6" fmla="*/ 2373085 w 2645228"/>
              <a:gd name="connsiteY6" fmla="*/ 522515 h 990600"/>
              <a:gd name="connsiteX7" fmla="*/ 2491467 w 2645228"/>
              <a:gd name="connsiteY7" fmla="*/ 419554 h 990600"/>
              <a:gd name="connsiteX8" fmla="*/ 2569028 w 2645228"/>
              <a:gd name="connsiteY8" fmla="*/ 533400 h 990600"/>
              <a:gd name="connsiteX9" fmla="*/ 2629807 w 2645228"/>
              <a:gd name="connsiteY9" fmla="*/ 435429 h 990600"/>
              <a:gd name="connsiteX10" fmla="*/ 2645228 w 2645228"/>
              <a:gd name="connsiteY10" fmla="*/ 990600 h 990600"/>
              <a:gd name="connsiteX11" fmla="*/ 2561317 w 2645228"/>
              <a:gd name="connsiteY11" fmla="*/ 815522 h 990600"/>
              <a:gd name="connsiteX12" fmla="*/ 2514146 w 2645228"/>
              <a:gd name="connsiteY12" fmla="*/ 922111 h 990600"/>
              <a:gd name="connsiteX13" fmla="*/ 2438853 w 2645228"/>
              <a:gd name="connsiteY13" fmla="*/ 830036 h 990600"/>
              <a:gd name="connsiteX14" fmla="*/ 2403928 w 2645228"/>
              <a:gd name="connsiteY14" fmla="*/ 926193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29807"/>
              <a:gd name="connsiteY0" fmla="*/ 783772 h 926193"/>
              <a:gd name="connsiteX1" fmla="*/ 54428 w 2629807"/>
              <a:gd name="connsiteY1" fmla="*/ 402772 h 926193"/>
              <a:gd name="connsiteX2" fmla="*/ 696685 w 2629807"/>
              <a:gd name="connsiteY2" fmla="*/ 10886 h 926193"/>
              <a:gd name="connsiteX3" fmla="*/ 1807028 w 2629807"/>
              <a:gd name="connsiteY3" fmla="*/ 0 h 926193"/>
              <a:gd name="connsiteX4" fmla="*/ 2231571 w 2629807"/>
              <a:gd name="connsiteY4" fmla="*/ 499383 h 926193"/>
              <a:gd name="connsiteX5" fmla="*/ 2314121 w 2629807"/>
              <a:gd name="connsiteY5" fmla="*/ 412297 h 926193"/>
              <a:gd name="connsiteX6" fmla="*/ 2373085 w 2629807"/>
              <a:gd name="connsiteY6" fmla="*/ 522515 h 926193"/>
              <a:gd name="connsiteX7" fmla="*/ 2491467 w 2629807"/>
              <a:gd name="connsiteY7" fmla="*/ 419554 h 926193"/>
              <a:gd name="connsiteX8" fmla="*/ 2569028 w 2629807"/>
              <a:gd name="connsiteY8" fmla="*/ 533400 h 926193"/>
              <a:gd name="connsiteX9" fmla="*/ 2629807 w 2629807"/>
              <a:gd name="connsiteY9" fmla="*/ 435429 h 926193"/>
              <a:gd name="connsiteX10" fmla="*/ 2629353 w 2629807"/>
              <a:gd name="connsiteY10" fmla="*/ 911225 h 926193"/>
              <a:gd name="connsiteX11" fmla="*/ 2561317 w 2629807"/>
              <a:gd name="connsiteY11" fmla="*/ 815522 h 926193"/>
              <a:gd name="connsiteX12" fmla="*/ 2514146 w 2629807"/>
              <a:gd name="connsiteY12" fmla="*/ 922111 h 926193"/>
              <a:gd name="connsiteX13" fmla="*/ 2438853 w 2629807"/>
              <a:gd name="connsiteY13" fmla="*/ 830036 h 926193"/>
              <a:gd name="connsiteX14" fmla="*/ 2403928 w 2629807"/>
              <a:gd name="connsiteY14" fmla="*/ 926193 h 926193"/>
              <a:gd name="connsiteX15" fmla="*/ 2166257 w 2629807"/>
              <a:gd name="connsiteY15" fmla="*/ 794658 h 926193"/>
              <a:gd name="connsiteX16" fmla="*/ 1926771 w 2629807"/>
              <a:gd name="connsiteY16" fmla="*/ 903515 h 926193"/>
              <a:gd name="connsiteX17" fmla="*/ 881742 w 2629807"/>
              <a:gd name="connsiteY17" fmla="*/ 859972 h 926193"/>
              <a:gd name="connsiteX18" fmla="*/ 555171 w 2629807"/>
              <a:gd name="connsiteY18" fmla="*/ 729343 h 926193"/>
              <a:gd name="connsiteX19" fmla="*/ 381000 w 2629807"/>
              <a:gd name="connsiteY19" fmla="*/ 859972 h 926193"/>
              <a:gd name="connsiteX20" fmla="*/ 0 w 2629807"/>
              <a:gd name="connsiteY20" fmla="*/ 783772 h 9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29807" h="926193">
                <a:moveTo>
                  <a:pt x="0" y="783772"/>
                </a:moveTo>
                <a:lnTo>
                  <a:pt x="54428" y="402772"/>
                </a:lnTo>
                <a:lnTo>
                  <a:pt x="696685" y="10886"/>
                </a:lnTo>
                <a:lnTo>
                  <a:pt x="1807028" y="0"/>
                </a:lnTo>
                <a:lnTo>
                  <a:pt x="2231571" y="499383"/>
                </a:lnTo>
                <a:lnTo>
                  <a:pt x="2314121" y="412297"/>
                </a:lnTo>
                <a:lnTo>
                  <a:pt x="2373085" y="522515"/>
                </a:lnTo>
                <a:lnTo>
                  <a:pt x="2491467" y="419554"/>
                </a:lnTo>
                <a:lnTo>
                  <a:pt x="2569028" y="533400"/>
                </a:lnTo>
                <a:lnTo>
                  <a:pt x="2629807" y="435429"/>
                </a:lnTo>
                <a:cubicBezTo>
                  <a:pt x="2629656" y="594028"/>
                  <a:pt x="2629504" y="752626"/>
                  <a:pt x="2629353" y="911225"/>
                </a:cubicBezTo>
                <a:lnTo>
                  <a:pt x="2561317" y="815522"/>
                </a:lnTo>
                <a:lnTo>
                  <a:pt x="2514146" y="922111"/>
                </a:lnTo>
                <a:lnTo>
                  <a:pt x="2438853" y="830036"/>
                </a:lnTo>
                <a:lnTo>
                  <a:pt x="2403928" y="926193"/>
                </a:lnTo>
                <a:lnTo>
                  <a:pt x="2166257" y="794658"/>
                </a:lnTo>
                <a:lnTo>
                  <a:pt x="1926771" y="903515"/>
                </a:lnTo>
                <a:lnTo>
                  <a:pt x="881742" y="859972"/>
                </a:lnTo>
                <a:lnTo>
                  <a:pt x="555171" y="729343"/>
                </a:lnTo>
                <a:lnTo>
                  <a:pt x="381000" y="859972"/>
                </a:lnTo>
                <a:lnTo>
                  <a:pt x="0" y="783772"/>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C700F03-925F-0BCB-CC0C-D37AA4F9643F}"/>
              </a:ext>
            </a:extLst>
          </p:cNvPr>
          <p:cNvSpPr/>
          <p:nvPr/>
        </p:nvSpPr>
        <p:spPr>
          <a:xfrm>
            <a:off x="3962399" y="1436914"/>
            <a:ext cx="195944" cy="1850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4AFD8280-0F70-CB91-BF7B-548D8442B3B2}"/>
              </a:ext>
            </a:extLst>
          </p:cNvPr>
          <p:cNvSpPr/>
          <p:nvPr/>
        </p:nvSpPr>
        <p:spPr>
          <a:xfrm>
            <a:off x="3831771" y="1556656"/>
            <a:ext cx="228600" cy="130629"/>
          </a:xfrm>
          <a:custGeom>
            <a:avLst/>
            <a:gdLst>
              <a:gd name="connsiteX0" fmla="*/ 119742 w 228600"/>
              <a:gd name="connsiteY0" fmla="*/ 0 h 130629"/>
              <a:gd name="connsiteX1" fmla="*/ 0 w 228600"/>
              <a:gd name="connsiteY1" fmla="*/ 130629 h 130629"/>
              <a:gd name="connsiteX2" fmla="*/ 206828 w 228600"/>
              <a:gd name="connsiteY2" fmla="*/ 130629 h 130629"/>
              <a:gd name="connsiteX3" fmla="*/ 228600 w 228600"/>
              <a:gd name="connsiteY3" fmla="*/ 54429 h 130629"/>
            </a:gdLst>
            <a:ahLst/>
            <a:cxnLst>
              <a:cxn ang="0">
                <a:pos x="connsiteX0" y="connsiteY0"/>
              </a:cxn>
              <a:cxn ang="0">
                <a:pos x="connsiteX1" y="connsiteY1"/>
              </a:cxn>
              <a:cxn ang="0">
                <a:pos x="connsiteX2" y="connsiteY2"/>
              </a:cxn>
              <a:cxn ang="0">
                <a:pos x="connsiteX3" y="connsiteY3"/>
              </a:cxn>
            </a:cxnLst>
            <a:rect l="l" t="t" r="r" b="b"/>
            <a:pathLst>
              <a:path w="228600" h="130629">
                <a:moveTo>
                  <a:pt x="119742" y="0"/>
                </a:moveTo>
                <a:lnTo>
                  <a:pt x="0" y="130629"/>
                </a:lnTo>
                <a:lnTo>
                  <a:pt x="206828" y="130629"/>
                </a:lnTo>
                <a:lnTo>
                  <a:pt x="228600" y="54429"/>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F693991C-9256-D315-4657-B6E580286D1B}"/>
              </a:ext>
            </a:extLst>
          </p:cNvPr>
          <p:cNvSpPr/>
          <p:nvPr/>
        </p:nvSpPr>
        <p:spPr>
          <a:xfrm>
            <a:off x="3624944" y="1415143"/>
            <a:ext cx="707571" cy="283028"/>
          </a:xfrm>
          <a:custGeom>
            <a:avLst/>
            <a:gdLst>
              <a:gd name="connsiteX0" fmla="*/ 10885 w 707571"/>
              <a:gd name="connsiteY0" fmla="*/ 0 h 283028"/>
              <a:gd name="connsiteX1" fmla="*/ 446314 w 707571"/>
              <a:gd name="connsiteY1" fmla="*/ 0 h 283028"/>
              <a:gd name="connsiteX2" fmla="*/ 707571 w 707571"/>
              <a:gd name="connsiteY2" fmla="*/ 283028 h 283028"/>
              <a:gd name="connsiteX3" fmla="*/ 0 w 707571"/>
              <a:gd name="connsiteY3" fmla="*/ 272143 h 283028"/>
              <a:gd name="connsiteX4" fmla="*/ 10885 w 707571"/>
              <a:gd name="connsiteY4" fmla="*/ 0 h 28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71" h="283028">
                <a:moveTo>
                  <a:pt x="10885" y="0"/>
                </a:moveTo>
                <a:lnTo>
                  <a:pt x="446314" y="0"/>
                </a:lnTo>
                <a:lnTo>
                  <a:pt x="707571" y="283028"/>
                </a:lnTo>
                <a:lnTo>
                  <a:pt x="0" y="272143"/>
                </a:lnTo>
                <a:lnTo>
                  <a:pt x="10885"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AE8BC254-C80A-4FC1-2F3D-CBA4C8123B6D}"/>
              </a:ext>
            </a:extLst>
          </p:cNvPr>
          <p:cNvSpPr/>
          <p:nvPr/>
        </p:nvSpPr>
        <p:spPr>
          <a:xfrm flipH="1">
            <a:off x="2890157" y="1415143"/>
            <a:ext cx="604157" cy="283028"/>
          </a:xfrm>
          <a:custGeom>
            <a:avLst/>
            <a:gdLst>
              <a:gd name="connsiteX0" fmla="*/ 10885 w 707571"/>
              <a:gd name="connsiteY0" fmla="*/ 0 h 283028"/>
              <a:gd name="connsiteX1" fmla="*/ 446314 w 707571"/>
              <a:gd name="connsiteY1" fmla="*/ 0 h 283028"/>
              <a:gd name="connsiteX2" fmla="*/ 707571 w 707571"/>
              <a:gd name="connsiteY2" fmla="*/ 283028 h 283028"/>
              <a:gd name="connsiteX3" fmla="*/ 0 w 707571"/>
              <a:gd name="connsiteY3" fmla="*/ 272143 h 283028"/>
              <a:gd name="connsiteX4" fmla="*/ 10885 w 707571"/>
              <a:gd name="connsiteY4" fmla="*/ 0 h 28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71" h="283028">
                <a:moveTo>
                  <a:pt x="10885" y="0"/>
                </a:moveTo>
                <a:lnTo>
                  <a:pt x="446314" y="0"/>
                </a:lnTo>
                <a:lnTo>
                  <a:pt x="707571" y="283028"/>
                </a:lnTo>
                <a:lnTo>
                  <a:pt x="0" y="272143"/>
                </a:lnTo>
                <a:lnTo>
                  <a:pt x="10885"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E2A6CFDF-EEBB-C68C-F287-4E7C9A6CB25F}"/>
              </a:ext>
            </a:extLst>
          </p:cNvPr>
          <p:cNvSpPr/>
          <p:nvPr/>
        </p:nvSpPr>
        <p:spPr>
          <a:xfrm>
            <a:off x="2721428" y="1997528"/>
            <a:ext cx="337457" cy="3156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552D9C0-C4F6-980A-BD25-4365923CBCC6}"/>
              </a:ext>
            </a:extLst>
          </p:cNvPr>
          <p:cNvSpPr/>
          <p:nvPr/>
        </p:nvSpPr>
        <p:spPr>
          <a:xfrm>
            <a:off x="4218214" y="2015196"/>
            <a:ext cx="337457" cy="3156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Box 5">
            <a:extLst>
              <a:ext uri="{FF2B5EF4-FFF2-40B4-BE49-F238E27FC236}">
                <a16:creationId xmlns:a16="http://schemas.microsoft.com/office/drawing/2014/main" id="{346AEFB0-8484-8DCC-A79A-E8B7825361A9}"/>
              </a:ext>
            </a:extLst>
          </p:cNvPr>
          <p:cNvSpPr txBox="1">
            <a:spLocks noChangeArrowheads="1"/>
          </p:cNvSpPr>
          <p:nvPr/>
        </p:nvSpPr>
        <p:spPr bwMode="auto">
          <a:xfrm>
            <a:off x="489855" y="5285249"/>
            <a:ext cx="8202385" cy="954107"/>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1</a:t>
            </a:r>
            <a:r>
              <a:rPr lang="en-US" altLang="en-US" sz="2800" b="1" baseline="30000"/>
              <a:t>st</a:t>
            </a:r>
            <a:r>
              <a:rPr lang="en-US" altLang="en-US" sz="2800" b="1"/>
              <a:t> law</a:t>
            </a:r>
            <a:r>
              <a:rPr lang="en-US" altLang="en-US" sz="2800"/>
              <a:t>: A</a:t>
            </a:r>
            <a:r>
              <a:rPr lang="en-US" altLang="en-US" sz="2800" b="1"/>
              <a:t> </a:t>
            </a:r>
            <a:r>
              <a:rPr lang="en-US" altLang="en-US" sz="2800"/>
              <a:t>body remains at a constant velocity or at rest unless acted upon by an external force.</a:t>
            </a:r>
            <a:endParaRPr lang="en-GB" altLang="en-US" sz="2800"/>
          </a:p>
        </p:txBody>
      </p:sp>
      <p:grpSp>
        <p:nvGrpSpPr>
          <p:cNvPr id="31" name="Group 30">
            <a:extLst>
              <a:ext uri="{FF2B5EF4-FFF2-40B4-BE49-F238E27FC236}">
                <a16:creationId xmlns:a16="http://schemas.microsoft.com/office/drawing/2014/main" id="{00C62B83-1A6F-AF48-7059-85777B602A09}"/>
              </a:ext>
            </a:extLst>
          </p:cNvPr>
          <p:cNvGrpSpPr/>
          <p:nvPr/>
        </p:nvGrpSpPr>
        <p:grpSpPr>
          <a:xfrm>
            <a:off x="4894035" y="1091330"/>
            <a:ext cx="818517" cy="1239552"/>
            <a:chOff x="6148244" y="1092892"/>
            <a:chExt cx="818517" cy="1239552"/>
          </a:xfrm>
        </p:grpSpPr>
        <p:sp>
          <p:nvSpPr>
            <p:cNvPr id="4" name="Rectangle 3">
              <a:extLst>
                <a:ext uri="{FF2B5EF4-FFF2-40B4-BE49-F238E27FC236}">
                  <a16:creationId xmlns:a16="http://schemas.microsoft.com/office/drawing/2014/main" id="{5E81F20C-B2DE-6D99-9671-560EEE80F8E4}"/>
                </a:ext>
              </a:extLst>
            </p:cNvPr>
            <p:cNvSpPr/>
            <p:nvPr/>
          </p:nvSpPr>
          <p:spPr>
            <a:xfrm>
              <a:off x="6148244" y="2128881"/>
              <a:ext cx="547552"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ABE6DA0-CBD6-10EC-D8D9-BE1917D9802C}"/>
                </a:ext>
              </a:extLst>
            </p:cNvPr>
            <p:cNvSpPr/>
            <p:nvPr/>
          </p:nvSpPr>
          <p:spPr>
            <a:xfrm>
              <a:off x="6419209" y="1916248"/>
              <a:ext cx="547552"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736236FB-D6E5-3AD8-0CDE-3D5551A7A027}"/>
                </a:ext>
              </a:extLst>
            </p:cNvPr>
            <p:cNvSpPr/>
            <p:nvPr/>
          </p:nvSpPr>
          <p:spPr>
            <a:xfrm>
              <a:off x="6148244" y="1716315"/>
              <a:ext cx="547552"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52D4A6C-B35C-52AB-3844-B24F7BC2C064}"/>
                </a:ext>
              </a:extLst>
            </p:cNvPr>
            <p:cNvSpPr/>
            <p:nvPr/>
          </p:nvSpPr>
          <p:spPr>
            <a:xfrm>
              <a:off x="6419209" y="1503682"/>
              <a:ext cx="547552"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14B4E2E-415F-B5A0-064B-DE8E0800A86C}"/>
                </a:ext>
              </a:extLst>
            </p:cNvPr>
            <p:cNvSpPr/>
            <p:nvPr/>
          </p:nvSpPr>
          <p:spPr>
            <a:xfrm>
              <a:off x="6148244" y="1294855"/>
              <a:ext cx="547552"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2BBE42A-3998-8284-8D75-7141421C98BC}"/>
                </a:ext>
              </a:extLst>
            </p:cNvPr>
            <p:cNvSpPr/>
            <p:nvPr/>
          </p:nvSpPr>
          <p:spPr>
            <a:xfrm>
              <a:off x="6419209" y="1092892"/>
              <a:ext cx="547552"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6203248-FB0F-35BD-2DCB-80367D68CB15}"/>
                </a:ext>
              </a:extLst>
            </p:cNvPr>
            <p:cNvSpPr/>
            <p:nvPr/>
          </p:nvSpPr>
          <p:spPr>
            <a:xfrm>
              <a:off x="6148244" y="1092892"/>
              <a:ext cx="273776"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A65EDAB-3213-1C6F-3414-F57DD74F3405}"/>
                </a:ext>
              </a:extLst>
            </p:cNvPr>
            <p:cNvSpPr/>
            <p:nvPr/>
          </p:nvSpPr>
          <p:spPr>
            <a:xfrm>
              <a:off x="6692985" y="1289198"/>
              <a:ext cx="273776" cy="209220"/>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80018EB-C594-9189-9E9F-FF561B65E3C7}"/>
                </a:ext>
              </a:extLst>
            </p:cNvPr>
            <p:cNvSpPr/>
            <p:nvPr/>
          </p:nvSpPr>
          <p:spPr>
            <a:xfrm>
              <a:off x="6148244" y="1496407"/>
              <a:ext cx="273776" cy="209220"/>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AF84CE4-2BBA-D910-78B7-7FA2BF8AFF49}"/>
                </a:ext>
              </a:extLst>
            </p:cNvPr>
            <p:cNvSpPr/>
            <p:nvPr/>
          </p:nvSpPr>
          <p:spPr>
            <a:xfrm>
              <a:off x="6692985" y="1709978"/>
              <a:ext cx="273776" cy="209220"/>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2818D77-A377-0623-A5A1-23F58AFD1FAC}"/>
                </a:ext>
              </a:extLst>
            </p:cNvPr>
            <p:cNvSpPr/>
            <p:nvPr/>
          </p:nvSpPr>
          <p:spPr>
            <a:xfrm>
              <a:off x="6148244" y="1917883"/>
              <a:ext cx="273776" cy="209220"/>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BA65CB0F-D0DD-469E-696C-A5AA4C9FB307}"/>
                </a:ext>
              </a:extLst>
            </p:cNvPr>
            <p:cNvSpPr/>
            <p:nvPr/>
          </p:nvSpPr>
          <p:spPr>
            <a:xfrm>
              <a:off x="6692985" y="2122264"/>
              <a:ext cx="273776" cy="209220"/>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itle 5">
            <a:extLst>
              <a:ext uri="{FF2B5EF4-FFF2-40B4-BE49-F238E27FC236}">
                <a16:creationId xmlns:a16="http://schemas.microsoft.com/office/drawing/2014/main" id="{BFD1A4BD-0A4F-9C9E-F915-0AD8BABB689B}"/>
              </a:ext>
            </a:extLst>
          </p:cNvPr>
          <p:cNvSpPr>
            <a:spLocks noGrp="1"/>
          </p:cNvSpPr>
          <p:nvPr>
            <p:ph type="title"/>
          </p:nvPr>
        </p:nvSpPr>
        <p:spPr>
          <a:xfrm>
            <a:off x="241300" y="155246"/>
            <a:ext cx="8724900" cy="1089529"/>
          </a:xfrm>
        </p:spPr>
        <p:txBody>
          <a:bodyPr/>
          <a:lstStyle/>
          <a:p>
            <a:r>
              <a:rPr lang="en-IE" dirty="0"/>
              <a:t>Explain the need for safety belts using the 1</a:t>
            </a:r>
            <a:r>
              <a:rPr lang="en-IE" baseline="30000" dirty="0"/>
              <a:t>st</a:t>
            </a:r>
            <a:r>
              <a:rPr lang="en-IE" dirty="0"/>
              <a:t> Law</a:t>
            </a:r>
            <a:endParaRPr lang="en-GB" dirty="0"/>
          </a:p>
        </p:txBody>
      </p:sp>
    </p:spTree>
    <p:extLst>
      <p:ext uri="{BB962C8B-B14F-4D97-AF65-F5344CB8AC3E}">
        <p14:creationId xmlns:p14="http://schemas.microsoft.com/office/powerpoint/2010/main" val="20887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3FB1B-F7EA-AB4C-AA80-E270FAECAC3F}"/>
              </a:ext>
            </a:extLst>
          </p:cNvPr>
          <p:cNvSpPr txBox="1"/>
          <p:nvPr/>
        </p:nvSpPr>
        <p:spPr>
          <a:xfrm>
            <a:off x="185540" y="6056423"/>
            <a:ext cx="8640960" cy="646331"/>
          </a:xfrm>
          <a:prstGeom prst="rect">
            <a:avLst/>
          </a:prstGeom>
          <a:solidFill>
            <a:srgbClr val="D7F29C"/>
          </a:solidFill>
        </p:spPr>
        <p:txBody>
          <a:bodyPr wrap="square" rtlCol="0">
            <a:spAutoFit/>
          </a:bodyPr>
          <a:lstStyle>
            <a:defPPr>
              <a:defRPr lang="en-GB"/>
            </a:defPPr>
            <a:lvl1pPr>
              <a:defRPr sz="2800"/>
            </a:lvl1pPr>
          </a:lstStyle>
          <a:p>
            <a:pPr algn="ctr"/>
            <a:r>
              <a:rPr lang="en-IE" sz="3600"/>
              <a:t>F = ma </a:t>
            </a:r>
            <a:r>
              <a:rPr lang="en-IE"/>
              <a:t>is a special case (case of constant mass)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03841AE-5F2A-883A-6B0A-DF38F15ED2B6}"/>
                  </a:ext>
                </a:extLst>
              </p:cNvPr>
              <p:cNvSpPr txBox="1"/>
              <p:nvPr/>
            </p:nvSpPr>
            <p:spPr>
              <a:xfrm>
                <a:off x="317500" y="1950600"/>
                <a:ext cx="8455140" cy="4080348"/>
              </a:xfrm>
              <a:prstGeom prst="rect">
                <a:avLst/>
              </a:prstGeom>
              <a:solidFill>
                <a:srgbClr val="D7F29C"/>
              </a:solidFill>
            </p:spPr>
            <p:txBody>
              <a:bodyPr wrap="square" rtlCol="0">
                <a:spAutoFit/>
              </a:bodyPr>
              <a:lstStyle>
                <a:defPPr>
                  <a:defRPr lang="en-GB"/>
                </a:defPPr>
                <a:lvl1pPr>
                  <a:defRPr sz="2800"/>
                </a:lvl1pPr>
              </a:lstStyle>
              <a:p>
                <a:pPr algn="ct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𝐹</m:t>
                      </m:r>
                      <m:r>
                        <a:rPr lang="en-IE" b="0" i="1" smtClean="0">
                          <a:latin typeface="Cambria Math" panose="02040503050406030204" pitchFamily="18" charset="0"/>
                        </a:rPr>
                        <m:t>∝</m:t>
                      </m:r>
                      <m:f>
                        <m:fPr>
                          <m:ctrlPr>
                            <a:rPr lang="en-IE" b="0" i="1" smtClean="0">
                              <a:latin typeface="Cambria Math" panose="02040503050406030204" pitchFamily="18" charset="0"/>
                            </a:rPr>
                          </m:ctrlPr>
                        </m:fPr>
                        <m:num>
                          <m:r>
                            <a:rPr lang="en-IE" b="0" i="1" smtClean="0">
                              <a:latin typeface="Cambria Math" panose="02040503050406030204" pitchFamily="18" charset="0"/>
                            </a:rPr>
                            <m:t>𝑐h𝑎𝑛𝑔𝑒</m:t>
                          </m:r>
                          <m:r>
                            <a:rPr lang="en-IE" b="0" i="1" smtClean="0">
                              <a:latin typeface="Cambria Math" panose="02040503050406030204" pitchFamily="18" charset="0"/>
                            </a:rPr>
                            <m:t> </m:t>
                          </m:r>
                          <m:r>
                            <a:rPr lang="en-IE" b="0" i="1" smtClean="0">
                              <a:latin typeface="Cambria Math" panose="02040503050406030204" pitchFamily="18" charset="0"/>
                            </a:rPr>
                            <m:t>𝑖𝑛</m:t>
                          </m:r>
                          <m:r>
                            <a:rPr lang="en-IE" b="0" i="1" smtClean="0">
                              <a:latin typeface="Cambria Math" panose="02040503050406030204" pitchFamily="18" charset="0"/>
                            </a:rPr>
                            <m:t> </m:t>
                          </m:r>
                          <m:r>
                            <a:rPr lang="en-IE" b="0" i="1" smtClean="0">
                              <a:latin typeface="Cambria Math" panose="02040503050406030204" pitchFamily="18" charset="0"/>
                            </a:rPr>
                            <m:t>𝑚𝑜𝑚𝑒𝑛𝑡𝑢𝑚</m:t>
                          </m:r>
                        </m:num>
                        <m:den>
                          <m:r>
                            <a:rPr lang="en-IE" b="0" i="1" smtClean="0">
                              <a:latin typeface="Cambria Math" panose="02040503050406030204" pitchFamily="18" charset="0"/>
                            </a:rPr>
                            <m:t>𝑡𝑖𝑚𝑒</m:t>
                          </m:r>
                          <m:r>
                            <a:rPr lang="en-IE" b="0" i="1" smtClean="0">
                              <a:latin typeface="Cambria Math" panose="02040503050406030204" pitchFamily="18" charset="0"/>
                            </a:rPr>
                            <m:t> </m:t>
                          </m:r>
                          <m:r>
                            <a:rPr lang="en-IE" b="0" i="1" smtClean="0">
                              <a:latin typeface="Cambria Math" panose="02040503050406030204" pitchFamily="18" charset="0"/>
                            </a:rPr>
                            <m:t>𝑡𝑎𝑘𝑒𝑛</m:t>
                          </m:r>
                        </m:den>
                      </m:f>
                    </m:oMath>
                  </m:oMathPara>
                </a14:m>
                <a:endParaRPr lang="en-IE" b="0"/>
              </a:p>
              <a:p>
                <a:pPr algn="ctr"/>
                <a:endParaRPr lang="en-IE" sz="1400" b="0"/>
              </a:p>
              <a:p>
                <a:pPr algn="ct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𝐹</m:t>
                      </m:r>
                      <m:r>
                        <a:rPr lang="en-IE" b="0" i="1" smtClean="0">
                          <a:latin typeface="Cambria Math" panose="02040503050406030204" pitchFamily="18" charset="0"/>
                        </a:rPr>
                        <m:t>∝</m:t>
                      </m:r>
                      <m:f>
                        <m:fPr>
                          <m:ctrlPr>
                            <a:rPr lang="en-IE" b="0" i="1" smtClean="0">
                              <a:latin typeface="Cambria Math" panose="02040503050406030204" pitchFamily="18" charset="0"/>
                            </a:rPr>
                          </m:ctrlPr>
                        </m:fPr>
                        <m:num>
                          <m:r>
                            <a:rPr lang="en-IE" b="0" i="1" smtClean="0">
                              <a:latin typeface="Cambria Math" panose="02040503050406030204" pitchFamily="18" charset="0"/>
                            </a:rPr>
                            <m:t>𝑚𝑣</m:t>
                          </m:r>
                          <m:r>
                            <a:rPr lang="en-IE" b="0" i="1" smtClean="0">
                              <a:latin typeface="Cambria Math" panose="02040503050406030204" pitchFamily="18" charset="0"/>
                            </a:rPr>
                            <m:t>−</m:t>
                          </m:r>
                          <m:r>
                            <a:rPr lang="en-IE" b="0" i="1" smtClean="0">
                              <a:latin typeface="Cambria Math" panose="02040503050406030204" pitchFamily="18" charset="0"/>
                            </a:rPr>
                            <m:t>𝑚𝑢</m:t>
                          </m:r>
                        </m:num>
                        <m:den>
                          <m:r>
                            <a:rPr lang="en-IE" b="0" i="1" smtClean="0">
                              <a:latin typeface="Cambria Math" panose="02040503050406030204" pitchFamily="18" charset="0"/>
                            </a:rPr>
                            <m:t>𝑡</m:t>
                          </m:r>
                        </m:den>
                      </m:f>
                    </m:oMath>
                  </m:oMathPara>
                </a14:m>
                <a:endParaRPr lang="en-IE" b="0"/>
              </a:p>
              <a:p>
                <a:pPr algn="ctr"/>
                <a:endParaRPr lang="en-IE" sz="1200" b="0"/>
              </a:p>
              <a:p>
                <a:pPr algn="ct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𝐹</m:t>
                      </m:r>
                      <m:r>
                        <a:rPr lang="en-IE" b="0" i="1" smtClean="0">
                          <a:latin typeface="Cambria Math" panose="02040503050406030204" pitchFamily="18" charset="0"/>
                        </a:rPr>
                        <m:t>∝</m:t>
                      </m:r>
                      <m:r>
                        <a:rPr lang="en-GB" b="0" i="1" smtClean="0">
                          <a:latin typeface="Cambria Math" panose="02040503050406030204" pitchFamily="18" charset="0"/>
                        </a:rPr>
                        <m:t>𝑚</m:t>
                      </m:r>
                      <m:f>
                        <m:fPr>
                          <m:ctrlPr>
                            <a:rPr lang="en-IE" b="0" i="1" smtClean="0">
                              <a:latin typeface="Cambria Math" panose="02040503050406030204" pitchFamily="18" charset="0"/>
                            </a:rPr>
                          </m:ctrlPr>
                        </m:fPr>
                        <m:num>
                          <m:r>
                            <a:rPr lang="en-IE" b="0" i="1" smtClean="0">
                              <a:latin typeface="Cambria Math" panose="02040503050406030204" pitchFamily="18" charset="0"/>
                            </a:rPr>
                            <m:t>𝑣</m:t>
                          </m:r>
                          <m:r>
                            <a:rPr lang="en-IE" b="0" i="1" smtClean="0">
                              <a:latin typeface="Cambria Math" panose="02040503050406030204" pitchFamily="18" charset="0"/>
                            </a:rPr>
                            <m:t>−</m:t>
                          </m:r>
                          <m:r>
                            <a:rPr lang="en-IE" b="0" i="1" smtClean="0">
                              <a:latin typeface="Cambria Math" panose="02040503050406030204" pitchFamily="18" charset="0"/>
                            </a:rPr>
                            <m:t>𝑢</m:t>
                          </m:r>
                        </m:num>
                        <m:den>
                          <m:r>
                            <a:rPr lang="en-IE" b="0" i="1" smtClean="0">
                              <a:latin typeface="Cambria Math" panose="02040503050406030204" pitchFamily="18" charset="0"/>
                            </a:rPr>
                            <m:t>𝑡</m:t>
                          </m:r>
                        </m:den>
                      </m:f>
                    </m:oMath>
                  </m:oMathPara>
                </a14:m>
                <a:endParaRPr lang="en-IE"/>
              </a:p>
              <a:p>
                <a:pPr algn="ct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𝐹</m:t>
                      </m:r>
                      <m:r>
                        <a:rPr lang="en-IE" b="0" i="1" smtClean="0">
                          <a:latin typeface="Cambria Math" panose="02040503050406030204" pitchFamily="18" charset="0"/>
                        </a:rPr>
                        <m:t>∝</m:t>
                      </m:r>
                      <m:r>
                        <a:rPr lang="en-GB" b="0" i="1" smtClean="0">
                          <a:latin typeface="Cambria Math" panose="02040503050406030204" pitchFamily="18" charset="0"/>
                        </a:rPr>
                        <m:t>𝑚𝑎</m:t>
                      </m:r>
                    </m:oMath>
                  </m:oMathPara>
                </a14:m>
                <a:endParaRPr lang="en-IE" b="0" i="1">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𝐹</m:t>
                      </m:r>
                      <m:r>
                        <a:rPr lang="en-IE" b="0" i="1" smtClean="0">
                          <a:latin typeface="Cambria Math" panose="02040503050406030204" pitchFamily="18" charset="0"/>
                        </a:rPr>
                        <m:t>=</m:t>
                      </m:r>
                      <m:r>
                        <a:rPr lang="en-IE" b="0" i="1" smtClean="0">
                          <a:latin typeface="Cambria Math" panose="02040503050406030204" pitchFamily="18" charset="0"/>
                        </a:rPr>
                        <m:t>𝑘𝑚𝑎</m:t>
                      </m:r>
                    </m:oMath>
                  </m:oMathPara>
                </a14:m>
                <a:endParaRPr lang="en-IE"/>
              </a:p>
              <a:p>
                <a:pPr algn="ctr"/>
                <a:r>
                  <a:rPr lang="en-IE"/>
                  <a:t>In SI units, k=1 thus  F=ma</a:t>
                </a:r>
              </a:p>
            </p:txBody>
          </p:sp>
        </mc:Choice>
        <mc:Fallback xmlns="">
          <p:sp>
            <p:nvSpPr>
              <p:cNvPr id="6" name="TextBox 5">
                <a:extLst>
                  <a:ext uri="{FF2B5EF4-FFF2-40B4-BE49-F238E27FC236}">
                    <a16:creationId xmlns:a16="http://schemas.microsoft.com/office/drawing/2014/main" id="{F03841AE-5F2A-883A-6B0A-DF38F15ED2B6}"/>
                  </a:ext>
                </a:extLst>
              </p:cNvPr>
              <p:cNvSpPr txBox="1">
                <a:spLocks noRot="1" noChangeAspect="1" noMove="1" noResize="1" noEditPoints="1" noAdjustHandles="1" noChangeArrowheads="1" noChangeShapeType="1" noTextEdit="1"/>
              </p:cNvSpPr>
              <p:nvPr/>
            </p:nvSpPr>
            <p:spPr>
              <a:xfrm>
                <a:off x="317500" y="1950600"/>
                <a:ext cx="8455140" cy="4080348"/>
              </a:xfrm>
              <a:prstGeom prst="rect">
                <a:avLst/>
              </a:prstGeom>
              <a:blipFill>
                <a:blip r:embed="rId2"/>
                <a:stretch>
                  <a:fillRect b="-3288"/>
                </a:stretch>
              </a:blipFill>
            </p:spPr>
            <p:txBody>
              <a:bodyPr/>
              <a:lstStyle/>
              <a:p>
                <a:r>
                  <a:rPr lang="en-US">
                    <a:noFill/>
                  </a:rPr>
                  <a:t> </a:t>
                </a:r>
              </a:p>
            </p:txBody>
          </p:sp>
        </mc:Fallback>
      </mc:AlternateContent>
      <p:sp>
        <p:nvSpPr>
          <p:cNvPr id="4" name="Text Box 7">
            <a:extLst>
              <a:ext uri="{FF2B5EF4-FFF2-40B4-BE49-F238E27FC236}">
                <a16:creationId xmlns:a16="http://schemas.microsoft.com/office/drawing/2014/main" id="{76F1A20E-9D58-526E-AD83-B31F6A5F7211}"/>
              </a:ext>
            </a:extLst>
          </p:cNvPr>
          <p:cNvSpPr txBox="1">
            <a:spLocks noChangeArrowheads="1"/>
          </p:cNvSpPr>
          <p:nvPr/>
        </p:nvSpPr>
        <p:spPr bwMode="auto">
          <a:xfrm>
            <a:off x="450056" y="815935"/>
            <a:ext cx="8064500" cy="954107"/>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2</a:t>
            </a:r>
            <a:r>
              <a:rPr lang="en-US" altLang="en-US" sz="2800" b="1" baseline="30000"/>
              <a:t>nd</a:t>
            </a:r>
            <a:r>
              <a:rPr lang="en-US" altLang="en-US" sz="2800" b="1"/>
              <a:t> Law: </a:t>
            </a:r>
            <a:r>
              <a:rPr lang="en-US" altLang="en-US" sz="2800"/>
              <a:t>when force acts on a body, the force is proportional to the rate of change of momentum</a:t>
            </a:r>
          </a:p>
        </p:txBody>
      </p:sp>
      <p:sp>
        <p:nvSpPr>
          <p:cNvPr id="8" name="Title 7">
            <a:extLst>
              <a:ext uri="{FF2B5EF4-FFF2-40B4-BE49-F238E27FC236}">
                <a16:creationId xmlns:a16="http://schemas.microsoft.com/office/drawing/2014/main" id="{35AA31C1-1DF7-662E-6E7D-EAC165D1D6DC}"/>
              </a:ext>
            </a:extLst>
          </p:cNvPr>
          <p:cNvSpPr>
            <a:spLocks noGrp="1"/>
          </p:cNvSpPr>
          <p:nvPr>
            <p:ph type="title"/>
          </p:nvPr>
        </p:nvSpPr>
        <p:spPr>
          <a:xfrm>
            <a:off x="241300" y="155246"/>
            <a:ext cx="8724900" cy="480131"/>
          </a:xfrm>
        </p:spPr>
        <p:txBody>
          <a:bodyPr/>
          <a:lstStyle/>
          <a:p>
            <a:r>
              <a:rPr lang="en-IE" sz="2800" dirty="0"/>
              <a:t>Show how F=ma is a special case of the 2</a:t>
            </a:r>
            <a:r>
              <a:rPr lang="en-IE" sz="2800" baseline="30000" dirty="0"/>
              <a:t>nd</a:t>
            </a:r>
            <a:r>
              <a:rPr lang="en-IE" sz="2800" dirty="0"/>
              <a:t> Law</a:t>
            </a:r>
            <a:endParaRPr lang="en-GB" sz="2800" dirty="0"/>
          </a:p>
        </p:txBody>
      </p:sp>
    </p:spTree>
    <p:extLst>
      <p:ext uri="{BB962C8B-B14F-4D97-AF65-F5344CB8AC3E}">
        <p14:creationId xmlns:p14="http://schemas.microsoft.com/office/powerpoint/2010/main" val="354894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P spid="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id="{41786DED-22E6-D55E-74A9-CC3AFE7A983A}"/>
              </a:ext>
            </a:extLst>
          </p:cNvPr>
          <p:cNvSpPr>
            <a:spLocks noChangeArrowheads="1"/>
          </p:cNvSpPr>
          <p:nvPr/>
        </p:nvSpPr>
        <p:spPr bwMode="auto">
          <a:xfrm>
            <a:off x="359581" y="1665827"/>
            <a:ext cx="8424837" cy="2554545"/>
          </a:xfrm>
          <a:prstGeom prst="rect">
            <a:avLst/>
          </a:prstGeom>
          <a:solidFill>
            <a:schemeClr val="accent2">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IE" altLang="en-US" sz="2800"/>
              <a:t>The moon exerts a gravitational force of 2 x 10²⁰ N on the earth.</a:t>
            </a:r>
          </a:p>
          <a:p>
            <a:pPr eaLnBrk="1" hangingPunct="1">
              <a:spcAft>
                <a:spcPts val="1200"/>
              </a:spcAft>
            </a:pPr>
            <a:r>
              <a:rPr lang="en-IE" altLang="en-US" sz="2800"/>
              <a:t>The Earth’s mass is 81 times the mass of the moon.</a:t>
            </a:r>
          </a:p>
          <a:p>
            <a:pPr eaLnBrk="1" hangingPunct="1">
              <a:spcAft>
                <a:spcPts val="1200"/>
              </a:spcAft>
            </a:pPr>
            <a:r>
              <a:rPr lang="en-IE" altLang="en-US" sz="2800"/>
              <a:t>What is the gravitational force exerted by the earth on the moon?</a:t>
            </a:r>
            <a:endParaRPr lang="en-GB" altLang="en-US" sz="2800"/>
          </a:p>
        </p:txBody>
      </p:sp>
      <p:sp>
        <p:nvSpPr>
          <p:cNvPr id="4" name="Rectangle 6">
            <a:extLst>
              <a:ext uri="{FF2B5EF4-FFF2-40B4-BE49-F238E27FC236}">
                <a16:creationId xmlns:a16="http://schemas.microsoft.com/office/drawing/2014/main" id="{29F6B2DB-D862-6A9A-EF84-13C4934A67E2}"/>
              </a:ext>
            </a:extLst>
          </p:cNvPr>
          <p:cNvSpPr>
            <a:spLocks noChangeArrowheads="1"/>
          </p:cNvSpPr>
          <p:nvPr/>
        </p:nvSpPr>
        <p:spPr bwMode="auto">
          <a:xfrm>
            <a:off x="467545" y="5409952"/>
            <a:ext cx="76328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t>Based on Newton’s 3</a:t>
            </a:r>
            <a:r>
              <a:rPr lang="en-IE" altLang="en-US" sz="2800" baseline="30000"/>
              <a:t>rd</a:t>
            </a:r>
            <a:r>
              <a:rPr lang="en-IE" altLang="en-US" sz="2800"/>
              <a:t> law the two forces are identical i.e. the earth exerts the same force of 2 x 10²⁰ N on the moon.</a:t>
            </a:r>
            <a:endParaRPr lang="en-GB" altLang="en-US" sz="2800"/>
          </a:p>
        </p:txBody>
      </p:sp>
      <p:sp>
        <p:nvSpPr>
          <p:cNvPr id="5" name="Oval 4">
            <a:extLst>
              <a:ext uri="{FF2B5EF4-FFF2-40B4-BE49-F238E27FC236}">
                <a16:creationId xmlns:a16="http://schemas.microsoft.com/office/drawing/2014/main" id="{1875B9B8-6522-E32A-6E7F-626C8457C93E}"/>
              </a:ext>
            </a:extLst>
          </p:cNvPr>
          <p:cNvSpPr/>
          <p:nvPr/>
        </p:nvSpPr>
        <p:spPr>
          <a:xfrm>
            <a:off x="1475696" y="4402822"/>
            <a:ext cx="792088" cy="79208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98A4B60C-0B7D-2F1D-1078-C23D55BBB537}"/>
              </a:ext>
            </a:extLst>
          </p:cNvPr>
          <p:cNvSpPr/>
          <p:nvPr/>
        </p:nvSpPr>
        <p:spPr>
          <a:xfrm>
            <a:off x="7596336" y="4221088"/>
            <a:ext cx="288032" cy="26509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Shape 6">
            <a:extLst>
              <a:ext uri="{FF2B5EF4-FFF2-40B4-BE49-F238E27FC236}">
                <a16:creationId xmlns:a16="http://schemas.microsoft.com/office/drawing/2014/main" id="{F3478530-A81A-DCA5-9BEC-051E13267776}"/>
              </a:ext>
            </a:extLst>
          </p:cNvPr>
          <p:cNvSpPr/>
          <p:nvPr/>
        </p:nvSpPr>
        <p:spPr>
          <a:xfrm>
            <a:off x="1852836" y="4496544"/>
            <a:ext cx="354330" cy="514350"/>
          </a:xfrm>
          <a:custGeom>
            <a:avLst/>
            <a:gdLst>
              <a:gd name="connsiteX0" fmla="*/ 68580 w 354330"/>
              <a:gd name="connsiteY0" fmla="*/ 0 h 514350"/>
              <a:gd name="connsiteX1" fmla="*/ 0 w 354330"/>
              <a:gd name="connsiteY1" fmla="*/ 182880 h 514350"/>
              <a:gd name="connsiteX2" fmla="*/ 217170 w 354330"/>
              <a:gd name="connsiteY2" fmla="*/ 217170 h 514350"/>
              <a:gd name="connsiteX3" fmla="*/ 194310 w 354330"/>
              <a:gd name="connsiteY3" fmla="*/ 331470 h 514350"/>
              <a:gd name="connsiteX4" fmla="*/ 194310 w 354330"/>
              <a:gd name="connsiteY4" fmla="*/ 514350 h 514350"/>
              <a:gd name="connsiteX5" fmla="*/ 354330 w 354330"/>
              <a:gd name="connsiteY5" fmla="*/ 297180 h 514350"/>
              <a:gd name="connsiteX6" fmla="*/ 205740 w 354330"/>
              <a:gd name="connsiteY6" fmla="*/ 251460 h 514350"/>
              <a:gd name="connsiteX7" fmla="*/ 205740 w 354330"/>
              <a:gd name="connsiteY7" fmla="*/ 57150 h 514350"/>
              <a:gd name="connsiteX8" fmla="*/ 68580 w 354330"/>
              <a:gd name="connsiteY8"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330" h="514350">
                <a:moveTo>
                  <a:pt x="68580" y="0"/>
                </a:moveTo>
                <a:lnTo>
                  <a:pt x="0" y="182880"/>
                </a:lnTo>
                <a:lnTo>
                  <a:pt x="217170" y="217170"/>
                </a:lnTo>
                <a:lnTo>
                  <a:pt x="194310" y="331470"/>
                </a:lnTo>
                <a:lnTo>
                  <a:pt x="194310" y="514350"/>
                </a:lnTo>
                <a:lnTo>
                  <a:pt x="354330" y="297180"/>
                </a:lnTo>
                <a:lnTo>
                  <a:pt x="205740" y="251460"/>
                </a:lnTo>
                <a:lnTo>
                  <a:pt x="205740" y="57150"/>
                </a:lnTo>
                <a:lnTo>
                  <a:pt x="68580"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2" name="Straight Arrow Connector 11">
            <a:extLst>
              <a:ext uri="{FF2B5EF4-FFF2-40B4-BE49-F238E27FC236}">
                <a16:creationId xmlns:a16="http://schemas.microsoft.com/office/drawing/2014/main" id="{F7844BC0-8050-3CAC-6132-94DD58F3FFEA}"/>
              </a:ext>
            </a:extLst>
          </p:cNvPr>
          <p:cNvCxnSpPr>
            <a:cxnSpLocks/>
          </p:cNvCxnSpPr>
          <p:nvPr/>
        </p:nvCxnSpPr>
        <p:spPr>
          <a:xfrm flipV="1">
            <a:off x="2555816" y="4660900"/>
            <a:ext cx="593784" cy="521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B536E65-DBB7-6D6F-78CC-14DFAC0D91B7}"/>
              </a:ext>
            </a:extLst>
          </p:cNvPr>
          <p:cNvCxnSpPr>
            <a:cxnSpLocks/>
          </p:cNvCxnSpPr>
          <p:nvPr/>
        </p:nvCxnSpPr>
        <p:spPr>
          <a:xfrm flipH="1">
            <a:off x="6892290" y="4394200"/>
            <a:ext cx="600710" cy="406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7">
            <a:extLst>
              <a:ext uri="{FF2B5EF4-FFF2-40B4-BE49-F238E27FC236}">
                <a16:creationId xmlns:a16="http://schemas.microsoft.com/office/drawing/2014/main" id="{088A30C2-C110-6B70-A445-B634AF2B9A53}"/>
              </a:ext>
            </a:extLst>
          </p:cNvPr>
          <p:cNvSpPr>
            <a:spLocks noChangeArrowheads="1"/>
          </p:cNvSpPr>
          <p:nvPr/>
        </p:nvSpPr>
        <p:spPr bwMode="auto">
          <a:xfrm>
            <a:off x="395536" y="672178"/>
            <a:ext cx="8424837" cy="954107"/>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a:t>When body A applies a force to body B, Body B applies an equal and opposite force to body A</a:t>
            </a:r>
          </a:p>
        </p:txBody>
      </p:sp>
      <p:sp>
        <p:nvSpPr>
          <p:cNvPr id="3" name="TextBox 2">
            <a:extLst>
              <a:ext uri="{FF2B5EF4-FFF2-40B4-BE49-F238E27FC236}">
                <a16:creationId xmlns:a16="http://schemas.microsoft.com/office/drawing/2014/main" id="{6788E311-B9AF-7CC0-D22C-11C5B4215739}"/>
              </a:ext>
            </a:extLst>
          </p:cNvPr>
          <p:cNvSpPr txBox="1"/>
          <p:nvPr/>
        </p:nvSpPr>
        <p:spPr>
          <a:xfrm>
            <a:off x="467545" y="4537256"/>
            <a:ext cx="1043876"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Earth</a:t>
            </a:r>
          </a:p>
        </p:txBody>
      </p:sp>
      <p:sp>
        <p:nvSpPr>
          <p:cNvPr id="9" name="TextBox 8">
            <a:extLst>
              <a:ext uri="{FF2B5EF4-FFF2-40B4-BE49-F238E27FC236}">
                <a16:creationId xmlns:a16="http://schemas.microsoft.com/office/drawing/2014/main" id="{E822A8CC-58F0-3A51-E3B0-03E480F7339D}"/>
              </a:ext>
            </a:extLst>
          </p:cNvPr>
          <p:cNvSpPr txBox="1"/>
          <p:nvPr/>
        </p:nvSpPr>
        <p:spPr>
          <a:xfrm>
            <a:off x="7920513" y="4080624"/>
            <a:ext cx="108555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Moon</a:t>
            </a:r>
          </a:p>
        </p:txBody>
      </p:sp>
      <p:sp>
        <p:nvSpPr>
          <p:cNvPr id="10" name="Title 9">
            <a:extLst>
              <a:ext uri="{FF2B5EF4-FFF2-40B4-BE49-F238E27FC236}">
                <a16:creationId xmlns:a16="http://schemas.microsoft.com/office/drawing/2014/main" id="{22240B4B-9F30-4070-A82B-BAE3734C59CE}"/>
              </a:ext>
            </a:extLst>
          </p:cNvPr>
          <p:cNvSpPr>
            <a:spLocks noGrp="1"/>
          </p:cNvSpPr>
          <p:nvPr>
            <p:ph type="title"/>
          </p:nvPr>
        </p:nvSpPr>
        <p:spPr>
          <a:xfrm>
            <a:off x="241300" y="155246"/>
            <a:ext cx="8724900" cy="590931"/>
          </a:xfrm>
        </p:spPr>
        <p:txBody>
          <a:bodyPr/>
          <a:lstStyle/>
          <a:p>
            <a:r>
              <a:rPr lang="en-IE"/>
              <a:t>3</a:t>
            </a:r>
            <a:r>
              <a:rPr lang="en-IE" baseline="30000"/>
              <a:t>rd</a:t>
            </a:r>
            <a:r>
              <a:rPr lang="en-IE"/>
              <a:t> Law example</a:t>
            </a:r>
            <a:endParaRPr lang="en-GB"/>
          </a:p>
        </p:txBody>
      </p:sp>
    </p:spTree>
    <p:extLst>
      <p:ext uri="{BB962C8B-B14F-4D97-AF65-F5344CB8AC3E}">
        <p14:creationId xmlns:p14="http://schemas.microsoft.com/office/powerpoint/2010/main" val="38788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2" grpId="0" animBg="1"/>
      <p:bldP spid="3"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id="{41786DED-22E6-D55E-74A9-CC3AFE7A983A}"/>
              </a:ext>
            </a:extLst>
          </p:cNvPr>
          <p:cNvSpPr>
            <a:spLocks noChangeArrowheads="1"/>
          </p:cNvSpPr>
          <p:nvPr/>
        </p:nvSpPr>
        <p:spPr bwMode="auto">
          <a:xfrm>
            <a:off x="4413334" y="899264"/>
            <a:ext cx="42057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t>The gas of combustion escapes downward through nozzles. Inside the combustion chamber the gas pressure pushes upwards on the rocket but not as much downwards (because it is escaping downwards). Thus the net force is up.</a:t>
            </a:r>
            <a:endParaRPr lang="en-GB" altLang="en-US" sz="2800"/>
          </a:p>
        </p:txBody>
      </p:sp>
      <p:grpSp>
        <p:nvGrpSpPr>
          <p:cNvPr id="5" name="Group 4">
            <a:extLst>
              <a:ext uri="{FF2B5EF4-FFF2-40B4-BE49-F238E27FC236}">
                <a16:creationId xmlns:a16="http://schemas.microsoft.com/office/drawing/2014/main" id="{CE041DF6-E1E8-8BE0-DBA3-E07AD14633F4}"/>
              </a:ext>
            </a:extLst>
          </p:cNvPr>
          <p:cNvGrpSpPr/>
          <p:nvPr/>
        </p:nvGrpSpPr>
        <p:grpSpPr>
          <a:xfrm>
            <a:off x="355599" y="755650"/>
            <a:ext cx="3860801" cy="5143500"/>
            <a:chOff x="355599" y="755650"/>
            <a:chExt cx="3860801" cy="5143500"/>
          </a:xfrm>
        </p:grpSpPr>
        <p:pic>
          <p:nvPicPr>
            <p:cNvPr id="8194" name="Picture 2">
              <a:extLst>
                <a:ext uri="{FF2B5EF4-FFF2-40B4-BE49-F238E27FC236}">
                  <a16:creationId xmlns:a16="http://schemas.microsoft.com/office/drawing/2014/main" id="{4D7FC7AD-E15E-A765-1BAA-C99469A5B5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222" r="28556"/>
            <a:stretch>
              <a:fillRect/>
            </a:stretch>
          </p:blipFill>
          <p:spPr bwMode="auto">
            <a:xfrm>
              <a:off x="355599" y="755650"/>
              <a:ext cx="3860801"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3"/>
              <a:extLst>
                <a:ext uri="{FF2B5EF4-FFF2-40B4-BE49-F238E27FC236}">
                  <a16:creationId xmlns:a16="http://schemas.microsoft.com/office/drawing/2014/main" id="{E9991230-899A-1A9F-2EA2-D7F7C454D8AD}"/>
                </a:ext>
              </a:extLst>
            </p:cNvPr>
            <p:cNvSpPr txBox="1"/>
            <p:nvPr/>
          </p:nvSpPr>
          <p:spPr>
            <a:xfrm>
              <a:off x="3622968" y="5531291"/>
              <a:ext cx="593432" cy="338554"/>
            </a:xfrm>
            <a:prstGeom prst="rect">
              <a:avLst/>
            </a:prstGeom>
            <a:noFill/>
          </p:spPr>
          <p:txBody>
            <a:bodyPr wrap="none" rtlCol="0">
              <a:spAutoFit/>
            </a:bodyPr>
            <a:lstStyle/>
            <a:p>
              <a:pPr algn="l"/>
              <a:r>
                <a:rPr lang="en-GB" sz="1600"/>
                <a:t>CC0</a:t>
              </a:r>
            </a:p>
          </p:txBody>
        </p:sp>
      </p:grpSp>
      <p:sp>
        <p:nvSpPr>
          <p:cNvPr id="6" name="Rectangle 6">
            <a:extLst>
              <a:ext uri="{FF2B5EF4-FFF2-40B4-BE49-F238E27FC236}">
                <a16:creationId xmlns:a16="http://schemas.microsoft.com/office/drawing/2014/main" id="{3AB5BA74-0831-0FFC-DB9A-C34CDF60DB83}"/>
              </a:ext>
            </a:extLst>
          </p:cNvPr>
          <p:cNvSpPr>
            <a:spLocks noChangeArrowheads="1"/>
          </p:cNvSpPr>
          <p:nvPr/>
        </p:nvSpPr>
        <p:spPr bwMode="auto">
          <a:xfrm>
            <a:off x="3190240" y="5860136"/>
            <a:ext cx="5709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a:t>You can also explain it using conservation of momentum.</a:t>
            </a:r>
            <a:endParaRPr lang="en-GB" altLang="en-US" sz="2800"/>
          </a:p>
        </p:txBody>
      </p:sp>
      <p:sp>
        <p:nvSpPr>
          <p:cNvPr id="7" name="Title 6">
            <a:extLst>
              <a:ext uri="{FF2B5EF4-FFF2-40B4-BE49-F238E27FC236}">
                <a16:creationId xmlns:a16="http://schemas.microsoft.com/office/drawing/2014/main" id="{9C465AD8-B756-0083-8D1D-C3039E254B33}"/>
              </a:ext>
            </a:extLst>
          </p:cNvPr>
          <p:cNvSpPr>
            <a:spLocks noGrp="1"/>
          </p:cNvSpPr>
          <p:nvPr>
            <p:ph type="title"/>
          </p:nvPr>
        </p:nvSpPr>
        <p:spPr>
          <a:xfrm>
            <a:off x="241300" y="155246"/>
            <a:ext cx="8724900" cy="590931"/>
          </a:xfrm>
        </p:spPr>
        <p:txBody>
          <a:bodyPr/>
          <a:lstStyle/>
          <a:p>
            <a:r>
              <a:rPr lang="en-IE" dirty="0"/>
              <a:t>How does a rocket accelerate?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F0B7C1-F1E3-18C3-18D3-5C13E11A347E}"/>
              </a:ext>
            </a:extLst>
          </p:cNvPr>
          <p:cNvPicPr>
            <a:picLocks noChangeAspect="1"/>
          </p:cNvPicPr>
          <p:nvPr/>
        </p:nvPicPr>
        <p:blipFill>
          <a:blip r:embed="rId2"/>
          <a:stretch>
            <a:fillRect/>
          </a:stretch>
        </p:blipFill>
        <p:spPr>
          <a:xfrm>
            <a:off x="1328057" y="84637"/>
            <a:ext cx="6487886" cy="5747216"/>
          </a:xfrm>
          <a:prstGeom prst="rect">
            <a:avLst/>
          </a:prstGeom>
        </p:spPr>
      </p:pic>
      <p:sp>
        <p:nvSpPr>
          <p:cNvPr id="2" name="TextBox 1">
            <a:extLst>
              <a:ext uri="{FF2B5EF4-FFF2-40B4-BE49-F238E27FC236}">
                <a16:creationId xmlns:a16="http://schemas.microsoft.com/office/drawing/2014/main" id="{F72C2908-CA5B-84BA-EBD2-6B5854CF978F}"/>
              </a:ext>
            </a:extLst>
          </p:cNvPr>
          <p:cNvSpPr txBox="1"/>
          <p:nvPr/>
        </p:nvSpPr>
        <p:spPr>
          <a:xfrm>
            <a:off x="391208" y="5913120"/>
            <a:ext cx="8361584" cy="523220"/>
          </a:xfrm>
          <a:prstGeom prst="rect">
            <a:avLst/>
          </a:prstGeom>
          <a:noFill/>
        </p:spPr>
        <p:txBody>
          <a:bodyPr wrap="none" rtlCol="0">
            <a:spAutoFit/>
          </a:bodyPr>
          <a:lstStyle/>
          <a:p>
            <a:pPr algn="l"/>
            <a:r>
              <a:rPr lang="en-GB" sz="2800"/>
              <a:t>This toy uses the same principle as a rocket engine</a:t>
            </a:r>
          </a:p>
        </p:txBody>
      </p:sp>
    </p:spTree>
    <p:extLst>
      <p:ext uri="{BB962C8B-B14F-4D97-AF65-F5344CB8AC3E}">
        <p14:creationId xmlns:p14="http://schemas.microsoft.com/office/powerpoint/2010/main" val="2255852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33CFFB-0B83-5D1A-649C-769FA7449C1B}"/>
              </a:ext>
            </a:extLst>
          </p:cNvPr>
          <p:cNvSpPr/>
          <p:nvPr/>
        </p:nvSpPr>
        <p:spPr>
          <a:xfrm>
            <a:off x="6732240" y="2380305"/>
            <a:ext cx="45719" cy="2451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a:extLst>
              <a:ext uri="{FF2B5EF4-FFF2-40B4-BE49-F238E27FC236}">
                <a16:creationId xmlns:a16="http://schemas.microsoft.com/office/drawing/2014/main" id="{880BC6C3-28C9-BDE7-F928-B2E35852A996}"/>
              </a:ext>
            </a:extLst>
          </p:cNvPr>
          <p:cNvSpPr/>
          <p:nvPr/>
        </p:nvSpPr>
        <p:spPr>
          <a:xfrm>
            <a:off x="7382847" y="2549822"/>
            <a:ext cx="89482" cy="16546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18A83DBE-6942-5C23-42C0-FC4ABCA0199B}"/>
              </a:ext>
            </a:extLst>
          </p:cNvPr>
          <p:cNvSpPr/>
          <p:nvPr/>
        </p:nvSpPr>
        <p:spPr>
          <a:xfrm>
            <a:off x="8455310" y="2021435"/>
            <a:ext cx="45719" cy="105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0D2E4749-84AD-64FF-CB43-B5F8AB709D78}"/>
              </a:ext>
            </a:extLst>
          </p:cNvPr>
          <p:cNvSpPr/>
          <p:nvPr/>
        </p:nvSpPr>
        <p:spPr>
          <a:xfrm rot="21438696">
            <a:off x="5552090" y="1933971"/>
            <a:ext cx="45719" cy="13681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Graphic 3" descr="Books outline">
            <a:extLst>
              <a:ext uri="{FF2B5EF4-FFF2-40B4-BE49-F238E27FC236}">
                <a16:creationId xmlns:a16="http://schemas.microsoft.com/office/drawing/2014/main" id="{CA9C6F6F-4F18-B9E7-7DB7-E95A9E51F7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6255" y="1332654"/>
            <a:ext cx="914400" cy="914400"/>
          </a:xfrm>
          <a:prstGeom prst="rect">
            <a:avLst/>
          </a:prstGeom>
        </p:spPr>
      </p:pic>
      <p:sp>
        <p:nvSpPr>
          <p:cNvPr id="6" name="Freeform: Shape 5">
            <a:extLst>
              <a:ext uri="{FF2B5EF4-FFF2-40B4-BE49-F238E27FC236}">
                <a16:creationId xmlns:a16="http://schemas.microsoft.com/office/drawing/2014/main" id="{0D84CF8B-ACD4-03C3-3C01-A40B85BB3C6F}"/>
              </a:ext>
            </a:extLst>
          </p:cNvPr>
          <p:cNvSpPr/>
          <p:nvPr/>
        </p:nvSpPr>
        <p:spPr>
          <a:xfrm>
            <a:off x="5472080" y="1905411"/>
            <a:ext cx="2000250" cy="800100"/>
          </a:xfrm>
          <a:custGeom>
            <a:avLst/>
            <a:gdLst>
              <a:gd name="connsiteX0" fmla="*/ 0 w 2000250"/>
              <a:gd name="connsiteY0" fmla="*/ 0 h 800100"/>
              <a:gd name="connsiteX1" fmla="*/ 1988820 w 2000250"/>
              <a:gd name="connsiteY1" fmla="*/ 628650 h 800100"/>
              <a:gd name="connsiteX2" fmla="*/ 2000250 w 2000250"/>
              <a:gd name="connsiteY2" fmla="*/ 800100 h 800100"/>
              <a:gd name="connsiteX3" fmla="*/ 11430 w 2000250"/>
              <a:gd name="connsiteY3" fmla="*/ 102870 h 800100"/>
              <a:gd name="connsiteX4" fmla="*/ 0 w 2000250"/>
              <a:gd name="connsiteY4" fmla="*/ 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0" h="800100">
                <a:moveTo>
                  <a:pt x="0" y="0"/>
                </a:moveTo>
                <a:lnTo>
                  <a:pt x="1988820" y="628650"/>
                </a:lnTo>
                <a:lnTo>
                  <a:pt x="2000250" y="800100"/>
                </a:lnTo>
                <a:lnTo>
                  <a:pt x="11430" y="102870"/>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Shape 6">
            <a:extLst>
              <a:ext uri="{FF2B5EF4-FFF2-40B4-BE49-F238E27FC236}">
                <a16:creationId xmlns:a16="http://schemas.microsoft.com/office/drawing/2014/main" id="{1C90F2AD-956D-6F55-DC7C-48BB1E1322A7}"/>
              </a:ext>
            </a:extLst>
          </p:cNvPr>
          <p:cNvSpPr/>
          <p:nvPr/>
        </p:nvSpPr>
        <p:spPr>
          <a:xfrm flipH="1">
            <a:off x="7472330" y="1905411"/>
            <a:ext cx="1050374" cy="800100"/>
          </a:xfrm>
          <a:custGeom>
            <a:avLst/>
            <a:gdLst>
              <a:gd name="connsiteX0" fmla="*/ 0 w 2000250"/>
              <a:gd name="connsiteY0" fmla="*/ 0 h 800100"/>
              <a:gd name="connsiteX1" fmla="*/ 1988820 w 2000250"/>
              <a:gd name="connsiteY1" fmla="*/ 628650 h 800100"/>
              <a:gd name="connsiteX2" fmla="*/ 2000250 w 2000250"/>
              <a:gd name="connsiteY2" fmla="*/ 800100 h 800100"/>
              <a:gd name="connsiteX3" fmla="*/ 11430 w 2000250"/>
              <a:gd name="connsiteY3" fmla="*/ 102870 h 800100"/>
              <a:gd name="connsiteX4" fmla="*/ 0 w 2000250"/>
              <a:gd name="connsiteY4" fmla="*/ 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0" h="800100">
                <a:moveTo>
                  <a:pt x="0" y="0"/>
                </a:moveTo>
                <a:lnTo>
                  <a:pt x="1988820" y="628650"/>
                </a:lnTo>
                <a:lnTo>
                  <a:pt x="2000250" y="800100"/>
                </a:lnTo>
                <a:lnTo>
                  <a:pt x="11430" y="102870"/>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9" name="Straight Connector 8">
            <a:extLst>
              <a:ext uri="{FF2B5EF4-FFF2-40B4-BE49-F238E27FC236}">
                <a16:creationId xmlns:a16="http://schemas.microsoft.com/office/drawing/2014/main" id="{DE50F291-FE9B-0D1F-8938-36E73F603282}"/>
              </a:ext>
            </a:extLst>
          </p:cNvPr>
          <p:cNvCxnSpPr>
            <a:cxnSpLocks/>
            <a:stCxn id="6" idx="0"/>
          </p:cNvCxnSpPr>
          <p:nvPr/>
        </p:nvCxnSpPr>
        <p:spPr>
          <a:xfrm flipV="1">
            <a:off x="5472080" y="1535087"/>
            <a:ext cx="1175008" cy="370324"/>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C85ADD7D-D4ED-86B8-2FDE-4C681274D892}"/>
              </a:ext>
            </a:extLst>
          </p:cNvPr>
          <p:cNvCxnSpPr>
            <a:cxnSpLocks/>
            <a:stCxn id="7" idx="0"/>
          </p:cNvCxnSpPr>
          <p:nvPr/>
        </p:nvCxnSpPr>
        <p:spPr>
          <a:xfrm flipH="1" flipV="1">
            <a:off x="7295160" y="1535087"/>
            <a:ext cx="1227544" cy="37032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5D72107-83A0-4485-6893-3A9D26ACA960}"/>
              </a:ext>
            </a:extLst>
          </p:cNvPr>
          <p:cNvSpPr txBox="1"/>
          <p:nvPr/>
        </p:nvSpPr>
        <p:spPr>
          <a:xfrm>
            <a:off x="201865" y="752657"/>
            <a:ext cx="8167771" cy="523220"/>
          </a:xfrm>
          <a:prstGeom prst="rect">
            <a:avLst/>
          </a:prstGeom>
          <a:noFill/>
        </p:spPr>
        <p:txBody>
          <a:bodyPr wrap="square" rtlCol="0">
            <a:spAutoFit/>
          </a:bodyPr>
          <a:lstStyle/>
          <a:p>
            <a:pPr algn="l"/>
            <a:r>
              <a:rPr lang="en-IE" sz="2800"/>
              <a:t>Describe the third law for the books on the table</a:t>
            </a:r>
          </a:p>
        </p:txBody>
      </p:sp>
      <p:sp>
        <p:nvSpPr>
          <p:cNvPr id="18" name="TextBox 17">
            <a:extLst>
              <a:ext uri="{FF2B5EF4-FFF2-40B4-BE49-F238E27FC236}">
                <a16:creationId xmlns:a16="http://schemas.microsoft.com/office/drawing/2014/main" id="{17CE742D-4A62-09D1-9D26-89CFAC4D105F}"/>
              </a:ext>
            </a:extLst>
          </p:cNvPr>
          <p:cNvSpPr txBox="1"/>
          <p:nvPr/>
        </p:nvSpPr>
        <p:spPr>
          <a:xfrm>
            <a:off x="755576" y="1445912"/>
            <a:ext cx="4572000" cy="1384995"/>
          </a:xfrm>
          <a:prstGeom prst="rect">
            <a:avLst/>
          </a:prstGeom>
          <a:noFill/>
        </p:spPr>
        <p:txBody>
          <a:bodyPr wrap="square" rtlCol="0">
            <a:spAutoFit/>
          </a:bodyPr>
          <a:lstStyle/>
          <a:p>
            <a:pPr algn="l"/>
            <a:r>
              <a:rPr lang="en-IE" sz="2800"/>
              <a:t>The Earth is pulling the books down and the books are pulling the Earth up.</a:t>
            </a:r>
          </a:p>
        </p:txBody>
      </p:sp>
      <p:sp>
        <p:nvSpPr>
          <p:cNvPr id="20" name="TextBox 19">
            <a:extLst>
              <a:ext uri="{FF2B5EF4-FFF2-40B4-BE49-F238E27FC236}">
                <a16:creationId xmlns:a16="http://schemas.microsoft.com/office/drawing/2014/main" id="{824CE12A-2C22-9655-7E25-6B98503716DA}"/>
              </a:ext>
            </a:extLst>
          </p:cNvPr>
          <p:cNvSpPr txBox="1"/>
          <p:nvPr/>
        </p:nvSpPr>
        <p:spPr>
          <a:xfrm>
            <a:off x="726298" y="3052117"/>
            <a:ext cx="4572000" cy="1384995"/>
          </a:xfrm>
          <a:prstGeom prst="rect">
            <a:avLst/>
          </a:prstGeom>
          <a:noFill/>
        </p:spPr>
        <p:txBody>
          <a:bodyPr wrap="square">
            <a:spAutoFit/>
          </a:bodyPr>
          <a:lstStyle/>
          <a:p>
            <a:pPr algn="l"/>
            <a:r>
              <a:rPr lang="en-IE" sz="2800"/>
              <a:t>The books are pressing on the table and the table is pressing on the books.</a:t>
            </a:r>
          </a:p>
        </p:txBody>
      </p:sp>
      <p:sp>
        <p:nvSpPr>
          <p:cNvPr id="21" name="TextBox 20">
            <a:extLst>
              <a:ext uri="{FF2B5EF4-FFF2-40B4-BE49-F238E27FC236}">
                <a16:creationId xmlns:a16="http://schemas.microsoft.com/office/drawing/2014/main" id="{BE483756-3CC0-90B1-185B-07B7EBCEA781}"/>
              </a:ext>
            </a:extLst>
          </p:cNvPr>
          <p:cNvSpPr txBox="1"/>
          <p:nvPr/>
        </p:nvSpPr>
        <p:spPr>
          <a:xfrm>
            <a:off x="320014" y="5232398"/>
            <a:ext cx="8181015" cy="1569660"/>
          </a:xfrm>
          <a:prstGeom prst="rect">
            <a:avLst/>
          </a:prstGeom>
          <a:noFill/>
        </p:spPr>
        <p:txBody>
          <a:bodyPr wrap="square">
            <a:spAutoFit/>
          </a:bodyPr>
          <a:lstStyle/>
          <a:p>
            <a:pPr algn="l"/>
            <a:r>
              <a:rPr lang="en-IE" sz="2400">
                <a:solidFill>
                  <a:srgbClr val="C00000"/>
                </a:solidFill>
              </a:rPr>
              <a:t>You cannot say that the table is reacting against the gravity of the books as an example of the 3</a:t>
            </a:r>
            <a:r>
              <a:rPr lang="en-IE" sz="2400" baseline="30000">
                <a:solidFill>
                  <a:srgbClr val="C00000"/>
                </a:solidFill>
              </a:rPr>
              <a:t>rd</a:t>
            </a:r>
            <a:r>
              <a:rPr lang="en-IE" sz="2400">
                <a:solidFill>
                  <a:srgbClr val="C00000"/>
                </a:solidFill>
              </a:rPr>
              <a:t> law.</a:t>
            </a:r>
          </a:p>
          <a:p>
            <a:pPr algn="l"/>
            <a:r>
              <a:rPr lang="en-IE" sz="2400" b="1">
                <a:solidFill>
                  <a:srgbClr val="002060"/>
                </a:solidFill>
              </a:rPr>
              <a:t>Action – reaction pairs must be the same type of force e.g. gravitation, tension, or contact.</a:t>
            </a:r>
          </a:p>
        </p:txBody>
      </p:sp>
      <p:sp>
        <p:nvSpPr>
          <p:cNvPr id="22" name="TextBox 21">
            <a:extLst>
              <a:ext uri="{FF2B5EF4-FFF2-40B4-BE49-F238E27FC236}">
                <a16:creationId xmlns:a16="http://schemas.microsoft.com/office/drawing/2014/main" id="{F326CFBA-71C0-4BE4-EE9C-D3C5CB01D6D0}"/>
              </a:ext>
            </a:extLst>
          </p:cNvPr>
          <p:cNvSpPr txBox="1"/>
          <p:nvPr/>
        </p:nvSpPr>
        <p:spPr>
          <a:xfrm>
            <a:off x="193921" y="1456265"/>
            <a:ext cx="484428" cy="523220"/>
          </a:xfrm>
          <a:prstGeom prst="rect">
            <a:avLst/>
          </a:prstGeom>
          <a:noFill/>
        </p:spPr>
        <p:txBody>
          <a:bodyPr wrap="none" rtlCol="0">
            <a:spAutoFit/>
          </a:bodyPr>
          <a:lstStyle/>
          <a:p>
            <a:pPr algn="l"/>
            <a:r>
              <a:rPr lang="en-IE" sz="2800"/>
              <a:t>1.</a:t>
            </a:r>
          </a:p>
        </p:txBody>
      </p:sp>
      <p:sp>
        <p:nvSpPr>
          <p:cNvPr id="23" name="TextBox 22">
            <a:extLst>
              <a:ext uri="{FF2B5EF4-FFF2-40B4-BE49-F238E27FC236}">
                <a16:creationId xmlns:a16="http://schemas.microsoft.com/office/drawing/2014/main" id="{811C7311-BD6E-D7DB-A988-5ED7521369C7}"/>
              </a:ext>
            </a:extLst>
          </p:cNvPr>
          <p:cNvSpPr txBox="1"/>
          <p:nvPr/>
        </p:nvSpPr>
        <p:spPr>
          <a:xfrm>
            <a:off x="201865" y="3021126"/>
            <a:ext cx="484428" cy="523220"/>
          </a:xfrm>
          <a:prstGeom prst="rect">
            <a:avLst/>
          </a:prstGeom>
          <a:noFill/>
        </p:spPr>
        <p:txBody>
          <a:bodyPr wrap="none" rtlCol="0">
            <a:spAutoFit/>
          </a:bodyPr>
          <a:lstStyle/>
          <a:p>
            <a:pPr algn="l"/>
            <a:r>
              <a:rPr lang="en-IE" sz="2800"/>
              <a:t>2.</a:t>
            </a:r>
          </a:p>
        </p:txBody>
      </p:sp>
      <p:sp>
        <p:nvSpPr>
          <p:cNvPr id="3" name="TextBox 2">
            <a:extLst>
              <a:ext uri="{FF2B5EF4-FFF2-40B4-BE49-F238E27FC236}">
                <a16:creationId xmlns:a16="http://schemas.microsoft.com/office/drawing/2014/main" id="{062743BE-0D83-30B7-AA26-AE1E97B2BC7C}"/>
              </a:ext>
            </a:extLst>
          </p:cNvPr>
          <p:cNvSpPr txBox="1"/>
          <p:nvPr/>
        </p:nvSpPr>
        <p:spPr>
          <a:xfrm>
            <a:off x="665745" y="4556449"/>
            <a:ext cx="4572000" cy="523220"/>
          </a:xfrm>
          <a:prstGeom prst="rect">
            <a:avLst/>
          </a:prstGeom>
          <a:solidFill>
            <a:srgbClr val="FCA304"/>
          </a:solidFill>
        </p:spPr>
        <p:txBody>
          <a:bodyPr wrap="square">
            <a:spAutoFit/>
          </a:bodyPr>
          <a:lstStyle/>
          <a:p>
            <a:pPr algn="l"/>
            <a:r>
              <a:rPr lang="en-IE" sz="2800"/>
              <a:t>These are 2 </a:t>
            </a:r>
            <a:r>
              <a:rPr lang="en-IE" sz="2800" b="1"/>
              <a:t>Force Pairs</a:t>
            </a:r>
          </a:p>
        </p:txBody>
      </p:sp>
      <p:sp>
        <p:nvSpPr>
          <p:cNvPr id="5" name="Title 4">
            <a:extLst>
              <a:ext uri="{FF2B5EF4-FFF2-40B4-BE49-F238E27FC236}">
                <a16:creationId xmlns:a16="http://schemas.microsoft.com/office/drawing/2014/main" id="{9FDCF29E-7094-2E16-8232-4EF4DABB0876}"/>
              </a:ext>
            </a:extLst>
          </p:cNvPr>
          <p:cNvSpPr>
            <a:spLocks noGrp="1"/>
          </p:cNvSpPr>
          <p:nvPr>
            <p:ph type="title"/>
          </p:nvPr>
        </p:nvSpPr>
        <p:spPr>
          <a:xfrm>
            <a:off x="241300" y="155246"/>
            <a:ext cx="8724900" cy="590931"/>
          </a:xfrm>
        </p:spPr>
        <p:txBody>
          <a:bodyPr/>
          <a:lstStyle/>
          <a:p>
            <a:r>
              <a:rPr lang="en-IE" dirty="0"/>
              <a:t>force pairs</a:t>
            </a:r>
            <a:endParaRPr lang="en-GB" dirty="0"/>
          </a:p>
        </p:txBody>
      </p:sp>
    </p:spTree>
    <p:extLst>
      <p:ext uri="{BB962C8B-B14F-4D97-AF65-F5344CB8AC3E}">
        <p14:creationId xmlns:p14="http://schemas.microsoft.com/office/powerpoint/2010/main" val="192963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3"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500650-4D34-BC29-45D1-809B0890C5D7}"/>
              </a:ext>
            </a:extLst>
          </p:cNvPr>
          <p:cNvSpPr txBox="1"/>
          <p:nvPr/>
        </p:nvSpPr>
        <p:spPr>
          <a:xfrm>
            <a:off x="539552" y="1340768"/>
            <a:ext cx="8352988" cy="4201150"/>
          </a:xfrm>
          <a:prstGeom prst="rect">
            <a:avLst/>
          </a:prstGeom>
          <a:noFill/>
        </p:spPr>
        <p:txBody>
          <a:bodyPr wrap="square">
            <a:spAutoFit/>
          </a:bodyPr>
          <a:lstStyle/>
          <a:p>
            <a:pPr marL="457200" indent="-457200" algn="l">
              <a:spcAft>
                <a:spcPts val="1800"/>
              </a:spcAft>
              <a:buFont typeface="Wingdings" panose="05000000000000000000" pitchFamily="2" charset="2"/>
              <a:buChar char="q"/>
            </a:pPr>
            <a:r>
              <a:rPr lang="en-GB" sz="3200" b="0" i="0" dirty="0">
                <a:solidFill>
                  <a:srgbClr val="000000"/>
                </a:solidFill>
                <a:effectLst/>
                <a:latin typeface="FranklinGothic"/>
              </a:rPr>
              <a:t>The two forces act on two different bodies.</a:t>
            </a:r>
          </a:p>
          <a:p>
            <a:pPr marL="457200" indent="-457200" algn="l">
              <a:spcAft>
                <a:spcPts val="1800"/>
              </a:spcAft>
              <a:buFont typeface="Wingdings" panose="05000000000000000000" pitchFamily="2" charset="2"/>
              <a:buChar char="q"/>
            </a:pPr>
            <a:r>
              <a:rPr lang="en-GB" sz="3200" b="0" i="0" dirty="0">
                <a:solidFill>
                  <a:srgbClr val="000000"/>
                </a:solidFill>
                <a:effectLst/>
                <a:latin typeface="FranklinGothic"/>
              </a:rPr>
              <a:t>Both forces are always of the same type </a:t>
            </a:r>
          </a:p>
          <a:p>
            <a:pPr marL="457200" indent="-457200" algn="l">
              <a:spcAft>
                <a:spcPts val="1800"/>
              </a:spcAft>
              <a:buFont typeface="Wingdings" panose="05000000000000000000" pitchFamily="2" charset="2"/>
              <a:buChar char="q"/>
            </a:pPr>
            <a:r>
              <a:rPr lang="en-GB" sz="3200" dirty="0">
                <a:solidFill>
                  <a:srgbClr val="000000"/>
                </a:solidFill>
                <a:latin typeface="FranklinGothic"/>
              </a:rPr>
              <a:t>Examples include</a:t>
            </a:r>
          </a:p>
          <a:p>
            <a:pPr marL="457200" indent="-457200" algn="l">
              <a:spcAft>
                <a:spcPts val="1800"/>
              </a:spcAft>
              <a:buFont typeface="Arial" panose="020B0604020202020204" pitchFamily="34" charset="0"/>
              <a:buChar char="•"/>
            </a:pPr>
            <a:r>
              <a:rPr lang="en-GB" sz="3200" b="0" i="0" dirty="0">
                <a:solidFill>
                  <a:srgbClr val="000000"/>
                </a:solidFill>
                <a:effectLst/>
                <a:latin typeface="FranklinGothic"/>
              </a:rPr>
              <a:t>Gravitational</a:t>
            </a:r>
            <a:r>
              <a:rPr lang="en-GB" sz="3200" dirty="0">
                <a:solidFill>
                  <a:srgbClr val="000000"/>
                </a:solidFill>
                <a:latin typeface="FranklinGothic"/>
              </a:rPr>
              <a:t> - A pulls B, B pulls A</a:t>
            </a:r>
            <a:r>
              <a:rPr lang="en-GB" sz="3200" b="0" i="0" dirty="0">
                <a:solidFill>
                  <a:srgbClr val="000000"/>
                </a:solidFill>
                <a:effectLst/>
                <a:latin typeface="FranklinGothic"/>
              </a:rPr>
              <a:t> </a:t>
            </a:r>
          </a:p>
          <a:p>
            <a:pPr marL="457200" indent="-457200">
              <a:spcAft>
                <a:spcPts val="1800"/>
              </a:spcAft>
              <a:buFont typeface="Arial" panose="020B0604020202020204" pitchFamily="34" charset="0"/>
              <a:buChar char="•"/>
            </a:pPr>
            <a:r>
              <a:rPr lang="en-GB" sz="3200" b="0" i="0" dirty="0">
                <a:solidFill>
                  <a:srgbClr val="000000"/>
                </a:solidFill>
                <a:effectLst/>
                <a:latin typeface="FranklinGothic"/>
              </a:rPr>
              <a:t>electrostatic </a:t>
            </a:r>
            <a:r>
              <a:rPr lang="en-GB" sz="3200" dirty="0">
                <a:solidFill>
                  <a:srgbClr val="000000"/>
                </a:solidFill>
                <a:latin typeface="FranklinGothic"/>
              </a:rPr>
              <a:t>- A pulls B, B pulls A </a:t>
            </a:r>
            <a:endParaRPr lang="en-GB" sz="3200" b="0" i="0" dirty="0">
              <a:solidFill>
                <a:srgbClr val="000000"/>
              </a:solidFill>
              <a:effectLst/>
              <a:latin typeface="FranklinGothic"/>
            </a:endParaRPr>
          </a:p>
          <a:p>
            <a:pPr marL="457200" indent="-457200">
              <a:spcAft>
                <a:spcPts val="1800"/>
              </a:spcAft>
              <a:buFont typeface="Arial" panose="020B0604020202020204" pitchFamily="34" charset="0"/>
              <a:buChar char="•"/>
            </a:pPr>
            <a:r>
              <a:rPr lang="en-GB" sz="3200" dirty="0">
                <a:solidFill>
                  <a:srgbClr val="000000"/>
                </a:solidFill>
                <a:latin typeface="FranklinGothic"/>
              </a:rPr>
              <a:t>normal reactions - A pushes B, B pushes A</a:t>
            </a:r>
          </a:p>
        </p:txBody>
      </p:sp>
      <p:sp>
        <p:nvSpPr>
          <p:cNvPr id="5" name="Title 4">
            <a:extLst>
              <a:ext uri="{FF2B5EF4-FFF2-40B4-BE49-F238E27FC236}">
                <a16:creationId xmlns:a16="http://schemas.microsoft.com/office/drawing/2014/main" id="{00C1D7BA-F5EA-B234-7BA1-B5256C5610F7}"/>
              </a:ext>
            </a:extLst>
          </p:cNvPr>
          <p:cNvSpPr txBox="1">
            <a:spLocks noGrp="1"/>
          </p:cNvSpPr>
          <p:nvPr>
            <p:ph type="title"/>
          </p:nvPr>
        </p:nvSpPr>
        <p:spPr>
          <a:xfrm>
            <a:off x="241300" y="155575"/>
            <a:ext cx="8724900" cy="593725"/>
          </a:xfrm>
          <a:prstGeom prst="rect">
            <a:avLst/>
          </a:prstGeom>
          <a:noFill/>
        </p:spPr>
        <p:txBody>
          <a:bodyPr wrap="square" rtlCol="0">
            <a:spAutoFit/>
          </a:bodyPr>
          <a:lstStyle/>
          <a:p>
            <a:pPr algn="l"/>
            <a:r>
              <a:rPr lang="en-IE" sz="3600" b="1" dirty="0"/>
              <a:t>Third Law and force pairs</a:t>
            </a:r>
          </a:p>
        </p:txBody>
      </p:sp>
    </p:spTree>
    <p:extLst>
      <p:ext uri="{BB962C8B-B14F-4D97-AF65-F5344CB8AC3E}">
        <p14:creationId xmlns:p14="http://schemas.microsoft.com/office/powerpoint/2010/main" val="230147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5AFAC9-CC0D-966A-78A5-0C86EA7EB4DD}"/>
              </a:ext>
            </a:extLst>
          </p:cNvPr>
          <p:cNvSpPr/>
          <p:nvPr/>
        </p:nvSpPr>
        <p:spPr>
          <a:xfrm>
            <a:off x="286018" y="2997749"/>
            <a:ext cx="8410510" cy="27082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7EF6511-D9A9-9832-7939-B45B9E92DC81}"/>
              </a:ext>
            </a:extLst>
          </p:cNvPr>
          <p:cNvSpPr txBox="1"/>
          <p:nvPr/>
        </p:nvSpPr>
        <p:spPr>
          <a:xfrm>
            <a:off x="286018" y="5998758"/>
            <a:ext cx="8199325" cy="523220"/>
          </a:xfrm>
          <a:prstGeom prst="rect">
            <a:avLst/>
          </a:prstGeom>
          <a:noFill/>
        </p:spPr>
        <p:txBody>
          <a:bodyPr wrap="square" rtlCol="0">
            <a:spAutoFit/>
          </a:bodyPr>
          <a:lstStyle/>
          <a:p>
            <a:pPr algn="l"/>
            <a:r>
              <a:rPr lang="en-IE" sz="2800"/>
              <a:t>Friction is a force - it causes the velocity to change </a:t>
            </a:r>
          </a:p>
        </p:txBody>
      </p:sp>
      <p:sp>
        <p:nvSpPr>
          <p:cNvPr id="4" name="Text Box 4">
            <a:extLst>
              <a:ext uri="{FF2B5EF4-FFF2-40B4-BE49-F238E27FC236}">
                <a16:creationId xmlns:a16="http://schemas.microsoft.com/office/drawing/2014/main" id="{B6147C5B-0F26-1CC8-C552-653E5FA46EA5}"/>
              </a:ext>
            </a:extLst>
          </p:cNvPr>
          <p:cNvSpPr txBox="1">
            <a:spLocks noChangeArrowheads="1"/>
          </p:cNvSpPr>
          <p:nvPr/>
        </p:nvSpPr>
        <p:spPr bwMode="auto">
          <a:xfrm>
            <a:off x="730628" y="1624561"/>
            <a:ext cx="8161852" cy="954107"/>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a force that opposes one surface sliding along another.</a:t>
            </a:r>
          </a:p>
        </p:txBody>
      </p:sp>
      <p:sp>
        <p:nvSpPr>
          <p:cNvPr id="5" name="Rectangle 4">
            <a:extLst>
              <a:ext uri="{FF2B5EF4-FFF2-40B4-BE49-F238E27FC236}">
                <a16:creationId xmlns:a16="http://schemas.microsoft.com/office/drawing/2014/main" id="{678DD7DB-E33D-CEAD-590A-40C8B76F4009}"/>
              </a:ext>
            </a:extLst>
          </p:cNvPr>
          <p:cNvSpPr/>
          <p:nvPr/>
        </p:nvSpPr>
        <p:spPr>
          <a:xfrm>
            <a:off x="286018" y="4688732"/>
            <a:ext cx="8410510" cy="383735"/>
          </a:xfrm>
          <a:prstGeom prst="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AD45253-8469-6E57-0B6B-377C531E6DD6}"/>
              </a:ext>
            </a:extLst>
          </p:cNvPr>
          <p:cNvSpPr/>
          <p:nvPr/>
        </p:nvSpPr>
        <p:spPr>
          <a:xfrm>
            <a:off x="3060011" y="3813243"/>
            <a:ext cx="1667632" cy="875489"/>
          </a:xfrm>
          <a:prstGeom prst="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E2D9F96-6CA3-954D-66A8-4F6F9BE9AB18}"/>
              </a:ext>
            </a:extLst>
          </p:cNvPr>
          <p:cNvSpPr txBox="1"/>
          <p:nvPr/>
        </p:nvSpPr>
        <p:spPr>
          <a:xfrm>
            <a:off x="2821257" y="3053600"/>
            <a:ext cx="2145139" cy="523220"/>
          </a:xfrm>
          <a:prstGeom prst="rect">
            <a:avLst/>
          </a:prstGeom>
          <a:noFill/>
        </p:spPr>
        <p:txBody>
          <a:bodyPr wrap="none" rtlCol="0">
            <a:spAutoFit/>
          </a:bodyPr>
          <a:lstStyle/>
          <a:p>
            <a:pPr algn="l"/>
            <a:r>
              <a:rPr lang="en-GB" sz="2800"/>
              <a:t>Sliding body</a:t>
            </a:r>
          </a:p>
        </p:txBody>
      </p:sp>
      <p:cxnSp>
        <p:nvCxnSpPr>
          <p:cNvPr id="10" name="Straight Arrow Connector 9">
            <a:extLst>
              <a:ext uri="{FF2B5EF4-FFF2-40B4-BE49-F238E27FC236}">
                <a16:creationId xmlns:a16="http://schemas.microsoft.com/office/drawing/2014/main" id="{D1550373-3367-BD89-F00B-AFE15A7F852A}"/>
              </a:ext>
            </a:extLst>
          </p:cNvPr>
          <p:cNvCxnSpPr>
            <a:cxnSpLocks/>
          </p:cNvCxnSpPr>
          <p:nvPr/>
        </p:nvCxnSpPr>
        <p:spPr>
          <a:xfrm flipH="1">
            <a:off x="2078234" y="4637932"/>
            <a:ext cx="98177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5FA0C36-992D-0F16-E807-01F7CA5A3CA9}"/>
              </a:ext>
            </a:extLst>
          </p:cNvPr>
          <p:cNvSpPr txBox="1"/>
          <p:nvPr/>
        </p:nvSpPr>
        <p:spPr>
          <a:xfrm>
            <a:off x="1395996" y="4043388"/>
            <a:ext cx="1364476" cy="523220"/>
          </a:xfrm>
          <a:prstGeom prst="rect">
            <a:avLst/>
          </a:prstGeom>
          <a:noFill/>
        </p:spPr>
        <p:txBody>
          <a:bodyPr wrap="none" rtlCol="0">
            <a:spAutoFit/>
          </a:bodyPr>
          <a:lstStyle/>
          <a:p>
            <a:pPr algn="l"/>
            <a:r>
              <a:rPr lang="en-GB" sz="2800"/>
              <a:t>Friction</a:t>
            </a:r>
          </a:p>
        </p:txBody>
      </p:sp>
      <p:sp>
        <p:nvSpPr>
          <p:cNvPr id="12" name="Title 11">
            <a:extLst>
              <a:ext uri="{FF2B5EF4-FFF2-40B4-BE49-F238E27FC236}">
                <a16:creationId xmlns:a16="http://schemas.microsoft.com/office/drawing/2014/main" id="{3FBD0093-4301-886A-E542-F372FFC64782}"/>
              </a:ext>
            </a:extLst>
          </p:cNvPr>
          <p:cNvSpPr>
            <a:spLocks noGrp="1"/>
          </p:cNvSpPr>
          <p:nvPr>
            <p:ph type="title"/>
          </p:nvPr>
        </p:nvSpPr>
        <p:spPr>
          <a:xfrm>
            <a:off x="228600" y="189858"/>
            <a:ext cx="8686800" cy="921104"/>
          </a:xfrm>
        </p:spPr>
        <p:txBody>
          <a:bodyPr/>
          <a:lstStyle/>
          <a:p>
            <a:r>
              <a:rPr lang="en-GB"/>
              <a:t>What is Friction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2439D1A-FA3A-18E2-3918-D1F32B2D3EFE}"/>
                  </a:ext>
                </a:extLst>
              </p:cNvPr>
              <p:cNvSpPr txBox="1"/>
              <p:nvPr/>
            </p:nvSpPr>
            <p:spPr>
              <a:xfrm>
                <a:off x="4952996" y="2955826"/>
                <a:ext cx="578107" cy="80021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cs typeface="Arial" panose="020B0604020202020204" pitchFamily="34" charset="0"/>
                        </a:rPr>
                        <m:t>𝑣</m:t>
                      </m:r>
                    </m:oMath>
                  </m:oMathPara>
                </a14:m>
                <a:endParaRPr lang="en-GB" sz="3600" err="1">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52439D1A-FA3A-18E2-3918-D1F32B2D3EFE}"/>
                  </a:ext>
                </a:extLst>
              </p:cNvPr>
              <p:cNvSpPr txBox="1">
                <a:spLocks noRot="1" noChangeAspect="1" noMove="1" noResize="1" noEditPoints="1" noAdjustHandles="1" noChangeArrowheads="1" noChangeShapeType="1" noTextEdit="1"/>
              </p:cNvSpPr>
              <p:nvPr/>
            </p:nvSpPr>
            <p:spPr>
              <a:xfrm>
                <a:off x="4952996" y="2955826"/>
                <a:ext cx="578107" cy="800219"/>
              </a:xfrm>
              <a:prstGeom prst="rect">
                <a:avLst/>
              </a:prstGeom>
              <a:blipFill>
                <a:blip r:embed="rId2"/>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3593A93-D05B-0CD3-EDBE-4B5BF5BF6325}"/>
              </a:ext>
            </a:extLst>
          </p:cNvPr>
          <p:cNvCxnSpPr/>
          <p:nvPr/>
        </p:nvCxnSpPr>
        <p:spPr>
          <a:xfrm>
            <a:off x="4952996" y="3563308"/>
            <a:ext cx="647700" cy="0"/>
          </a:xfrm>
          <a:prstGeom prst="straightConnector1">
            <a:avLst/>
          </a:prstGeom>
          <a:ln w="28575">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817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4" grpId="0" animBg="1"/>
      <p:bldP spid="4" grpId="1" animBg="1"/>
      <p:bldP spid="5" grpId="0" animBg="1"/>
      <p:bldP spid="6" grpId="0" animBg="1"/>
      <p:bldP spid="8" grpId="0"/>
      <p:bldP spid="11"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755A6F-A50F-712E-DD2A-6CB5B868FD3F}"/>
              </a:ext>
            </a:extLst>
          </p:cNvPr>
          <p:cNvSpPr txBox="1"/>
          <p:nvPr/>
        </p:nvSpPr>
        <p:spPr>
          <a:xfrm>
            <a:off x="863587" y="1405962"/>
            <a:ext cx="7416824" cy="523220"/>
          </a:xfrm>
          <a:prstGeom prst="rect">
            <a:avLst/>
          </a:prstGeom>
          <a:noFill/>
        </p:spPr>
        <p:txBody>
          <a:bodyPr wrap="square" rtlCol="0">
            <a:spAutoFit/>
          </a:bodyPr>
          <a:lstStyle/>
          <a:p>
            <a:pPr algn="l"/>
            <a:endParaRPr lang="en-IE" sz="2800"/>
          </a:p>
        </p:txBody>
      </p:sp>
      <p:sp>
        <p:nvSpPr>
          <p:cNvPr id="3" name="Title 2">
            <a:extLst>
              <a:ext uri="{FF2B5EF4-FFF2-40B4-BE49-F238E27FC236}">
                <a16:creationId xmlns:a16="http://schemas.microsoft.com/office/drawing/2014/main" id="{308D76ED-229F-0459-2D1C-9B4B19DCA595}"/>
              </a:ext>
            </a:extLst>
          </p:cNvPr>
          <p:cNvSpPr>
            <a:spLocks noGrp="1"/>
          </p:cNvSpPr>
          <p:nvPr>
            <p:ph type="title"/>
          </p:nvPr>
        </p:nvSpPr>
        <p:spPr/>
        <p:txBody>
          <a:bodyPr>
            <a:normAutofit fontScale="90000"/>
          </a:bodyPr>
          <a:lstStyle/>
          <a:p>
            <a:r>
              <a:rPr lang="en-GB" dirty="0"/>
              <a:t>Exercise</a:t>
            </a:r>
          </a:p>
        </p:txBody>
      </p:sp>
      <p:sp>
        <p:nvSpPr>
          <p:cNvPr id="4" name="Text Placeholder 3">
            <a:extLst>
              <a:ext uri="{FF2B5EF4-FFF2-40B4-BE49-F238E27FC236}">
                <a16:creationId xmlns:a16="http://schemas.microsoft.com/office/drawing/2014/main" id="{EA87A62E-D10F-CCC1-0E32-640089C13B54}"/>
              </a:ext>
            </a:extLst>
          </p:cNvPr>
          <p:cNvSpPr>
            <a:spLocks noGrp="1"/>
          </p:cNvSpPr>
          <p:nvPr>
            <p:ph type="body" sz="quarter" idx="10"/>
          </p:nvPr>
        </p:nvSpPr>
        <p:spPr>
          <a:xfrm>
            <a:off x="122292" y="461664"/>
            <a:ext cx="8899415" cy="996170"/>
          </a:xfrm>
        </p:spPr>
        <p:txBody>
          <a:bodyPr/>
          <a:lstStyle/>
          <a:p>
            <a:r>
              <a:rPr lang="en-IE"/>
              <a:t>An 800 kg car has a breaking force of 6000 N</a:t>
            </a:r>
          </a:p>
          <a:p>
            <a:r>
              <a:rPr lang="en-IE"/>
              <a:t>Calculate the maximum deceleration.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F15ABA-6661-25A2-6691-12D12F86DFBA}"/>
                  </a:ext>
                </a:extLst>
              </p:cNvPr>
              <p:cNvSpPr txBox="1"/>
              <p:nvPr/>
            </p:nvSpPr>
            <p:spPr>
              <a:xfrm>
                <a:off x="7793867" y="6165503"/>
                <a:ext cx="973087" cy="461665"/>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cs typeface="Arial" panose="020B0604020202020204" pitchFamily="34" charset="0"/>
                        </a:rPr>
                        <m:t>7.5 </m:t>
                      </m:r>
                      <m:r>
                        <a:rPr lang="en-GB" sz="1400" b="0" i="1" smtClean="0">
                          <a:latin typeface="Cambria Math" panose="02040503050406030204" pitchFamily="18" charset="0"/>
                          <a:cs typeface="Arial" panose="020B0604020202020204" pitchFamily="34" charset="0"/>
                        </a:rPr>
                        <m:t>𝑚</m:t>
                      </m:r>
                      <m:r>
                        <a:rPr lang="en-GB" sz="1400" b="0" i="1" smtClean="0">
                          <a:latin typeface="Cambria Math" panose="02040503050406030204" pitchFamily="18" charset="0"/>
                          <a:cs typeface="Arial" panose="020B0604020202020204" pitchFamily="34" charset="0"/>
                        </a:rPr>
                        <m:t> </m:t>
                      </m:r>
                      <m:sSup>
                        <m:sSupPr>
                          <m:ctrlPr>
                            <a:rPr lang="en-GB" sz="1400" b="0" i="1" smtClean="0">
                              <a:latin typeface="Cambria Math" panose="02040503050406030204" pitchFamily="18" charset="0"/>
                              <a:cs typeface="Arial" panose="020B0604020202020204" pitchFamily="34" charset="0"/>
                            </a:rPr>
                          </m:ctrlPr>
                        </m:sSupPr>
                        <m:e>
                          <m:r>
                            <a:rPr lang="en-GB" sz="1400" b="0" i="1" smtClean="0">
                              <a:latin typeface="Cambria Math" panose="02040503050406030204" pitchFamily="18" charset="0"/>
                              <a:cs typeface="Arial" panose="020B0604020202020204" pitchFamily="34" charset="0"/>
                            </a:rPr>
                            <m:t>𝑠</m:t>
                          </m:r>
                        </m:e>
                        <m:sup>
                          <m:r>
                            <a:rPr lang="en-GB" sz="1400" b="0" i="1" smtClean="0">
                              <a:latin typeface="Cambria Math" panose="02040503050406030204" pitchFamily="18" charset="0"/>
                              <a:cs typeface="Arial" panose="020B0604020202020204" pitchFamily="34" charset="0"/>
                            </a:rPr>
                            <m:t>−2</m:t>
                          </m:r>
                        </m:sup>
                      </m:sSup>
                    </m:oMath>
                  </m:oMathPara>
                </a14:m>
                <a:endParaRPr lang="en-GB" sz="1400" dirty="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CF15ABA-6661-25A2-6691-12D12F86DFBA}"/>
                  </a:ext>
                </a:extLst>
              </p:cNvPr>
              <p:cNvSpPr txBox="1">
                <a:spLocks noRot="1" noChangeAspect="1" noMove="1" noResize="1" noEditPoints="1" noAdjustHandles="1" noChangeArrowheads="1" noChangeShapeType="1" noTextEdit="1"/>
              </p:cNvSpPr>
              <p:nvPr/>
            </p:nvSpPr>
            <p:spPr>
              <a:xfrm>
                <a:off x="7793867" y="6165503"/>
                <a:ext cx="973087" cy="461665"/>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7049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AA390-A5B9-D6D4-2FC9-D013882418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279B895-2712-7D18-12AE-2E0C0326FA96}"/>
              </a:ext>
            </a:extLst>
          </p:cNvPr>
          <p:cNvSpPr txBox="1"/>
          <p:nvPr/>
        </p:nvSpPr>
        <p:spPr>
          <a:xfrm>
            <a:off x="863587" y="1405962"/>
            <a:ext cx="7416824" cy="523220"/>
          </a:xfrm>
          <a:prstGeom prst="rect">
            <a:avLst/>
          </a:prstGeom>
          <a:noFill/>
        </p:spPr>
        <p:txBody>
          <a:bodyPr wrap="square" rtlCol="0">
            <a:spAutoFit/>
          </a:bodyPr>
          <a:lstStyle/>
          <a:p>
            <a:pPr algn="l"/>
            <a:endParaRPr lang="en-IE" sz="2800"/>
          </a:p>
        </p:txBody>
      </p:sp>
      <p:sp>
        <p:nvSpPr>
          <p:cNvPr id="3" name="Title 2">
            <a:extLst>
              <a:ext uri="{FF2B5EF4-FFF2-40B4-BE49-F238E27FC236}">
                <a16:creationId xmlns:a16="http://schemas.microsoft.com/office/drawing/2014/main" id="{DA8D72FA-329A-A003-473A-5D34D9A4A4F9}"/>
              </a:ext>
            </a:extLst>
          </p:cNvPr>
          <p:cNvSpPr>
            <a:spLocks noGrp="1"/>
          </p:cNvSpPr>
          <p:nvPr>
            <p:ph type="title"/>
          </p:nvPr>
        </p:nvSpPr>
        <p:spPr/>
        <p:txBody>
          <a:bodyPr>
            <a:normAutofit fontScale="90000"/>
          </a:bodyPr>
          <a:lstStyle/>
          <a:p>
            <a:r>
              <a:rPr lang="en-GB"/>
              <a:t>Exercise</a:t>
            </a:r>
          </a:p>
        </p:txBody>
      </p:sp>
      <p:sp>
        <p:nvSpPr>
          <p:cNvPr id="4" name="Text Placeholder 3">
            <a:extLst>
              <a:ext uri="{FF2B5EF4-FFF2-40B4-BE49-F238E27FC236}">
                <a16:creationId xmlns:a16="http://schemas.microsoft.com/office/drawing/2014/main" id="{A4E67110-5279-AB9E-03D8-193A0FD552B8}"/>
              </a:ext>
            </a:extLst>
          </p:cNvPr>
          <p:cNvSpPr>
            <a:spLocks noGrp="1"/>
          </p:cNvSpPr>
          <p:nvPr>
            <p:ph type="body" sz="quarter" idx="10"/>
          </p:nvPr>
        </p:nvSpPr>
        <p:spPr>
          <a:xfrm>
            <a:off x="122293" y="461664"/>
            <a:ext cx="7684398" cy="2287806"/>
          </a:xfrm>
        </p:spPr>
        <p:txBody>
          <a:bodyPr/>
          <a:lstStyle/>
          <a:p>
            <a:r>
              <a:rPr lang="en-IE" dirty="0"/>
              <a:t>An 800 kg car has a breaking force of 6000 N</a:t>
            </a:r>
          </a:p>
          <a:p>
            <a:r>
              <a:rPr lang="en-IE" dirty="0"/>
              <a:t>a) What is the stopping distance if travelling at 30 kmph</a:t>
            </a:r>
          </a:p>
          <a:p>
            <a:r>
              <a:rPr lang="en-IE" dirty="0"/>
              <a:t>b) What is the stopping distance if travelling at 60 kmph</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021D5E-7F60-4FEC-D2D1-FEA36F242AF6}"/>
                  </a:ext>
                </a:extLst>
              </p:cNvPr>
              <p:cNvSpPr txBox="1"/>
              <p:nvPr/>
            </p:nvSpPr>
            <p:spPr>
              <a:xfrm>
                <a:off x="7131698" y="4317902"/>
                <a:ext cx="1349985" cy="461665"/>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cs typeface="Arial" panose="020B0604020202020204" pitchFamily="34" charset="0"/>
                            </a:rPr>
                          </m:ctrlPr>
                        </m:sSupPr>
                        <m:e>
                          <m:r>
                            <a:rPr lang="en-GB" sz="1400" b="0" i="1" smtClean="0">
                              <a:latin typeface="Cambria Math" panose="02040503050406030204" pitchFamily="18" charset="0"/>
                              <a:cs typeface="Arial" panose="020B0604020202020204" pitchFamily="34" charset="0"/>
                            </a:rPr>
                            <m:t>𝑣</m:t>
                          </m:r>
                        </m:e>
                        <m:sup>
                          <m:r>
                            <a:rPr lang="en-GB" sz="1400" b="0" i="1" smtClean="0">
                              <a:latin typeface="Cambria Math" panose="02040503050406030204" pitchFamily="18" charset="0"/>
                              <a:cs typeface="Arial" panose="020B0604020202020204" pitchFamily="34" charset="0"/>
                            </a:rPr>
                            <m:t>2</m:t>
                          </m:r>
                        </m:sup>
                      </m:sSup>
                      <m:r>
                        <a:rPr lang="en-GB" sz="1400" b="0" i="1" smtClean="0">
                          <a:latin typeface="Cambria Math" panose="02040503050406030204" pitchFamily="18" charset="0"/>
                          <a:cs typeface="Arial" panose="020B0604020202020204" pitchFamily="34" charset="0"/>
                        </a:rPr>
                        <m:t>=</m:t>
                      </m:r>
                      <m:sSup>
                        <m:sSupPr>
                          <m:ctrlPr>
                            <a:rPr lang="en-GB" sz="1400" b="0" i="1" smtClean="0">
                              <a:latin typeface="Cambria Math" panose="02040503050406030204" pitchFamily="18" charset="0"/>
                              <a:cs typeface="Arial" panose="020B0604020202020204" pitchFamily="34" charset="0"/>
                            </a:rPr>
                          </m:ctrlPr>
                        </m:sSupPr>
                        <m:e>
                          <m:r>
                            <a:rPr lang="en-GB" sz="1400" b="0" i="1" smtClean="0">
                              <a:latin typeface="Cambria Math" panose="02040503050406030204" pitchFamily="18" charset="0"/>
                              <a:cs typeface="Arial" panose="020B0604020202020204" pitchFamily="34" charset="0"/>
                            </a:rPr>
                            <m:t>𝑢</m:t>
                          </m:r>
                        </m:e>
                        <m:sup>
                          <m:r>
                            <a:rPr lang="en-GB" sz="1400" b="0" i="1" smtClean="0">
                              <a:latin typeface="Cambria Math" panose="02040503050406030204" pitchFamily="18" charset="0"/>
                              <a:cs typeface="Arial" panose="020B0604020202020204" pitchFamily="34" charset="0"/>
                            </a:rPr>
                            <m:t>2</m:t>
                          </m:r>
                        </m:sup>
                      </m:sSup>
                      <m:r>
                        <a:rPr lang="en-GB" sz="1400" b="0" i="1" smtClean="0">
                          <a:latin typeface="Cambria Math" panose="02040503050406030204" pitchFamily="18" charset="0"/>
                          <a:cs typeface="Arial" panose="020B0604020202020204" pitchFamily="34" charset="0"/>
                        </a:rPr>
                        <m:t>+2</m:t>
                      </m:r>
                      <m:r>
                        <a:rPr lang="en-GB" sz="1400" b="0" i="1" smtClean="0">
                          <a:latin typeface="Cambria Math" panose="02040503050406030204" pitchFamily="18" charset="0"/>
                          <a:cs typeface="Arial" panose="020B0604020202020204" pitchFamily="34" charset="0"/>
                        </a:rPr>
                        <m:t>𝑎𝑠</m:t>
                      </m:r>
                    </m:oMath>
                  </m:oMathPara>
                </a14:m>
                <a:endParaRPr lang="en-GB" sz="1400" dirty="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4A021D5E-7F60-4FEC-D2D1-FEA36F242AF6}"/>
                  </a:ext>
                </a:extLst>
              </p:cNvPr>
              <p:cNvSpPr txBox="1">
                <a:spLocks noRot="1" noChangeAspect="1" noMove="1" noResize="1" noEditPoints="1" noAdjustHandles="1" noChangeArrowheads="1" noChangeShapeType="1" noTextEdit="1"/>
              </p:cNvSpPr>
              <p:nvPr/>
            </p:nvSpPr>
            <p:spPr>
              <a:xfrm>
                <a:off x="7131698" y="4317902"/>
                <a:ext cx="1349985" cy="46166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D797CE-9E42-E9F5-BDEE-AAAE8A3D1121}"/>
                  </a:ext>
                </a:extLst>
              </p:cNvPr>
              <p:cNvSpPr txBox="1"/>
              <p:nvPr/>
            </p:nvSpPr>
            <p:spPr>
              <a:xfrm>
                <a:off x="7166159" y="4694472"/>
                <a:ext cx="956352" cy="428322"/>
              </a:xfrm>
              <a:prstGeom prst="rect">
                <a:avLst/>
              </a:prstGeom>
              <a:noFill/>
            </p:spPr>
            <p:txBody>
              <a:bodyPr wrap="none" rtlCol="0">
                <a:spAutoFit/>
              </a:bodyPr>
              <a:lstStyle/>
              <a:p>
                <a:pPr algn="l">
                  <a:spcAft>
                    <a:spcPts val="1200"/>
                  </a:spcAft>
                </a:pPr>
                <a14:m>
                  <m:oMath xmlns:m="http://schemas.openxmlformats.org/officeDocument/2006/math">
                    <m:r>
                      <a:rPr lang="en-GB" sz="1400" b="0" i="1" smtClean="0">
                        <a:latin typeface="Cambria Math" panose="02040503050406030204" pitchFamily="18" charset="0"/>
                        <a:cs typeface="Arial" panose="020B0604020202020204" pitchFamily="34" charset="0"/>
                      </a:rPr>
                      <m:t>𝑠</m:t>
                    </m:r>
                    <m:r>
                      <a:rPr lang="en-GB" sz="1400" b="0" i="1" smtClean="0">
                        <a:latin typeface="Cambria Math" panose="02040503050406030204" pitchFamily="18" charset="0"/>
                        <a:cs typeface="Arial" panose="020B0604020202020204" pitchFamily="34" charset="0"/>
                      </a:rPr>
                      <m:t>=</m:t>
                    </m:r>
                    <m:f>
                      <m:fPr>
                        <m:ctrlPr>
                          <a:rPr lang="en-GB" sz="1400" b="0" i="1" smtClean="0">
                            <a:latin typeface="Cambria Math" panose="02040503050406030204" pitchFamily="18" charset="0"/>
                            <a:cs typeface="Arial" panose="020B0604020202020204" pitchFamily="34" charset="0"/>
                          </a:rPr>
                        </m:ctrlPr>
                      </m:fPr>
                      <m:num>
                        <m:sSup>
                          <m:sSupPr>
                            <m:ctrlPr>
                              <a:rPr lang="en-GB" sz="1400" b="0" i="1" smtClean="0">
                                <a:latin typeface="Cambria Math" panose="02040503050406030204" pitchFamily="18" charset="0"/>
                                <a:cs typeface="Arial" panose="020B0604020202020204" pitchFamily="34" charset="0"/>
                              </a:rPr>
                            </m:ctrlPr>
                          </m:sSupPr>
                          <m:e>
                            <m:r>
                              <a:rPr lang="en-GB" sz="1400" b="0" i="1" smtClean="0">
                                <a:latin typeface="Cambria Math" panose="02040503050406030204" pitchFamily="18" charset="0"/>
                                <a:cs typeface="Arial" panose="020B0604020202020204" pitchFamily="34" charset="0"/>
                              </a:rPr>
                              <m:t>𝑣</m:t>
                            </m:r>
                          </m:e>
                          <m:sup>
                            <m:r>
                              <a:rPr lang="en-GB" sz="1400" b="0" i="1" smtClean="0">
                                <a:latin typeface="Cambria Math" panose="02040503050406030204" pitchFamily="18" charset="0"/>
                                <a:cs typeface="Arial" panose="020B0604020202020204" pitchFamily="34" charset="0"/>
                              </a:rPr>
                              <m:t>2</m:t>
                            </m:r>
                          </m:sup>
                        </m:sSup>
                        <m:r>
                          <a:rPr lang="en-GB" sz="1400" b="0" i="1" smtClean="0">
                            <a:latin typeface="Cambria Math" panose="02040503050406030204" pitchFamily="18" charset="0"/>
                            <a:cs typeface="Arial" panose="020B0604020202020204" pitchFamily="34" charset="0"/>
                          </a:rPr>
                          <m:t>−</m:t>
                        </m:r>
                        <m:sSup>
                          <m:sSupPr>
                            <m:ctrlPr>
                              <a:rPr lang="en-GB" sz="1400" b="0" i="1" smtClean="0">
                                <a:latin typeface="Cambria Math" panose="02040503050406030204" pitchFamily="18" charset="0"/>
                                <a:cs typeface="Arial" panose="020B0604020202020204" pitchFamily="34" charset="0"/>
                              </a:rPr>
                            </m:ctrlPr>
                          </m:sSupPr>
                          <m:e>
                            <m:r>
                              <a:rPr lang="en-GB" sz="1400" b="0" i="1" smtClean="0">
                                <a:latin typeface="Cambria Math" panose="02040503050406030204" pitchFamily="18" charset="0"/>
                                <a:cs typeface="Arial" panose="020B0604020202020204" pitchFamily="34" charset="0"/>
                              </a:rPr>
                              <m:t>𝑢</m:t>
                            </m:r>
                          </m:e>
                          <m:sup>
                            <m:r>
                              <a:rPr lang="en-GB" sz="1400" b="0" i="1" smtClean="0">
                                <a:latin typeface="Cambria Math" panose="02040503050406030204" pitchFamily="18" charset="0"/>
                                <a:cs typeface="Arial" panose="020B0604020202020204" pitchFamily="34" charset="0"/>
                              </a:rPr>
                              <m:t>2</m:t>
                            </m:r>
                          </m:sup>
                        </m:sSup>
                      </m:num>
                      <m:den>
                        <m:r>
                          <a:rPr lang="en-GB" sz="1400" b="0" i="1" smtClean="0">
                            <a:latin typeface="Cambria Math" panose="02040503050406030204" pitchFamily="18" charset="0"/>
                            <a:cs typeface="Arial" panose="020B0604020202020204" pitchFamily="34" charset="0"/>
                          </a:rPr>
                          <m:t>2</m:t>
                        </m:r>
                        <m:r>
                          <a:rPr lang="en-GB" sz="1400" b="0" i="1" smtClean="0">
                            <a:latin typeface="Cambria Math" panose="02040503050406030204" pitchFamily="18" charset="0"/>
                            <a:cs typeface="Arial" panose="020B0604020202020204" pitchFamily="34" charset="0"/>
                          </a:rPr>
                          <m:t>𝑎</m:t>
                        </m:r>
                      </m:den>
                    </m:f>
                  </m:oMath>
                </a14:m>
                <a:r>
                  <a:rPr lang="en-GB" sz="1400" dirty="0">
                    <a:latin typeface="Arial" panose="020B0604020202020204" pitchFamily="34" charset="0"/>
                    <a:cs typeface="Arial" panose="020B0604020202020204" pitchFamily="34" charset="0"/>
                  </a:rPr>
                  <a:t> </a:t>
                </a:r>
                <a:endParaRPr lang="en-GB" sz="1400" dirty="0" err="1">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F9D797CE-9E42-E9F5-BDEE-AAAE8A3D1121}"/>
                  </a:ext>
                </a:extLst>
              </p:cNvPr>
              <p:cNvSpPr txBox="1">
                <a:spLocks noRot="1" noChangeAspect="1" noMove="1" noResize="1" noEditPoints="1" noAdjustHandles="1" noChangeArrowheads="1" noChangeShapeType="1" noTextEdit="1"/>
              </p:cNvSpPr>
              <p:nvPr/>
            </p:nvSpPr>
            <p:spPr>
              <a:xfrm>
                <a:off x="7166159" y="4694472"/>
                <a:ext cx="956352" cy="42832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2CD056-E494-2CCE-C337-9F178F11721C}"/>
                  </a:ext>
                </a:extLst>
              </p:cNvPr>
              <p:cNvSpPr txBox="1"/>
              <p:nvPr/>
            </p:nvSpPr>
            <p:spPr>
              <a:xfrm>
                <a:off x="7166159" y="5202837"/>
                <a:ext cx="807144" cy="428322"/>
              </a:xfrm>
              <a:prstGeom prst="rect">
                <a:avLst/>
              </a:prstGeom>
              <a:noFill/>
            </p:spPr>
            <p:txBody>
              <a:bodyPr wrap="none" rtlCol="0">
                <a:spAutoFit/>
              </a:bodyPr>
              <a:lstStyle/>
              <a:p>
                <a:pPr algn="l">
                  <a:spcAft>
                    <a:spcPts val="1200"/>
                  </a:spcAft>
                </a:pPr>
                <a14:m>
                  <m:oMath xmlns:m="http://schemas.openxmlformats.org/officeDocument/2006/math">
                    <m:r>
                      <a:rPr lang="en-GB" sz="1400" b="0" i="1" smtClean="0">
                        <a:latin typeface="Cambria Math" panose="02040503050406030204" pitchFamily="18" charset="0"/>
                        <a:cs typeface="Arial" panose="020B0604020202020204" pitchFamily="34" charset="0"/>
                      </a:rPr>
                      <m:t>𝑠</m:t>
                    </m:r>
                    <m:r>
                      <a:rPr lang="en-GB" sz="1400" b="0" i="1" smtClean="0">
                        <a:latin typeface="Cambria Math" panose="02040503050406030204" pitchFamily="18" charset="0"/>
                        <a:cs typeface="Arial" panose="020B0604020202020204" pitchFamily="34" charset="0"/>
                      </a:rPr>
                      <m:t>=</m:t>
                    </m:r>
                    <m:f>
                      <m:fPr>
                        <m:ctrlPr>
                          <a:rPr lang="en-GB" sz="1400" b="0" i="1" smtClean="0">
                            <a:latin typeface="Cambria Math" panose="02040503050406030204" pitchFamily="18" charset="0"/>
                            <a:cs typeface="Arial" panose="020B0604020202020204" pitchFamily="34" charset="0"/>
                          </a:rPr>
                        </m:ctrlPr>
                      </m:fPr>
                      <m:num>
                        <m:r>
                          <a:rPr lang="en-GB" sz="1400" b="0" i="1" smtClean="0">
                            <a:latin typeface="Cambria Math" panose="02040503050406030204" pitchFamily="18" charset="0"/>
                            <a:cs typeface="Arial" panose="020B0604020202020204" pitchFamily="34" charset="0"/>
                          </a:rPr>
                          <m:t>−</m:t>
                        </m:r>
                        <m:sSup>
                          <m:sSupPr>
                            <m:ctrlPr>
                              <a:rPr lang="en-GB" sz="1400" b="0" i="1" smtClean="0">
                                <a:latin typeface="Cambria Math" panose="02040503050406030204" pitchFamily="18" charset="0"/>
                                <a:cs typeface="Arial" panose="020B0604020202020204" pitchFamily="34" charset="0"/>
                              </a:rPr>
                            </m:ctrlPr>
                          </m:sSupPr>
                          <m:e>
                            <m:r>
                              <a:rPr lang="en-GB" sz="1400" b="0" i="1" smtClean="0">
                                <a:latin typeface="Cambria Math" panose="02040503050406030204" pitchFamily="18" charset="0"/>
                                <a:cs typeface="Arial" panose="020B0604020202020204" pitchFamily="34" charset="0"/>
                              </a:rPr>
                              <m:t>𝑢</m:t>
                            </m:r>
                          </m:e>
                          <m:sup>
                            <m:r>
                              <a:rPr lang="en-GB" sz="1400" b="0" i="1" smtClean="0">
                                <a:latin typeface="Cambria Math" panose="02040503050406030204" pitchFamily="18" charset="0"/>
                                <a:cs typeface="Arial" panose="020B0604020202020204" pitchFamily="34" charset="0"/>
                              </a:rPr>
                              <m:t>2</m:t>
                            </m:r>
                          </m:sup>
                        </m:sSup>
                      </m:num>
                      <m:den>
                        <m:r>
                          <a:rPr lang="en-GB" sz="1400" b="0" i="1" smtClean="0">
                            <a:latin typeface="Cambria Math" panose="02040503050406030204" pitchFamily="18" charset="0"/>
                            <a:cs typeface="Arial" panose="020B0604020202020204" pitchFamily="34" charset="0"/>
                          </a:rPr>
                          <m:t>2</m:t>
                        </m:r>
                        <m:r>
                          <a:rPr lang="en-GB" sz="1400" b="0" i="1" smtClean="0">
                            <a:latin typeface="Cambria Math" panose="02040503050406030204" pitchFamily="18" charset="0"/>
                            <a:cs typeface="Arial" panose="020B0604020202020204" pitchFamily="34" charset="0"/>
                          </a:rPr>
                          <m:t>𝑎</m:t>
                        </m:r>
                      </m:den>
                    </m:f>
                  </m:oMath>
                </a14:m>
                <a:r>
                  <a:rPr lang="en-GB" sz="1400" dirty="0">
                    <a:latin typeface="Arial" panose="020B0604020202020204" pitchFamily="34" charset="0"/>
                    <a:cs typeface="Arial" panose="020B0604020202020204" pitchFamily="34" charset="0"/>
                  </a:rPr>
                  <a:t> </a:t>
                </a:r>
                <a:endParaRPr lang="en-GB" sz="1400" dirty="0" err="1">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332CD056-E494-2CCE-C337-9F178F11721C}"/>
                  </a:ext>
                </a:extLst>
              </p:cNvPr>
              <p:cNvSpPr txBox="1">
                <a:spLocks noRot="1" noChangeAspect="1" noMove="1" noResize="1" noEditPoints="1" noAdjustHandles="1" noChangeArrowheads="1" noChangeShapeType="1" noTextEdit="1"/>
              </p:cNvSpPr>
              <p:nvPr/>
            </p:nvSpPr>
            <p:spPr>
              <a:xfrm>
                <a:off x="7166159" y="5202837"/>
                <a:ext cx="807144" cy="42832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918D41-0950-CAC5-FC93-57A3EB7FFB91}"/>
                  </a:ext>
                </a:extLst>
              </p:cNvPr>
              <p:cNvSpPr txBox="1"/>
              <p:nvPr/>
            </p:nvSpPr>
            <p:spPr>
              <a:xfrm>
                <a:off x="6919500" y="3822903"/>
                <a:ext cx="1804405" cy="398251"/>
              </a:xfrm>
              <a:prstGeom prst="rect">
                <a:avLst/>
              </a:prstGeom>
              <a:noFill/>
            </p:spPr>
            <p:txBody>
              <a:bodyPr wrap="none" rtlCol="0">
                <a:spAutoFit/>
              </a:bodyPr>
              <a:lstStyle/>
              <a:p>
                <a:pPr algn="l">
                  <a:spcAft>
                    <a:spcPts val="1200"/>
                  </a:spcAft>
                </a:pPr>
                <a14:m>
                  <m:oMath xmlns:m="http://schemas.openxmlformats.org/officeDocument/2006/math">
                    <m:r>
                      <a:rPr lang="en-GB" sz="1400" b="0" i="1" smtClean="0">
                        <a:latin typeface="Cambria Math" panose="02040503050406030204" pitchFamily="18" charset="0"/>
                        <a:cs typeface="Arial" panose="020B0604020202020204" pitchFamily="34" charset="0"/>
                      </a:rPr>
                      <m:t>𝑎</m:t>
                    </m:r>
                    <m:r>
                      <a:rPr lang="en-GB" sz="1400" b="0" i="1" smtClean="0">
                        <a:latin typeface="Cambria Math" panose="02040503050406030204" pitchFamily="18" charset="0"/>
                        <a:cs typeface="Arial" panose="020B0604020202020204" pitchFamily="34" charset="0"/>
                      </a:rPr>
                      <m:t>=</m:t>
                    </m:r>
                    <m:f>
                      <m:fPr>
                        <m:ctrlPr>
                          <a:rPr lang="en-GB" sz="1400" b="0" i="1" smtClean="0">
                            <a:latin typeface="Cambria Math" panose="02040503050406030204" pitchFamily="18" charset="0"/>
                            <a:cs typeface="Arial" panose="020B0604020202020204" pitchFamily="34" charset="0"/>
                          </a:rPr>
                        </m:ctrlPr>
                      </m:fPr>
                      <m:num>
                        <m:r>
                          <a:rPr lang="en-GB" sz="1400" b="0" i="1" smtClean="0">
                            <a:latin typeface="Cambria Math" panose="02040503050406030204" pitchFamily="18" charset="0"/>
                            <a:cs typeface="Arial" panose="020B0604020202020204" pitchFamily="34" charset="0"/>
                          </a:rPr>
                          <m:t>𝐹</m:t>
                        </m:r>
                      </m:num>
                      <m:den>
                        <m:r>
                          <a:rPr lang="en-GB" sz="1400" b="0" i="1" smtClean="0">
                            <a:latin typeface="Cambria Math" panose="02040503050406030204" pitchFamily="18" charset="0"/>
                            <a:cs typeface="Arial" panose="020B0604020202020204" pitchFamily="34" charset="0"/>
                          </a:rPr>
                          <m:t>𝑚</m:t>
                        </m:r>
                      </m:den>
                    </m:f>
                    <m:r>
                      <a:rPr lang="en-GB" sz="1400" b="0" i="1" smtClean="0">
                        <a:latin typeface="Cambria Math" panose="02040503050406030204" pitchFamily="18" charset="0"/>
                        <a:cs typeface="Arial" panose="020B0604020202020204" pitchFamily="34" charset="0"/>
                      </a:rPr>
                      <m:t>=−7.5 </m:t>
                    </m:r>
                    <m:r>
                      <a:rPr lang="en-GB" sz="1400" b="0" i="1" smtClean="0">
                        <a:latin typeface="Cambria Math" panose="02040503050406030204" pitchFamily="18" charset="0"/>
                        <a:cs typeface="Arial" panose="020B0604020202020204" pitchFamily="34" charset="0"/>
                      </a:rPr>
                      <m:t>𝑚</m:t>
                    </m:r>
                    <m:r>
                      <a:rPr lang="en-GB" sz="1400" b="0" i="1" smtClean="0">
                        <a:latin typeface="Cambria Math" panose="02040503050406030204" pitchFamily="18" charset="0"/>
                        <a:cs typeface="Arial" panose="020B0604020202020204" pitchFamily="34" charset="0"/>
                      </a:rPr>
                      <m:t> </m:t>
                    </m:r>
                    <m:sSup>
                      <m:sSupPr>
                        <m:ctrlPr>
                          <a:rPr lang="en-GB" sz="1400" b="0" i="1" smtClean="0">
                            <a:latin typeface="Cambria Math" panose="02040503050406030204" pitchFamily="18" charset="0"/>
                            <a:cs typeface="Arial" panose="020B0604020202020204" pitchFamily="34" charset="0"/>
                          </a:rPr>
                        </m:ctrlPr>
                      </m:sSupPr>
                      <m:e>
                        <m:r>
                          <a:rPr lang="en-GB" sz="1400" b="0" i="1" smtClean="0">
                            <a:latin typeface="Cambria Math" panose="02040503050406030204" pitchFamily="18" charset="0"/>
                            <a:cs typeface="Arial" panose="020B0604020202020204" pitchFamily="34" charset="0"/>
                          </a:rPr>
                          <m:t>𝑠</m:t>
                        </m:r>
                      </m:e>
                      <m:sup>
                        <m:r>
                          <a:rPr lang="en-GB" sz="1400" b="0" i="1" smtClean="0">
                            <a:latin typeface="Cambria Math" panose="02040503050406030204" pitchFamily="18" charset="0"/>
                            <a:cs typeface="Arial" panose="020B0604020202020204" pitchFamily="34" charset="0"/>
                          </a:rPr>
                          <m:t>−2</m:t>
                        </m:r>
                      </m:sup>
                    </m:sSup>
                  </m:oMath>
                </a14:m>
                <a:r>
                  <a:rPr lang="en-GB" sz="1400" dirty="0">
                    <a:latin typeface="Arial" panose="020B0604020202020204" pitchFamily="34" charset="0"/>
                    <a:cs typeface="Arial" panose="020B0604020202020204" pitchFamily="34" charset="0"/>
                  </a:rPr>
                  <a:t> </a:t>
                </a:r>
                <a:endParaRPr lang="en-GB" sz="1400" dirty="0" err="1">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88918D41-0950-CAC5-FC93-57A3EB7FFB91}"/>
                  </a:ext>
                </a:extLst>
              </p:cNvPr>
              <p:cNvSpPr txBox="1">
                <a:spLocks noRot="1" noChangeAspect="1" noMove="1" noResize="1" noEditPoints="1" noAdjustHandles="1" noChangeArrowheads="1" noChangeShapeType="1" noTextEdit="1"/>
              </p:cNvSpPr>
              <p:nvPr/>
            </p:nvSpPr>
            <p:spPr>
              <a:xfrm>
                <a:off x="6919500" y="3822903"/>
                <a:ext cx="1804405" cy="39825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728D9BE-8EED-33F8-B0C8-EE6DE5A83C70}"/>
                  </a:ext>
                </a:extLst>
              </p:cNvPr>
              <p:cNvSpPr txBox="1"/>
              <p:nvPr/>
            </p:nvSpPr>
            <p:spPr>
              <a:xfrm>
                <a:off x="6919500" y="5671180"/>
                <a:ext cx="1954445" cy="678455"/>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cs typeface="Arial" panose="020B0604020202020204" pitchFamily="34" charset="0"/>
                        </a:rPr>
                        <m:t>𝑎</m:t>
                      </m:r>
                      <m:r>
                        <a:rPr lang="en-GB" sz="1400" b="0" i="1" smtClean="0">
                          <a:latin typeface="Cambria Math" panose="02040503050406030204" pitchFamily="18" charset="0"/>
                          <a:cs typeface="Arial" panose="020B0604020202020204" pitchFamily="34" charset="0"/>
                        </a:rPr>
                        <m:t>) </m:t>
                      </m:r>
                      <m:r>
                        <a:rPr lang="en-GB" sz="1400" b="0" i="1" smtClean="0">
                          <a:latin typeface="Cambria Math" panose="02040503050406030204" pitchFamily="18" charset="0"/>
                          <a:cs typeface="Arial" panose="020B0604020202020204" pitchFamily="34" charset="0"/>
                        </a:rPr>
                        <m:t>𝑠</m:t>
                      </m:r>
                      <m:r>
                        <a:rPr lang="en-GB" sz="1400" b="0" i="1" smtClean="0">
                          <a:latin typeface="Cambria Math" panose="02040503050406030204" pitchFamily="18" charset="0"/>
                          <a:cs typeface="Arial" panose="020B0604020202020204" pitchFamily="34" charset="0"/>
                        </a:rPr>
                        <m:t>=</m:t>
                      </m:r>
                      <m:f>
                        <m:fPr>
                          <m:ctrlPr>
                            <a:rPr lang="en-GB" sz="1400" b="0" i="1" smtClean="0">
                              <a:latin typeface="Cambria Math" panose="02040503050406030204" pitchFamily="18" charset="0"/>
                              <a:cs typeface="Arial" panose="020B0604020202020204" pitchFamily="34" charset="0"/>
                            </a:rPr>
                          </m:ctrlPr>
                        </m:fPr>
                        <m:num>
                          <m:sSup>
                            <m:sSupPr>
                              <m:ctrlPr>
                                <a:rPr lang="en-GB" sz="1400" b="0" i="1" smtClean="0">
                                  <a:latin typeface="Cambria Math" panose="02040503050406030204" pitchFamily="18" charset="0"/>
                                  <a:cs typeface="Arial" panose="020B0604020202020204" pitchFamily="34" charset="0"/>
                                </a:rPr>
                              </m:ctrlPr>
                            </m:sSupPr>
                            <m:e>
                              <m:r>
                                <a:rPr lang="en-GB" sz="1400" b="0" i="1" smtClean="0">
                                  <a:latin typeface="Cambria Math" panose="02040503050406030204" pitchFamily="18" charset="0"/>
                                  <a:cs typeface="Arial" panose="020B0604020202020204" pitchFamily="34" charset="0"/>
                                </a:rPr>
                                <m:t>8.333</m:t>
                              </m:r>
                            </m:e>
                            <m:sup>
                              <m:r>
                                <a:rPr lang="en-GB" sz="1400" b="0" i="1" smtClean="0">
                                  <a:latin typeface="Cambria Math" panose="02040503050406030204" pitchFamily="18" charset="0"/>
                                  <a:cs typeface="Arial" panose="020B0604020202020204" pitchFamily="34" charset="0"/>
                                </a:rPr>
                                <m:t>2</m:t>
                              </m:r>
                            </m:sup>
                          </m:sSup>
                        </m:num>
                        <m:den>
                          <m:r>
                            <a:rPr lang="en-GB" sz="1400" b="0" i="1" smtClean="0">
                              <a:latin typeface="Cambria Math" panose="02040503050406030204" pitchFamily="18" charset="0"/>
                              <a:cs typeface="Arial" panose="020B0604020202020204" pitchFamily="34" charset="0"/>
                            </a:rPr>
                            <m:t>15</m:t>
                          </m:r>
                        </m:den>
                      </m:f>
                      <m:r>
                        <a:rPr lang="en-GB" sz="1400" b="0" i="1" smtClean="0">
                          <a:latin typeface="Cambria Math" panose="02040503050406030204" pitchFamily="18" charset="0"/>
                          <a:cs typeface="Arial" panose="020B0604020202020204" pitchFamily="34" charset="0"/>
                        </a:rPr>
                        <m:t>=4.6 </m:t>
                      </m:r>
                      <m:r>
                        <a:rPr lang="en-GB" sz="1400" b="0" i="1" smtClean="0">
                          <a:latin typeface="Cambria Math" panose="02040503050406030204" pitchFamily="18" charset="0"/>
                          <a:cs typeface="Arial" panose="020B0604020202020204" pitchFamily="34" charset="0"/>
                        </a:rPr>
                        <m:t>𝑚</m:t>
                      </m:r>
                    </m:oMath>
                  </m:oMathPara>
                </a14:m>
                <a:endParaRPr lang="en-GB" sz="1400" dirty="0"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0728D9BE-8EED-33F8-B0C8-EE6DE5A83C70}"/>
                  </a:ext>
                </a:extLst>
              </p:cNvPr>
              <p:cNvSpPr txBox="1">
                <a:spLocks noRot="1" noChangeAspect="1" noMove="1" noResize="1" noEditPoints="1" noAdjustHandles="1" noChangeArrowheads="1" noChangeShapeType="1" noTextEdit="1"/>
              </p:cNvSpPr>
              <p:nvPr/>
            </p:nvSpPr>
            <p:spPr>
              <a:xfrm>
                <a:off x="6919500" y="5671180"/>
                <a:ext cx="1954445" cy="67845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9C0F053-9224-F17A-7DF4-59E8E1805B4B}"/>
                  </a:ext>
                </a:extLst>
              </p:cNvPr>
              <p:cNvSpPr txBox="1"/>
              <p:nvPr/>
            </p:nvSpPr>
            <p:spPr>
              <a:xfrm>
                <a:off x="6753140" y="2980302"/>
                <a:ext cx="2137124" cy="461665"/>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1400" i="1" dirty="0" smtClean="0">
                          <a:latin typeface="Cambria Math" panose="02040503050406030204" pitchFamily="18" charset="0"/>
                          <a:cs typeface="Arial" panose="020B0604020202020204" pitchFamily="34" charset="0"/>
                        </a:rPr>
                        <m:t>30 </m:t>
                      </m:r>
                      <m:r>
                        <a:rPr lang="en-GB" sz="1400" i="1" dirty="0" smtClean="0">
                          <a:latin typeface="Cambria Math" panose="02040503050406030204" pitchFamily="18" charset="0"/>
                          <a:cs typeface="Arial" panose="020B0604020202020204" pitchFamily="34" charset="0"/>
                        </a:rPr>
                        <m:t>𝑘𝑚𝑝h</m:t>
                      </m:r>
                      <m:r>
                        <a:rPr lang="en-GB" sz="1400" i="1" dirty="0" smtClean="0">
                          <a:latin typeface="Cambria Math" panose="02040503050406030204" pitchFamily="18" charset="0"/>
                          <a:cs typeface="Arial" panose="020B0604020202020204" pitchFamily="34" charset="0"/>
                        </a:rPr>
                        <m:t> =8.333 </m:t>
                      </m:r>
                      <m:r>
                        <a:rPr lang="en-GB" sz="1400" b="0" i="1" dirty="0" smtClean="0">
                          <a:latin typeface="Cambria Math" panose="02040503050406030204" pitchFamily="18" charset="0"/>
                          <a:cs typeface="Arial" panose="020B0604020202020204" pitchFamily="34" charset="0"/>
                        </a:rPr>
                        <m:t>𝑚</m:t>
                      </m:r>
                      <m:r>
                        <a:rPr lang="en-GB" sz="1400" b="0" i="1" dirty="0" smtClean="0">
                          <a:latin typeface="Cambria Math" panose="02040503050406030204" pitchFamily="18" charset="0"/>
                          <a:cs typeface="Arial" panose="020B0604020202020204" pitchFamily="34" charset="0"/>
                        </a:rPr>
                        <m:t> </m:t>
                      </m:r>
                      <m:sSup>
                        <m:sSupPr>
                          <m:ctrlPr>
                            <a:rPr lang="en-GB" sz="1400" b="0" i="1" dirty="0" smtClean="0">
                              <a:latin typeface="Cambria Math" panose="02040503050406030204" pitchFamily="18" charset="0"/>
                              <a:cs typeface="Arial" panose="020B0604020202020204" pitchFamily="34" charset="0"/>
                            </a:rPr>
                          </m:ctrlPr>
                        </m:sSupPr>
                        <m:e>
                          <m:r>
                            <a:rPr lang="en-GB" sz="1400" b="0" i="1" dirty="0" smtClean="0">
                              <a:latin typeface="Cambria Math" panose="02040503050406030204" pitchFamily="18" charset="0"/>
                              <a:cs typeface="Arial" panose="020B0604020202020204" pitchFamily="34" charset="0"/>
                            </a:rPr>
                            <m:t>𝑠</m:t>
                          </m:r>
                        </m:e>
                        <m:sup>
                          <m:r>
                            <a:rPr lang="en-GB" sz="1400" b="0" i="1" dirty="0" smtClean="0">
                              <a:latin typeface="Cambria Math" panose="02040503050406030204" pitchFamily="18" charset="0"/>
                              <a:cs typeface="Arial" panose="020B0604020202020204" pitchFamily="34" charset="0"/>
                            </a:rPr>
                            <m:t>−2</m:t>
                          </m:r>
                        </m:sup>
                      </m:sSup>
                    </m:oMath>
                  </m:oMathPara>
                </a14:m>
                <a:endParaRPr lang="en-GB" sz="1400"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D9C0F053-9224-F17A-7DF4-59E8E1805B4B}"/>
                  </a:ext>
                </a:extLst>
              </p:cNvPr>
              <p:cNvSpPr txBox="1">
                <a:spLocks noRot="1" noChangeAspect="1" noMove="1" noResize="1" noEditPoints="1" noAdjustHandles="1" noChangeArrowheads="1" noChangeShapeType="1" noTextEdit="1"/>
              </p:cNvSpPr>
              <p:nvPr/>
            </p:nvSpPr>
            <p:spPr>
              <a:xfrm>
                <a:off x="6753140" y="2980302"/>
                <a:ext cx="2137124" cy="46166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D5A9176-314A-2212-1D0E-BD4117E7D456}"/>
                  </a:ext>
                </a:extLst>
              </p:cNvPr>
              <p:cNvSpPr txBox="1"/>
              <p:nvPr/>
            </p:nvSpPr>
            <p:spPr>
              <a:xfrm>
                <a:off x="6730411" y="3362057"/>
                <a:ext cx="2236510" cy="461665"/>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1400" b="0" i="1" dirty="0" smtClean="0">
                          <a:latin typeface="Cambria Math" panose="02040503050406030204" pitchFamily="18" charset="0"/>
                          <a:cs typeface="Arial" panose="020B0604020202020204" pitchFamily="34" charset="0"/>
                        </a:rPr>
                        <m:t>6</m:t>
                      </m:r>
                      <m:r>
                        <a:rPr lang="en-GB" sz="1400" i="1" dirty="0" smtClean="0">
                          <a:latin typeface="Cambria Math" panose="02040503050406030204" pitchFamily="18" charset="0"/>
                          <a:cs typeface="Arial" panose="020B0604020202020204" pitchFamily="34" charset="0"/>
                        </a:rPr>
                        <m:t>0 </m:t>
                      </m:r>
                      <m:r>
                        <a:rPr lang="en-GB" sz="1400" i="1" dirty="0" smtClean="0">
                          <a:latin typeface="Cambria Math" panose="02040503050406030204" pitchFamily="18" charset="0"/>
                          <a:cs typeface="Arial" panose="020B0604020202020204" pitchFamily="34" charset="0"/>
                        </a:rPr>
                        <m:t>𝑘𝑚𝑝h</m:t>
                      </m:r>
                      <m:r>
                        <a:rPr lang="en-GB" sz="1400" i="1" dirty="0" smtClean="0">
                          <a:latin typeface="Cambria Math" panose="02040503050406030204" pitchFamily="18" charset="0"/>
                          <a:cs typeface="Arial" panose="020B0604020202020204" pitchFamily="34" charset="0"/>
                        </a:rPr>
                        <m:t> =16.667 </m:t>
                      </m:r>
                      <m:r>
                        <a:rPr lang="en-GB" sz="1400" b="0" i="1" dirty="0" smtClean="0">
                          <a:latin typeface="Cambria Math" panose="02040503050406030204" pitchFamily="18" charset="0"/>
                          <a:cs typeface="Arial" panose="020B0604020202020204" pitchFamily="34" charset="0"/>
                        </a:rPr>
                        <m:t>𝑚</m:t>
                      </m:r>
                      <m:r>
                        <a:rPr lang="en-GB" sz="1400" b="0" i="1" dirty="0" smtClean="0">
                          <a:latin typeface="Cambria Math" panose="02040503050406030204" pitchFamily="18" charset="0"/>
                          <a:cs typeface="Arial" panose="020B0604020202020204" pitchFamily="34" charset="0"/>
                        </a:rPr>
                        <m:t> </m:t>
                      </m:r>
                      <m:sSup>
                        <m:sSupPr>
                          <m:ctrlPr>
                            <a:rPr lang="en-GB" sz="1400" b="0" i="1" dirty="0" smtClean="0">
                              <a:latin typeface="Cambria Math" panose="02040503050406030204" pitchFamily="18" charset="0"/>
                              <a:cs typeface="Arial" panose="020B0604020202020204" pitchFamily="34" charset="0"/>
                            </a:rPr>
                          </m:ctrlPr>
                        </m:sSupPr>
                        <m:e>
                          <m:r>
                            <a:rPr lang="en-GB" sz="1400" b="0" i="1" dirty="0" smtClean="0">
                              <a:latin typeface="Cambria Math" panose="02040503050406030204" pitchFamily="18" charset="0"/>
                              <a:cs typeface="Arial" panose="020B0604020202020204" pitchFamily="34" charset="0"/>
                            </a:rPr>
                            <m:t>𝑠</m:t>
                          </m:r>
                        </m:e>
                        <m:sup>
                          <m:r>
                            <a:rPr lang="en-GB" sz="1400" b="0" i="1" dirty="0" smtClean="0">
                              <a:latin typeface="Cambria Math" panose="02040503050406030204" pitchFamily="18" charset="0"/>
                              <a:cs typeface="Arial" panose="020B0604020202020204" pitchFamily="34" charset="0"/>
                            </a:rPr>
                            <m:t>−2</m:t>
                          </m:r>
                        </m:sup>
                      </m:sSup>
                    </m:oMath>
                  </m:oMathPara>
                </a14:m>
                <a:endParaRPr lang="en-GB" sz="14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5D5A9176-314A-2212-1D0E-BD4117E7D456}"/>
                  </a:ext>
                </a:extLst>
              </p:cNvPr>
              <p:cNvSpPr txBox="1">
                <a:spLocks noRot="1" noChangeAspect="1" noMove="1" noResize="1" noEditPoints="1" noAdjustHandles="1" noChangeArrowheads="1" noChangeShapeType="1" noTextEdit="1"/>
              </p:cNvSpPr>
              <p:nvPr/>
            </p:nvSpPr>
            <p:spPr>
              <a:xfrm>
                <a:off x="6730411" y="3362057"/>
                <a:ext cx="2236510" cy="4616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50F4C45-CA3E-3FF2-90BD-E67C21AFFB8B}"/>
                  </a:ext>
                </a:extLst>
              </p:cNvPr>
              <p:cNvSpPr txBox="1"/>
              <p:nvPr/>
            </p:nvSpPr>
            <p:spPr>
              <a:xfrm>
                <a:off x="6821910" y="6179545"/>
                <a:ext cx="2149627" cy="678455"/>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cs typeface="Arial" panose="020B0604020202020204" pitchFamily="34" charset="0"/>
                        </a:rPr>
                        <m:t>𝑏</m:t>
                      </m:r>
                      <m:r>
                        <a:rPr lang="en-GB" sz="1400" b="0" i="1" smtClean="0">
                          <a:latin typeface="Cambria Math" panose="02040503050406030204" pitchFamily="18" charset="0"/>
                          <a:cs typeface="Arial" panose="020B0604020202020204" pitchFamily="34" charset="0"/>
                        </a:rPr>
                        <m:t>) </m:t>
                      </m:r>
                      <m:r>
                        <a:rPr lang="en-GB" sz="1400" b="0" i="1" smtClean="0">
                          <a:latin typeface="Cambria Math" panose="02040503050406030204" pitchFamily="18" charset="0"/>
                          <a:cs typeface="Arial" panose="020B0604020202020204" pitchFamily="34" charset="0"/>
                        </a:rPr>
                        <m:t>𝑠</m:t>
                      </m:r>
                      <m:r>
                        <a:rPr lang="en-GB" sz="1400" b="0" i="1" smtClean="0">
                          <a:latin typeface="Cambria Math" panose="02040503050406030204" pitchFamily="18" charset="0"/>
                          <a:cs typeface="Arial" panose="020B0604020202020204" pitchFamily="34" charset="0"/>
                        </a:rPr>
                        <m:t>=</m:t>
                      </m:r>
                      <m:f>
                        <m:fPr>
                          <m:ctrlPr>
                            <a:rPr lang="en-GB" sz="1400" b="0" i="1" smtClean="0">
                              <a:latin typeface="Cambria Math" panose="02040503050406030204" pitchFamily="18" charset="0"/>
                              <a:cs typeface="Arial" panose="020B0604020202020204" pitchFamily="34" charset="0"/>
                            </a:rPr>
                          </m:ctrlPr>
                        </m:fPr>
                        <m:num>
                          <m:sSup>
                            <m:sSupPr>
                              <m:ctrlPr>
                                <a:rPr lang="en-GB" sz="1400" b="0" i="1" smtClean="0">
                                  <a:latin typeface="Cambria Math" panose="02040503050406030204" pitchFamily="18" charset="0"/>
                                  <a:cs typeface="Arial" panose="020B0604020202020204" pitchFamily="34" charset="0"/>
                                </a:rPr>
                              </m:ctrlPr>
                            </m:sSupPr>
                            <m:e>
                              <m:r>
                                <a:rPr lang="en-GB" sz="1400" b="0" i="1" smtClean="0">
                                  <a:latin typeface="Cambria Math" panose="02040503050406030204" pitchFamily="18" charset="0"/>
                                  <a:cs typeface="Arial" panose="020B0604020202020204" pitchFamily="34" charset="0"/>
                                </a:rPr>
                                <m:t>16.667</m:t>
                              </m:r>
                            </m:e>
                            <m:sup>
                              <m:r>
                                <a:rPr lang="en-GB" sz="1400" b="0" i="1" smtClean="0">
                                  <a:latin typeface="Cambria Math" panose="02040503050406030204" pitchFamily="18" charset="0"/>
                                  <a:cs typeface="Arial" panose="020B0604020202020204" pitchFamily="34" charset="0"/>
                                </a:rPr>
                                <m:t>2</m:t>
                              </m:r>
                            </m:sup>
                          </m:sSup>
                        </m:num>
                        <m:den>
                          <m:r>
                            <a:rPr lang="en-GB" sz="1400" b="0" i="1" smtClean="0">
                              <a:latin typeface="Cambria Math" panose="02040503050406030204" pitchFamily="18" charset="0"/>
                              <a:cs typeface="Arial" panose="020B0604020202020204" pitchFamily="34" charset="0"/>
                            </a:rPr>
                            <m:t>15</m:t>
                          </m:r>
                        </m:den>
                      </m:f>
                      <m:r>
                        <a:rPr lang="en-GB" sz="1400" b="0" i="1" smtClean="0">
                          <a:latin typeface="Cambria Math" panose="02040503050406030204" pitchFamily="18" charset="0"/>
                          <a:cs typeface="Arial" panose="020B0604020202020204" pitchFamily="34" charset="0"/>
                        </a:rPr>
                        <m:t>=18.5 </m:t>
                      </m:r>
                      <m:r>
                        <a:rPr lang="en-GB" sz="1400" b="0" i="1" smtClean="0">
                          <a:latin typeface="Cambria Math" panose="02040503050406030204" pitchFamily="18" charset="0"/>
                          <a:cs typeface="Arial" panose="020B0604020202020204" pitchFamily="34" charset="0"/>
                        </a:rPr>
                        <m:t>𝑚</m:t>
                      </m:r>
                    </m:oMath>
                  </m:oMathPara>
                </a14:m>
                <a:endParaRPr lang="en-GB" sz="1400" dirty="0" err="1">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650F4C45-CA3E-3FF2-90BD-E67C21AFFB8B}"/>
                  </a:ext>
                </a:extLst>
              </p:cNvPr>
              <p:cNvSpPr txBox="1">
                <a:spLocks noRot="1" noChangeAspect="1" noMove="1" noResize="1" noEditPoints="1" noAdjustHandles="1" noChangeArrowheads="1" noChangeShapeType="1" noTextEdit="1"/>
              </p:cNvSpPr>
              <p:nvPr/>
            </p:nvSpPr>
            <p:spPr>
              <a:xfrm>
                <a:off x="6821910" y="6179545"/>
                <a:ext cx="2149627" cy="678455"/>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9155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3187-DE66-82B0-2221-743935DA8CC5}"/>
              </a:ext>
            </a:extLst>
          </p:cNvPr>
          <p:cNvSpPr>
            <a:spLocks noGrp="1"/>
          </p:cNvSpPr>
          <p:nvPr>
            <p:ph type="title"/>
          </p:nvPr>
        </p:nvSpPr>
        <p:spPr>
          <a:xfrm>
            <a:off x="730250" y="2504750"/>
            <a:ext cx="7886700" cy="1638041"/>
          </a:xfrm>
          <a:solidFill>
            <a:srgbClr val="CEFA8E"/>
          </a:solidFill>
        </p:spPr>
        <p:txBody>
          <a:bodyPr>
            <a:normAutofit/>
          </a:bodyPr>
          <a:lstStyle/>
          <a:p>
            <a:br>
              <a:rPr lang="en-GB" baseline="30000" dirty="0"/>
            </a:br>
            <a:r>
              <a:rPr lang="en-GB" baseline="30000" dirty="0"/>
              <a:t>Verify Newton’s laws using secondary collision data</a:t>
            </a:r>
          </a:p>
        </p:txBody>
      </p:sp>
    </p:spTree>
    <p:extLst>
      <p:ext uri="{BB962C8B-B14F-4D97-AF65-F5344CB8AC3E}">
        <p14:creationId xmlns:p14="http://schemas.microsoft.com/office/powerpoint/2010/main" val="719741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E687-EB38-CB7B-E67C-FD463B39E0A3}"/>
              </a:ext>
            </a:extLst>
          </p:cNvPr>
          <p:cNvSpPr>
            <a:spLocks noGrp="1"/>
          </p:cNvSpPr>
          <p:nvPr>
            <p:ph type="title"/>
          </p:nvPr>
        </p:nvSpPr>
        <p:spPr/>
        <p:txBody>
          <a:bodyPr>
            <a:normAutofit/>
          </a:bodyPr>
          <a:lstStyle/>
          <a:p>
            <a:r>
              <a:rPr lang="en-GB" dirty="0"/>
              <a:t>Verify First law</a:t>
            </a:r>
            <a:endParaRPr lang="en-US" dirty="0"/>
          </a:p>
        </p:txBody>
      </p:sp>
      <p:sp>
        <p:nvSpPr>
          <p:cNvPr id="4" name="Freeform: Shape 3">
            <a:extLst>
              <a:ext uri="{FF2B5EF4-FFF2-40B4-BE49-F238E27FC236}">
                <a16:creationId xmlns:a16="http://schemas.microsoft.com/office/drawing/2014/main" id="{74A04D67-C7A7-D34B-35AD-59F52742863D}"/>
              </a:ext>
            </a:extLst>
          </p:cNvPr>
          <p:cNvSpPr/>
          <p:nvPr/>
        </p:nvSpPr>
        <p:spPr>
          <a:xfrm>
            <a:off x="2264228" y="1317170"/>
            <a:ext cx="2629807" cy="926193"/>
          </a:xfrm>
          <a:custGeom>
            <a:avLst/>
            <a:gdLst>
              <a:gd name="connsiteX0" fmla="*/ 0 w 2645228"/>
              <a:gd name="connsiteY0" fmla="*/ 783772 h 1001486"/>
              <a:gd name="connsiteX1" fmla="*/ 54428 w 2645228"/>
              <a:gd name="connsiteY1" fmla="*/ 402772 h 1001486"/>
              <a:gd name="connsiteX2" fmla="*/ 696685 w 2645228"/>
              <a:gd name="connsiteY2" fmla="*/ 10886 h 1001486"/>
              <a:gd name="connsiteX3" fmla="*/ 1807028 w 2645228"/>
              <a:gd name="connsiteY3" fmla="*/ 0 h 1001486"/>
              <a:gd name="connsiteX4" fmla="*/ 2231571 w 2645228"/>
              <a:gd name="connsiteY4" fmla="*/ 489858 h 1001486"/>
              <a:gd name="connsiteX5" fmla="*/ 2307771 w 2645228"/>
              <a:gd name="connsiteY5" fmla="*/ 402772 h 1001486"/>
              <a:gd name="connsiteX6" fmla="*/ 2373085 w 2645228"/>
              <a:gd name="connsiteY6" fmla="*/ 522515 h 1001486"/>
              <a:gd name="connsiteX7" fmla="*/ 2481942 w 2645228"/>
              <a:gd name="connsiteY7" fmla="*/ 359229 h 1001486"/>
              <a:gd name="connsiteX8" fmla="*/ 2569028 w 2645228"/>
              <a:gd name="connsiteY8" fmla="*/ 533400 h 1001486"/>
              <a:gd name="connsiteX9" fmla="*/ 2623457 w 2645228"/>
              <a:gd name="connsiteY9" fmla="*/ 359229 h 1001486"/>
              <a:gd name="connsiteX10" fmla="*/ 2645228 w 2645228"/>
              <a:gd name="connsiteY10" fmla="*/ 990600 h 1001486"/>
              <a:gd name="connsiteX11" fmla="*/ 2558142 w 2645228"/>
              <a:gd name="connsiteY11" fmla="*/ 936172 h 1001486"/>
              <a:gd name="connsiteX12" fmla="*/ 2536371 w 2645228"/>
              <a:gd name="connsiteY12" fmla="*/ 1001486 h 1001486"/>
              <a:gd name="connsiteX13" fmla="*/ 2416628 w 2645228"/>
              <a:gd name="connsiteY13" fmla="*/ 849086 h 1001486"/>
              <a:gd name="connsiteX14" fmla="*/ 2416628 w 2645228"/>
              <a:gd name="connsiteY14" fmla="*/ 957943 h 1001486"/>
              <a:gd name="connsiteX15" fmla="*/ 2166257 w 2645228"/>
              <a:gd name="connsiteY15" fmla="*/ 794658 h 1001486"/>
              <a:gd name="connsiteX16" fmla="*/ 1926771 w 2645228"/>
              <a:gd name="connsiteY16" fmla="*/ 903515 h 1001486"/>
              <a:gd name="connsiteX17" fmla="*/ 881742 w 2645228"/>
              <a:gd name="connsiteY17" fmla="*/ 859972 h 1001486"/>
              <a:gd name="connsiteX18" fmla="*/ 555171 w 2645228"/>
              <a:gd name="connsiteY18" fmla="*/ 729343 h 1001486"/>
              <a:gd name="connsiteX19" fmla="*/ 381000 w 2645228"/>
              <a:gd name="connsiteY19" fmla="*/ 859972 h 1001486"/>
              <a:gd name="connsiteX20" fmla="*/ 0 w 2645228"/>
              <a:gd name="connsiteY20" fmla="*/ 783772 h 1001486"/>
              <a:gd name="connsiteX0" fmla="*/ 0 w 2645228"/>
              <a:gd name="connsiteY0" fmla="*/ 783772 h 1001486"/>
              <a:gd name="connsiteX1" fmla="*/ 54428 w 2645228"/>
              <a:gd name="connsiteY1" fmla="*/ 402772 h 1001486"/>
              <a:gd name="connsiteX2" fmla="*/ 696685 w 2645228"/>
              <a:gd name="connsiteY2" fmla="*/ 10886 h 1001486"/>
              <a:gd name="connsiteX3" fmla="*/ 1807028 w 2645228"/>
              <a:gd name="connsiteY3" fmla="*/ 0 h 1001486"/>
              <a:gd name="connsiteX4" fmla="*/ 2231571 w 2645228"/>
              <a:gd name="connsiteY4" fmla="*/ 489858 h 1001486"/>
              <a:gd name="connsiteX5" fmla="*/ 2307771 w 2645228"/>
              <a:gd name="connsiteY5" fmla="*/ 402772 h 1001486"/>
              <a:gd name="connsiteX6" fmla="*/ 2373085 w 2645228"/>
              <a:gd name="connsiteY6" fmla="*/ 522515 h 1001486"/>
              <a:gd name="connsiteX7" fmla="*/ 2481942 w 2645228"/>
              <a:gd name="connsiteY7" fmla="*/ 359229 h 1001486"/>
              <a:gd name="connsiteX8" fmla="*/ 2569028 w 2645228"/>
              <a:gd name="connsiteY8" fmla="*/ 533400 h 1001486"/>
              <a:gd name="connsiteX9" fmla="*/ 2623457 w 2645228"/>
              <a:gd name="connsiteY9" fmla="*/ 359229 h 1001486"/>
              <a:gd name="connsiteX10" fmla="*/ 2645228 w 2645228"/>
              <a:gd name="connsiteY10" fmla="*/ 990600 h 1001486"/>
              <a:gd name="connsiteX11" fmla="*/ 2561317 w 2645228"/>
              <a:gd name="connsiteY11" fmla="*/ 815522 h 1001486"/>
              <a:gd name="connsiteX12" fmla="*/ 2536371 w 2645228"/>
              <a:gd name="connsiteY12" fmla="*/ 1001486 h 1001486"/>
              <a:gd name="connsiteX13" fmla="*/ 2416628 w 2645228"/>
              <a:gd name="connsiteY13" fmla="*/ 849086 h 1001486"/>
              <a:gd name="connsiteX14" fmla="*/ 2416628 w 2645228"/>
              <a:gd name="connsiteY14" fmla="*/ 957943 h 1001486"/>
              <a:gd name="connsiteX15" fmla="*/ 2166257 w 2645228"/>
              <a:gd name="connsiteY15" fmla="*/ 794658 h 1001486"/>
              <a:gd name="connsiteX16" fmla="*/ 1926771 w 2645228"/>
              <a:gd name="connsiteY16" fmla="*/ 903515 h 1001486"/>
              <a:gd name="connsiteX17" fmla="*/ 881742 w 2645228"/>
              <a:gd name="connsiteY17" fmla="*/ 859972 h 1001486"/>
              <a:gd name="connsiteX18" fmla="*/ 555171 w 2645228"/>
              <a:gd name="connsiteY18" fmla="*/ 729343 h 1001486"/>
              <a:gd name="connsiteX19" fmla="*/ 381000 w 2645228"/>
              <a:gd name="connsiteY19" fmla="*/ 859972 h 1001486"/>
              <a:gd name="connsiteX20" fmla="*/ 0 w 2645228"/>
              <a:gd name="connsiteY20" fmla="*/ 783772 h 1001486"/>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89858 h 990600"/>
              <a:gd name="connsiteX5" fmla="*/ 2307771 w 2645228"/>
              <a:gd name="connsiteY5" fmla="*/ 402772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23671 w 2645228"/>
              <a:gd name="connsiteY12" fmla="*/ 953861 h 990600"/>
              <a:gd name="connsiteX13" fmla="*/ 2416628 w 2645228"/>
              <a:gd name="connsiteY13" fmla="*/ 849086 h 990600"/>
              <a:gd name="connsiteX14" fmla="*/ 2416628 w 2645228"/>
              <a:gd name="connsiteY14" fmla="*/ 957943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89858 h 990600"/>
              <a:gd name="connsiteX5" fmla="*/ 2307771 w 2645228"/>
              <a:gd name="connsiteY5" fmla="*/ 402772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23671 w 2645228"/>
              <a:gd name="connsiteY12" fmla="*/ 953861 h 990600"/>
              <a:gd name="connsiteX13" fmla="*/ 2416628 w 2645228"/>
              <a:gd name="connsiteY13" fmla="*/ 849086 h 990600"/>
              <a:gd name="connsiteX14" fmla="*/ 2416628 w 2645228"/>
              <a:gd name="connsiteY14" fmla="*/ 948418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89858 h 990600"/>
              <a:gd name="connsiteX5" fmla="*/ 2307771 w 2645228"/>
              <a:gd name="connsiteY5" fmla="*/ 402772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23671 w 2645228"/>
              <a:gd name="connsiteY12" fmla="*/ 953861 h 990600"/>
              <a:gd name="connsiteX13" fmla="*/ 2438853 w 2645228"/>
              <a:gd name="connsiteY13" fmla="*/ 830036 h 990600"/>
              <a:gd name="connsiteX14" fmla="*/ 2416628 w 2645228"/>
              <a:gd name="connsiteY14" fmla="*/ 948418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89858 h 990600"/>
              <a:gd name="connsiteX5" fmla="*/ 2307771 w 2645228"/>
              <a:gd name="connsiteY5" fmla="*/ 402772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14146 w 2645228"/>
              <a:gd name="connsiteY12" fmla="*/ 922111 h 990600"/>
              <a:gd name="connsiteX13" fmla="*/ 2438853 w 2645228"/>
              <a:gd name="connsiteY13" fmla="*/ 830036 h 990600"/>
              <a:gd name="connsiteX14" fmla="*/ 2416628 w 2645228"/>
              <a:gd name="connsiteY14" fmla="*/ 948418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89858 h 990600"/>
              <a:gd name="connsiteX5" fmla="*/ 2307771 w 2645228"/>
              <a:gd name="connsiteY5" fmla="*/ 402772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14146 w 2645228"/>
              <a:gd name="connsiteY12" fmla="*/ 922111 h 990600"/>
              <a:gd name="connsiteX13" fmla="*/ 2438853 w 2645228"/>
              <a:gd name="connsiteY13" fmla="*/ 830036 h 990600"/>
              <a:gd name="connsiteX14" fmla="*/ 2403928 w 2645228"/>
              <a:gd name="connsiteY14" fmla="*/ 926193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99383 h 990600"/>
              <a:gd name="connsiteX5" fmla="*/ 2307771 w 2645228"/>
              <a:gd name="connsiteY5" fmla="*/ 402772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14146 w 2645228"/>
              <a:gd name="connsiteY12" fmla="*/ 922111 h 990600"/>
              <a:gd name="connsiteX13" fmla="*/ 2438853 w 2645228"/>
              <a:gd name="connsiteY13" fmla="*/ 830036 h 990600"/>
              <a:gd name="connsiteX14" fmla="*/ 2403928 w 2645228"/>
              <a:gd name="connsiteY14" fmla="*/ 926193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99383 h 990600"/>
              <a:gd name="connsiteX5" fmla="*/ 2314121 w 2645228"/>
              <a:gd name="connsiteY5" fmla="*/ 412297 h 990600"/>
              <a:gd name="connsiteX6" fmla="*/ 2373085 w 2645228"/>
              <a:gd name="connsiteY6" fmla="*/ 522515 h 990600"/>
              <a:gd name="connsiteX7" fmla="*/ 2481942 w 2645228"/>
              <a:gd name="connsiteY7" fmla="*/ 359229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14146 w 2645228"/>
              <a:gd name="connsiteY12" fmla="*/ 922111 h 990600"/>
              <a:gd name="connsiteX13" fmla="*/ 2438853 w 2645228"/>
              <a:gd name="connsiteY13" fmla="*/ 830036 h 990600"/>
              <a:gd name="connsiteX14" fmla="*/ 2403928 w 2645228"/>
              <a:gd name="connsiteY14" fmla="*/ 926193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99383 h 990600"/>
              <a:gd name="connsiteX5" fmla="*/ 2314121 w 2645228"/>
              <a:gd name="connsiteY5" fmla="*/ 412297 h 990600"/>
              <a:gd name="connsiteX6" fmla="*/ 2373085 w 2645228"/>
              <a:gd name="connsiteY6" fmla="*/ 522515 h 990600"/>
              <a:gd name="connsiteX7" fmla="*/ 2491467 w 2645228"/>
              <a:gd name="connsiteY7" fmla="*/ 419554 h 990600"/>
              <a:gd name="connsiteX8" fmla="*/ 2569028 w 2645228"/>
              <a:gd name="connsiteY8" fmla="*/ 533400 h 990600"/>
              <a:gd name="connsiteX9" fmla="*/ 2623457 w 2645228"/>
              <a:gd name="connsiteY9" fmla="*/ 359229 h 990600"/>
              <a:gd name="connsiteX10" fmla="*/ 2645228 w 2645228"/>
              <a:gd name="connsiteY10" fmla="*/ 990600 h 990600"/>
              <a:gd name="connsiteX11" fmla="*/ 2561317 w 2645228"/>
              <a:gd name="connsiteY11" fmla="*/ 815522 h 990600"/>
              <a:gd name="connsiteX12" fmla="*/ 2514146 w 2645228"/>
              <a:gd name="connsiteY12" fmla="*/ 922111 h 990600"/>
              <a:gd name="connsiteX13" fmla="*/ 2438853 w 2645228"/>
              <a:gd name="connsiteY13" fmla="*/ 830036 h 990600"/>
              <a:gd name="connsiteX14" fmla="*/ 2403928 w 2645228"/>
              <a:gd name="connsiteY14" fmla="*/ 926193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45228"/>
              <a:gd name="connsiteY0" fmla="*/ 783772 h 990600"/>
              <a:gd name="connsiteX1" fmla="*/ 54428 w 2645228"/>
              <a:gd name="connsiteY1" fmla="*/ 402772 h 990600"/>
              <a:gd name="connsiteX2" fmla="*/ 696685 w 2645228"/>
              <a:gd name="connsiteY2" fmla="*/ 10886 h 990600"/>
              <a:gd name="connsiteX3" fmla="*/ 1807028 w 2645228"/>
              <a:gd name="connsiteY3" fmla="*/ 0 h 990600"/>
              <a:gd name="connsiteX4" fmla="*/ 2231571 w 2645228"/>
              <a:gd name="connsiteY4" fmla="*/ 499383 h 990600"/>
              <a:gd name="connsiteX5" fmla="*/ 2314121 w 2645228"/>
              <a:gd name="connsiteY5" fmla="*/ 412297 h 990600"/>
              <a:gd name="connsiteX6" fmla="*/ 2373085 w 2645228"/>
              <a:gd name="connsiteY6" fmla="*/ 522515 h 990600"/>
              <a:gd name="connsiteX7" fmla="*/ 2491467 w 2645228"/>
              <a:gd name="connsiteY7" fmla="*/ 419554 h 990600"/>
              <a:gd name="connsiteX8" fmla="*/ 2569028 w 2645228"/>
              <a:gd name="connsiteY8" fmla="*/ 533400 h 990600"/>
              <a:gd name="connsiteX9" fmla="*/ 2629807 w 2645228"/>
              <a:gd name="connsiteY9" fmla="*/ 435429 h 990600"/>
              <a:gd name="connsiteX10" fmla="*/ 2645228 w 2645228"/>
              <a:gd name="connsiteY10" fmla="*/ 990600 h 990600"/>
              <a:gd name="connsiteX11" fmla="*/ 2561317 w 2645228"/>
              <a:gd name="connsiteY11" fmla="*/ 815522 h 990600"/>
              <a:gd name="connsiteX12" fmla="*/ 2514146 w 2645228"/>
              <a:gd name="connsiteY12" fmla="*/ 922111 h 990600"/>
              <a:gd name="connsiteX13" fmla="*/ 2438853 w 2645228"/>
              <a:gd name="connsiteY13" fmla="*/ 830036 h 990600"/>
              <a:gd name="connsiteX14" fmla="*/ 2403928 w 2645228"/>
              <a:gd name="connsiteY14" fmla="*/ 926193 h 990600"/>
              <a:gd name="connsiteX15" fmla="*/ 2166257 w 2645228"/>
              <a:gd name="connsiteY15" fmla="*/ 794658 h 990600"/>
              <a:gd name="connsiteX16" fmla="*/ 1926771 w 2645228"/>
              <a:gd name="connsiteY16" fmla="*/ 903515 h 990600"/>
              <a:gd name="connsiteX17" fmla="*/ 881742 w 2645228"/>
              <a:gd name="connsiteY17" fmla="*/ 859972 h 990600"/>
              <a:gd name="connsiteX18" fmla="*/ 555171 w 2645228"/>
              <a:gd name="connsiteY18" fmla="*/ 729343 h 990600"/>
              <a:gd name="connsiteX19" fmla="*/ 381000 w 2645228"/>
              <a:gd name="connsiteY19" fmla="*/ 859972 h 990600"/>
              <a:gd name="connsiteX20" fmla="*/ 0 w 2645228"/>
              <a:gd name="connsiteY20" fmla="*/ 783772 h 990600"/>
              <a:gd name="connsiteX0" fmla="*/ 0 w 2629807"/>
              <a:gd name="connsiteY0" fmla="*/ 783772 h 926193"/>
              <a:gd name="connsiteX1" fmla="*/ 54428 w 2629807"/>
              <a:gd name="connsiteY1" fmla="*/ 402772 h 926193"/>
              <a:gd name="connsiteX2" fmla="*/ 696685 w 2629807"/>
              <a:gd name="connsiteY2" fmla="*/ 10886 h 926193"/>
              <a:gd name="connsiteX3" fmla="*/ 1807028 w 2629807"/>
              <a:gd name="connsiteY3" fmla="*/ 0 h 926193"/>
              <a:gd name="connsiteX4" fmla="*/ 2231571 w 2629807"/>
              <a:gd name="connsiteY4" fmla="*/ 499383 h 926193"/>
              <a:gd name="connsiteX5" fmla="*/ 2314121 w 2629807"/>
              <a:gd name="connsiteY5" fmla="*/ 412297 h 926193"/>
              <a:gd name="connsiteX6" fmla="*/ 2373085 w 2629807"/>
              <a:gd name="connsiteY6" fmla="*/ 522515 h 926193"/>
              <a:gd name="connsiteX7" fmla="*/ 2491467 w 2629807"/>
              <a:gd name="connsiteY7" fmla="*/ 419554 h 926193"/>
              <a:gd name="connsiteX8" fmla="*/ 2569028 w 2629807"/>
              <a:gd name="connsiteY8" fmla="*/ 533400 h 926193"/>
              <a:gd name="connsiteX9" fmla="*/ 2629807 w 2629807"/>
              <a:gd name="connsiteY9" fmla="*/ 435429 h 926193"/>
              <a:gd name="connsiteX10" fmla="*/ 2629353 w 2629807"/>
              <a:gd name="connsiteY10" fmla="*/ 911225 h 926193"/>
              <a:gd name="connsiteX11" fmla="*/ 2561317 w 2629807"/>
              <a:gd name="connsiteY11" fmla="*/ 815522 h 926193"/>
              <a:gd name="connsiteX12" fmla="*/ 2514146 w 2629807"/>
              <a:gd name="connsiteY12" fmla="*/ 922111 h 926193"/>
              <a:gd name="connsiteX13" fmla="*/ 2438853 w 2629807"/>
              <a:gd name="connsiteY13" fmla="*/ 830036 h 926193"/>
              <a:gd name="connsiteX14" fmla="*/ 2403928 w 2629807"/>
              <a:gd name="connsiteY14" fmla="*/ 926193 h 926193"/>
              <a:gd name="connsiteX15" fmla="*/ 2166257 w 2629807"/>
              <a:gd name="connsiteY15" fmla="*/ 794658 h 926193"/>
              <a:gd name="connsiteX16" fmla="*/ 1926771 w 2629807"/>
              <a:gd name="connsiteY16" fmla="*/ 903515 h 926193"/>
              <a:gd name="connsiteX17" fmla="*/ 881742 w 2629807"/>
              <a:gd name="connsiteY17" fmla="*/ 859972 h 926193"/>
              <a:gd name="connsiteX18" fmla="*/ 555171 w 2629807"/>
              <a:gd name="connsiteY18" fmla="*/ 729343 h 926193"/>
              <a:gd name="connsiteX19" fmla="*/ 381000 w 2629807"/>
              <a:gd name="connsiteY19" fmla="*/ 859972 h 926193"/>
              <a:gd name="connsiteX20" fmla="*/ 0 w 2629807"/>
              <a:gd name="connsiteY20" fmla="*/ 783772 h 9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29807" h="926193">
                <a:moveTo>
                  <a:pt x="0" y="783772"/>
                </a:moveTo>
                <a:lnTo>
                  <a:pt x="54428" y="402772"/>
                </a:lnTo>
                <a:lnTo>
                  <a:pt x="696685" y="10886"/>
                </a:lnTo>
                <a:lnTo>
                  <a:pt x="1807028" y="0"/>
                </a:lnTo>
                <a:lnTo>
                  <a:pt x="2231571" y="499383"/>
                </a:lnTo>
                <a:lnTo>
                  <a:pt x="2314121" y="412297"/>
                </a:lnTo>
                <a:lnTo>
                  <a:pt x="2373085" y="522515"/>
                </a:lnTo>
                <a:lnTo>
                  <a:pt x="2491467" y="419554"/>
                </a:lnTo>
                <a:lnTo>
                  <a:pt x="2569028" y="533400"/>
                </a:lnTo>
                <a:lnTo>
                  <a:pt x="2629807" y="435429"/>
                </a:lnTo>
                <a:cubicBezTo>
                  <a:pt x="2629656" y="594028"/>
                  <a:pt x="2629504" y="752626"/>
                  <a:pt x="2629353" y="911225"/>
                </a:cubicBezTo>
                <a:lnTo>
                  <a:pt x="2561317" y="815522"/>
                </a:lnTo>
                <a:lnTo>
                  <a:pt x="2514146" y="922111"/>
                </a:lnTo>
                <a:lnTo>
                  <a:pt x="2438853" y="830036"/>
                </a:lnTo>
                <a:lnTo>
                  <a:pt x="2403928" y="926193"/>
                </a:lnTo>
                <a:lnTo>
                  <a:pt x="2166257" y="794658"/>
                </a:lnTo>
                <a:lnTo>
                  <a:pt x="1926771" y="903515"/>
                </a:lnTo>
                <a:lnTo>
                  <a:pt x="881742" y="859972"/>
                </a:lnTo>
                <a:lnTo>
                  <a:pt x="555171" y="729343"/>
                </a:lnTo>
                <a:lnTo>
                  <a:pt x="381000" y="859972"/>
                </a:lnTo>
                <a:lnTo>
                  <a:pt x="0" y="783772"/>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646596B-0E54-4943-3554-61DF9576751F}"/>
              </a:ext>
            </a:extLst>
          </p:cNvPr>
          <p:cNvSpPr/>
          <p:nvPr/>
        </p:nvSpPr>
        <p:spPr>
          <a:xfrm>
            <a:off x="3962399" y="1436914"/>
            <a:ext cx="195944" cy="1850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66EE8D6-40A1-BF82-3C92-727A5D3E517C}"/>
              </a:ext>
            </a:extLst>
          </p:cNvPr>
          <p:cNvSpPr/>
          <p:nvPr/>
        </p:nvSpPr>
        <p:spPr>
          <a:xfrm>
            <a:off x="3624944" y="1415143"/>
            <a:ext cx="707571" cy="283028"/>
          </a:xfrm>
          <a:custGeom>
            <a:avLst/>
            <a:gdLst>
              <a:gd name="connsiteX0" fmla="*/ 10885 w 707571"/>
              <a:gd name="connsiteY0" fmla="*/ 0 h 283028"/>
              <a:gd name="connsiteX1" fmla="*/ 446314 w 707571"/>
              <a:gd name="connsiteY1" fmla="*/ 0 h 283028"/>
              <a:gd name="connsiteX2" fmla="*/ 707571 w 707571"/>
              <a:gd name="connsiteY2" fmla="*/ 283028 h 283028"/>
              <a:gd name="connsiteX3" fmla="*/ 0 w 707571"/>
              <a:gd name="connsiteY3" fmla="*/ 272143 h 283028"/>
              <a:gd name="connsiteX4" fmla="*/ 10885 w 707571"/>
              <a:gd name="connsiteY4" fmla="*/ 0 h 28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71" h="283028">
                <a:moveTo>
                  <a:pt x="10885" y="0"/>
                </a:moveTo>
                <a:lnTo>
                  <a:pt x="446314" y="0"/>
                </a:lnTo>
                <a:lnTo>
                  <a:pt x="707571" y="283028"/>
                </a:lnTo>
                <a:lnTo>
                  <a:pt x="0" y="272143"/>
                </a:lnTo>
                <a:lnTo>
                  <a:pt x="10885"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619FE11-CDCC-261F-E497-6785A54DB669}"/>
              </a:ext>
            </a:extLst>
          </p:cNvPr>
          <p:cNvSpPr/>
          <p:nvPr/>
        </p:nvSpPr>
        <p:spPr>
          <a:xfrm flipH="1">
            <a:off x="2890157" y="1415143"/>
            <a:ext cx="604157" cy="283028"/>
          </a:xfrm>
          <a:custGeom>
            <a:avLst/>
            <a:gdLst>
              <a:gd name="connsiteX0" fmla="*/ 10885 w 707571"/>
              <a:gd name="connsiteY0" fmla="*/ 0 h 283028"/>
              <a:gd name="connsiteX1" fmla="*/ 446314 w 707571"/>
              <a:gd name="connsiteY1" fmla="*/ 0 h 283028"/>
              <a:gd name="connsiteX2" fmla="*/ 707571 w 707571"/>
              <a:gd name="connsiteY2" fmla="*/ 283028 h 283028"/>
              <a:gd name="connsiteX3" fmla="*/ 0 w 707571"/>
              <a:gd name="connsiteY3" fmla="*/ 272143 h 283028"/>
              <a:gd name="connsiteX4" fmla="*/ 10885 w 707571"/>
              <a:gd name="connsiteY4" fmla="*/ 0 h 28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71" h="283028">
                <a:moveTo>
                  <a:pt x="10885" y="0"/>
                </a:moveTo>
                <a:lnTo>
                  <a:pt x="446314" y="0"/>
                </a:lnTo>
                <a:lnTo>
                  <a:pt x="707571" y="283028"/>
                </a:lnTo>
                <a:lnTo>
                  <a:pt x="0" y="272143"/>
                </a:lnTo>
                <a:lnTo>
                  <a:pt x="10885"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2A87788-6F67-3E49-EF0A-E7132282DBC5}"/>
              </a:ext>
            </a:extLst>
          </p:cNvPr>
          <p:cNvSpPr/>
          <p:nvPr/>
        </p:nvSpPr>
        <p:spPr>
          <a:xfrm>
            <a:off x="2721428" y="1997528"/>
            <a:ext cx="337457" cy="3156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558B798-8CB4-FCE8-2F73-57D26F484B12}"/>
              </a:ext>
            </a:extLst>
          </p:cNvPr>
          <p:cNvSpPr/>
          <p:nvPr/>
        </p:nvSpPr>
        <p:spPr>
          <a:xfrm>
            <a:off x="4218214" y="2015196"/>
            <a:ext cx="337457" cy="3156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58FECA7C-7187-C7A3-E1D0-5AFF985262FB}"/>
              </a:ext>
            </a:extLst>
          </p:cNvPr>
          <p:cNvGrpSpPr/>
          <p:nvPr/>
        </p:nvGrpSpPr>
        <p:grpSpPr>
          <a:xfrm>
            <a:off x="4894035" y="1091330"/>
            <a:ext cx="818517" cy="1239552"/>
            <a:chOff x="6148244" y="1092892"/>
            <a:chExt cx="818517" cy="1239552"/>
          </a:xfrm>
        </p:grpSpPr>
        <p:sp>
          <p:nvSpPr>
            <p:cNvPr id="16" name="Rectangle 15">
              <a:extLst>
                <a:ext uri="{FF2B5EF4-FFF2-40B4-BE49-F238E27FC236}">
                  <a16:creationId xmlns:a16="http://schemas.microsoft.com/office/drawing/2014/main" id="{02022F23-C09B-8959-5DF2-3D4B6BADEE00}"/>
                </a:ext>
              </a:extLst>
            </p:cNvPr>
            <p:cNvSpPr/>
            <p:nvPr/>
          </p:nvSpPr>
          <p:spPr>
            <a:xfrm>
              <a:off x="6148244" y="2128881"/>
              <a:ext cx="547552"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9F05E18-DAAB-AFC2-0320-B0653D461DA1}"/>
                </a:ext>
              </a:extLst>
            </p:cNvPr>
            <p:cNvSpPr/>
            <p:nvPr/>
          </p:nvSpPr>
          <p:spPr>
            <a:xfrm>
              <a:off x="6419209" y="1916248"/>
              <a:ext cx="547552"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06ABED95-9CBC-4AD7-E0CF-A898D39CD13A}"/>
                </a:ext>
              </a:extLst>
            </p:cNvPr>
            <p:cNvSpPr/>
            <p:nvPr/>
          </p:nvSpPr>
          <p:spPr>
            <a:xfrm>
              <a:off x="6148244" y="1716315"/>
              <a:ext cx="547552"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8659E41-0822-4F6D-E0E0-E904E37DFB07}"/>
                </a:ext>
              </a:extLst>
            </p:cNvPr>
            <p:cNvSpPr/>
            <p:nvPr/>
          </p:nvSpPr>
          <p:spPr>
            <a:xfrm>
              <a:off x="6419209" y="1503682"/>
              <a:ext cx="547552"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CB278D9-CDE8-930E-9CBF-E5F33B1E5E1F}"/>
                </a:ext>
              </a:extLst>
            </p:cNvPr>
            <p:cNvSpPr/>
            <p:nvPr/>
          </p:nvSpPr>
          <p:spPr>
            <a:xfrm>
              <a:off x="6148244" y="1294855"/>
              <a:ext cx="547552"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6060770-898E-F08B-4B8C-570EB648E7C1}"/>
                </a:ext>
              </a:extLst>
            </p:cNvPr>
            <p:cNvSpPr/>
            <p:nvPr/>
          </p:nvSpPr>
          <p:spPr>
            <a:xfrm>
              <a:off x="6419209" y="1092892"/>
              <a:ext cx="547552"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592EB1F-5853-72BA-0328-AE4423BC7900}"/>
                </a:ext>
              </a:extLst>
            </p:cNvPr>
            <p:cNvSpPr/>
            <p:nvPr/>
          </p:nvSpPr>
          <p:spPr>
            <a:xfrm>
              <a:off x="6148244" y="1092892"/>
              <a:ext cx="273776" cy="20356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614329B-C2AD-58F0-8002-6BCE80808A68}"/>
                </a:ext>
              </a:extLst>
            </p:cNvPr>
            <p:cNvSpPr/>
            <p:nvPr/>
          </p:nvSpPr>
          <p:spPr>
            <a:xfrm>
              <a:off x="6692985" y="1289198"/>
              <a:ext cx="273776" cy="209220"/>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05DDF77-1CC7-C0B7-3D7A-48DDA81C0BBC}"/>
                </a:ext>
              </a:extLst>
            </p:cNvPr>
            <p:cNvSpPr/>
            <p:nvPr/>
          </p:nvSpPr>
          <p:spPr>
            <a:xfrm>
              <a:off x="6148244" y="1496407"/>
              <a:ext cx="273776" cy="209220"/>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FBFBA98-346C-1CCD-C895-43E3DE5A018E}"/>
                </a:ext>
              </a:extLst>
            </p:cNvPr>
            <p:cNvSpPr/>
            <p:nvPr/>
          </p:nvSpPr>
          <p:spPr>
            <a:xfrm>
              <a:off x="6692985" y="1709978"/>
              <a:ext cx="273776" cy="209220"/>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55DC5CC-E4D6-FA02-CBAF-9BB76E566895}"/>
                </a:ext>
              </a:extLst>
            </p:cNvPr>
            <p:cNvSpPr/>
            <p:nvPr/>
          </p:nvSpPr>
          <p:spPr>
            <a:xfrm>
              <a:off x="6148244" y="1917883"/>
              <a:ext cx="273776" cy="209220"/>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71FA0641-56D9-B7F6-5652-C872CB6FCA97}"/>
                </a:ext>
              </a:extLst>
            </p:cNvPr>
            <p:cNvSpPr/>
            <p:nvPr/>
          </p:nvSpPr>
          <p:spPr>
            <a:xfrm>
              <a:off x="6692985" y="2122264"/>
              <a:ext cx="273776" cy="209220"/>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a:extLst>
              <a:ext uri="{FF2B5EF4-FFF2-40B4-BE49-F238E27FC236}">
                <a16:creationId xmlns:a16="http://schemas.microsoft.com/office/drawing/2014/main" id="{D3217101-653A-2854-F530-AC63594D1A8D}"/>
              </a:ext>
            </a:extLst>
          </p:cNvPr>
          <p:cNvSpPr txBox="1"/>
          <p:nvPr/>
        </p:nvSpPr>
        <p:spPr>
          <a:xfrm>
            <a:off x="273698" y="2729162"/>
            <a:ext cx="7573346" cy="2246769"/>
          </a:xfrm>
          <a:prstGeom prst="rect">
            <a:avLst/>
          </a:prstGeom>
          <a:solidFill>
            <a:srgbClr val="CEFA8E"/>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In this collision it is observed that items that are not restrained in the car keep moving after the collision until they hit something. This shows that bodies in motion remain in motion unless they are acted on by a force.</a:t>
            </a:r>
            <a:endParaRPr lang="en-US" sz="28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96063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E687-EB38-CB7B-E67C-FD463B39E0A3}"/>
              </a:ext>
            </a:extLst>
          </p:cNvPr>
          <p:cNvSpPr>
            <a:spLocks noGrp="1"/>
          </p:cNvSpPr>
          <p:nvPr>
            <p:ph type="title"/>
          </p:nvPr>
        </p:nvSpPr>
        <p:spPr/>
        <p:txBody>
          <a:bodyPr/>
          <a:lstStyle/>
          <a:p>
            <a:r>
              <a:rPr lang="en-GB" dirty="0"/>
              <a:t>Verify 2nd law</a:t>
            </a:r>
            <a:endParaRPr lang="en-US" dirty="0"/>
          </a:p>
        </p:txBody>
      </p:sp>
      <p:sp>
        <p:nvSpPr>
          <p:cNvPr id="29" name="TextBox 28">
            <a:extLst>
              <a:ext uri="{FF2B5EF4-FFF2-40B4-BE49-F238E27FC236}">
                <a16:creationId xmlns:a16="http://schemas.microsoft.com/office/drawing/2014/main" id="{D3217101-653A-2854-F530-AC63594D1A8D}"/>
              </a:ext>
            </a:extLst>
          </p:cNvPr>
          <p:cNvSpPr txBox="1"/>
          <p:nvPr/>
        </p:nvSpPr>
        <p:spPr>
          <a:xfrm>
            <a:off x="254000" y="3169666"/>
            <a:ext cx="8712200" cy="1969770"/>
          </a:xfrm>
          <a:prstGeom prst="rect">
            <a:avLst/>
          </a:prstGeom>
          <a:solidFill>
            <a:srgbClr val="CEFA8E"/>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A force sensor on the front of a 240 g trolly travelling at 2.5 m/s registered a force 1.3 N for 0.46 s when it collided with an obstacle and came to rest. </a:t>
            </a:r>
          </a:p>
          <a:p>
            <a:pPr algn="l">
              <a:spcAft>
                <a:spcPts val="1200"/>
              </a:spcAft>
            </a:pPr>
            <a:r>
              <a:rPr lang="en-GB" sz="2800" dirty="0">
                <a:latin typeface="Arial" panose="020B0604020202020204" pitchFamily="34" charset="0"/>
                <a:cs typeface="Arial" panose="020B0604020202020204" pitchFamily="34" charset="0"/>
              </a:rPr>
              <a:t>Use this data to verify Newton’s 2</a:t>
            </a:r>
            <a:r>
              <a:rPr lang="en-GB" sz="2800" baseline="30000" dirty="0">
                <a:latin typeface="Arial" panose="020B0604020202020204" pitchFamily="34" charset="0"/>
                <a:cs typeface="Arial" panose="020B0604020202020204" pitchFamily="34" charset="0"/>
              </a:rPr>
              <a:t>nd</a:t>
            </a:r>
            <a:r>
              <a:rPr lang="en-GB" sz="2800" dirty="0">
                <a:latin typeface="Arial" panose="020B0604020202020204" pitchFamily="34" charset="0"/>
                <a:cs typeface="Arial" panose="020B0604020202020204" pitchFamily="34" charset="0"/>
              </a:rPr>
              <a:t> law</a:t>
            </a:r>
            <a:endParaRPr lang="en-US" sz="2800" dirty="0" err="1">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DEE1316-2F48-5FA3-2960-9A3E95015F43}"/>
              </a:ext>
            </a:extLst>
          </p:cNvPr>
          <p:cNvSpPr/>
          <p:nvPr/>
        </p:nvSpPr>
        <p:spPr>
          <a:xfrm rot="60000">
            <a:off x="855196" y="2355802"/>
            <a:ext cx="7388583" cy="1364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56F1E50B-7275-8D84-AEA7-811F8ACCC7DE}"/>
              </a:ext>
            </a:extLst>
          </p:cNvPr>
          <p:cNvSpPr/>
          <p:nvPr/>
        </p:nvSpPr>
        <p:spPr>
          <a:xfrm>
            <a:off x="5102128" y="1670521"/>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a:extLst>
              <a:ext uri="{FF2B5EF4-FFF2-40B4-BE49-F238E27FC236}">
                <a16:creationId xmlns:a16="http://schemas.microsoft.com/office/drawing/2014/main" id="{4439AB85-8E5E-CD2B-B426-BEB5EF021FB4}"/>
              </a:ext>
            </a:extLst>
          </p:cNvPr>
          <p:cNvSpPr/>
          <p:nvPr/>
        </p:nvSpPr>
        <p:spPr>
          <a:xfrm>
            <a:off x="5476353" y="1621325"/>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a:extLst>
              <a:ext uri="{FF2B5EF4-FFF2-40B4-BE49-F238E27FC236}">
                <a16:creationId xmlns:a16="http://schemas.microsoft.com/office/drawing/2014/main" id="{3349B93B-F01C-1F6F-41FF-F1504BABDD8A}"/>
              </a:ext>
            </a:extLst>
          </p:cNvPr>
          <p:cNvSpPr/>
          <p:nvPr/>
        </p:nvSpPr>
        <p:spPr>
          <a:xfrm>
            <a:off x="5870097" y="1675038"/>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21CECBAD-CBB9-84FC-79A2-81A72EFC6D0F}"/>
              </a:ext>
            </a:extLst>
          </p:cNvPr>
          <p:cNvSpPr/>
          <p:nvPr/>
        </p:nvSpPr>
        <p:spPr>
          <a:xfrm rot="60000">
            <a:off x="5054316" y="1802884"/>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a:extLst>
              <a:ext uri="{FF2B5EF4-FFF2-40B4-BE49-F238E27FC236}">
                <a16:creationId xmlns:a16="http://schemas.microsoft.com/office/drawing/2014/main" id="{19845765-7671-DCC5-FFB6-5497E38EFED0}"/>
              </a:ext>
            </a:extLst>
          </p:cNvPr>
          <p:cNvSpPr/>
          <p:nvPr/>
        </p:nvSpPr>
        <p:spPr>
          <a:xfrm>
            <a:off x="5102128" y="2100794"/>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a:extLst>
              <a:ext uri="{FF2B5EF4-FFF2-40B4-BE49-F238E27FC236}">
                <a16:creationId xmlns:a16="http://schemas.microsoft.com/office/drawing/2014/main" id="{ABF5FE14-FE10-1464-5F8C-A9A727C5169D}"/>
              </a:ext>
            </a:extLst>
          </p:cNvPr>
          <p:cNvSpPr/>
          <p:nvPr/>
        </p:nvSpPr>
        <p:spPr>
          <a:xfrm>
            <a:off x="5915221" y="2126142"/>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a:extLst>
              <a:ext uri="{FF2B5EF4-FFF2-40B4-BE49-F238E27FC236}">
                <a16:creationId xmlns:a16="http://schemas.microsoft.com/office/drawing/2014/main" id="{DEAA2DE0-D843-A801-3CFE-972EF828F88E}"/>
              </a:ext>
            </a:extLst>
          </p:cNvPr>
          <p:cNvSpPr/>
          <p:nvPr/>
        </p:nvSpPr>
        <p:spPr>
          <a:xfrm>
            <a:off x="6206720" y="1959365"/>
            <a:ext cx="91845" cy="1850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a:extLst>
              <a:ext uri="{FF2B5EF4-FFF2-40B4-BE49-F238E27FC236}">
                <a16:creationId xmlns:a16="http://schemas.microsoft.com/office/drawing/2014/main" id="{025E7EF1-E6BF-B0B5-11F9-C3E01989F795}"/>
              </a:ext>
            </a:extLst>
          </p:cNvPr>
          <p:cNvSpPr/>
          <p:nvPr/>
        </p:nvSpPr>
        <p:spPr>
          <a:xfrm rot="60000">
            <a:off x="6296415" y="1905138"/>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058148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E687-EB38-CB7B-E67C-FD463B39E0A3}"/>
              </a:ext>
            </a:extLst>
          </p:cNvPr>
          <p:cNvSpPr>
            <a:spLocks noGrp="1"/>
          </p:cNvSpPr>
          <p:nvPr>
            <p:ph type="title"/>
          </p:nvPr>
        </p:nvSpPr>
        <p:spPr/>
        <p:txBody>
          <a:bodyPr/>
          <a:lstStyle/>
          <a:p>
            <a:r>
              <a:rPr lang="en-GB" dirty="0"/>
              <a:t>Verify 3rd law</a:t>
            </a:r>
            <a:endParaRPr lang="en-US" dirty="0"/>
          </a:p>
        </p:txBody>
      </p:sp>
      <p:sp>
        <p:nvSpPr>
          <p:cNvPr id="29" name="TextBox 28">
            <a:extLst>
              <a:ext uri="{FF2B5EF4-FFF2-40B4-BE49-F238E27FC236}">
                <a16:creationId xmlns:a16="http://schemas.microsoft.com/office/drawing/2014/main" id="{D3217101-653A-2854-F530-AC63594D1A8D}"/>
              </a:ext>
            </a:extLst>
          </p:cNvPr>
          <p:cNvSpPr txBox="1"/>
          <p:nvPr/>
        </p:nvSpPr>
        <p:spPr>
          <a:xfrm>
            <a:off x="254000" y="3169666"/>
            <a:ext cx="8712200" cy="1384995"/>
          </a:xfrm>
          <a:prstGeom prst="rect">
            <a:avLst/>
          </a:prstGeom>
          <a:solidFill>
            <a:srgbClr val="CEFA8E"/>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A force sensor is attached to the trolley and another to the obstacle. What observation would you make to verify Newton’s 3rd law?</a:t>
            </a:r>
            <a:endParaRPr lang="en-US" sz="2800" dirty="0" err="1">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DEE1316-2F48-5FA3-2960-9A3E95015F43}"/>
              </a:ext>
            </a:extLst>
          </p:cNvPr>
          <p:cNvSpPr/>
          <p:nvPr/>
        </p:nvSpPr>
        <p:spPr>
          <a:xfrm rot="60000">
            <a:off x="777440" y="2355802"/>
            <a:ext cx="7388583" cy="1364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56F1E50B-7275-8D84-AEA7-811F8ACCC7DE}"/>
              </a:ext>
            </a:extLst>
          </p:cNvPr>
          <p:cNvSpPr/>
          <p:nvPr/>
        </p:nvSpPr>
        <p:spPr>
          <a:xfrm>
            <a:off x="5102128" y="1670521"/>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a:extLst>
              <a:ext uri="{FF2B5EF4-FFF2-40B4-BE49-F238E27FC236}">
                <a16:creationId xmlns:a16="http://schemas.microsoft.com/office/drawing/2014/main" id="{4439AB85-8E5E-CD2B-B426-BEB5EF021FB4}"/>
              </a:ext>
            </a:extLst>
          </p:cNvPr>
          <p:cNvSpPr/>
          <p:nvPr/>
        </p:nvSpPr>
        <p:spPr>
          <a:xfrm>
            <a:off x="5476353" y="1621325"/>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a:extLst>
              <a:ext uri="{FF2B5EF4-FFF2-40B4-BE49-F238E27FC236}">
                <a16:creationId xmlns:a16="http://schemas.microsoft.com/office/drawing/2014/main" id="{3349B93B-F01C-1F6F-41FF-F1504BABDD8A}"/>
              </a:ext>
            </a:extLst>
          </p:cNvPr>
          <p:cNvSpPr/>
          <p:nvPr/>
        </p:nvSpPr>
        <p:spPr>
          <a:xfrm>
            <a:off x="5870097" y="1675038"/>
            <a:ext cx="317497" cy="3316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21CECBAD-CBB9-84FC-79A2-81A72EFC6D0F}"/>
              </a:ext>
            </a:extLst>
          </p:cNvPr>
          <p:cNvSpPr/>
          <p:nvPr/>
        </p:nvSpPr>
        <p:spPr>
          <a:xfrm rot="60000">
            <a:off x="5054316" y="1802884"/>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a:extLst>
              <a:ext uri="{FF2B5EF4-FFF2-40B4-BE49-F238E27FC236}">
                <a16:creationId xmlns:a16="http://schemas.microsoft.com/office/drawing/2014/main" id="{19845765-7671-DCC5-FFB6-5497E38EFED0}"/>
              </a:ext>
            </a:extLst>
          </p:cNvPr>
          <p:cNvSpPr/>
          <p:nvPr/>
        </p:nvSpPr>
        <p:spPr>
          <a:xfrm>
            <a:off x="5102128" y="2100794"/>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a:extLst>
              <a:ext uri="{FF2B5EF4-FFF2-40B4-BE49-F238E27FC236}">
                <a16:creationId xmlns:a16="http://schemas.microsoft.com/office/drawing/2014/main" id="{ABF5FE14-FE10-1464-5F8C-A9A727C5169D}"/>
              </a:ext>
            </a:extLst>
          </p:cNvPr>
          <p:cNvSpPr/>
          <p:nvPr/>
        </p:nvSpPr>
        <p:spPr>
          <a:xfrm>
            <a:off x="5915221" y="2126142"/>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a:extLst>
              <a:ext uri="{FF2B5EF4-FFF2-40B4-BE49-F238E27FC236}">
                <a16:creationId xmlns:a16="http://schemas.microsoft.com/office/drawing/2014/main" id="{DEAA2DE0-D843-A801-3CFE-972EF828F88E}"/>
              </a:ext>
            </a:extLst>
          </p:cNvPr>
          <p:cNvSpPr/>
          <p:nvPr/>
        </p:nvSpPr>
        <p:spPr>
          <a:xfrm>
            <a:off x="6206720" y="1959365"/>
            <a:ext cx="91845" cy="1850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a:extLst>
              <a:ext uri="{FF2B5EF4-FFF2-40B4-BE49-F238E27FC236}">
                <a16:creationId xmlns:a16="http://schemas.microsoft.com/office/drawing/2014/main" id="{025E7EF1-E6BF-B0B5-11F9-C3E01989F795}"/>
              </a:ext>
            </a:extLst>
          </p:cNvPr>
          <p:cNvSpPr/>
          <p:nvPr/>
        </p:nvSpPr>
        <p:spPr>
          <a:xfrm rot="60000">
            <a:off x="6419658" y="1905137"/>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Rectangle 3">
            <a:extLst>
              <a:ext uri="{FF2B5EF4-FFF2-40B4-BE49-F238E27FC236}">
                <a16:creationId xmlns:a16="http://schemas.microsoft.com/office/drawing/2014/main" id="{88695B57-3BE2-990A-F69D-E5DAA880E61A}"/>
              </a:ext>
            </a:extLst>
          </p:cNvPr>
          <p:cNvSpPr/>
          <p:nvPr/>
        </p:nvSpPr>
        <p:spPr>
          <a:xfrm>
            <a:off x="6323725" y="1959365"/>
            <a:ext cx="91845" cy="18500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870302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3187-DE66-82B0-2221-743935DA8CC5}"/>
              </a:ext>
            </a:extLst>
          </p:cNvPr>
          <p:cNvSpPr>
            <a:spLocks noGrp="1"/>
          </p:cNvSpPr>
          <p:nvPr>
            <p:ph type="title"/>
          </p:nvPr>
        </p:nvSpPr>
        <p:spPr>
          <a:xfrm>
            <a:off x="1549535" y="1270724"/>
            <a:ext cx="6044930" cy="1319837"/>
          </a:xfrm>
        </p:spPr>
        <p:txBody>
          <a:bodyPr>
            <a:normAutofit/>
          </a:bodyPr>
          <a:lstStyle/>
          <a:p>
            <a:r>
              <a:rPr lang="en-GB" dirty="0"/>
              <a:t>Force diagrams and force types</a:t>
            </a:r>
          </a:p>
        </p:txBody>
      </p:sp>
      <p:sp>
        <p:nvSpPr>
          <p:cNvPr id="3" name="TextBox 2">
            <a:extLst>
              <a:ext uri="{FF2B5EF4-FFF2-40B4-BE49-F238E27FC236}">
                <a16:creationId xmlns:a16="http://schemas.microsoft.com/office/drawing/2014/main" id="{D11F2A42-3439-67DA-09EB-F373025F96FA}"/>
              </a:ext>
            </a:extLst>
          </p:cNvPr>
          <p:cNvSpPr txBox="1"/>
          <p:nvPr/>
        </p:nvSpPr>
        <p:spPr>
          <a:xfrm>
            <a:off x="6062728" y="2806433"/>
            <a:ext cx="2204450" cy="3447098"/>
          </a:xfrm>
          <a:prstGeom prst="rect">
            <a:avLst/>
          </a:prstGeom>
          <a:noFill/>
        </p:spPr>
        <p:txBody>
          <a:bodyPr wrap="none" rtlCol="0">
            <a:spAutoFit/>
          </a:bodyPr>
          <a:lstStyle/>
          <a:p>
            <a:pPr>
              <a:spcAft>
                <a:spcPts val="1200"/>
              </a:spcAft>
            </a:pPr>
            <a:r>
              <a:rPr lang="en-GB" sz="2800" dirty="0"/>
              <a:t>Gravitational</a:t>
            </a:r>
            <a:endParaRPr lang="en-GB" sz="2800" dirty="0">
              <a:latin typeface="Arial" panose="020B0604020202020204" pitchFamily="34" charset="0"/>
              <a:cs typeface="Arial" panose="020B0604020202020204" pitchFamily="34" charset="0"/>
            </a:endParaRPr>
          </a:p>
          <a:p>
            <a:pPr algn="l">
              <a:spcAft>
                <a:spcPts val="1200"/>
              </a:spcAft>
            </a:pPr>
            <a:r>
              <a:rPr lang="en-GB" sz="2800" dirty="0">
                <a:latin typeface="Arial" panose="020B0604020202020204" pitchFamily="34" charset="0"/>
                <a:cs typeface="Arial" panose="020B0604020202020204" pitchFamily="34" charset="0"/>
              </a:rPr>
              <a:t>Frictional</a:t>
            </a:r>
          </a:p>
          <a:p>
            <a:pPr algn="l">
              <a:spcAft>
                <a:spcPts val="1200"/>
              </a:spcAft>
            </a:pPr>
            <a:r>
              <a:rPr lang="en-GB" sz="2800" dirty="0">
                <a:latin typeface="Arial" panose="020B0604020202020204" pitchFamily="34" charset="0"/>
                <a:cs typeface="Arial" panose="020B0604020202020204" pitchFamily="34" charset="0"/>
              </a:rPr>
              <a:t>Normal</a:t>
            </a:r>
          </a:p>
          <a:p>
            <a:pPr>
              <a:spcAft>
                <a:spcPts val="1200"/>
              </a:spcAft>
            </a:pPr>
            <a:r>
              <a:rPr lang="en-GB" sz="2800" dirty="0"/>
              <a:t>Resistant, </a:t>
            </a:r>
          </a:p>
          <a:p>
            <a:pPr>
              <a:spcAft>
                <a:spcPts val="1200"/>
              </a:spcAft>
            </a:pPr>
            <a:r>
              <a:rPr lang="en-GB" sz="2800" dirty="0"/>
              <a:t>Tension, </a:t>
            </a:r>
          </a:p>
          <a:p>
            <a:pPr>
              <a:spcAft>
                <a:spcPts val="1200"/>
              </a:spcAft>
            </a:pPr>
            <a:r>
              <a:rPr lang="en-GB" sz="2800" dirty="0"/>
              <a:t>Buoyancy, </a:t>
            </a:r>
          </a:p>
        </p:txBody>
      </p:sp>
      <p:grpSp>
        <p:nvGrpSpPr>
          <p:cNvPr id="30" name="Group 29">
            <a:extLst>
              <a:ext uri="{FF2B5EF4-FFF2-40B4-BE49-F238E27FC236}">
                <a16:creationId xmlns:a16="http://schemas.microsoft.com/office/drawing/2014/main" id="{DB918B89-7481-77DF-5EF8-E7CF39567387}"/>
              </a:ext>
            </a:extLst>
          </p:cNvPr>
          <p:cNvGrpSpPr/>
          <p:nvPr/>
        </p:nvGrpSpPr>
        <p:grpSpPr>
          <a:xfrm rot="20890325">
            <a:off x="3058119" y="3593488"/>
            <a:ext cx="1502028" cy="1603338"/>
            <a:chOff x="1224662" y="3305529"/>
            <a:chExt cx="1277457" cy="1363620"/>
          </a:xfrm>
        </p:grpSpPr>
        <p:grpSp>
          <p:nvGrpSpPr>
            <p:cNvPr id="31" name="Group 30">
              <a:extLst>
                <a:ext uri="{FF2B5EF4-FFF2-40B4-BE49-F238E27FC236}">
                  <a16:creationId xmlns:a16="http://schemas.microsoft.com/office/drawing/2014/main" id="{3EC94C4D-40D3-ABDE-2091-8A1F23046E4C}"/>
                </a:ext>
              </a:extLst>
            </p:cNvPr>
            <p:cNvGrpSpPr/>
            <p:nvPr/>
          </p:nvGrpSpPr>
          <p:grpSpPr>
            <a:xfrm>
              <a:off x="1224662" y="3901655"/>
              <a:ext cx="1277457" cy="767494"/>
              <a:chOff x="2856865" y="1259840"/>
              <a:chExt cx="2849245" cy="1711821"/>
            </a:xfrm>
          </p:grpSpPr>
          <p:sp>
            <p:nvSpPr>
              <p:cNvPr id="36" name="Oval 35">
                <a:extLst>
                  <a:ext uri="{FF2B5EF4-FFF2-40B4-BE49-F238E27FC236}">
                    <a16:creationId xmlns:a16="http://schemas.microsoft.com/office/drawing/2014/main" id="{5D5148DA-43DC-6D64-F7C6-FBCBF13D4A3A}"/>
                  </a:ext>
                </a:extLst>
              </p:cNvPr>
              <p:cNvSpPr/>
              <p:nvPr/>
            </p:nvSpPr>
            <p:spPr>
              <a:xfrm>
                <a:off x="2856865" y="1975981"/>
                <a:ext cx="995680" cy="995680"/>
              </a:xfrm>
              <a:prstGeom prst="ellips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Oval 36">
                <a:extLst>
                  <a:ext uri="{FF2B5EF4-FFF2-40B4-BE49-F238E27FC236}">
                    <a16:creationId xmlns:a16="http://schemas.microsoft.com/office/drawing/2014/main" id="{865E3533-295A-8EFE-70D6-2F822A1E949B}"/>
                  </a:ext>
                </a:extLst>
              </p:cNvPr>
              <p:cNvSpPr/>
              <p:nvPr/>
            </p:nvSpPr>
            <p:spPr>
              <a:xfrm>
                <a:off x="4710430" y="1936768"/>
                <a:ext cx="995680" cy="995680"/>
              </a:xfrm>
              <a:prstGeom prst="ellips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38" name="Freeform: Shape 37">
                <a:extLst>
                  <a:ext uri="{FF2B5EF4-FFF2-40B4-BE49-F238E27FC236}">
                    <a16:creationId xmlns:a16="http://schemas.microsoft.com/office/drawing/2014/main" id="{83887C27-06C1-88F4-1CCF-5FE573062DB2}"/>
                  </a:ext>
                </a:extLst>
              </p:cNvPr>
              <p:cNvSpPr/>
              <p:nvPr/>
            </p:nvSpPr>
            <p:spPr>
              <a:xfrm>
                <a:off x="4429760" y="1259840"/>
                <a:ext cx="772160" cy="1198880"/>
              </a:xfrm>
              <a:custGeom>
                <a:avLst/>
                <a:gdLst>
                  <a:gd name="connsiteX0" fmla="*/ 772160 w 772160"/>
                  <a:gd name="connsiteY0" fmla="*/ 1198880 h 1198880"/>
                  <a:gd name="connsiteX1" fmla="*/ 284480 w 772160"/>
                  <a:gd name="connsiteY1" fmla="*/ 274320 h 1198880"/>
                  <a:gd name="connsiteX2" fmla="*/ 325120 w 772160"/>
                  <a:gd name="connsiteY2" fmla="*/ 10160 h 1198880"/>
                  <a:gd name="connsiteX3" fmla="*/ 0 w 772160"/>
                  <a:gd name="connsiteY3" fmla="*/ 0 h 1198880"/>
                </a:gdLst>
                <a:ahLst/>
                <a:cxnLst>
                  <a:cxn ang="0">
                    <a:pos x="connsiteX0" y="connsiteY0"/>
                  </a:cxn>
                  <a:cxn ang="0">
                    <a:pos x="connsiteX1" y="connsiteY1"/>
                  </a:cxn>
                  <a:cxn ang="0">
                    <a:pos x="connsiteX2" y="connsiteY2"/>
                  </a:cxn>
                  <a:cxn ang="0">
                    <a:pos x="connsiteX3" y="connsiteY3"/>
                  </a:cxn>
                </a:cxnLst>
                <a:rect l="l" t="t" r="r" b="b"/>
                <a:pathLst>
                  <a:path w="772160" h="1198880">
                    <a:moveTo>
                      <a:pt x="772160" y="1198880"/>
                    </a:moveTo>
                    <a:lnTo>
                      <a:pt x="284480" y="274320"/>
                    </a:lnTo>
                    <a:lnTo>
                      <a:pt x="325120" y="10160"/>
                    </a:lnTo>
                    <a:lnTo>
                      <a:pt x="0" y="0"/>
                    </a:ln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C2827BA5-4E9B-9CFB-0589-3D48978BF900}"/>
                  </a:ext>
                </a:extLst>
              </p:cNvPr>
              <p:cNvCxnSpPr>
                <a:cxnSpLocks/>
              </p:cNvCxnSpPr>
              <p:nvPr/>
            </p:nvCxnSpPr>
            <p:spPr>
              <a:xfrm>
                <a:off x="3669956" y="1428004"/>
                <a:ext cx="456274" cy="107976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EF9E105-C319-07C0-8E3E-E69E8C15F39E}"/>
                  </a:ext>
                </a:extLst>
              </p:cNvPr>
              <p:cNvCxnSpPr>
                <a:cxnSpLocks/>
              </p:cNvCxnSpPr>
              <p:nvPr/>
            </p:nvCxnSpPr>
            <p:spPr>
              <a:xfrm>
                <a:off x="3728720" y="1662448"/>
                <a:ext cx="1046974"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CA3C3208-0BCA-1B5E-8671-854C948B6D22}"/>
                  </a:ext>
                </a:extLst>
              </p:cNvPr>
              <p:cNvSpPr/>
              <p:nvPr/>
            </p:nvSpPr>
            <p:spPr>
              <a:xfrm>
                <a:off x="3376930" y="1311147"/>
                <a:ext cx="548640" cy="233714"/>
              </a:xfrm>
              <a:custGeom>
                <a:avLst/>
                <a:gdLst>
                  <a:gd name="connsiteX0" fmla="*/ 20320 w 1341120"/>
                  <a:gd name="connsiteY0" fmla="*/ 0 h 406400"/>
                  <a:gd name="connsiteX1" fmla="*/ 1341120 w 1341120"/>
                  <a:gd name="connsiteY1" fmla="*/ 0 h 406400"/>
                  <a:gd name="connsiteX2" fmla="*/ 1249680 w 1341120"/>
                  <a:gd name="connsiteY2" fmla="*/ 193040 h 406400"/>
                  <a:gd name="connsiteX3" fmla="*/ 162560 w 1341120"/>
                  <a:gd name="connsiteY3" fmla="*/ 406400 h 406400"/>
                  <a:gd name="connsiteX4" fmla="*/ 0 w 1341120"/>
                  <a:gd name="connsiteY4" fmla="*/ 203200 h 406400"/>
                  <a:gd name="connsiteX5" fmla="*/ 20320 w 1341120"/>
                  <a:gd name="connsiteY5"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406400">
                    <a:moveTo>
                      <a:pt x="20320" y="0"/>
                    </a:moveTo>
                    <a:lnTo>
                      <a:pt x="1341120" y="0"/>
                    </a:lnTo>
                    <a:lnTo>
                      <a:pt x="1249680" y="193040"/>
                    </a:lnTo>
                    <a:lnTo>
                      <a:pt x="162560" y="406400"/>
                    </a:lnTo>
                    <a:lnTo>
                      <a:pt x="0" y="203200"/>
                    </a:lnTo>
                    <a:lnTo>
                      <a:pt x="20320" y="0"/>
                    </a:lnTo>
                    <a:close/>
                  </a:path>
                </a:pathLst>
              </a:custGeom>
              <a:solidFill>
                <a:schemeClr val="tx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3B8E5F9A-5CDF-F0D3-42AF-079B2BE8F4A7}"/>
                  </a:ext>
                </a:extLst>
              </p:cNvPr>
              <p:cNvCxnSpPr>
                <a:cxnSpLocks/>
              </p:cNvCxnSpPr>
              <p:nvPr/>
            </p:nvCxnSpPr>
            <p:spPr>
              <a:xfrm flipV="1">
                <a:off x="3387090" y="1666308"/>
                <a:ext cx="397510" cy="77216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526273-CF1F-9678-2C4C-6F408B09FDFE}"/>
                  </a:ext>
                </a:extLst>
              </p:cNvPr>
              <p:cNvCxnSpPr>
                <a:cxnSpLocks/>
              </p:cNvCxnSpPr>
              <p:nvPr/>
            </p:nvCxnSpPr>
            <p:spPr>
              <a:xfrm flipH="1">
                <a:off x="4156075" y="1823887"/>
                <a:ext cx="755703" cy="70231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61291FA9-03A4-0FD3-7FA4-E5FC19E7AA89}"/>
                  </a:ext>
                </a:extLst>
              </p:cNvPr>
              <p:cNvSpPr/>
              <p:nvPr/>
            </p:nvSpPr>
            <p:spPr>
              <a:xfrm>
                <a:off x="3976748" y="2361681"/>
                <a:ext cx="312042" cy="312042"/>
              </a:xfrm>
              <a:prstGeom prst="ellipse">
                <a:avLst/>
              </a:prstGeom>
              <a:solidFill>
                <a:schemeClr val="bg1">
                  <a:lumMod val="9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0534D338-516B-56D0-0755-F6A4C902AE96}"/>
                  </a:ext>
                </a:extLst>
              </p:cNvPr>
              <p:cNvCxnSpPr>
                <a:cxnSpLocks/>
              </p:cNvCxnSpPr>
              <p:nvPr/>
            </p:nvCxnSpPr>
            <p:spPr>
              <a:xfrm>
                <a:off x="3410171" y="2450755"/>
                <a:ext cx="745904" cy="6694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21DFB06E-E398-77BE-5B45-CE4FF172CCBA}"/>
                </a:ext>
              </a:extLst>
            </p:cNvPr>
            <p:cNvGrpSpPr/>
            <p:nvPr/>
          </p:nvGrpSpPr>
          <p:grpSpPr>
            <a:xfrm>
              <a:off x="1442288" y="3305529"/>
              <a:ext cx="672262" cy="1122832"/>
              <a:chOff x="1442288" y="3305529"/>
              <a:chExt cx="672262" cy="1122832"/>
            </a:xfrm>
          </p:grpSpPr>
          <p:sp>
            <p:nvSpPr>
              <p:cNvPr id="33" name="Freeform: Shape 32">
                <a:extLst>
                  <a:ext uri="{FF2B5EF4-FFF2-40B4-BE49-F238E27FC236}">
                    <a16:creationId xmlns:a16="http://schemas.microsoft.com/office/drawing/2014/main" id="{3E5C21CF-9BDF-5E39-8B08-AEEDD7B66CBA}"/>
                  </a:ext>
                </a:extLst>
              </p:cNvPr>
              <p:cNvSpPr/>
              <p:nvPr/>
            </p:nvSpPr>
            <p:spPr>
              <a:xfrm>
                <a:off x="1442288" y="3473956"/>
                <a:ext cx="498415" cy="954405"/>
              </a:xfrm>
              <a:custGeom>
                <a:avLst/>
                <a:gdLst>
                  <a:gd name="connsiteX0" fmla="*/ 431800 w 609600"/>
                  <a:gd name="connsiteY0" fmla="*/ 704850 h 1035050"/>
                  <a:gd name="connsiteX1" fmla="*/ 22225 w 609600"/>
                  <a:gd name="connsiteY1" fmla="*/ 530225 h 1035050"/>
                  <a:gd name="connsiteX2" fmla="*/ 6350 w 609600"/>
                  <a:gd name="connsiteY2" fmla="*/ 466725 h 1035050"/>
                  <a:gd name="connsiteX3" fmla="*/ 0 w 609600"/>
                  <a:gd name="connsiteY3" fmla="*/ 466725 h 1035050"/>
                  <a:gd name="connsiteX4" fmla="*/ 0 w 609600"/>
                  <a:gd name="connsiteY4" fmla="*/ 466725 h 1035050"/>
                  <a:gd name="connsiteX5" fmla="*/ 34925 w 609600"/>
                  <a:gd name="connsiteY5" fmla="*/ 396875 h 1035050"/>
                  <a:gd name="connsiteX6" fmla="*/ 438150 w 609600"/>
                  <a:gd name="connsiteY6" fmla="*/ 9525 h 1035050"/>
                  <a:gd name="connsiteX7" fmla="*/ 527050 w 609600"/>
                  <a:gd name="connsiteY7" fmla="*/ 0 h 1035050"/>
                  <a:gd name="connsiteX8" fmla="*/ 603250 w 609600"/>
                  <a:gd name="connsiteY8" fmla="*/ 41275 h 1035050"/>
                  <a:gd name="connsiteX9" fmla="*/ 609600 w 609600"/>
                  <a:gd name="connsiteY9" fmla="*/ 142875 h 1035050"/>
                  <a:gd name="connsiteX10" fmla="*/ 285750 w 609600"/>
                  <a:gd name="connsiteY10" fmla="*/ 473075 h 1035050"/>
                  <a:gd name="connsiteX11" fmla="*/ 577850 w 609600"/>
                  <a:gd name="connsiteY11" fmla="*/ 679450 h 1035050"/>
                  <a:gd name="connsiteX12" fmla="*/ 403225 w 609600"/>
                  <a:gd name="connsiteY12" fmla="*/ 898525 h 1035050"/>
                  <a:gd name="connsiteX13" fmla="*/ 527050 w 609600"/>
                  <a:gd name="connsiteY13" fmla="*/ 968375 h 1035050"/>
                  <a:gd name="connsiteX14" fmla="*/ 488950 w 609600"/>
                  <a:gd name="connsiteY14" fmla="*/ 1035050 h 1035050"/>
                  <a:gd name="connsiteX15" fmla="*/ 298450 w 609600"/>
                  <a:gd name="connsiteY15" fmla="*/ 914400 h 1035050"/>
                  <a:gd name="connsiteX16" fmla="*/ 431800 w 609600"/>
                  <a:gd name="connsiteY16" fmla="*/ 704850 h 103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 h="1035050">
                    <a:moveTo>
                      <a:pt x="431800" y="704850"/>
                    </a:moveTo>
                    <a:lnTo>
                      <a:pt x="22225" y="530225"/>
                    </a:lnTo>
                    <a:cubicBezTo>
                      <a:pt x="19393" y="511817"/>
                      <a:pt x="18612" y="483892"/>
                      <a:pt x="6350" y="466725"/>
                    </a:cubicBezTo>
                    <a:cubicBezTo>
                      <a:pt x="5120" y="465003"/>
                      <a:pt x="2117" y="466725"/>
                      <a:pt x="0" y="466725"/>
                    </a:cubicBezTo>
                    <a:lnTo>
                      <a:pt x="0" y="466725"/>
                    </a:lnTo>
                    <a:lnTo>
                      <a:pt x="34925" y="396875"/>
                    </a:lnTo>
                    <a:lnTo>
                      <a:pt x="438150" y="9525"/>
                    </a:lnTo>
                    <a:lnTo>
                      <a:pt x="527050" y="0"/>
                    </a:lnTo>
                    <a:lnTo>
                      <a:pt x="603250" y="41275"/>
                    </a:lnTo>
                    <a:lnTo>
                      <a:pt x="609600" y="142875"/>
                    </a:lnTo>
                    <a:lnTo>
                      <a:pt x="285750" y="473075"/>
                    </a:lnTo>
                    <a:lnTo>
                      <a:pt x="577850" y="679450"/>
                    </a:lnTo>
                    <a:lnTo>
                      <a:pt x="403225" y="898525"/>
                    </a:lnTo>
                    <a:lnTo>
                      <a:pt x="527050" y="968375"/>
                    </a:lnTo>
                    <a:lnTo>
                      <a:pt x="488950" y="1035050"/>
                    </a:lnTo>
                    <a:lnTo>
                      <a:pt x="298450" y="914400"/>
                    </a:lnTo>
                    <a:lnTo>
                      <a:pt x="431800" y="704850"/>
                    </a:lnTo>
                    <a:close/>
                  </a:path>
                </a:pathLst>
              </a:custGeom>
              <a:solidFill>
                <a:schemeClr val="bg1"/>
              </a:solid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5EB09111-040C-88D9-0067-BE2093C9E3C4}"/>
                  </a:ext>
                </a:extLst>
              </p:cNvPr>
              <p:cNvSpPr/>
              <p:nvPr/>
            </p:nvSpPr>
            <p:spPr>
              <a:xfrm>
                <a:off x="1790700" y="3596217"/>
                <a:ext cx="323850" cy="321733"/>
              </a:xfrm>
              <a:custGeom>
                <a:avLst/>
                <a:gdLst>
                  <a:gd name="connsiteX0" fmla="*/ 91016 w 315383"/>
                  <a:gd name="connsiteY0" fmla="*/ 0 h 368300"/>
                  <a:gd name="connsiteX1" fmla="*/ 158750 w 315383"/>
                  <a:gd name="connsiteY1" fmla="*/ 234950 h 368300"/>
                  <a:gd name="connsiteX2" fmla="*/ 315383 w 315383"/>
                  <a:gd name="connsiteY2" fmla="*/ 336550 h 368300"/>
                  <a:gd name="connsiteX3" fmla="*/ 194733 w 315383"/>
                  <a:gd name="connsiteY3" fmla="*/ 368300 h 368300"/>
                  <a:gd name="connsiteX4" fmla="*/ 74083 w 315383"/>
                  <a:gd name="connsiteY4" fmla="*/ 279400 h 368300"/>
                  <a:gd name="connsiteX5" fmla="*/ 0 w 315383"/>
                  <a:gd name="connsiteY5" fmla="*/ 2117 h 368300"/>
                  <a:gd name="connsiteX0" fmla="*/ 101599 w 315383"/>
                  <a:gd name="connsiteY0" fmla="*/ 44450 h 366183"/>
                  <a:gd name="connsiteX1" fmla="*/ 158750 w 315383"/>
                  <a:gd name="connsiteY1" fmla="*/ 232833 h 366183"/>
                  <a:gd name="connsiteX2" fmla="*/ 315383 w 315383"/>
                  <a:gd name="connsiteY2" fmla="*/ 334433 h 366183"/>
                  <a:gd name="connsiteX3" fmla="*/ 194733 w 315383"/>
                  <a:gd name="connsiteY3" fmla="*/ 366183 h 366183"/>
                  <a:gd name="connsiteX4" fmla="*/ 74083 w 315383"/>
                  <a:gd name="connsiteY4" fmla="*/ 277283 h 366183"/>
                  <a:gd name="connsiteX5" fmla="*/ 0 w 315383"/>
                  <a:gd name="connsiteY5" fmla="*/ 0 h 366183"/>
                  <a:gd name="connsiteX0" fmla="*/ 110066 w 323850"/>
                  <a:gd name="connsiteY0" fmla="*/ 0 h 321733"/>
                  <a:gd name="connsiteX1" fmla="*/ 167217 w 323850"/>
                  <a:gd name="connsiteY1" fmla="*/ 188383 h 321733"/>
                  <a:gd name="connsiteX2" fmla="*/ 323850 w 323850"/>
                  <a:gd name="connsiteY2" fmla="*/ 289983 h 321733"/>
                  <a:gd name="connsiteX3" fmla="*/ 203200 w 323850"/>
                  <a:gd name="connsiteY3" fmla="*/ 321733 h 321733"/>
                  <a:gd name="connsiteX4" fmla="*/ 82550 w 323850"/>
                  <a:gd name="connsiteY4" fmla="*/ 232833 h 321733"/>
                  <a:gd name="connsiteX5" fmla="*/ 0 w 323850"/>
                  <a:gd name="connsiteY5" fmla="*/ 1270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50" h="321733">
                    <a:moveTo>
                      <a:pt x="110066" y="0"/>
                    </a:moveTo>
                    <a:lnTo>
                      <a:pt x="167217" y="188383"/>
                    </a:lnTo>
                    <a:lnTo>
                      <a:pt x="323850" y="289983"/>
                    </a:lnTo>
                    <a:lnTo>
                      <a:pt x="203200" y="321733"/>
                    </a:lnTo>
                    <a:lnTo>
                      <a:pt x="82550" y="232833"/>
                    </a:lnTo>
                    <a:lnTo>
                      <a:pt x="0" y="12700"/>
                    </a:lnTo>
                  </a:path>
                </a:pathLst>
              </a:custGeom>
              <a:solidFill>
                <a:schemeClr val="bg1"/>
              </a:solid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98324057-1DA7-952A-F2F1-0D281B9C9623}"/>
                  </a:ext>
                </a:extLst>
              </p:cNvPr>
              <p:cNvSpPr/>
              <p:nvPr/>
            </p:nvSpPr>
            <p:spPr>
              <a:xfrm>
                <a:off x="1878368" y="3305529"/>
                <a:ext cx="230016" cy="229557"/>
              </a:xfrm>
              <a:prstGeom prst="ellipse">
                <a:avLst/>
              </a:prstGeom>
              <a:solidFill>
                <a:schemeClr val="bg1"/>
              </a:solid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25" name="Straight Connector 24">
            <a:extLst>
              <a:ext uri="{FF2B5EF4-FFF2-40B4-BE49-F238E27FC236}">
                <a16:creationId xmlns:a16="http://schemas.microsoft.com/office/drawing/2014/main" id="{45ECB5C2-A168-752D-4F11-1DE087E82E0C}"/>
              </a:ext>
            </a:extLst>
          </p:cNvPr>
          <p:cNvCxnSpPr/>
          <p:nvPr/>
        </p:nvCxnSpPr>
        <p:spPr>
          <a:xfrm flipV="1">
            <a:off x="2970982" y="4876610"/>
            <a:ext cx="2196005" cy="51584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6" name="Arrow: Down 25">
            <a:extLst>
              <a:ext uri="{FF2B5EF4-FFF2-40B4-BE49-F238E27FC236}">
                <a16:creationId xmlns:a16="http://schemas.microsoft.com/office/drawing/2014/main" id="{6397FAAF-EC3A-D3B2-97D8-CD3AD8835F5A}"/>
              </a:ext>
            </a:extLst>
          </p:cNvPr>
          <p:cNvSpPr/>
          <p:nvPr/>
        </p:nvSpPr>
        <p:spPr>
          <a:xfrm rot="20488555" flipV="1">
            <a:off x="3243911" y="2768653"/>
            <a:ext cx="254012" cy="1150539"/>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7B5DF47B-2189-DE3C-80BE-A042895B5273}"/>
              </a:ext>
            </a:extLst>
          </p:cNvPr>
          <p:cNvSpPr/>
          <p:nvPr/>
        </p:nvSpPr>
        <p:spPr>
          <a:xfrm>
            <a:off x="3737980" y="5102992"/>
            <a:ext cx="254012" cy="1150539"/>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F33D084D-423F-6C39-5D4B-238B8B0FA18F}"/>
              </a:ext>
            </a:extLst>
          </p:cNvPr>
          <p:cNvSpPr/>
          <p:nvPr/>
        </p:nvSpPr>
        <p:spPr>
          <a:xfrm rot="4355183">
            <a:off x="4606056" y="4016201"/>
            <a:ext cx="279193" cy="392918"/>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32E1422E-2831-87BE-C80B-49137F639339}"/>
              </a:ext>
            </a:extLst>
          </p:cNvPr>
          <p:cNvSpPr/>
          <p:nvPr/>
        </p:nvSpPr>
        <p:spPr>
          <a:xfrm rot="15136806">
            <a:off x="2844641" y="5160513"/>
            <a:ext cx="252888" cy="478556"/>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2493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8F8FE-B6C1-09C7-4842-4B5A601A93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4B0573-E69D-6A71-9943-514977F95CA1}"/>
              </a:ext>
            </a:extLst>
          </p:cNvPr>
          <p:cNvSpPr>
            <a:spLocks noGrp="1"/>
          </p:cNvSpPr>
          <p:nvPr>
            <p:ph type="title"/>
          </p:nvPr>
        </p:nvSpPr>
        <p:spPr/>
        <p:txBody>
          <a:bodyPr/>
          <a:lstStyle/>
          <a:p>
            <a:r>
              <a:rPr lang="en-GB" dirty="0"/>
              <a:t>What is a force diagram? </a:t>
            </a:r>
          </a:p>
        </p:txBody>
      </p:sp>
      <p:sp>
        <p:nvSpPr>
          <p:cNvPr id="2" name="TextBox 1">
            <a:extLst>
              <a:ext uri="{FF2B5EF4-FFF2-40B4-BE49-F238E27FC236}">
                <a16:creationId xmlns:a16="http://schemas.microsoft.com/office/drawing/2014/main" id="{AAE791DC-CB30-C004-D8E3-C500F5E84276}"/>
              </a:ext>
            </a:extLst>
          </p:cNvPr>
          <p:cNvSpPr txBox="1"/>
          <p:nvPr/>
        </p:nvSpPr>
        <p:spPr>
          <a:xfrm>
            <a:off x="401401" y="1014427"/>
            <a:ext cx="8404698" cy="954107"/>
          </a:xfrm>
          <a:prstGeom prst="rect">
            <a:avLst/>
          </a:prstGeom>
          <a:solidFill>
            <a:srgbClr val="FFFF99"/>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A diagram which shows all the forces acting on a body.</a:t>
            </a:r>
          </a:p>
        </p:txBody>
      </p:sp>
      <p:grpSp>
        <p:nvGrpSpPr>
          <p:cNvPr id="20" name="Group 19">
            <a:extLst>
              <a:ext uri="{FF2B5EF4-FFF2-40B4-BE49-F238E27FC236}">
                <a16:creationId xmlns:a16="http://schemas.microsoft.com/office/drawing/2014/main" id="{AA26B715-C13A-B861-6C66-BD808D66C4FD}"/>
              </a:ext>
            </a:extLst>
          </p:cNvPr>
          <p:cNvGrpSpPr/>
          <p:nvPr/>
        </p:nvGrpSpPr>
        <p:grpSpPr>
          <a:xfrm rot="20890325">
            <a:off x="3949032" y="3183530"/>
            <a:ext cx="1502028" cy="1603338"/>
            <a:chOff x="1224662" y="3305529"/>
            <a:chExt cx="1277457" cy="1363620"/>
          </a:xfrm>
        </p:grpSpPr>
        <p:grpSp>
          <p:nvGrpSpPr>
            <p:cNvPr id="21" name="Group 20">
              <a:extLst>
                <a:ext uri="{FF2B5EF4-FFF2-40B4-BE49-F238E27FC236}">
                  <a16:creationId xmlns:a16="http://schemas.microsoft.com/office/drawing/2014/main" id="{E196D8A6-4D56-5AF7-4F31-82877B9A8AC8}"/>
                </a:ext>
              </a:extLst>
            </p:cNvPr>
            <p:cNvGrpSpPr/>
            <p:nvPr/>
          </p:nvGrpSpPr>
          <p:grpSpPr>
            <a:xfrm>
              <a:off x="1224662" y="3901655"/>
              <a:ext cx="1277457" cy="767494"/>
              <a:chOff x="2856865" y="1259840"/>
              <a:chExt cx="2849245" cy="1711821"/>
            </a:xfrm>
          </p:grpSpPr>
          <p:sp>
            <p:nvSpPr>
              <p:cNvPr id="26" name="Oval 25">
                <a:extLst>
                  <a:ext uri="{FF2B5EF4-FFF2-40B4-BE49-F238E27FC236}">
                    <a16:creationId xmlns:a16="http://schemas.microsoft.com/office/drawing/2014/main" id="{BC800A31-5C44-ADD3-AEBE-B91B6F3E281C}"/>
                  </a:ext>
                </a:extLst>
              </p:cNvPr>
              <p:cNvSpPr/>
              <p:nvPr/>
            </p:nvSpPr>
            <p:spPr>
              <a:xfrm>
                <a:off x="2856865" y="1975981"/>
                <a:ext cx="995680" cy="995680"/>
              </a:xfrm>
              <a:prstGeom prst="ellips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Oval 26">
                <a:extLst>
                  <a:ext uri="{FF2B5EF4-FFF2-40B4-BE49-F238E27FC236}">
                    <a16:creationId xmlns:a16="http://schemas.microsoft.com/office/drawing/2014/main" id="{DDFBD0A8-1E33-2741-8A02-DCFC9DE25E22}"/>
                  </a:ext>
                </a:extLst>
              </p:cNvPr>
              <p:cNvSpPr/>
              <p:nvPr/>
            </p:nvSpPr>
            <p:spPr>
              <a:xfrm>
                <a:off x="4710430" y="1936768"/>
                <a:ext cx="995680" cy="995680"/>
              </a:xfrm>
              <a:prstGeom prst="ellips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solidFill>
                </a:endParaRPr>
              </a:p>
            </p:txBody>
          </p:sp>
          <p:sp>
            <p:nvSpPr>
              <p:cNvPr id="28" name="Freeform: Shape 27">
                <a:extLst>
                  <a:ext uri="{FF2B5EF4-FFF2-40B4-BE49-F238E27FC236}">
                    <a16:creationId xmlns:a16="http://schemas.microsoft.com/office/drawing/2014/main" id="{60CD404F-30BE-3A42-948C-668E7A360361}"/>
                  </a:ext>
                </a:extLst>
              </p:cNvPr>
              <p:cNvSpPr/>
              <p:nvPr/>
            </p:nvSpPr>
            <p:spPr>
              <a:xfrm>
                <a:off x="4429760" y="1259840"/>
                <a:ext cx="772160" cy="1198880"/>
              </a:xfrm>
              <a:custGeom>
                <a:avLst/>
                <a:gdLst>
                  <a:gd name="connsiteX0" fmla="*/ 772160 w 772160"/>
                  <a:gd name="connsiteY0" fmla="*/ 1198880 h 1198880"/>
                  <a:gd name="connsiteX1" fmla="*/ 284480 w 772160"/>
                  <a:gd name="connsiteY1" fmla="*/ 274320 h 1198880"/>
                  <a:gd name="connsiteX2" fmla="*/ 325120 w 772160"/>
                  <a:gd name="connsiteY2" fmla="*/ 10160 h 1198880"/>
                  <a:gd name="connsiteX3" fmla="*/ 0 w 772160"/>
                  <a:gd name="connsiteY3" fmla="*/ 0 h 1198880"/>
                </a:gdLst>
                <a:ahLst/>
                <a:cxnLst>
                  <a:cxn ang="0">
                    <a:pos x="connsiteX0" y="connsiteY0"/>
                  </a:cxn>
                  <a:cxn ang="0">
                    <a:pos x="connsiteX1" y="connsiteY1"/>
                  </a:cxn>
                  <a:cxn ang="0">
                    <a:pos x="connsiteX2" y="connsiteY2"/>
                  </a:cxn>
                  <a:cxn ang="0">
                    <a:pos x="connsiteX3" y="connsiteY3"/>
                  </a:cxn>
                </a:cxnLst>
                <a:rect l="l" t="t" r="r" b="b"/>
                <a:pathLst>
                  <a:path w="772160" h="1198880">
                    <a:moveTo>
                      <a:pt x="772160" y="1198880"/>
                    </a:moveTo>
                    <a:lnTo>
                      <a:pt x="284480" y="274320"/>
                    </a:lnTo>
                    <a:lnTo>
                      <a:pt x="325120" y="10160"/>
                    </a:lnTo>
                    <a:lnTo>
                      <a:pt x="0" y="0"/>
                    </a:ln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CBF104EE-1C78-9672-1933-98FB4090A592}"/>
                  </a:ext>
                </a:extLst>
              </p:cNvPr>
              <p:cNvCxnSpPr>
                <a:cxnSpLocks/>
              </p:cNvCxnSpPr>
              <p:nvPr/>
            </p:nvCxnSpPr>
            <p:spPr>
              <a:xfrm>
                <a:off x="3669956" y="1428004"/>
                <a:ext cx="456274" cy="107976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3A1278E-D9B2-3EE6-5B4C-ED1F94B53213}"/>
                  </a:ext>
                </a:extLst>
              </p:cNvPr>
              <p:cNvCxnSpPr>
                <a:cxnSpLocks/>
              </p:cNvCxnSpPr>
              <p:nvPr/>
            </p:nvCxnSpPr>
            <p:spPr>
              <a:xfrm>
                <a:off x="3728720" y="1662448"/>
                <a:ext cx="1046974"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Freeform: Shape 35">
                <a:extLst>
                  <a:ext uri="{FF2B5EF4-FFF2-40B4-BE49-F238E27FC236}">
                    <a16:creationId xmlns:a16="http://schemas.microsoft.com/office/drawing/2014/main" id="{D8F9D1B8-1435-FE21-CEC9-17A26954C8EF}"/>
                  </a:ext>
                </a:extLst>
              </p:cNvPr>
              <p:cNvSpPr/>
              <p:nvPr/>
            </p:nvSpPr>
            <p:spPr>
              <a:xfrm>
                <a:off x="3376930" y="1311147"/>
                <a:ext cx="548640" cy="233714"/>
              </a:xfrm>
              <a:custGeom>
                <a:avLst/>
                <a:gdLst>
                  <a:gd name="connsiteX0" fmla="*/ 20320 w 1341120"/>
                  <a:gd name="connsiteY0" fmla="*/ 0 h 406400"/>
                  <a:gd name="connsiteX1" fmla="*/ 1341120 w 1341120"/>
                  <a:gd name="connsiteY1" fmla="*/ 0 h 406400"/>
                  <a:gd name="connsiteX2" fmla="*/ 1249680 w 1341120"/>
                  <a:gd name="connsiteY2" fmla="*/ 193040 h 406400"/>
                  <a:gd name="connsiteX3" fmla="*/ 162560 w 1341120"/>
                  <a:gd name="connsiteY3" fmla="*/ 406400 h 406400"/>
                  <a:gd name="connsiteX4" fmla="*/ 0 w 1341120"/>
                  <a:gd name="connsiteY4" fmla="*/ 203200 h 406400"/>
                  <a:gd name="connsiteX5" fmla="*/ 20320 w 1341120"/>
                  <a:gd name="connsiteY5"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406400">
                    <a:moveTo>
                      <a:pt x="20320" y="0"/>
                    </a:moveTo>
                    <a:lnTo>
                      <a:pt x="1341120" y="0"/>
                    </a:lnTo>
                    <a:lnTo>
                      <a:pt x="1249680" y="193040"/>
                    </a:lnTo>
                    <a:lnTo>
                      <a:pt x="162560" y="406400"/>
                    </a:lnTo>
                    <a:lnTo>
                      <a:pt x="0" y="203200"/>
                    </a:lnTo>
                    <a:lnTo>
                      <a:pt x="20320" y="0"/>
                    </a:lnTo>
                    <a:close/>
                  </a:path>
                </a:pathLst>
              </a:custGeom>
              <a:solidFill>
                <a:schemeClr val="tx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D7F603F1-46EA-9D9E-D94B-BB985C2C1AB6}"/>
                  </a:ext>
                </a:extLst>
              </p:cNvPr>
              <p:cNvCxnSpPr>
                <a:cxnSpLocks/>
              </p:cNvCxnSpPr>
              <p:nvPr/>
            </p:nvCxnSpPr>
            <p:spPr>
              <a:xfrm flipV="1">
                <a:off x="3387090" y="1666308"/>
                <a:ext cx="397510" cy="77216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A61F75-45A3-2DB8-EAF8-8CF10A559D65}"/>
                  </a:ext>
                </a:extLst>
              </p:cNvPr>
              <p:cNvCxnSpPr>
                <a:cxnSpLocks/>
              </p:cNvCxnSpPr>
              <p:nvPr/>
            </p:nvCxnSpPr>
            <p:spPr>
              <a:xfrm flipH="1">
                <a:off x="4156075" y="1823887"/>
                <a:ext cx="755703" cy="70231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5314EBB1-3637-D5C1-C7F9-A37839664285}"/>
                  </a:ext>
                </a:extLst>
              </p:cNvPr>
              <p:cNvSpPr/>
              <p:nvPr/>
            </p:nvSpPr>
            <p:spPr>
              <a:xfrm>
                <a:off x="3976748" y="2361681"/>
                <a:ext cx="312042" cy="312042"/>
              </a:xfrm>
              <a:prstGeom prst="ellipse">
                <a:avLst/>
              </a:prstGeom>
              <a:solidFill>
                <a:schemeClr val="bg1">
                  <a:lumMod val="9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04971332-5EED-7B51-FEBE-44D392136CA1}"/>
                  </a:ext>
                </a:extLst>
              </p:cNvPr>
              <p:cNvCxnSpPr>
                <a:cxnSpLocks/>
              </p:cNvCxnSpPr>
              <p:nvPr/>
            </p:nvCxnSpPr>
            <p:spPr>
              <a:xfrm>
                <a:off x="3410171" y="2450755"/>
                <a:ext cx="745904" cy="6694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BA4DD28E-BFE2-8A8E-5CB2-5C691053D9BB}"/>
                </a:ext>
              </a:extLst>
            </p:cNvPr>
            <p:cNvGrpSpPr/>
            <p:nvPr/>
          </p:nvGrpSpPr>
          <p:grpSpPr>
            <a:xfrm>
              <a:off x="1442288" y="3305529"/>
              <a:ext cx="672262" cy="1122832"/>
              <a:chOff x="1442288" y="3305529"/>
              <a:chExt cx="672262" cy="1122832"/>
            </a:xfrm>
          </p:grpSpPr>
          <p:sp>
            <p:nvSpPr>
              <p:cNvPr id="23" name="Freeform: Shape 22">
                <a:extLst>
                  <a:ext uri="{FF2B5EF4-FFF2-40B4-BE49-F238E27FC236}">
                    <a16:creationId xmlns:a16="http://schemas.microsoft.com/office/drawing/2014/main" id="{DEE02443-5B76-0E7B-A86E-EE1A95CB60EF}"/>
                  </a:ext>
                </a:extLst>
              </p:cNvPr>
              <p:cNvSpPr/>
              <p:nvPr/>
            </p:nvSpPr>
            <p:spPr>
              <a:xfrm>
                <a:off x="1442288" y="3473956"/>
                <a:ext cx="498415" cy="954405"/>
              </a:xfrm>
              <a:custGeom>
                <a:avLst/>
                <a:gdLst>
                  <a:gd name="connsiteX0" fmla="*/ 431800 w 609600"/>
                  <a:gd name="connsiteY0" fmla="*/ 704850 h 1035050"/>
                  <a:gd name="connsiteX1" fmla="*/ 22225 w 609600"/>
                  <a:gd name="connsiteY1" fmla="*/ 530225 h 1035050"/>
                  <a:gd name="connsiteX2" fmla="*/ 6350 w 609600"/>
                  <a:gd name="connsiteY2" fmla="*/ 466725 h 1035050"/>
                  <a:gd name="connsiteX3" fmla="*/ 0 w 609600"/>
                  <a:gd name="connsiteY3" fmla="*/ 466725 h 1035050"/>
                  <a:gd name="connsiteX4" fmla="*/ 0 w 609600"/>
                  <a:gd name="connsiteY4" fmla="*/ 466725 h 1035050"/>
                  <a:gd name="connsiteX5" fmla="*/ 34925 w 609600"/>
                  <a:gd name="connsiteY5" fmla="*/ 396875 h 1035050"/>
                  <a:gd name="connsiteX6" fmla="*/ 438150 w 609600"/>
                  <a:gd name="connsiteY6" fmla="*/ 9525 h 1035050"/>
                  <a:gd name="connsiteX7" fmla="*/ 527050 w 609600"/>
                  <a:gd name="connsiteY7" fmla="*/ 0 h 1035050"/>
                  <a:gd name="connsiteX8" fmla="*/ 603250 w 609600"/>
                  <a:gd name="connsiteY8" fmla="*/ 41275 h 1035050"/>
                  <a:gd name="connsiteX9" fmla="*/ 609600 w 609600"/>
                  <a:gd name="connsiteY9" fmla="*/ 142875 h 1035050"/>
                  <a:gd name="connsiteX10" fmla="*/ 285750 w 609600"/>
                  <a:gd name="connsiteY10" fmla="*/ 473075 h 1035050"/>
                  <a:gd name="connsiteX11" fmla="*/ 577850 w 609600"/>
                  <a:gd name="connsiteY11" fmla="*/ 679450 h 1035050"/>
                  <a:gd name="connsiteX12" fmla="*/ 403225 w 609600"/>
                  <a:gd name="connsiteY12" fmla="*/ 898525 h 1035050"/>
                  <a:gd name="connsiteX13" fmla="*/ 527050 w 609600"/>
                  <a:gd name="connsiteY13" fmla="*/ 968375 h 1035050"/>
                  <a:gd name="connsiteX14" fmla="*/ 488950 w 609600"/>
                  <a:gd name="connsiteY14" fmla="*/ 1035050 h 1035050"/>
                  <a:gd name="connsiteX15" fmla="*/ 298450 w 609600"/>
                  <a:gd name="connsiteY15" fmla="*/ 914400 h 1035050"/>
                  <a:gd name="connsiteX16" fmla="*/ 431800 w 609600"/>
                  <a:gd name="connsiteY16" fmla="*/ 704850 h 103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 h="1035050">
                    <a:moveTo>
                      <a:pt x="431800" y="704850"/>
                    </a:moveTo>
                    <a:lnTo>
                      <a:pt x="22225" y="530225"/>
                    </a:lnTo>
                    <a:cubicBezTo>
                      <a:pt x="19393" y="511817"/>
                      <a:pt x="18612" y="483892"/>
                      <a:pt x="6350" y="466725"/>
                    </a:cubicBezTo>
                    <a:cubicBezTo>
                      <a:pt x="5120" y="465003"/>
                      <a:pt x="2117" y="466725"/>
                      <a:pt x="0" y="466725"/>
                    </a:cubicBezTo>
                    <a:lnTo>
                      <a:pt x="0" y="466725"/>
                    </a:lnTo>
                    <a:lnTo>
                      <a:pt x="34925" y="396875"/>
                    </a:lnTo>
                    <a:lnTo>
                      <a:pt x="438150" y="9525"/>
                    </a:lnTo>
                    <a:lnTo>
                      <a:pt x="527050" y="0"/>
                    </a:lnTo>
                    <a:lnTo>
                      <a:pt x="603250" y="41275"/>
                    </a:lnTo>
                    <a:lnTo>
                      <a:pt x="609600" y="142875"/>
                    </a:lnTo>
                    <a:lnTo>
                      <a:pt x="285750" y="473075"/>
                    </a:lnTo>
                    <a:lnTo>
                      <a:pt x="577850" y="679450"/>
                    </a:lnTo>
                    <a:lnTo>
                      <a:pt x="403225" y="898525"/>
                    </a:lnTo>
                    <a:lnTo>
                      <a:pt x="527050" y="968375"/>
                    </a:lnTo>
                    <a:lnTo>
                      <a:pt x="488950" y="1035050"/>
                    </a:lnTo>
                    <a:lnTo>
                      <a:pt x="298450" y="914400"/>
                    </a:lnTo>
                    <a:lnTo>
                      <a:pt x="431800" y="704850"/>
                    </a:lnTo>
                    <a:close/>
                  </a:path>
                </a:pathLst>
              </a:custGeom>
              <a:solidFill>
                <a:schemeClr val="bg1"/>
              </a:solid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7CD6CE35-79A2-D198-4903-8CDC11B8E801}"/>
                  </a:ext>
                </a:extLst>
              </p:cNvPr>
              <p:cNvSpPr/>
              <p:nvPr/>
            </p:nvSpPr>
            <p:spPr>
              <a:xfrm>
                <a:off x="1790700" y="3596217"/>
                <a:ext cx="323850" cy="321733"/>
              </a:xfrm>
              <a:custGeom>
                <a:avLst/>
                <a:gdLst>
                  <a:gd name="connsiteX0" fmla="*/ 91016 w 315383"/>
                  <a:gd name="connsiteY0" fmla="*/ 0 h 368300"/>
                  <a:gd name="connsiteX1" fmla="*/ 158750 w 315383"/>
                  <a:gd name="connsiteY1" fmla="*/ 234950 h 368300"/>
                  <a:gd name="connsiteX2" fmla="*/ 315383 w 315383"/>
                  <a:gd name="connsiteY2" fmla="*/ 336550 h 368300"/>
                  <a:gd name="connsiteX3" fmla="*/ 194733 w 315383"/>
                  <a:gd name="connsiteY3" fmla="*/ 368300 h 368300"/>
                  <a:gd name="connsiteX4" fmla="*/ 74083 w 315383"/>
                  <a:gd name="connsiteY4" fmla="*/ 279400 h 368300"/>
                  <a:gd name="connsiteX5" fmla="*/ 0 w 315383"/>
                  <a:gd name="connsiteY5" fmla="*/ 2117 h 368300"/>
                  <a:gd name="connsiteX0" fmla="*/ 101599 w 315383"/>
                  <a:gd name="connsiteY0" fmla="*/ 44450 h 366183"/>
                  <a:gd name="connsiteX1" fmla="*/ 158750 w 315383"/>
                  <a:gd name="connsiteY1" fmla="*/ 232833 h 366183"/>
                  <a:gd name="connsiteX2" fmla="*/ 315383 w 315383"/>
                  <a:gd name="connsiteY2" fmla="*/ 334433 h 366183"/>
                  <a:gd name="connsiteX3" fmla="*/ 194733 w 315383"/>
                  <a:gd name="connsiteY3" fmla="*/ 366183 h 366183"/>
                  <a:gd name="connsiteX4" fmla="*/ 74083 w 315383"/>
                  <a:gd name="connsiteY4" fmla="*/ 277283 h 366183"/>
                  <a:gd name="connsiteX5" fmla="*/ 0 w 315383"/>
                  <a:gd name="connsiteY5" fmla="*/ 0 h 366183"/>
                  <a:gd name="connsiteX0" fmla="*/ 110066 w 323850"/>
                  <a:gd name="connsiteY0" fmla="*/ 0 h 321733"/>
                  <a:gd name="connsiteX1" fmla="*/ 167217 w 323850"/>
                  <a:gd name="connsiteY1" fmla="*/ 188383 h 321733"/>
                  <a:gd name="connsiteX2" fmla="*/ 323850 w 323850"/>
                  <a:gd name="connsiteY2" fmla="*/ 289983 h 321733"/>
                  <a:gd name="connsiteX3" fmla="*/ 203200 w 323850"/>
                  <a:gd name="connsiteY3" fmla="*/ 321733 h 321733"/>
                  <a:gd name="connsiteX4" fmla="*/ 82550 w 323850"/>
                  <a:gd name="connsiteY4" fmla="*/ 232833 h 321733"/>
                  <a:gd name="connsiteX5" fmla="*/ 0 w 323850"/>
                  <a:gd name="connsiteY5" fmla="*/ 1270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50" h="321733">
                    <a:moveTo>
                      <a:pt x="110066" y="0"/>
                    </a:moveTo>
                    <a:lnTo>
                      <a:pt x="167217" y="188383"/>
                    </a:lnTo>
                    <a:lnTo>
                      <a:pt x="323850" y="289983"/>
                    </a:lnTo>
                    <a:lnTo>
                      <a:pt x="203200" y="321733"/>
                    </a:lnTo>
                    <a:lnTo>
                      <a:pt x="82550" y="232833"/>
                    </a:lnTo>
                    <a:lnTo>
                      <a:pt x="0" y="12700"/>
                    </a:lnTo>
                  </a:path>
                </a:pathLst>
              </a:custGeom>
              <a:solidFill>
                <a:schemeClr val="bg1"/>
              </a:solid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3B5324F8-AD7B-3101-AE21-74D992CC7542}"/>
                  </a:ext>
                </a:extLst>
              </p:cNvPr>
              <p:cNvSpPr/>
              <p:nvPr/>
            </p:nvSpPr>
            <p:spPr>
              <a:xfrm>
                <a:off x="1878368" y="3305529"/>
                <a:ext cx="230016" cy="229557"/>
              </a:xfrm>
              <a:prstGeom prst="ellipse">
                <a:avLst/>
              </a:prstGeom>
              <a:solidFill>
                <a:schemeClr val="bg1"/>
              </a:solid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52" name="Straight Connector 51">
            <a:extLst>
              <a:ext uri="{FF2B5EF4-FFF2-40B4-BE49-F238E27FC236}">
                <a16:creationId xmlns:a16="http://schemas.microsoft.com/office/drawing/2014/main" id="{C4E18106-1B09-BE35-DB68-CA543019C74A}"/>
              </a:ext>
            </a:extLst>
          </p:cNvPr>
          <p:cNvCxnSpPr/>
          <p:nvPr/>
        </p:nvCxnSpPr>
        <p:spPr>
          <a:xfrm flipV="1">
            <a:off x="3861895" y="4466652"/>
            <a:ext cx="2196005" cy="51584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54" name="Arrow: Down 53">
            <a:extLst>
              <a:ext uri="{FF2B5EF4-FFF2-40B4-BE49-F238E27FC236}">
                <a16:creationId xmlns:a16="http://schemas.microsoft.com/office/drawing/2014/main" id="{9A3E0C2F-A487-E23D-2AA3-F23985AD5B9E}"/>
              </a:ext>
            </a:extLst>
          </p:cNvPr>
          <p:cNvSpPr/>
          <p:nvPr/>
        </p:nvSpPr>
        <p:spPr>
          <a:xfrm rot="20488555" flipV="1">
            <a:off x="4150765" y="2353090"/>
            <a:ext cx="254012" cy="1150539"/>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rrow: Down 54">
            <a:extLst>
              <a:ext uri="{FF2B5EF4-FFF2-40B4-BE49-F238E27FC236}">
                <a16:creationId xmlns:a16="http://schemas.microsoft.com/office/drawing/2014/main" id="{4A5C6BAB-7A7D-0B24-1AF6-FCBF82AF47E0}"/>
              </a:ext>
            </a:extLst>
          </p:cNvPr>
          <p:cNvSpPr/>
          <p:nvPr/>
        </p:nvSpPr>
        <p:spPr>
          <a:xfrm>
            <a:off x="4652422" y="4605886"/>
            <a:ext cx="266416" cy="1236332"/>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Arrow: Down 55">
            <a:extLst>
              <a:ext uri="{FF2B5EF4-FFF2-40B4-BE49-F238E27FC236}">
                <a16:creationId xmlns:a16="http://schemas.microsoft.com/office/drawing/2014/main" id="{931187CF-8C0A-B3C5-B877-70946AF92F07}"/>
              </a:ext>
            </a:extLst>
          </p:cNvPr>
          <p:cNvSpPr/>
          <p:nvPr/>
        </p:nvSpPr>
        <p:spPr>
          <a:xfrm rot="4355183">
            <a:off x="5237001" y="3749084"/>
            <a:ext cx="279193" cy="323810"/>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Arrow: Down 56">
            <a:extLst>
              <a:ext uri="{FF2B5EF4-FFF2-40B4-BE49-F238E27FC236}">
                <a16:creationId xmlns:a16="http://schemas.microsoft.com/office/drawing/2014/main" id="{CC8FC131-6891-DEF5-4749-CD235F27136F}"/>
              </a:ext>
            </a:extLst>
          </p:cNvPr>
          <p:cNvSpPr/>
          <p:nvPr/>
        </p:nvSpPr>
        <p:spPr>
          <a:xfrm rot="15355621">
            <a:off x="3704227" y="4528985"/>
            <a:ext cx="252888" cy="719825"/>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904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animBg="1"/>
      <p:bldP spid="55" grpId="0" animBg="1"/>
      <p:bldP spid="56" grpId="0" animBg="1"/>
      <p:bldP spid="5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C318F-675A-9722-B721-1B27E7C255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E7FE54-5316-0D1E-93BA-6C0ECB468BD7}"/>
              </a:ext>
            </a:extLst>
          </p:cNvPr>
          <p:cNvSpPr>
            <a:spLocks noGrp="1"/>
          </p:cNvSpPr>
          <p:nvPr>
            <p:ph type="title"/>
          </p:nvPr>
        </p:nvSpPr>
        <p:spPr/>
        <p:txBody>
          <a:bodyPr/>
          <a:lstStyle/>
          <a:p>
            <a:r>
              <a:rPr lang="en-GB"/>
              <a:t>What is a gravitational force? </a:t>
            </a:r>
          </a:p>
        </p:txBody>
      </p:sp>
      <p:sp>
        <p:nvSpPr>
          <p:cNvPr id="2" name="TextBox 1">
            <a:extLst>
              <a:ext uri="{FF2B5EF4-FFF2-40B4-BE49-F238E27FC236}">
                <a16:creationId xmlns:a16="http://schemas.microsoft.com/office/drawing/2014/main" id="{38988421-5EBF-75CA-4BF4-18CB002B8988}"/>
              </a:ext>
            </a:extLst>
          </p:cNvPr>
          <p:cNvSpPr txBox="1"/>
          <p:nvPr/>
        </p:nvSpPr>
        <p:spPr>
          <a:xfrm>
            <a:off x="401401" y="1014427"/>
            <a:ext cx="8404698" cy="954107"/>
          </a:xfrm>
          <a:prstGeom prst="rect">
            <a:avLst/>
          </a:prstGeom>
          <a:solidFill>
            <a:srgbClr val="FFFF99"/>
          </a:solid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The force between objects that is due to the masses of the objects</a:t>
            </a:r>
          </a:p>
        </p:txBody>
      </p:sp>
      <p:sp>
        <p:nvSpPr>
          <p:cNvPr id="30" name="Oval 29">
            <a:extLst>
              <a:ext uri="{FF2B5EF4-FFF2-40B4-BE49-F238E27FC236}">
                <a16:creationId xmlns:a16="http://schemas.microsoft.com/office/drawing/2014/main" id="{1A1D0273-6BDA-C263-3D55-C7031E948508}"/>
              </a:ext>
            </a:extLst>
          </p:cNvPr>
          <p:cNvSpPr/>
          <p:nvPr/>
        </p:nvSpPr>
        <p:spPr>
          <a:xfrm>
            <a:off x="4033391" y="2495268"/>
            <a:ext cx="1077218" cy="1077218"/>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40F7D395-59DF-54CC-0AAC-12C7CF279DEF}"/>
              </a:ext>
            </a:extLst>
          </p:cNvPr>
          <p:cNvSpPr/>
          <p:nvPr/>
        </p:nvSpPr>
        <p:spPr>
          <a:xfrm>
            <a:off x="431540" y="2638754"/>
            <a:ext cx="8280920" cy="790246"/>
          </a:xfrm>
          <a:custGeom>
            <a:avLst/>
            <a:gdLst>
              <a:gd name="connsiteX0" fmla="*/ 4521646 w 8280920"/>
              <a:gd name="connsiteY0" fmla="*/ 0 h 790246"/>
              <a:gd name="connsiteX1" fmla="*/ 4563798 w 8280920"/>
              <a:gd name="connsiteY1" fmla="*/ 203 h 790246"/>
              <a:gd name="connsiteX2" fmla="*/ 8280920 w 8280920"/>
              <a:gd name="connsiteY2" fmla="*/ 394202 h 790246"/>
              <a:gd name="connsiteX3" fmla="*/ 4140460 w 8280920"/>
              <a:gd name="connsiteY3" fmla="*/ 790246 h 790246"/>
              <a:gd name="connsiteX4" fmla="*/ 0 w 8280920"/>
              <a:gd name="connsiteY4" fmla="*/ 394202 h 790246"/>
              <a:gd name="connsiteX5" fmla="*/ 3717122 w 8280920"/>
              <a:gd name="connsiteY5" fmla="*/ 203 h 790246"/>
              <a:gd name="connsiteX6" fmla="*/ 3757144 w 8280920"/>
              <a:gd name="connsiteY6" fmla="*/ 10 h 790246"/>
              <a:gd name="connsiteX7" fmla="*/ 3773489 w 8280920"/>
              <a:gd name="connsiteY7" fmla="*/ 52524 h 790246"/>
              <a:gd name="connsiteX8" fmla="*/ 4139393 w 8280920"/>
              <a:gd name="connsiteY8" fmla="*/ 294410 h 790246"/>
              <a:gd name="connsiteX9" fmla="*/ 4505297 w 8280920"/>
              <a:gd name="connsiteY9" fmla="*/ 52524 h 790246"/>
              <a:gd name="connsiteX10" fmla="*/ 4521646 w 8280920"/>
              <a:gd name="connsiteY10" fmla="*/ 0 h 790246"/>
              <a:gd name="connsiteX0" fmla="*/ 4139393 w 8280920"/>
              <a:gd name="connsiteY0" fmla="*/ 294410 h 790246"/>
              <a:gd name="connsiteX1" fmla="*/ 4505297 w 8280920"/>
              <a:gd name="connsiteY1" fmla="*/ 52524 h 790246"/>
              <a:gd name="connsiteX2" fmla="*/ 4521646 w 8280920"/>
              <a:gd name="connsiteY2" fmla="*/ 0 h 790246"/>
              <a:gd name="connsiteX3" fmla="*/ 4563798 w 8280920"/>
              <a:gd name="connsiteY3" fmla="*/ 203 h 790246"/>
              <a:gd name="connsiteX4" fmla="*/ 8280920 w 8280920"/>
              <a:gd name="connsiteY4" fmla="*/ 394202 h 790246"/>
              <a:gd name="connsiteX5" fmla="*/ 4140460 w 8280920"/>
              <a:gd name="connsiteY5" fmla="*/ 790246 h 790246"/>
              <a:gd name="connsiteX6" fmla="*/ 0 w 8280920"/>
              <a:gd name="connsiteY6" fmla="*/ 394202 h 790246"/>
              <a:gd name="connsiteX7" fmla="*/ 3717122 w 8280920"/>
              <a:gd name="connsiteY7" fmla="*/ 203 h 790246"/>
              <a:gd name="connsiteX8" fmla="*/ 3757144 w 8280920"/>
              <a:gd name="connsiteY8" fmla="*/ 10 h 790246"/>
              <a:gd name="connsiteX9" fmla="*/ 3773489 w 8280920"/>
              <a:gd name="connsiteY9" fmla="*/ 52524 h 790246"/>
              <a:gd name="connsiteX10" fmla="*/ 4230833 w 8280920"/>
              <a:gd name="connsiteY10" fmla="*/ 385850 h 790246"/>
              <a:gd name="connsiteX0" fmla="*/ 4139393 w 8280920"/>
              <a:gd name="connsiteY0" fmla="*/ 294410 h 790246"/>
              <a:gd name="connsiteX1" fmla="*/ 4505297 w 8280920"/>
              <a:gd name="connsiteY1" fmla="*/ 52524 h 790246"/>
              <a:gd name="connsiteX2" fmla="*/ 4521646 w 8280920"/>
              <a:gd name="connsiteY2" fmla="*/ 0 h 790246"/>
              <a:gd name="connsiteX3" fmla="*/ 4563798 w 8280920"/>
              <a:gd name="connsiteY3" fmla="*/ 203 h 790246"/>
              <a:gd name="connsiteX4" fmla="*/ 8280920 w 8280920"/>
              <a:gd name="connsiteY4" fmla="*/ 394202 h 790246"/>
              <a:gd name="connsiteX5" fmla="*/ 4140460 w 8280920"/>
              <a:gd name="connsiteY5" fmla="*/ 790246 h 790246"/>
              <a:gd name="connsiteX6" fmla="*/ 0 w 8280920"/>
              <a:gd name="connsiteY6" fmla="*/ 394202 h 790246"/>
              <a:gd name="connsiteX7" fmla="*/ 3717122 w 8280920"/>
              <a:gd name="connsiteY7" fmla="*/ 203 h 790246"/>
              <a:gd name="connsiteX8" fmla="*/ 3757144 w 8280920"/>
              <a:gd name="connsiteY8" fmla="*/ 10 h 790246"/>
              <a:gd name="connsiteX9" fmla="*/ 3773489 w 8280920"/>
              <a:gd name="connsiteY9" fmla="*/ 52524 h 790246"/>
              <a:gd name="connsiteX0" fmla="*/ 4139393 w 8280920"/>
              <a:gd name="connsiteY0" fmla="*/ 294410 h 790246"/>
              <a:gd name="connsiteX1" fmla="*/ 4505297 w 8280920"/>
              <a:gd name="connsiteY1" fmla="*/ 52524 h 790246"/>
              <a:gd name="connsiteX2" fmla="*/ 4521646 w 8280920"/>
              <a:gd name="connsiteY2" fmla="*/ 0 h 790246"/>
              <a:gd name="connsiteX3" fmla="*/ 4563798 w 8280920"/>
              <a:gd name="connsiteY3" fmla="*/ 203 h 790246"/>
              <a:gd name="connsiteX4" fmla="*/ 8280920 w 8280920"/>
              <a:gd name="connsiteY4" fmla="*/ 394202 h 790246"/>
              <a:gd name="connsiteX5" fmla="*/ 4140460 w 8280920"/>
              <a:gd name="connsiteY5" fmla="*/ 790246 h 790246"/>
              <a:gd name="connsiteX6" fmla="*/ 0 w 8280920"/>
              <a:gd name="connsiteY6" fmla="*/ 394202 h 790246"/>
              <a:gd name="connsiteX7" fmla="*/ 3717122 w 8280920"/>
              <a:gd name="connsiteY7" fmla="*/ 203 h 790246"/>
              <a:gd name="connsiteX8" fmla="*/ 3757144 w 8280920"/>
              <a:gd name="connsiteY8" fmla="*/ 10 h 790246"/>
              <a:gd name="connsiteX0" fmla="*/ 4505297 w 8280920"/>
              <a:gd name="connsiteY0" fmla="*/ 52524 h 790246"/>
              <a:gd name="connsiteX1" fmla="*/ 4521646 w 8280920"/>
              <a:gd name="connsiteY1" fmla="*/ 0 h 790246"/>
              <a:gd name="connsiteX2" fmla="*/ 4563798 w 8280920"/>
              <a:gd name="connsiteY2" fmla="*/ 203 h 790246"/>
              <a:gd name="connsiteX3" fmla="*/ 8280920 w 8280920"/>
              <a:gd name="connsiteY3" fmla="*/ 394202 h 790246"/>
              <a:gd name="connsiteX4" fmla="*/ 4140460 w 8280920"/>
              <a:gd name="connsiteY4" fmla="*/ 790246 h 790246"/>
              <a:gd name="connsiteX5" fmla="*/ 0 w 8280920"/>
              <a:gd name="connsiteY5" fmla="*/ 394202 h 790246"/>
              <a:gd name="connsiteX6" fmla="*/ 3717122 w 8280920"/>
              <a:gd name="connsiteY6" fmla="*/ 203 h 790246"/>
              <a:gd name="connsiteX7" fmla="*/ 3757144 w 8280920"/>
              <a:gd name="connsiteY7" fmla="*/ 10 h 790246"/>
              <a:gd name="connsiteX0" fmla="*/ 4521646 w 8280920"/>
              <a:gd name="connsiteY0" fmla="*/ 0 h 790246"/>
              <a:gd name="connsiteX1" fmla="*/ 4563798 w 8280920"/>
              <a:gd name="connsiteY1" fmla="*/ 203 h 790246"/>
              <a:gd name="connsiteX2" fmla="*/ 8280920 w 8280920"/>
              <a:gd name="connsiteY2" fmla="*/ 394202 h 790246"/>
              <a:gd name="connsiteX3" fmla="*/ 4140460 w 8280920"/>
              <a:gd name="connsiteY3" fmla="*/ 790246 h 790246"/>
              <a:gd name="connsiteX4" fmla="*/ 0 w 8280920"/>
              <a:gd name="connsiteY4" fmla="*/ 394202 h 790246"/>
              <a:gd name="connsiteX5" fmla="*/ 3717122 w 8280920"/>
              <a:gd name="connsiteY5" fmla="*/ 203 h 790246"/>
              <a:gd name="connsiteX6" fmla="*/ 3757144 w 8280920"/>
              <a:gd name="connsiteY6" fmla="*/ 10 h 7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0920" h="790246">
                <a:moveTo>
                  <a:pt x="4521646" y="0"/>
                </a:moveTo>
                <a:lnTo>
                  <a:pt x="4563798" y="203"/>
                </a:lnTo>
                <a:cubicBezTo>
                  <a:pt x="6651650" y="20484"/>
                  <a:pt x="8280920" y="189144"/>
                  <a:pt x="8280920" y="394202"/>
                </a:cubicBezTo>
                <a:cubicBezTo>
                  <a:pt x="8280920" y="612931"/>
                  <a:pt x="6427173" y="790246"/>
                  <a:pt x="4140460" y="790246"/>
                </a:cubicBezTo>
                <a:cubicBezTo>
                  <a:pt x="1853747" y="790246"/>
                  <a:pt x="0" y="612931"/>
                  <a:pt x="0" y="394202"/>
                </a:cubicBezTo>
                <a:cubicBezTo>
                  <a:pt x="0" y="189144"/>
                  <a:pt x="1629270" y="20484"/>
                  <a:pt x="3717122" y="203"/>
                </a:cubicBezTo>
                <a:lnTo>
                  <a:pt x="3757144" y="10"/>
                </a:lnTo>
              </a:path>
            </a:pathLst>
          </a:cu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Oval 31">
            <a:extLst>
              <a:ext uri="{FF2B5EF4-FFF2-40B4-BE49-F238E27FC236}">
                <a16:creationId xmlns:a16="http://schemas.microsoft.com/office/drawing/2014/main" id="{DBBB55AA-367B-F7EB-DFC8-7EB9F457983C}"/>
              </a:ext>
            </a:extLst>
          </p:cNvPr>
          <p:cNvSpPr/>
          <p:nvPr/>
        </p:nvSpPr>
        <p:spPr>
          <a:xfrm>
            <a:off x="8604448" y="2926472"/>
            <a:ext cx="216024" cy="2160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0C4B264-0ACA-1586-8D5F-A844C5986982}"/>
              </a:ext>
            </a:extLst>
          </p:cNvPr>
          <p:cNvSpPr txBox="1"/>
          <p:nvPr/>
        </p:nvSpPr>
        <p:spPr>
          <a:xfrm>
            <a:off x="762000" y="4445000"/>
            <a:ext cx="8044099"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There is a gravitational force between planets and the sun. This keeps them in orbit.</a:t>
            </a:r>
          </a:p>
        </p:txBody>
      </p:sp>
      <p:sp>
        <p:nvSpPr>
          <p:cNvPr id="7" name="Arrow: Down 6">
            <a:extLst>
              <a:ext uri="{FF2B5EF4-FFF2-40B4-BE49-F238E27FC236}">
                <a16:creationId xmlns:a16="http://schemas.microsoft.com/office/drawing/2014/main" id="{B29E1013-8539-8F88-54A0-D5525CC52743}"/>
              </a:ext>
            </a:extLst>
          </p:cNvPr>
          <p:cNvSpPr/>
          <p:nvPr/>
        </p:nvSpPr>
        <p:spPr>
          <a:xfrm rot="5400000">
            <a:off x="7888535" y="2662115"/>
            <a:ext cx="268817" cy="743523"/>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30685054-75E0-8443-D433-E0699AD281BA}"/>
              </a:ext>
            </a:extLst>
          </p:cNvPr>
          <p:cNvSpPr/>
          <p:nvPr/>
        </p:nvSpPr>
        <p:spPr>
          <a:xfrm rot="16200000" flipH="1">
            <a:off x="5353047" y="2689119"/>
            <a:ext cx="268817" cy="743523"/>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159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P spid="32" grpId="0" animBg="1"/>
      <p:bldP spid="34" grpId="0"/>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CC822-26C0-B340-D3CB-97ADAE0087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81EDE5-00D2-5850-EFFF-CFDFD5350D81}"/>
              </a:ext>
            </a:extLst>
          </p:cNvPr>
          <p:cNvSpPr>
            <a:spLocks noGrp="1"/>
          </p:cNvSpPr>
          <p:nvPr>
            <p:ph type="title"/>
          </p:nvPr>
        </p:nvSpPr>
        <p:spPr>
          <a:xfrm>
            <a:off x="241300" y="155246"/>
            <a:ext cx="8724900" cy="1089529"/>
          </a:xfrm>
        </p:spPr>
        <p:txBody>
          <a:bodyPr/>
          <a:lstStyle/>
          <a:p>
            <a:r>
              <a:rPr lang="en-GB" dirty="0"/>
              <a:t>Give another name for gravitational force? </a:t>
            </a:r>
          </a:p>
        </p:txBody>
      </p:sp>
      <p:sp>
        <p:nvSpPr>
          <p:cNvPr id="2" name="TextBox 1">
            <a:extLst>
              <a:ext uri="{FF2B5EF4-FFF2-40B4-BE49-F238E27FC236}">
                <a16:creationId xmlns:a16="http://schemas.microsoft.com/office/drawing/2014/main" id="{FFE05D2D-5B48-901B-188A-789AA847EB2B}"/>
              </a:ext>
            </a:extLst>
          </p:cNvPr>
          <p:cNvSpPr txBox="1"/>
          <p:nvPr/>
        </p:nvSpPr>
        <p:spPr>
          <a:xfrm>
            <a:off x="1470955" y="1477081"/>
            <a:ext cx="1835830" cy="523220"/>
          </a:xfrm>
          <a:prstGeom prst="rect">
            <a:avLst/>
          </a:prstGeom>
          <a:solidFill>
            <a:srgbClr val="FFFF99"/>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Weight</a:t>
            </a:r>
          </a:p>
        </p:txBody>
      </p:sp>
      <p:sp>
        <p:nvSpPr>
          <p:cNvPr id="4" name="TextBox 3">
            <a:extLst>
              <a:ext uri="{FF2B5EF4-FFF2-40B4-BE49-F238E27FC236}">
                <a16:creationId xmlns:a16="http://schemas.microsoft.com/office/drawing/2014/main" id="{DF4ED64A-1EC7-A76B-580C-74105100C6ED}"/>
              </a:ext>
            </a:extLst>
          </p:cNvPr>
          <p:cNvSpPr txBox="1"/>
          <p:nvPr/>
        </p:nvSpPr>
        <p:spPr>
          <a:xfrm>
            <a:off x="627381" y="2616200"/>
            <a:ext cx="7355838"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What is the symbol used for weight</a:t>
            </a:r>
          </a:p>
        </p:txBody>
      </p:sp>
      <p:sp>
        <p:nvSpPr>
          <p:cNvPr id="5" name="TextBox 4">
            <a:extLst>
              <a:ext uri="{FF2B5EF4-FFF2-40B4-BE49-F238E27FC236}">
                <a16:creationId xmlns:a16="http://schemas.microsoft.com/office/drawing/2014/main" id="{673899AF-6C7A-3D33-FBB5-3B32A1930990}"/>
              </a:ext>
            </a:extLst>
          </p:cNvPr>
          <p:cNvSpPr txBox="1"/>
          <p:nvPr/>
        </p:nvSpPr>
        <p:spPr>
          <a:xfrm>
            <a:off x="1470955" y="3371726"/>
            <a:ext cx="865845" cy="523220"/>
          </a:xfrm>
          <a:prstGeom prst="rect">
            <a:avLst/>
          </a:prstGeom>
          <a:solidFill>
            <a:srgbClr val="FFFF99"/>
          </a:solid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W</a:t>
            </a:r>
          </a:p>
        </p:txBody>
      </p:sp>
      <p:sp>
        <p:nvSpPr>
          <p:cNvPr id="6" name="Rectangle 5">
            <a:extLst>
              <a:ext uri="{FF2B5EF4-FFF2-40B4-BE49-F238E27FC236}">
                <a16:creationId xmlns:a16="http://schemas.microsoft.com/office/drawing/2014/main" id="{E17D938C-645D-D4B1-3C02-73D8A2D3A521}"/>
              </a:ext>
            </a:extLst>
          </p:cNvPr>
          <p:cNvSpPr/>
          <p:nvPr/>
        </p:nvSpPr>
        <p:spPr>
          <a:xfrm>
            <a:off x="4927600" y="3543300"/>
            <a:ext cx="1155700" cy="67310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7EA9A14-9A4F-B60F-31EB-9DC03931E976}"/>
              </a:ext>
            </a:extLst>
          </p:cNvPr>
          <p:cNvSpPr txBox="1"/>
          <p:nvPr/>
        </p:nvSpPr>
        <p:spPr>
          <a:xfrm>
            <a:off x="5598501" y="4373890"/>
            <a:ext cx="52290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a:t>
            </a:r>
          </a:p>
        </p:txBody>
      </p:sp>
      <p:sp>
        <p:nvSpPr>
          <p:cNvPr id="7" name="Arrow: Down 6">
            <a:extLst>
              <a:ext uri="{FF2B5EF4-FFF2-40B4-BE49-F238E27FC236}">
                <a16:creationId xmlns:a16="http://schemas.microsoft.com/office/drawing/2014/main" id="{3D8AA21F-3181-115A-28E0-F0776D829D4D}"/>
              </a:ext>
            </a:extLst>
          </p:cNvPr>
          <p:cNvSpPr/>
          <p:nvPr/>
        </p:nvSpPr>
        <p:spPr>
          <a:xfrm>
            <a:off x="5318506" y="4216400"/>
            <a:ext cx="268817" cy="743523"/>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02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animBg="1"/>
      <p:bldP spid="1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D39C14-0F57-7E15-DB10-B3667176F83A}"/>
              </a:ext>
            </a:extLst>
          </p:cNvPr>
          <p:cNvSpPr txBox="1"/>
          <p:nvPr/>
        </p:nvSpPr>
        <p:spPr>
          <a:xfrm>
            <a:off x="1592351" y="1019068"/>
            <a:ext cx="2664296" cy="523220"/>
          </a:xfrm>
          <a:prstGeom prst="rect">
            <a:avLst/>
          </a:prstGeom>
          <a:noFill/>
        </p:spPr>
        <p:txBody>
          <a:bodyPr wrap="square">
            <a:spAutoFit/>
          </a:bodyPr>
          <a:lstStyle/>
          <a:p>
            <a:r>
              <a:rPr lang="en-IE" sz="2800" b="0" i="0" dirty="0">
                <a:solidFill>
                  <a:srgbClr val="1A1A1A"/>
                </a:solidFill>
                <a:effectLst/>
                <a:latin typeface="Georgia" panose="02040502050405020303" pitchFamily="18" charset="0"/>
              </a:rPr>
              <a:t>Aristotle </a:t>
            </a:r>
            <a:endParaRPr lang="en-IE" sz="2800" dirty="0"/>
          </a:p>
        </p:txBody>
      </p:sp>
      <p:sp>
        <p:nvSpPr>
          <p:cNvPr id="4" name="TextBox 3">
            <a:extLst>
              <a:ext uri="{FF2B5EF4-FFF2-40B4-BE49-F238E27FC236}">
                <a16:creationId xmlns:a16="http://schemas.microsoft.com/office/drawing/2014/main" id="{757D69EC-A56A-A900-BEC9-1C365289FDD0}"/>
              </a:ext>
            </a:extLst>
          </p:cNvPr>
          <p:cNvSpPr txBox="1"/>
          <p:nvPr/>
        </p:nvSpPr>
        <p:spPr>
          <a:xfrm>
            <a:off x="1616214" y="2315212"/>
            <a:ext cx="2436336" cy="523220"/>
          </a:xfrm>
          <a:prstGeom prst="rect">
            <a:avLst/>
          </a:prstGeom>
          <a:noFill/>
        </p:spPr>
        <p:txBody>
          <a:bodyPr wrap="square">
            <a:spAutoFit/>
          </a:bodyPr>
          <a:lstStyle/>
          <a:p>
            <a:r>
              <a:rPr lang="en-IE" sz="2800" b="0" i="0" dirty="0">
                <a:solidFill>
                  <a:srgbClr val="1A1A1A"/>
                </a:solidFill>
                <a:effectLst/>
                <a:latin typeface="Georgia" panose="02040502050405020303" pitchFamily="18" charset="0"/>
              </a:rPr>
              <a:t>Galileo </a:t>
            </a:r>
            <a:endParaRPr lang="en-IE" sz="2800" dirty="0"/>
          </a:p>
        </p:txBody>
      </p:sp>
      <p:sp>
        <p:nvSpPr>
          <p:cNvPr id="5" name="TextBox 4">
            <a:extLst>
              <a:ext uri="{FF2B5EF4-FFF2-40B4-BE49-F238E27FC236}">
                <a16:creationId xmlns:a16="http://schemas.microsoft.com/office/drawing/2014/main" id="{0E376AC8-F8EF-B102-C362-20CB2D174B0F}"/>
              </a:ext>
            </a:extLst>
          </p:cNvPr>
          <p:cNvSpPr txBox="1"/>
          <p:nvPr/>
        </p:nvSpPr>
        <p:spPr>
          <a:xfrm>
            <a:off x="1616214" y="3967372"/>
            <a:ext cx="2436336" cy="523220"/>
          </a:xfrm>
          <a:prstGeom prst="rect">
            <a:avLst/>
          </a:prstGeom>
          <a:noFill/>
        </p:spPr>
        <p:txBody>
          <a:bodyPr wrap="square">
            <a:spAutoFit/>
          </a:bodyPr>
          <a:lstStyle/>
          <a:p>
            <a:r>
              <a:rPr lang="en-IE" sz="2800" b="0" i="0" dirty="0">
                <a:solidFill>
                  <a:srgbClr val="1A1A1A"/>
                </a:solidFill>
                <a:effectLst/>
                <a:latin typeface="Georgia" panose="02040502050405020303" pitchFamily="18" charset="0"/>
              </a:rPr>
              <a:t>Descartes </a:t>
            </a:r>
            <a:endParaRPr lang="en-IE" sz="2800" dirty="0"/>
          </a:p>
        </p:txBody>
      </p:sp>
      <p:sp>
        <p:nvSpPr>
          <p:cNvPr id="6" name="TextBox 5">
            <a:extLst>
              <a:ext uri="{FF2B5EF4-FFF2-40B4-BE49-F238E27FC236}">
                <a16:creationId xmlns:a16="http://schemas.microsoft.com/office/drawing/2014/main" id="{3916B9F2-FC16-FC2B-C5FA-84C8819F1A92}"/>
              </a:ext>
            </a:extLst>
          </p:cNvPr>
          <p:cNvSpPr txBox="1"/>
          <p:nvPr/>
        </p:nvSpPr>
        <p:spPr>
          <a:xfrm>
            <a:off x="1616214" y="5250806"/>
            <a:ext cx="2436336" cy="523220"/>
          </a:xfrm>
          <a:prstGeom prst="rect">
            <a:avLst/>
          </a:prstGeom>
          <a:noFill/>
        </p:spPr>
        <p:txBody>
          <a:bodyPr wrap="square">
            <a:spAutoFit/>
          </a:bodyPr>
          <a:lstStyle/>
          <a:p>
            <a:r>
              <a:rPr lang="en-IE" sz="2800" b="0" i="0" dirty="0">
                <a:solidFill>
                  <a:srgbClr val="1A1A1A"/>
                </a:solidFill>
                <a:effectLst/>
                <a:latin typeface="Georgia" panose="02040502050405020303" pitchFamily="18" charset="0"/>
              </a:rPr>
              <a:t>Newton </a:t>
            </a:r>
            <a:endParaRPr lang="en-IE" sz="2800" dirty="0"/>
          </a:p>
        </p:txBody>
      </p:sp>
      <p:sp>
        <p:nvSpPr>
          <p:cNvPr id="8" name="TextBox 7">
            <a:extLst>
              <a:ext uri="{FF2B5EF4-FFF2-40B4-BE49-F238E27FC236}">
                <a16:creationId xmlns:a16="http://schemas.microsoft.com/office/drawing/2014/main" id="{FA166A70-25FA-24BD-F6CD-5F171D9572BC}"/>
              </a:ext>
            </a:extLst>
          </p:cNvPr>
          <p:cNvSpPr txBox="1"/>
          <p:nvPr/>
        </p:nvSpPr>
        <p:spPr>
          <a:xfrm>
            <a:off x="4052550" y="843970"/>
            <a:ext cx="4564070" cy="523220"/>
          </a:xfrm>
          <a:prstGeom prst="rect">
            <a:avLst/>
          </a:prstGeom>
          <a:noFill/>
        </p:spPr>
        <p:txBody>
          <a:bodyPr wrap="none" rtlCol="0">
            <a:spAutoFit/>
          </a:bodyPr>
          <a:lstStyle/>
          <a:p>
            <a:pPr algn="l"/>
            <a:r>
              <a:rPr lang="en-IE" sz="2800">
                <a:solidFill>
                  <a:srgbClr val="FF0000"/>
                </a:solidFill>
              </a:rPr>
              <a:t>All motion requires a mover</a:t>
            </a:r>
          </a:p>
        </p:txBody>
      </p:sp>
      <p:sp>
        <p:nvSpPr>
          <p:cNvPr id="9" name="TextBox 8">
            <a:extLst>
              <a:ext uri="{FF2B5EF4-FFF2-40B4-BE49-F238E27FC236}">
                <a16:creationId xmlns:a16="http://schemas.microsoft.com/office/drawing/2014/main" id="{0F39ED15-9792-C340-DAAE-97AD1815D57D}"/>
              </a:ext>
            </a:extLst>
          </p:cNvPr>
          <p:cNvSpPr txBox="1"/>
          <p:nvPr/>
        </p:nvSpPr>
        <p:spPr>
          <a:xfrm>
            <a:off x="4052550" y="2273304"/>
            <a:ext cx="5007751" cy="1384995"/>
          </a:xfrm>
          <a:prstGeom prst="rect">
            <a:avLst/>
          </a:prstGeom>
          <a:noFill/>
        </p:spPr>
        <p:txBody>
          <a:bodyPr wrap="square" rtlCol="0">
            <a:spAutoFit/>
          </a:bodyPr>
          <a:lstStyle/>
          <a:p>
            <a:pPr algn="l"/>
            <a:r>
              <a:rPr lang="en-IE" sz="2800"/>
              <a:t>Things continue moving horizontally if there is no force.</a:t>
            </a:r>
          </a:p>
        </p:txBody>
      </p:sp>
      <p:sp>
        <p:nvSpPr>
          <p:cNvPr id="10" name="TextBox 9">
            <a:extLst>
              <a:ext uri="{FF2B5EF4-FFF2-40B4-BE49-F238E27FC236}">
                <a16:creationId xmlns:a16="http://schemas.microsoft.com/office/drawing/2014/main" id="{FC5097FF-21AF-025A-4A94-C4E3CB01ED9D}"/>
              </a:ext>
            </a:extLst>
          </p:cNvPr>
          <p:cNvSpPr txBox="1"/>
          <p:nvPr/>
        </p:nvSpPr>
        <p:spPr>
          <a:xfrm>
            <a:off x="4076413" y="4007048"/>
            <a:ext cx="5007751" cy="954107"/>
          </a:xfrm>
          <a:prstGeom prst="rect">
            <a:avLst/>
          </a:prstGeom>
          <a:noFill/>
        </p:spPr>
        <p:txBody>
          <a:bodyPr wrap="square" rtlCol="0">
            <a:spAutoFit/>
          </a:bodyPr>
          <a:lstStyle/>
          <a:p>
            <a:r>
              <a:rPr lang="en-IE" sz="2800"/>
              <a:t>Things continue moving in any direction if there is no force.</a:t>
            </a:r>
          </a:p>
        </p:txBody>
      </p:sp>
      <p:sp>
        <p:nvSpPr>
          <p:cNvPr id="11" name="TextBox 10">
            <a:extLst>
              <a:ext uri="{FF2B5EF4-FFF2-40B4-BE49-F238E27FC236}">
                <a16:creationId xmlns:a16="http://schemas.microsoft.com/office/drawing/2014/main" id="{D5ADF598-56EC-A4BB-5070-56EBD07FF40A}"/>
              </a:ext>
            </a:extLst>
          </p:cNvPr>
          <p:cNvSpPr txBox="1"/>
          <p:nvPr/>
        </p:nvSpPr>
        <p:spPr>
          <a:xfrm>
            <a:off x="4076413" y="5279372"/>
            <a:ext cx="3493272" cy="523220"/>
          </a:xfrm>
          <a:prstGeom prst="rect">
            <a:avLst/>
          </a:prstGeom>
          <a:noFill/>
        </p:spPr>
        <p:txBody>
          <a:bodyPr wrap="square" rtlCol="0">
            <a:spAutoFit/>
          </a:bodyPr>
          <a:lstStyle/>
          <a:p>
            <a:pPr algn="l"/>
            <a:r>
              <a:rPr lang="en-IE" sz="2800"/>
              <a:t>Newton’s 1</a:t>
            </a:r>
            <a:r>
              <a:rPr lang="en-IE" sz="2800" baseline="30000"/>
              <a:t>st</a:t>
            </a:r>
            <a:r>
              <a:rPr lang="en-IE" sz="2800"/>
              <a:t> law</a:t>
            </a:r>
          </a:p>
        </p:txBody>
      </p:sp>
      <p:sp>
        <p:nvSpPr>
          <p:cNvPr id="13" name="TextBox 12">
            <a:extLst>
              <a:ext uri="{FF2B5EF4-FFF2-40B4-BE49-F238E27FC236}">
                <a16:creationId xmlns:a16="http://schemas.microsoft.com/office/drawing/2014/main" id="{50C31B0E-13C7-DC81-7DE7-4DEF749FDCDA}"/>
              </a:ext>
            </a:extLst>
          </p:cNvPr>
          <p:cNvSpPr txBox="1"/>
          <p:nvPr/>
        </p:nvSpPr>
        <p:spPr>
          <a:xfrm>
            <a:off x="1594663" y="1489827"/>
            <a:ext cx="1869896" cy="379784"/>
          </a:xfrm>
          <a:prstGeom prst="rect">
            <a:avLst/>
          </a:prstGeom>
          <a:noFill/>
        </p:spPr>
        <p:txBody>
          <a:bodyPr wrap="square">
            <a:spAutoFit/>
          </a:bodyPr>
          <a:lstStyle/>
          <a:p>
            <a:r>
              <a:rPr lang="en-IE" b="0" i="0" dirty="0">
                <a:solidFill>
                  <a:srgbClr val="202122"/>
                </a:solidFill>
                <a:effectLst/>
                <a:latin typeface="Arial" panose="020B0604020202020204" pitchFamily="34" charset="0"/>
              </a:rPr>
              <a:t>384–322 BCE) </a:t>
            </a:r>
            <a:endParaRPr lang="en-IE" dirty="0"/>
          </a:p>
        </p:txBody>
      </p:sp>
      <p:sp>
        <p:nvSpPr>
          <p:cNvPr id="17" name="TextBox 16">
            <a:extLst>
              <a:ext uri="{FF2B5EF4-FFF2-40B4-BE49-F238E27FC236}">
                <a16:creationId xmlns:a16="http://schemas.microsoft.com/office/drawing/2014/main" id="{DC791AC5-E6CD-49DC-4432-66AA2BBCB03E}"/>
              </a:ext>
            </a:extLst>
          </p:cNvPr>
          <p:cNvSpPr txBox="1"/>
          <p:nvPr/>
        </p:nvSpPr>
        <p:spPr>
          <a:xfrm>
            <a:off x="1579702" y="2770651"/>
            <a:ext cx="1493912" cy="369332"/>
          </a:xfrm>
          <a:prstGeom prst="rect">
            <a:avLst/>
          </a:prstGeom>
          <a:noFill/>
        </p:spPr>
        <p:txBody>
          <a:bodyPr wrap="square">
            <a:spAutoFit/>
          </a:bodyPr>
          <a:lstStyle/>
          <a:p>
            <a:r>
              <a:rPr lang="en-IE" b="0" i="0" dirty="0">
                <a:solidFill>
                  <a:srgbClr val="202122"/>
                </a:solidFill>
                <a:effectLst/>
                <a:latin typeface="Arial" panose="020B0604020202020204" pitchFamily="34" charset="0"/>
              </a:rPr>
              <a:t>1564 - 1642</a:t>
            </a:r>
            <a:endParaRPr lang="en-IE" dirty="0"/>
          </a:p>
        </p:txBody>
      </p:sp>
      <p:sp>
        <p:nvSpPr>
          <p:cNvPr id="23" name="TextBox 22">
            <a:extLst>
              <a:ext uri="{FF2B5EF4-FFF2-40B4-BE49-F238E27FC236}">
                <a16:creationId xmlns:a16="http://schemas.microsoft.com/office/drawing/2014/main" id="{1CA4A029-79B5-D3B4-5DC9-B63735344F43}"/>
              </a:ext>
            </a:extLst>
          </p:cNvPr>
          <p:cNvSpPr txBox="1"/>
          <p:nvPr/>
        </p:nvSpPr>
        <p:spPr>
          <a:xfrm>
            <a:off x="1603152" y="4475134"/>
            <a:ext cx="1493912" cy="369332"/>
          </a:xfrm>
          <a:prstGeom prst="rect">
            <a:avLst/>
          </a:prstGeom>
          <a:noFill/>
        </p:spPr>
        <p:txBody>
          <a:bodyPr wrap="square">
            <a:spAutoFit/>
          </a:bodyPr>
          <a:lstStyle/>
          <a:p>
            <a:r>
              <a:rPr lang="en-IE" b="0" i="0">
                <a:solidFill>
                  <a:srgbClr val="202122"/>
                </a:solidFill>
                <a:effectLst/>
                <a:latin typeface="Arial" panose="020B0604020202020204" pitchFamily="34" charset="0"/>
              </a:rPr>
              <a:t>1596 –1650</a:t>
            </a:r>
            <a:endParaRPr lang="en-IE"/>
          </a:p>
        </p:txBody>
      </p:sp>
      <p:sp>
        <p:nvSpPr>
          <p:cNvPr id="27" name="TextBox 26">
            <a:extLst>
              <a:ext uri="{FF2B5EF4-FFF2-40B4-BE49-F238E27FC236}">
                <a16:creationId xmlns:a16="http://schemas.microsoft.com/office/drawing/2014/main" id="{8C75FF28-560F-C6EC-A56C-CF5BD484B760}"/>
              </a:ext>
            </a:extLst>
          </p:cNvPr>
          <p:cNvSpPr txBox="1"/>
          <p:nvPr/>
        </p:nvSpPr>
        <p:spPr>
          <a:xfrm>
            <a:off x="1598598" y="5725890"/>
            <a:ext cx="1372206" cy="369332"/>
          </a:xfrm>
          <a:prstGeom prst="rect">
            <a:avLst/>
          </a:prstGeom>
          <a:noFill/>
        </p:spPr>
        <p:txBody>
          <a:bodyPr wrap="square">
            <a:spAutoFit/>
          </a:bodyPr>
          <a:lstStyle/>
          <a:p>
            <a:r>
              <a:rPr lang="en-IE" b="0" i="0">
                <a:solidFill>
                  <a:srgbClr val="202122"/>
                </a:solidFill>
                <a:effectLst/>
                <a:latin typeface="Arial" panose="020B0604020202020204" pitchFamily="34" charset="0"/>
              </a:rPr>
              <a:t>1642-1727</a:t>
            </a:r>
            <a:endParaRPr lang="en-IE"/>
          </a:p>
        </p:txBody>
      </p:sp>
      <p:grpSp>
        <p:nvGrpSpPr>
          <p:cNvPr id="12" name="Group 11">
            <a:extLst>
              <a:ext uri="{FF2B5EF4-FFF2-40B4-BE49-F238E27FC236}">
                <a16:creationId xmlns:a16="http://schemas.microsoft.com/office/drawing/2014/main" id="{D1BDEF95-7235-2D1D-6437-7F865086D591}"/>
              </a:ext>
            </a:extLst>
          </p:cNvPr>
          <p:cNvGrpSpPr/>
          <p:nvPr/>
        </p:nvGrpSpPr>
        <p:grpSpPr>
          <a:xfrm>
            <a:off x="248062" y="819863"/>
            <a:ext cx="1355090" cy="1391417"/>
            <a:chOff x="248062" y="819863"/>
            <a:chExt cx="1355090" cy="1391417"/>
          </a:xfrm>
        </p:grpSpPr>
        <p:pic>
          <p:nvPicPr>
            <p:cNvPr id="15" name="Picture 14">
              <a:extLst>
                <a:ext uri="{FF2B5EF4-FFF2-40B4-BE49-F238E27FC236}">
                  <a16:creationId xmlns:a16="http://schemas.microsoft.com/office/drawing/2014/main" id="{183AC6A4-2D8A-4645-FDB6-175D34265949}"/>
                </a:ext>
              </a:extLst>
            </p:cNvPr>
            <p:cNvPicPr>
              <a:picLocks noChangeAspect="1"/>
            </p:cNvPicPr>
            <p:nvPr/>
          </p:nvPicPr>
          <p:blipFill>
            <a:blip r:embed="rId2"/>
            <a:stretch>
              <a:fillRect/>
            </a:stretch>
          </p:blipFill>
          <p:spPr>
            <a:xfrm>
              <a:off x="248062" y="819863"/>
              <a:ext cx="1331640" cy="1339928"/>
            </a:xfrm>
            <a:prstGeom prst="rect">
              <a:avLst/>
            </a:prstGeom>
          </p:spPr>
        </p:pic>
        <p:sp>
          <p:nvSpPr>
            <p:cNvPr id="2" name="TextBox 1">
              <a:hlinkClick r:id="rId3"/>
              <a:extLst>
                <a:ext uri="{FF2B5EF4-FFF2-40B4-BE49-F238E27FC236}">
                  <a16:creationId xmlns:a16="http://schemas.microsoft.com/office/drawing/2014/main" id="{C84FD2AE-6988-3E16-87DC-A4B13A8B588B}"/>
                </a:ext>
              </a:extLst>
            </p:cNvPr>
            <p:cNvSpPr txBox="1"/>
            <p:nvPr/>
          </p:nvSpPr>
          <p:spPr>
            <a:xfrm>
              <a:off x="1112312" y="1934281"/>
              <a:ext cx="490840" cy="276999"/>
            </a:xfrm>
            <a:prstGeom prst="rect">
              <a:avLst/>
            </a:prstGeom>
            <a:noFill/>
          </p:spPr>
          <p:txBody>
            <a:bodyPr wrap="none" rtlCol="0">
              <a:spAutoFit/>
            </a:bodyPr>
            <a:lstStyle/>
            <a:p>
              <a:pPr algn="l"/>
              <a:r>
                <a:rPr lang="en-GB" sz="1200"/>
                <a:t>CC0</a:t>
              </a:r>
            </a:p>
          </p:txBody>
        </p:sp>
      </p:grpSp>
      <p:grpSp>
        <p:nvGrpSpPr>
          <p:cNvPr id="16" name="Group 15">
            <a:extLst>
              <a:ext uri="{FF2B5EF4-FFF2-40B4-BE49-F238E27FC236}">
                <a16:creationId xmlns:a16="http://schemas.microsoft.com/office/drawing/2014/main" id="{8464FF00-B0FA-CF72-44C4-4E4D18936C95}"/>
              </a:ext>
            </a:extLst>
          </p:cNvPr>
          <p:cNvGrpSpPr/>
          <p:nvPr/>
        </p:nvGrpSpPr>
        <p:grpSpPr>
          <a:xfrm>
            <a:off x="322410" y="2217248"/>
            <a:ext cx="1256073" cy="1262658"/>
            <a:chOff x="322410" y="2217248"/>
            <a:chExt cx="1256073" cy="1262658"/>
          </a:xfrm>
        </p:grpSpPr>
        <p:pic>
          <p:nvPicPr>
            <p:cNvPr id="2050" name="Picture 2">
              <a:extLst>
                <a:ext uri="{FF2B5EF4-FFF2-40B4-BE49-F238E27FC236}">
                  <a16:creationId xmlns:a16="http://schemas.microsoft.com/office/drawing/2014/main" id="{91C5179C-1751-9BC5-FD11-B641412FBF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790" t="4832" r="21474" b="41522"/>
            <a:stretch>
              <a:fillRect/>
            </a:stretch>
          </p:blipFill>
          <p:spPr bwMode="auto">
            <a:xfrm>
              <a:off x="322410" y="2217248"/>
              <a:ext cx="1182943" cy="12421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hlinkClick r:id="rId5"/>
              <a:extLst>
                <a:ext uri="{FF2B5EF4-FFF2-40B4-BE49-F238E27FC236}">
                  <a16:creationId xmlns:a16="http://schemas.microsoft.com/office/drawing/2014/main" id="{8302068D-B2D1-4601-C2FF-5B7284631986}"/>
                </a:ext>
              </a:extLst>
            </p:cNvPr>
            <p:cNvSpPr txBox="1"/>
            <p:nvPr/>
          </p:nvSpPr>
          <p:spPr>
            <a:xfrm>
              <a:off x="1087643" y="3202907"/>
              <a:ext cx="490840" cy="276999"/>
            </a:xfrm>
            <a:prstGeom prst="rect">
              <a:avLst/>
            </a:prstGeom>
            <a:noFill/>
          </p:spPr>
          <p:txBody>
            <a:bodyPr wrap="none" rtlCol="0">
              <a:spAutoFit/>
            </a:bodyPr>
            <a:lstStyle/>
            <a:p>
              <a:pPr algn="l"/>
              <a:r>
                <a:rPr lang="en-GB" sz="1200">
                  <a:solidFill>
                    <a:schemeClr val="bg1">
                      <a:lumMod val="50000"/>
                    </a:schemeClr>
                  </a:solidFill>
                </a:rPr>
                <a:t>CC0</a:t>
              </a:r>
            </a:p>
          </p:txBody>
        </p:sp>
      </p:grpSp>
      <p:grpSp>
        <p:nvGrpSpPr>
          <p:cNvPr id="20" name="Group 19">
            <a:extLst>
              <a:ext uri="{FF2B5EF4-FFF2-40B4-BE49-F238E27FC236}">
                <a16:creationId xmlns:a16="http://schemas.microsoft.com/office/drawing/2014/main" id="{C0E2F955-9FAA-1711-3879-5C9D9C864487}"/>
              </a:ext>
            </a:extLst>
          </p:cNvPr>
          <p:cNvGrpSpPr/>
          <p:nvPr/>
        </p:nvGrpSpPr>
        <p:grpSpPr>
          <a:xfrm>
            <a:off x="245208" y="3500413"/>
            <a:ext cx="1427383" cy="1506570"/>
            <a:chOff x="245208" y="3500413"/>
            <a:chExt cx="1427383" cy="1506570"/>
          </a:xfrm>
        </p:grpSpPr>
        <p:pic>
          <p:nvPicPr>
            <p:cNvPr id="21" name="Picture 20">
              <a:extLst>
                <a:ext uri="{FF2B5EF4-FFF2-40B4-BE49-F238E27FC236}">
                  <a16:creationId xmlns:a16="http://schemas.microsoft.com/office/drawing/2014/main" id="{4C3446D3-03C0-A79A-BD69-CA106000FF61}"/>
                </a:ext>
              </a:extLst>
            </p:cNvPr>
            <p:cNvPicPr>
              <a:picLocks noChangeAspect="1"/>
            </p:cNvPicPr>
            <p:nvPr/>
          </p:nvPicPr>
          <p:blipFill>
            <a:blip r:embed="rId6"/>
            <a:stretch>
              <a:fillRect/>
            </a:stretch>
          </p:blipFill>
          <p:spPr>
            <a:xfrm>
              <a:off x="245208" y="3500413"/>
              <a:ext cx="1347143" cy="1438647"/>
            </a:xfrm>
            <a:prstGeom prst="rect">
              <a:avLst/>
            </a:prstGeom>
          </p:spPr>
        </p:pic>
        <p:sp>
          <p:nvSpPr>
            <p:cNvPr id="18" name="TextBox 17">
              <a:hlinkClick r:id="rId7"/>
              <a:extLst>
                <a:ext uri="{FF2B5EF4-FFF2-40B4-BE49-F238E27FC236}">
                  <a16:creationId xmlns:a16="http://schemas.microsoft.com/office/drawing/2014/main" id="{050BE159-A602-48CD-B61B-BB434A76A94C}"/>
                </a:ext>
              </a:extLst>
            </p:cNvPr>
            <p:cNvSpPr txBox="1"/>
            <p:nvPr/>
          </p:nvSpPr>
          <p:spPr>
            <a:xfrm>
              <a:off x="1181751" y="4729984"/>
              <a:ext cx="490840" cy="276999"/>
            </a:xfrm>
            <a:prstGeom prst="rect">
              <a:avLst/>
            </a:prstGeom>
            <a:noFill/>
          </p:spPr>
          <p:txBody>
            <a:bodyPr wrap="none" rtlCol="0">
              <a:spAutoFit/>
            </a:bodyPr>
            <a:lstStyle/>
            <a:p>
              <a:pPr algn="l"/>
              <a:r>
                <a:rPr lang="en-GB" sz="1200">
                  <a:solidFill>
                    <a:schemeClr val="bg1">
                      <a:lumMod val="50000"/>
                    </a:schemeClr>
                  </a:solidFill>
                </a:rPr>
                <a:t>CC0</a:t>
              </a:r>
            </a:p>
          </p:txBody>
        </p:sp>
      </p:grpSp>
      <p:grpSp>
        <p:nvGrpSpPr>
          <p:cNvPr id="24" name="Group 23">
            <a:extLst>
              <a:ext uri="{FF2B5EF4-FFF2-40B4-BE49-F238E27FC236}">
                <a16:creationId xmlns:a16="http://schemas.microsoft.com/office/drawing/2014/main" id="{7A58CA5E-52A2-282B-FC9B-09854495A06F}"/>
              </a:ext>
            </a:extLst>
          </p:cNvPr>
          <p:cNvGrpSpPr/>
          <p:nvPr/>
        </p:nvGrpSpPr>
        <p:grpSpPr>
          <a:xfrm>
            <a:off x="232189" y="5031535"/>
            <a:ext cx="1384025" cy="1494574"/>
            <a:chOff x="232189" y="5031535"/>
            <a:chExt cx="1384025" cy="1494574"/>
          </a:xfrm>
        </p:grpSpPr>
        <p:pic>
          <p:nvPicPr>
            <p:cNvPr id="25" name="Picture 24">
              <a:extLst>
                <a:ext uri="{FF2B5EF4-FFF2-40B4-BE49-F238E27FC236}">
                  <a16:creationId xmlns:a16="http://schemas.microsoft.com/office/drawing/2014/main" id="{AD626B7E-15A9-0A39-2B3E-74C1EDAC9BC4}"/>
                </a:ext>
              </a:extLst>
            </p:cNvPr>
            <p:cNvPicPr>
              <a:picLocks noChangeAspect="1"/>
            </p:cNvPicPr>
            <p:nvPr/>
          </p:nvPicPr>
          <p:blipFill>
            <a:blip r:embed="rId8"/>
            <a:stretch>
              <a:fillRect/>
            </a:stretch>
          </p:blipFill>
          <p:spPr>
            <a:xfrm>
              <a:off x="232189" y="5031535"/>
              <a:ext cx="1370963" cy="1463910"/>
            </a:xfrm>
            <a:prstGeom prst="rect">
              <a:avLst/>
            </a:prstGeom>
          </p:spPr>
        </p:pic>
        <p:sp>
          <p:nvSpPr>
            <p:cNvPr id="22" name="TextBox 21">
              <a:hlinkClick r:id="rId9"/>
              <a:extLst>
                <a:ext uri="{FF2B5EF4-FFF2-40B4-BE49-F238E27FC236}">
                  <a16:creationId xmlns:a16="http://schemas.microsoft.com/office/drawing/2014/main" id="{9C8345DF-1AB9-4ECD-6B21-F5DF4E5C46D9}"/>
                </a:ext>
              </a:extLst>
            </p:cNvPr>
            <p:cNvSpPr txBox="1"/>
            <p:nvPr/>
          </p:nvSpPr>
          <p:spPr>
            <a:xfrm>
              <a:off x="1125374" y="6249110"/>
              <a:ext cx="490840" cy="276999"/>
            </a:xfrm>
            <a:prstGeom prst="rect">
              <a:avLst/>
            </a:prstGeom>
            <a:noFill/>
          </p:spPr>
          <p:txBody>
            <a:bodyPr wrap="none" rtlCol="0">
              <a:spAutoFit/>
            </a:bodyPr>
            <a:lstStyle/>
            <a:p>
              <a:pPr algn="l"/>
              <a:r>
                <a:rPr lang="en-GB" sz="1200">
                  <a:solidFill>
                    <a:schemeClr val="bg1">
                      <a:lumMod val="50000"/>
                    </a:schemeClr>
                  </a:solidFill>
                </a:rPr>
                <a:t>CC0</a:t>
              </a:r>
            </a:p>
          </p:txBody>
        </p:sp>
      </p:grpSp>
      <p:sp>
        <p:nvSpPr>
          <p:cNvPr id="19" name="TextBox 18">
            <a:extLst>
              <a:ext uri="{FF2B5EF4-FFF2-40B4-BE49-F238E27FC236}">
                <a16:creationId xmlns:a16="http://schemas.microsoft.com/office/drawing/2014/main" id="{D20DCB69-6B6C-D739-5938-9E88929838DC}"/>
              </a:ext>
            </a:extLst>
          </p:cNvPr>
          <p:cNvSpPr txBox="1"/>
          <p:nvPr/>
        </p:nvSpPr>
        <p:spPr>
          <a:xfrm>
            <a:off x="4013149" y="1319896"/>
            <a:ext cx="5042791" cy="523220"/>
          </a:xfrm>
          <a:prstGeom prst="rect">
            <a:avLst/>
          </a:prstGeom>
          <a:noFill/>
        </p:spPr>
        <p:txBody>
          <a:bodyPr wrap="none" rtlCol="0">
            <a:spAutoFit/>
          </a:bodyPr>
          <a:lstStyle/>
          <a:p>
            <a:pPr algn="l"/>
            <a:r>
              <a:rPr lang="en-GB" sz="2800">
                <a:solidFill>
                  <a:srgbClr val="FF0000"/>
                </a:solidFill>
              </a:rPr>
              <a:t>A problem for modern physics </a:t>
            </a:r>
          </a:p>
        </p:txBody>
      </p:sp>
      <p:sp>
        <p:nvSpPr>
          <p:cNvPr id="28" name="Title 27">
            <a:extLst>
              <a:ext uri="{FF2B5EF4-FFF2-40B4-BE49-F238E27FC236}">
                <a16:creationId xmlns:a16="http://schemas.microsoft.com/office/drawing/2014/main" id="{BD1B64AB-AF71-A6BA-31DC-A73BCC339E9D}"/>
              </a:ext>
            </a:extLst>
          </p:cNvPr>
          <p:cNvSpPr txBox="1">
            <a:spLocks noGrp="1"/>
          </p:cNvSpPr>
          <p:nvPr>
            <p:ph type="title"/>
          </p:nvPr>
        </p:nvSpPr>
        <p:spPr>
          <a:xfrm>
            <a:off x="241300" y="155575"/>
            <a:ext cx="8724900" cy="593725"/>
          </a:xfrm>
          <a:prstGeom prst="rect">
            <a:avLst/>
          </a:prstGeom>
          <a:noFill/>
        </p:spPr>
        <p:txBody>
          <a:bodyPr wrap="none" rtlCol="0">
            <a:spAutoFit/>
          </a:bodyPr>
          <a:lstStyle/>
          <a:p>
            <a:pPr algn="l"/>
            <a:r>
              <a:rPr lang="en-IE" sz="2800" dirty="0"/>
              <a:t>Theories of motion</a:t>
            </a:r>
          </a:p>
        </p:txBody>
      </p:sp>
    </p:spTree>
    <p:extLst>
      <p:ext uri="{BB962C8B-B14F-4D97-AF65-F5344CB8AC3E}">
        <p14:creationId xmlns:p14="http://schemas.microsoft.com/office/powerpoint/2010/main" val="338125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1" grpId="0"/>
      <p:bldP spid="13" grpId="0"/>
      <p:bldP spid="17" grpId="0"/>
      <p:bldP spid="23" grpId="0"/>
      <p:bldP spid="2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F27DE-8805-233C-AF99-40CC21F686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9887CB-3C79-7C26-4E18-05BA78649D78}"/>
              </a:ext>
            </a:extLst>
          </p:cNvPr>
          <p:cNvSpPr>
            <a:spLocks noGrp="1"/>
          </p:cNvSpPr>
          <p:nvPr>
            <p:ph type="title"/>
          </p:nvPr>
        </p:nvSpPr>
        <p:spPr>
          <a:xfrm>
            <a:off x="241300" y="155246"/>
            <a:ext cx="8724900" cy="1089529"/>
          </a:xfrm>
        </p:spPr>
        <p:txBody>
          <a:bodyPr/>
          <a:lstStyle/>
          <a:p>
            <a:r>
              <a:rPr lang="en-GB"/>
              <a:t>What is the direction of a gravitational force? </a:t>
            </a:r>
          </a:p>
        </p:txBody>
      </p:sp>
      <p:sp>
        <p:nvSpPr>
          <p:cNvPr id="7" name="TextBox 6">
            <a:extLst>
              <a:ext uri="{FF2B5EF4-FFF2-40B4-BE49-F238E27FC236}">
                <a16:creationId xmlns:a16="http://schemas.microsoft.com/office/drawing/2014/main" id="{5ED4CC5E-8431-681D-5884-7CBD1D737536}"/>
              </a:ext>
            </a:extLst>
          </p:cNvPr>
          <p:cNvSpPr txBox="1"/>
          <p:nvPr/>
        </p:nvSpPr>
        <p:spPr>
          <a:xfrm>
            <a:off x="441325" y="1571903"/>
            <a:ext cx="8261350"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Gravitational forces are towards the centre of mass of the objects</a:t>
            </a:r>
          </a:p>
        </p:txBody>
      </p:sp>
      <p:grpSp>
        <p:nvGrpSpPr>
          <p:cNvPr id="29" name="Group 28">
            <a:extLst>
              <a:ext uri="{FF2B5EF4-FFF2-40B4-BE49-F238E27FC236}">
                <a16:creationId xmlns:a16="http://schemas.microsoft.com/office/drawing/2014/main" id="{041C3473-246F-FD4F-E236-F19E5D20B249}"/>
              </a:ext>
            </a:extLst>
          </p:cNvPr>
          <p:cNvGrpSpPr/>
          <p:nvPr/>
        </p:nvGrpSpPr>
        <p:grpSpPr>
          <a:xfrm rot="20163127">
            <a:off x="3620892" y="2706938"/>
            <a:ext cx="2431971" cy="2929308"/>
            <a:chOff x="3066702" y="3377422"/>
            <a:chExt cx="2431971" cy="2929308"/>
          </a:xfrm>
        </p:grpSpPr>
        <p:sp>
          <p:nvSpPr>
            <p:cNvPr id="9" name="Freeform: Shape 8">
              <a:extLst>
                <a:ext uri="{FF2B5EF4-FFF2-40B4-BE49-F238E27FC236}">
                  <a16:creationId xmlns:a16="http://schemas.microsoft.com/office/drawing/2014/main" id="{52AB9F01-F6D2-2F28-71BC-ECC1A6687C1D}"/>
                </a:ext>
              </a:extLst>
            </p:cNvPr>
            <p:cNvSpPr/>
            <p:nvPr/>
          </p:nvSpPr>
          <p:spPr>
            <a:xfrm rot="18822437">
              <a:off x="2364506" y="4079618"/>
              <a:ext cx="2929308" cy="1524915"/>
            </a:xfrm>
            <a:custGeom>
              <a:avLst/>
              <a:gdLst>
                <a:gd name="connsiteX0" fmla="*/ 0 w 2918298"/>
                <a:gd name="connsiteY0" fmla="*/ 1011676 h 1498059"/>
                <a:gd name="connsiteX1" fmla="*/ 622570 w 2918298"/>
                <a:gd name="connsiteY1" fmla="*/ 0 h 1498059"/>
                <a:gd name="connsiteX2" fmla="*/ 2918298 w 2918298"/>
                <a:gd name="connsiteY2" fmla="*/ 992221 h 1498059"/>
                <a:gd name="connsiteX3" fmla="*/ 856034 w 2918298"/>
                <a:gd name="connsiteY3" fmla="*/ 1498059 h 1498059"/>
                <a:gd name="connsiteX4" fmla="*/ 0 w 2918298"/>
                <a:gd name="connsiteY4" fmla="*/ 1011676 h 1498059"/>
                <a:gd name="connsiteX0" fmla="*/ 0 w 2918298"/>
                <a:gd name="connsiteY0" fmla="*/ 1015664 h 1502047"/>
                <a:gd name="connsiteX1" fmla="*/ 622570 w 2918298"/>
                <a:gd name="connsiteY1" fmla="*/ 3988 h 1502047"/>
                <a:gd name="connsiteX2" fmla="*/ 2918298 w 2918298"/>
                <a:gd name="connsiteY2" fmla="*/ 996209 h 1502047"/>
                <a:gd name="connsiteX3" fmla="*/ 856034 w 2918298"/>
                <a:gd name="connsiteY3" fmla="*/ 1502047 h 1502047"/>
                <a:gd name="connsiteX4" fmla="*/ 0 w 2918298"/>
                <a:gd name="connsiteY4" fmla="*/ 1015664 h 1502047"/>
                <a:gd name="connsiteX0" fmla="*/ 0 w 2920417"/>
                <a:gd name="connsiteY0" fmla="*/ 1015664 h 1502047"/>
                <a:gd name="connsiteX1" fmla="*/ 622570 w 2920417"/>
                <a:gd name="connsiteY1" fmla="*/ 3988 h 1502047"/>
                <a:gd name="connsiteX2" fmla="*/ 2918298 w 2920417"/>
                <a:gd name="connsiteY2" fmla="*/ 996209 h 1502047"/>
                <a:gd name="connsiteX3" fmla="*/ 856034 w 2920417"/>
                <a:gd name="connsiteY3" fmla="*/ 1502047 h 1502047"/>
                <a:gd name="connsiteX4" fmla="*/ 0 w 2920417"/>
                <a:gd name="connsiteY4" fmla="*/ 1015664 h 1502047"/>
                <a:gd name="connsiteX0" fmla="*/ 0 w 2920264"/>
                <a:gd name="connsiteY0" fmla="*/ 1015664 h 1522904"/>
                <a:gd name="connsiteX1" fmla="*/ 622570 w 2920264"/>
                <a:gd name="connsiteY1" fmla="*/ 3988 h 1522904"/>
                <a:gd name="connsiteX2" fmla="*/ 2918298 w 2920264"/>
                <a:gd name="connsiteY2" fmla="*/ 996209 h 1522904"/>
                <a:gd name="connsiteX3" fmla="*/ 856034 w 2920264"/>
                <a:gd name="connsiteY3" fmla="*/ 1502047 h 1522904"/>
                <a:gd name="connsiteX4" fmla="*/ 0 w 2920264"/>
                <a:gd name="connsiteY4" fmla="*/ 1015664 h 1522904"/>
                <a:gd name="connsiteX0" fmla="*/ 9044 w 2929308"/>
                <a:gd name="connsiteY0" fmla="*/ 1017675 h 1524915"/>
                <a:gd name="connsiteX1" fmla="*/ 631614 w 2929308"/>
                <a:gd name="connsiteY1" fmla="*/ 5999 h 1524915"/>
                <a:gd name="connsiteX2" fmla="*/ 2927342 w 2929308"/>
                <a:gd name="connsiteY2" fmla="*/ 998220 h 1524915"/>
                <a:gd name="connsiteX3" fmla="*/ 865078 w 2929308"/>
                <a:gd name="connsiteY3" fmla="*/ 1504058 h 1524915"/>
                <a:gd name="connsiteX4" fmla="*/ 9044 w 2929308"/>
                <a:gd name="connsiteY4" fmla="*/ 1017675 h 152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308" h="1524915">
                  <a:moveTo>
                    <a:pt x="9044" y="1017675"/>
                  </a:moveTo>
                  <a:cubicBezTo>
                    <a:pt x="80379" y="408076"/>
                    <a:pt x="240974" y="-58708"/>
                    <a:pt x="631614" y="5999"/>
                  </a:cubicBezTo>
                  <a:cubicBezTo>
                    <a:pt x="1688687" y="181097"/>
                    <a:pt x="2862490" y="492382"/>
                    <a:pt x="2927342" y="998220"/>
                  </a:cubicBezTo>
                  <a:cubicBezTo>
                    <a:pt x="2992194" y="1504058"/>
                    <a:pt x="1435767" y="1568909"/>
                    <a:pt x="865078" y="1504058"/>
                  </a:cubicBezTo>
                  <a:cubicBezTo>
                    <a:pt x="294389" y="1439207"/>
                    <a:pt x="-62291" y="1627274"/>
                    <a:pt x="9044" y="1017675"/>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3A0970E-A46B-86DF-62C0-03C50369BC9B}"/>
                </a:ext>
              </a:extLst>
            </p:cNvPr>
            <p:cNvSpPr/>
            <p:nvPr/>
          </p:nvSpPr>
          <p:spPr>
            <a:xfrm>
              <a:off x="3870910" y="4901588"/>
              <a:ext cx="45719"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A328310F-9F75-5E3A-487E-9142AD582DE0}"/>
                </a:ext>
              </a:extLst>
            </p:cNvPr>
            <p:cNvSpPr/>
            <p:nvPr/>
          </p:nvSpPr>
          <p:spPr>
            <a:xfrm rot="1904794">
              <a:off x="4483228" y="3432847"/>
              <a:ext cx="177547" cy="545100"/>
            </a:xfrm>
            <a:custGeom>
              <a:avLst/>
              <a:gdLst>
                <a:gd name="connsiteX0" fmla="*/ 77821 w 428017"/>
                <a:gd name="connsiteY0" fmla="*/ 233464 h 1284052"/>
                <a:gd name="connsiteX1" fmla="*/ 38911 w 428017"/>
                <a:gd name="connsiteY1" fmla="*/ 58366 h 1284052"/>
                <a:gd name="connsiteX2" fmla="*/ 194553 w 428017"/>
                <a:gd name="connsiteY2" fmla="*/ 0 h 1284052"/>
                <a:gd name="connsiteX3" fmla="*/ 291830 w 428017"/>
                <a:gd name="connsiteY3" fmla="*/ 116732 h 1284052"/>
                <a:gd name="connsiteX4" fmla="*/ 252919 w 428017"/>
                <a:gd name="connsiteY4" fmla="*/ 252920 h 1284052"/>
                <a:gd name="connsiteX5" fmla="*/ 369651 w 428017"/>
                <a:gd name="connsiteY5" fmla="*/ 330741 h 1284052"/>
                <a:gd name="connsiteX6" fmla="*/ 428017 w 428017"/>
                <a:gd name="connsiteY6" fmla="*/ 719847 h 1284052"/>
                <a:gd name="connsiteX7" fmla="*/ 369651 w 428017"/>
                <a:gd name="connsiteY7" fmla="*/ 797669 h 1284052"/>
                <a:gd name="connsiteX8" fmla="*/ 330741 w 428017"/>
                <a:gd name="connsiteY8" fmla="*/ 1284052 h 1284052"/>
                <a:gd name="connsiteX9" fmla="*/ 155643 w 428017"/>
                <a:gd name="connsiteY9" fmla="*/ 1264596 h 1284052"/>
                <a:gd name="connsiteX10" fmla="*/ 136187 w 428017"/>
                <a:gd name="connsiteY10" fmla="*/ 836579 h 1284052"/>
                <a:gd name="connsiteX11" fmla="*/ 38911 w 428017"/>
                <a:gd name="connsiteY11" fmla="*/ 758758 h 1284052"/>
                <a:gd name="connsiteX12" fmla="*/ 0 w 428017"/>
                <a:gd name="connsiteY12" fmla="*/ 330741 h 1284052"/>
                <a:gd name="connsiteX13" fmla="*/ 77821 w 428017"/>
                <a:gd name="connsiteY13" fmla="*/ 233464 h 1284052"/>
                <a:gd name="connsiteX0" fmla="*/ 80185 w 430381"/>
                <a:gd name="connsiteY0" fmla="*/ 233464 h 1284052"/>
                <a:gd name="connsiteX1" fmla="*/ 41275 w 430381"/>
                <a:gd name="connsiteY1" fmla="*/ 58366 h 1284052"/>
                <a:gd name="connsiteX2" fmla="*/ 196917 w 430381"/>
                <a:gd name="connsiteY2" fmla="*/ 0 h 1284052"/>
                <a:gd name="connsiteX3" fmla="*/ 294194 w 430381"/>
                <a:gd name="connsiteY3" fmla="*/ 116732 h 1284052"/>
                <a:gd name="connsiteX4" fmla="*/ 255283 w 430381"/>
                <a:gd name="connsiteY4" fmla="*/ 252920 h 1284052"/>
                <a:gd name="connsiteX5" fmla="*/ 372015 w 430381"/>
                <a:gd name="connsiteY5" fmla="*/ 330741 h 1284052"/>
                <a:gd name="connsiteX6" fmla="*/ 430381 w 430381"/>
                <a:gd name="connsiteY6" fmla="*/ 719847 h 1284052"/>
                <a:gd name="connsiteX7" fmla="*/ 372015 w 430381"/>
                <a:gd name="connsiteY7" fmla="*/ 797669 h 1284052"/>
                <a:gd name="connsiteX8" fmla="*/ 333105 w 430381"/>
                <a:gd name="connsiteY8" fmla="*/ 1284052 h 1284052"/>
                <a:gd name="connsiteX9" fmla="*/ 158007 w 430381"/>
                <a:gd name="connsiteY9" fmla="*/ 1264596 h 1284052"/>
                <a:gd name="connsiteX10" fmla="*/ 138551 w 430381"/>
                <a:gd name="connsiteY10" fmla="*/ 836579 h 1284052"/>
                <a:gd name="connsiteX11" fmla="*/ 0 w 430381"/>
                <a:gd name="connsiteY11" fmla="*/ 758758 h 1284052"/>
                <a:gd name="connsiteX12" fmla="*/ 2364 w 430381"/>
                <a:gd name="connsiteY12" fmla="*/ 330741 h 1284052"/>
                <a:gd name="connsiteX13" fmla="*/ 80185 w 430381"/>
                <a:gd name="connsiteY13" fmla="*/ 233464 h 1284052"/>
                <a:gd name="connsiteX0" fmla="*/ 80185 w 430381"/>
                <a:gd name="connsiteY0" fmla="*/ 233464 h 1284052"/>
                <a:gd name="connsiteX1" fmla="*/ 41275 w 430381"/>
                <a:gd name="connsiteY1" fmla="*/ 58366 h 1284052"/>
                <a:gd name="connsiteX2" fmla="*/ 196917 w 430381"/>
                <a:gd name="connsiteY2" fmla="*/ 0 h 1284052"/>
                <a:gd name="connsiteX3" fmla="*/ 294194 w 430381"/>
                <a:gd name="connsiteY3" fmla="*/ 116732 h 1284052"/>
                <a:gd name="connsiteX4" fmla="*/ 255283 w 430381"/>
                <a:gd name="connsiteY4" fmla="*/ 252920 h 1284052"/>
                <a:gd name="connsiteX5" fmla="*/ 372015 w 430381"/>
                <a:gd name="connsiteY5" fmla="*/ 330741 h 1284052"/>
                <a:gd name="connsiteX6" fmla="*/ 430381 w 430381"/>
                <a:gd name="connsiteY6" fmla="*/ 719847 h 1284052"/>
                <a:gd name="connsiteX7" fmla="*/ 372015 w 430381"/>
                <a:gd name="connsiteY7" fmla="*/ 797669 h 1284052"/>
                <a:gd name="connsiteX8" fmla="*/ 333105 w 430381"/>
                <a:gd name="connsiteY8" fmla="*/ 1284052 h 1284052"/>
                <a:gd name="connsiteX9" fmla="*/ 158007 w 430381"/>
                <a:gd name="connsiteY9" fmla="*/ 1264596 h 1284052"/>
                <a:gd name="connsiteX10" fmla="*/ 100451 w 430381"/>
                <a:gd name="connsiteY10" fmla="*/ 846104 h 1284052"/>
                <a:gd name="connsiteX11" fmla="*/ 0 w 430381"/>
                <a:gd name="connsiteY11" fmla="*/ 758758 h 1284052"/>
                <a:gd name="connsiteX12" fmla="*/ 2364 w 430381"/>
                <a:gd name="connsiteY12" fmla="*/ 330741 h 1284052"/>
                <a:gd name="connsiteX13" fmla="*/ 80185 w 430381"/>
                <a:gd name="connsiteY13" fmla="*/ 233464 h 1284052"/>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372015 w 430381"/>
                <a:gd name="connsiteY5" fmla="*/ 330741 h 1289996"/>
                <a:gd name="connsiteX6" fmla="*/ 430381 w 430381"/>
                <a:gd name="connsiteY6" fmla="*/ 719847 h 1289996"/>
                <a:gd name="connsiteX7" fmla="*/ 372015 w 430381"/>
                <a:gd name="connsiteY7" fmla="*/ 797669 h 1289996"/>
                <a:gd name="connsiteX8" fmla="*/ 333105 w 430381"/>
                <a:gd name="connsiteY8" fmla="*/ 1284052 h 1289996"/>
                <a:gd name="connsiteX9" fmla="*/ 148482 w 430381"/>
                <a:gd name="connsiteY9" fmla="*/ 1289996 h 1289996"/>
                <a:gd name="connsiteX10" fmla="*/ 100451 w 430381"/>
                <a:gd name="connsiteY10" fmla="*/ 846104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372015 w 430381"/>
                <a:gd name="connsiteY5" fmla="*/ 330741 h 1289996"/>
                <a:gd name="connsiteX6" fmla="*/ 430381 w 430381"/>
                <a:gd name="connsiteY6" fmla="*/ 719847 h 1289996"/>
                <a:gd name="connsiteX7" fmla="*/ 372015 w 430381"/>
                <a:gd name="connsiteY7" fmla="*/ 797669 h 1289996"/>
                <a:gd name="connsiteX8" fmla="*/ 333105 w 430381"/>
                <a:gd name="connsiteY8" fmla="*/ 1284052 h 1289996"/>
                <a:gd name="connsiteX9" fmla="*/ 148482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372015 w 430381"/>
                <a:gd name="connsiteY5" fmla="*/ 330741 h 1289996"/>
                <a:gd name="connsiteX6" fmla="*/ 430381 w 430381"/>
                <a:gd name="connsiteY6" fmla="*/ 719847 h 1289996"/>
                <a:gd name="connsiteX7" fmla="*/ 372015 w 430381"/>
                <a:gd name="connsiteY7" fmla="*/ 797669 h 1289996"/>
                <a:gd name="connsiteX8" fmla="*/ 333105 w 430381"/>
                <a:gd name="connsiteY8" fmla="*/ 1284052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372015 w 430381"/>
                <a:gd name="connsiteY5" fmla="*/ 330741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121460 w 430381"/>
                <a:gd name="connsiteY0" fmla="*/ 239814 h 1289996"/>
                <a:gd name="connsiteX1" fmla="*/ 41275 w 430381"/>
                <a:gd name="connsiteY1" fmla="*/ 58366 h 1289996"/>
                <a:gd name="connsiteX2" fmla="*/ 196917 w 430381"/>
                <a:gd name="connsiteY2" fmla="*/ 0 h 1289996"/>
                <a:gd name="connsiteX3" fmla="*/ 294194 w 430381"/>
                <a:gd name="connsiteY3" fmla="*/ 1167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 name="connsiteX0" fmla="*/ 121460 w 430381"/>
                <a:gd name="connsiteY0" fmla="*/ 239814 h 1289996"/>
                <a:gd name="connsiteX1" fmla="*/ 76200 w 430381"/>
                <a:gd name="connsiteY1" fmla="*/ 99641 h 1289996"/>
                <a:gd name="connsiteX2" fmla="*/ 196917 w 430381"/>
                <a:gd name="connsiteY2" fmla="*/ 0 h 1289996"/>
                <a:gd name="connsiteX3" fmla="*/ 294194 w 430381"/>
                <a:gd name="connsiteY3" fmla="*/ 1167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 name="connsiteX0" fmla="*/ 121460 w 430381"/>
                <a:gd name="connsiteY0" fmla="*/ 239814 h 1289996"/>
                <a:gd name="connsiteX1" fmla="*/ 76200 w 430381"/>
                <a:gd name="connsiteY1" fmla="*/ 99641 h 1289996"/>
                <a:gd name="connsiteX2" fmla="*/ 196917 w 430381"/>
                <a:gd name="connsiteY2" fmla="*/ 0 h 1289996"/>
                <a:gd name="connsiteX3" fmla="*/ 316419 w 430381"/>
                <a:gd name="connsiteY3" fmla="*/ 786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 name="connsiteX0" fmla="*/ 121460 w 430381"/>
                <a:gd name="connsiteY0" fmla="*/ 239814 h 1289996"/>
                <a:gd name="connsiteX1" fmla="*/ 76200 w 430381"/>
                <a:gd name="connsiteY1" fmla="*/ 80591 h 1289996"/>
                <a:gd name="connsiteX2" fmla="*/ 196917 w 430381"/>
                <a:gd name="connsiteY2" fmla="*/ 0 h 1289996"/>
                <a:gd name="connsiteX3" fmla="*/ 316419 w 430381"/>
                <a:gd name="connsiteY3" fmla="*/ 786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 name="connsiteX0" fmla="*/ 121460 w 430381"/>
                <a:gd name="connsiteY0" fmla="*/ 239814 h 1289996"/>
                <a:gd name="connsiteX1" fmla="*/ 76200 w 430381"/>
                <a:gd name="connsiteY1" fmla="*/ 80591 h 1289996"/>
                <a:gd name="connsiteX2" fmla="*/ 196917 w 430381"/>
                <a:gd name="connsiteY2" fmla="*/ 0 h 1289996"/>
                <a:gd name="connsiteX3" fmla="*/ 316419 w 430381"/>
                <a:gd name="connsiteY3" fmla="*/ 786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39455 w 430381"/>
                <a:gd name="connsiteY8" fmla="*/ 128722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0381" h="1289996">
                  <a:moveTo>
                    <a:pt x="121460" y="239814"/>
                  </a:moveTo>
                  <a:lnTo>
                    <a:pt x="76200" y="80591"/>
                  </a:lnTo>
                  <a:lnTo>
                    <a:pt x="196917" y="0"/>
                  </a:lnTo>
                  <a:lnTo>
                    <a:pt x="316419" y="78632"/>
                  </a:lnTo>
                  <a:lnTo>
                    <a:pt x="271158" y="252920"/>
                  </a:lnTo>
                  <a:lnTo>
                    <a:pt x="406940" y="314866"/>
                  </a:lnTo>
                  <a:lnTo>
                    <a:pt x="430381" y="719847"/>
                  </a:lnTo>
                  <a:lnTo>
                    <a:pt x="372015" y="797669"/>
                  </a:lnTo>
                  <a:lnTo>
                    <a:pt x="339455" y="1287227"/>
                  </a:lnTo>
                  <a:lnTo>
                    <a:pt x="126257" y="1289996"/>
                  </a:lnTo>
                  <a:lnTo>
                    <a:pt x="100451" y="836579"/>
                  </a:lnTo>
                  <a:lnTo>
                    <a:pt x="0" y="758758"/>
                  </a:lnTo>
                  <a:lnTo>
                    <a:pt x="2364" y="330741"/>
                  </a:lnTo>
                  <a:lnTo>
                    <a:pt x="121460" y="239814"/>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EE55CC9B-71A2-E420-9AF2-D35E030F4E7E}"/>
                </a:ext>
              </a:extLst>
            </p:cNvPr>
            <p:cNvSpPr/>
            <p:nvPr/>
          </p:nvSpPr>
          <p:spPr>
            <a:xfrm rot="19545101">
              <a:off x="3218120" y="3888350"/>
              <a:ext cx="177547" cy="545100"/>
            </a:xfrm>
            <a:custGeom>
              <a:avLst/>
              <a:gdLst>
                <a:gd name="connsiteX0" fmla="*/ 77821 w 428017"/>
                <a:gd name="connsiteY0" fmla="*/ 233464 h 1284052"/>
                <a:gd name="connsiteX1" fmla="*/ 38911 w 428017"/>
                <a:gd name="connsiteY1" fmla="*/ 58366 h 1284052"/>
                <a:gd name="connsiteX2" fmla="*/ 194553 w 428017"/>
                <a:gd name="connsiteY2" fmla="*/ 0 h 1284052"/>
                <a:gd name="connsiteX3" fmla="*/ 291830 w 428017"/>
                <a:gd name="connsiteY3" fmla="*/ 116732 h 1284052"/>
                <a:gd name="connsiteX4" fmla="*/ 252919 w 428017"/>
                <a:gd name="connsiteY4" fmla="*/ 252920 h 1284052"/>
                <a:gd name="connsiteX5" fmla="*/ 369651 w 428017"/>
                <a:gd name="connsiteY5" fmla="*/ 330741 h 1284052"/>
                <a:gd name="connsiteX6" fmla="*/ 428017 w 428017"/>
                <a:gd name="connsiteY6" fmla="*/ 719847 h 1284052"/>
                <a:gd name="connsiteX7" fmla="*/ 369651 w 428017"/>
                <a:gd name="connsiteY7" fmla="*/ 797669 h 1284052"/>
                <a:gd name="connsiteX8" fmla="*/ 330741 w 428017"/>
                <a:gd name="connsiteY8" fmla="*/ 1284052 h 1284052"/>
                <a:gd name="connsiteX9" fmla="*/ 155643 w 428017"/>
                <a:gd name="connsiteY9" fmla="*/ 1264596 h 1284052"/>
                <a:gd name="connsiteX10" fmla="*/ 136187 w 428017"/>
                <a:gd name="connsiteY10" fmla="*/ 836579 h 1284052"/>
                <a:gd name="connsiteX11" fmla="*/ 38911 w 428017"/>
                <a:gd name="connsiteY11" fmla="*/ 758758 h 1284052"/>
                <a:gd name="connsiteX12" fmla="*/ 0 w 428017"/>
                <a:gd name="connsiteY12" fmla="*/ 330741 h 1284052"/>
                <a:gd name="connsiteX13" fmla="*/ 77821 w 428017"/>
                <a:gd name="connsiteY13" fmla="*/ 233464 h 1284052"/>
                <a:gd name="connsiteX0" fmla="*/ 80185 w 430381"/>
                <a:gd name="connsiteY0" fmla="*/ 233464 h 1284052"/>
                <a:gd name="connsiteX1" fmla="*/ 41275 w 430381"/>
                <a:gd name="connsiteY1" fmla="*/ 58366 h 1284052"/>
                <a:gd name="connsiteX2" fmla="*/ 196917 w 430381"/>
                <a:gd name="connsiteY2" fmla="*/ 0 h 1284052"/>
                <a:gd name="connsiteX3" fmla="*/ 294194 w 430381"/>
                <a:gd name="connsiteY3" fmla="*/ 116732 h 1284052"/>
                <a:gd name="connsiteX4" fmla="*/ 255283 w 430381"/>
                <a:gd name="connsiteY4" fmla="*/ 252920 h 1284052"/>
                <a:gd name="connsiteX5" fmla="*/ 372015 w 430381"/>
                <a:gd name="connsiteY5" fmla="*/ 330741 h 1284052"/>
                <a:gd name="connsiteX6" fmla="*/ 430381 w 430381"/>
                <a:gd name="connsiteY6" fmla="*/ 719847 h 1284052"/>
                <a:gd name="connsiteX7" fmla="*/ 372015 w 430381"/>
                <a:gd name="connsiteY7" fmla="*/ 797669 h 1284052"/>
                <a:gd name="connsiteX8" fmla="*/ 333105 w 430381"/>
                <a:gd name="connsiteY8" fmla="*/ 1284052 h 1284052"/>
                <a:gd name="connsiteX9" fmla="*/ 158007 w 430381"/>
                <a:gd name="connsiteY9" fmla="*/ 1264596 h 1284052"/>
                <a:gd name="connsiteX10" fmla="*/ 138551 w 430381"/>
                <a:gd name="connsiteY10" fmla="*/ 836579 h 1284052"/>
                <a:gd name="connsiteX11" fmla="*/ 0 w 430381"/>
                <a:gd name="connsiteY11" fmla="*/ 758758 h 1284052"/>
                <a:gd name="connsiteX12" fmla="*/ 2364 w 430381"/>
                <a:gd name="connsiteY12" fmla="*/ 330741 h 1284052"/>
                <a:gd name="connsiteX13" fmla="*/ 80185 w 430381"/>
                <a:gd name="connsiteY13" fmla="*/ 233464 h 1284052"/>
                <a:gd name="connsiteX0" fmla="*/ 80185 w 430381"/>
                <a:gd name="connsiteY0" fmla="*/ 233464 h 1284052"/>
                <a:gd name="connsiteX1" fmla="*/ 41275 w 430381"/>
                <a:gd name="connsiteY1" fmla="*/ 58366 h 1284052"/>
                <a:gd name="connsiteX2" fmla="*/ 196917 w 430381"/>
                <a:gd name="connsiteY2" fmla="*/ 0 h 1284052"/>
                <a:gd name="connsiteX3" fmla="*/ 294194 w 430381"/>
                <a:gd name="connsiteY3" fmla="*/ 116732 h 1284052"/>
                <a:gd name="connsiteX4" fmla="*/ 255283 w 430381"/>
                <a:gd name="connsiteY4" fmla="*/ 252920 h 1284052"/>
                <a:gd name="connsiteX5" fmla="*/ 372015 w 430381"/>
                <a:gd name="connsiteY5" fmla="*/ 330741 h 1284052"/>
                <a:gd name="connsiteX6" fmla="*/ 430381 w 430381"/>
                <a:gd name="connsiteY6" fmla="*/ 719847 h 1284052"/>
                <a:gd name="connsiteX7" fmla="*/ 372015 w 430381"/>
                <a:gd name="connsiteY7" fmla="*/ 797669 h 1284052"/>
                <a:gd name="connsiteX8" fmla="*/ 333105 w 430381"/>
                <a:gd name="connsiteY8" fmla="*/ 1284052 h 1284052"/>
                <a:gd name="connsiteX9" fmla="*/ 158007 w 430381"/>
                <a:gd name="connsiteY9" fmla="*/ 1264596 h 1284052"/>
                <a:gd name="connsiteX10" fmla="*/ 100451 w 430381"/>
                <a:gd name="connsiteY10" fmla="*/ 846104 h 1284052"/>
                <a:gd name="connsiteX11" fmla="*/ 0 w 430381"/>
                <a:gd name="connsiteY11" fmla="*/ 758758 h 1284052"/>
                <a:gd name="connsiteX12" fmla="*/ 2364 w 430381"/>
                <a:gd name="connsiteY12" fmla="*/ 330741 h 1284052"/>
                <a:gd name="connsiteX13" fmla="*/ 80185 w 430381"/>
                <a:gd name="connsiteY13" fmla="*/ 233464 h 1284052"/>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372015 w 430381"/>
                <a:gd name="connsiteY5" fmla="*/ 330741 h 1289996"/>
                <a:gd name="connsiteX6" fmla="*/ 430381 w 430381"/>
                <a:gd name="connsiteY6" fmla="*/ 719847 h 1289996"/>
                <a:gd name="connsiteX7" fmla="*/ 372015 w 430381"/>
                <a:gd name="connsiteY7" fmla="*/ 797669 h 1289996"/>
                <a:gd name="connsiteX8" fmla="*/ 333105 w 430381"/>
                <a:gd name="connsiteY8" fmla="*/ 1284052 h 1289996"/>
                <a:gd name="connsiteX9" fmla="*/ 148482 w 430381"/>
                <a:gd name="connsiteY9" fmla="*/ 1289996 h 1289996"/>
                <a:gd name="connsiteX10" fmla="*/ 100451 w 430381"/>
                <a:gd name="connsiteY10" fmla="*/ 846104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372015 w 430381"/>
                <a:gd name="connsiteY5" fmla="*/ 330741 h 1289996"/>
                <a:gd name="connsiteX6" fmla="*/ 430381 w 430381"/>
                <a:gd name="connsiteY6" fmla="*/ 719847 h 1289996"/>
                <a:gd name="connsiteX7" fmla="*/ 372015 w 430381"/>
                <a:gd name="connsiteY7" fmla="*/ 797669 h 1289996"/>
                <a:gd name="connsiteX8" fmla="*/ 333105 w 430381"/>
                <a:gd name="connsiteY8" fmla="*/ 1284052 h 1289996"/>
                <a:gd name="connsiteX9" fmla="*/ 148482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372015 w 430381"/>
                <a:gd name="connsiteY5" fmla="*/ 330741 h 1289996"/>
                <a:gd name="connsiteX6" fmla="*/ 430381 w 430381"/>
                <a:gd name="connsiteY6" fmla="*/ 719847 h 1289996"/>
                <a:gd name="connsiteX7" fmla="*/ 372015 w 430381"/>
                <a:gd name="connsiteY7" fmla="*/ 797669 h 1289996"/>
                <a:gd name="connsiteX8" fmla="*/ 333105 w 430381"/>
                <a:gd name="connsiteY8" fmla="*/ 1284052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372015 w 430381"/>
                <a:gd name="connsiteY5" fmla="*/ 330741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121460 w 430381"/>
                <a:gd name="connsiteY0" fmla="*/ 239814 h 1289996"/>
                <a:gd name="connsiteX1" fmla="*/ 41275 w 430381"/>
                <a:gd name="connsiteY1" fmla="*/ 58366 h 1289996"/>
                <a:gd name="connsiteX2" fmla="*/ 196917 w 430381"/>
                <a:gd name="connsiteY2" fmla="*/ 0 h 1289996"/>
                <a:gd name="connsiteX3" fmla="*/ 294194 w 430381"/>
                <a:gd name="connsiteY3" fmla="*/ 1167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 name="connsiteX0" fmla="*/ 121460 w 430381"/>
                <a:gd name="connsiteY0" fmla="*/ 239814 h 1289996"/>
                <a:gd name="connsiteX1" fmla="*/ 76200 w 430381"/>
                <a:gd name="connsiteY1" fmla="*/ 99641 h 1289996"/>
                <a:gd name="connsiteX2" fmla="*/ 196917 w 430381"/>
                <a:gd name="connsiteY2" fmla="*/ 0 h 1289996"/>
                <a:gd name="connsiteX3" fmla="*/ 294194 w 430381"/>
                <a:gd name="connsiteY3" fmla="*/ 1167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 name="connsiteX0" fmla="*/ 121460 w 430381"/>
                <a:gd name="connsiteY0" fmla="*/ 239814 h 1289996"/>
                <a:gd name="connsiteX1" fmla="*/ 76200 w 430381"/>
                <a:gd name="connsiteY1" fmla="*/ 99641 h 1289996"/>
                <a:gd name="connsiteX2" fmla="*/ 196917 w 430381"/>
                <a:gd name="connsiteY2" fmla="*/ 0 h 1289996"/>
                <a:gd name="connsiteX3" fmla="*/ 316419 w 430381"/>
                <a:gd name="connsiteY3" fmla="*/ 786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 name="connsiteX0" fmla="*/ 121460 w 430381"/>
                <a:gd name="connsiteY0" fmla="*/ 239814 h 1289996"/>
                <a:gd name="connsiteX1" fmla="*/ 76200 w 430381"/>
                <a:gd name="connsiteY1" fmla="*/ 80591 h 1289996"/>
                <a:gd name="connsiteX2" fmla="*/ 196917 w 430381"/>
                <a:gd name="connsiteY2" fmla="*/ 0 h 1289996"/>
                <a:gd name="connsiteX3" fmla="*/ 316419 w 430381"/>
                <a:gd name="connsiteY3" fmla="*/ 786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 name="connsiteX0" fmla="*/ 121460 w 430381"/>
                <a:gd name="connsiteY0" fmla="*/ 239814 h 1289996"/>
                <a:gd name="connsiteX1" fmla="*/ 76200 w 430381"/>
                <a:gd name="connsiteY1" fmla="*/ 80591 h 1289996"/>
                <a:gd name="connsiteX2" fmla="*/ 196917 w 430381"/>
                <a:gd name="connsiteY2" fmla="*/ 0 h 1289996"/>
                <a:gd name="connsiteX3" fmla="*/ 316419 w 430381"/>
                <a:gd name="connsiteY3" fmla="*/ 786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39455 w 430381"/>
                <a:gd name="connsiteY8" fmla="*/ 128722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0381" h="1289996">
                  <a:moveTo>
                    <a:pt x="121460" y="239814"/>
                  </a:moveTo>
                  <a:lnTo>
                    <a:pt x="76200" y="80591"/>
                  </a:lnTo>
                  <a:lnTo>
                    <a:pt x="196917" y="0"/>
                  </a:lnTo>
                  <a:lnTo>
                    <a:pt x="316419" y="78632"/>
                  </a:lnTo>
                  <a:lnTo>
                    <a:pt x="271158" y="252920"/>
                  </a:lnTo>
                  <a:lnTo>
                    <a:pt x="406940" y="314866"/>
                  </a:lnTo>
                  <a:lnTo>
                    <a:pt x="430381" y="719847"/>
                  </a:lnTo>
                  <a:lnTo>
                    <a:pt x="372015" y="797669"/>
                  </a:lnTo>
                  <a:lnTo>
                    <a:pt x="339455" y="1287227"/>
                  </a:lnTo>
                  <a:lnTo>
                    <a:pt x="126257" y="1289996"/>
                  </a:lnTo>
                  <a:lnTo>
                    <a:pt x="100451" y="836579"/>
                  </a:lnTo>
                  <a:lnTo>
                    <a:pt x="0" y="758758"/>
                  </a:lnTo>
                  <a:lnTo>
                    <a:pt x="2364" y="330741"/>
                  </a:lnTo>
                  <a:lnTo>
                    <a:pt x="121460" y="239814"/>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0B694C15-7202-B980-8C19-45DB7CC72670}"/>
                </a:ext>
              </a:extLst>
            </p:cNvPr>
            <p:cNvSpPr/>
            <p:nvPr/>
          </p:nvSpPr>
          <p:spPr>
            <a:xfrm rot="2809359">
              <a:off x="5137349" y="3458012"/>
              <a:ext cx="177547" cy="545100"/>
            </a:xfrm>
            <a:custGeom>
              <a:avLst/>
              <a:gdLst>
                <a:gd name="connsiteX0" fmla="*/ 77821 w 428017"/>
                <a:gd name="connsiteY0" fmla="*/ 233464 h 1284052"/>
                <a:gd name="connsiteX1" fmla="*/ 38911 w 428017"/>
                <a:gd name="connsiteY1" fmla="*/ 58366 h 1284052"/>
                <a:gd name="connsiteX2" fmla="*/ 194553 w 428017"/>
                <a:gd name="connsiteY2" fmla="*/ 0 h 1284052"/>
                <a:gd name="connsiteX3" fmla="*/ 291830 w 428017"/>
                <a:gd name="connsiteY3" fmla="*/ 116732 h 1284052"/>
                <a:gd name="connsiteX4" fmla="*/ 252919 w 428017"/>
                <a:gd name="connsiteY4" fmla="*/ 252920 h 1284052"/>
                <a:gd name="connsiteX5" fmla="*/ 369651 w 428017"/>
                <a:gd name="connsiteY5" fmla="*/ 330741 h 1284052"/>
                <a:gd name="connsiteX6" fmla="*/ 428017 w 428017"/>
                <a:gd name="connsiteY6" fmla="*/ 719847 h 1284052"/>
                <a:gd name="connsiteX7" fmla="*/ 369651 w 428017"/>
                <a:gd name="connsiteY7" fmla="*/ 797669 h 1284052"/>
                <a:gd name="connsiteX8" fmla="*/ 330741 w 428017"/>
                <a:gd name="connsiteY8" fmla="*/ 1284052 h 1284052"/>
                <a:gd name="connsiteX9" fmla="*/ 155643 w 428017"/>
                <a:gd name="connsiteY9" fmla="*/ 1264596 h 1284052"/>
                <a:gd name="connsiteX10" fmla="*/ 136187 w 428017"/>
                <a:gd name="connsiteY10" fmla="*/ 836579 h 1284052"/>
                <a:gd name="connsiteX11" fmla="*/ 38911 w 428017"/>
                <a:gd name="connsiteY11" fmla="*/ 758758 h 1284052"/>
                <a:gd name="connsiteX12" fmla="*/ 0 w 428017"/>
                <a:gd name="connsiteY12" fmla="*/ 330741 h 1284052"/>
                <a:gd name="connsiteX13" fmla="*/ 77821 w 428017"/>
                <a:gd name="connsiteY13" fmla="*/ 233464 h 1284052"/>
                <a:gd name="connsiteX0" fmla="*/ 80185 w 430381"/>
                <a:gd name="connsiteY0" fmla="*/ 233464 h 1284052"/>
                <a:gd name="connsiteX1" fmla="*/ 41275 w 430381"/>
                <a:gd name="connsiteY1" fmla="*/ 58366 h 1284052"/>
                <a:gd name="connsiteX2" fmla="*/ 196917 w 430381"/>
                <a:gd name="connsiteY2" fmla="*/ 0 h 1284052"/>
                <a:gd name="connsiteX3" fmla="*/ 294194 w 430381"/>
                <a:gd name="connsiteY3" fmla="*/ 116732 h 1284052"/>
                <a:gd name="connsiteX4" fmla="*/ 255283 w 430381"/>
                <a:gd name="connsiteY4" fmla="*/ 252920 h 1284052"/>
                <a:gd name="connsiteX5" fmla="*/ 372015 w 430381"/>
                <a:gd name="connsiteY5" fmla="*/ 330741 h 1284052"/>
                <a:gd name="connsiteX6" fmla="*/ 430381 w 430381"/>
                <a:gd name="connsiteY6" fmla="*/ 719847 h 1284052"/>
                <a:gd name="connsiteX7" fmla="*/ 372015 w 430381"/>
                <a:gd name="connsiteY7" fmla="*/ 797669 h 1284052"/>
                <a:gd name="connsiteX8" fmla="*/ 333105 w 430381"/>
                <a:gd name="connsiteY8" fmla="*/ 1284052 h 1284052"/>
                <a:gd name="connsiteX9" fmla="*/ 158007 w 430381"/>
                <a:gd name="connsiteY9" fmla="*/ 1264596 h 1284052"/>
                <a:gd name="connsiteX10" fmla="*/ 138551 w 430381"/>
                <a:gd name="connsiteY10" fmla="*/ 836579 h 1284052"/>
                <a:gd name="connsiteX11" fmla="*/ 0 w 430381"/>
                <a:gd name="connsiteY11" fmla="*/ 758758 h 1284052"/>
                <a:gd name="connsiteX12" fmla="*/ 2364 w 430381"/>
                <a:gd name="connsiteY12" fmla="*/ 330741 h 1284052"/>
                <a:gd name="connsiteX13" fmla="*/ 80185 w 430381"/>
                <a:gd name="connsiteY13" fmla="*/ 233464 h 1284052"/>
                <a:gd name="connsiteX0" fmla="*/ 80185 w 430381"/>
                <a:gd name="connsiteY0" fmla="*/ 233464 h 1284052"/>
                <a:gd name="connsiteX1" fmla="*/ 41275 w 430381"/>
                <a:gd name="connsiteY1" fmla="*/ 58366 h 1284052"/>
                <a:gd name="connsiteX2" fmla="*/ 196917 w 430381"/>
                <a:gd name="connsiteY2" fmla="*/ 0 h 1284052"/>
                <a:gd name="connsiteX3" fmla="*/ 294194 w 430381"/>
                <a:gd name="connsiteY3" fmla="*/ 116732 h 1284052"/>
                <a:gd name="connsiteX4" fmla="*/ 255283 w 430381"/>
                <a:gd name="connsiteY4" fmla="*/ 252920 h 1284052"/>
                <a:gd name="connsiteX5" fmla="*/ 372015 w 430381"/>
                <a:gd name="connsiteY5" fmla="*/ 330741 h 1284052"/>
                <a:gd name="connsiteX6" fmla="*/ 430381 w 430381"/>
                <a:gd name="connsiteY6" fmla="*/ 719847 h 1284052"/>
                <a:gd name="connsiteX7" fmla="*/ 372015 w 430381"/>
                <a:gd name="connsiteY7" fmla="*/ 797669 h 1284052"/>
                <a:gd name="connsiteX8" fmla="*/ 333105 w 430381"/>
                <a:gd name="connsiteY8" fmla="*/ 1284052 h 1284052"/>
                <a:gd name="connsiteX9" fmla="*/ 158007 w 430381"/>
                <a:gd name="connsiteY9" fmla="*/ 1264596 h 1284052"/>
                <a:gd name="connsiteX10" fmla="*/ 100451 w 430381"/>
                <a:gd name="connsiteY10" fmla="*/ 846104 h 1284052"/>
                <a:gd name="connsiteX11" fmla="*/ 0 w 430381"/>
                <a:gd name="connsiteY11" fmla="*/ 758758 h 1284052"/>
                <a:gd name="connsiteX12" fmla="*/ 2364 w 430381"/>
                <a:gd name="connsiteY12" fmla="*/ 330741 h 1284052"/>
                <a:gd name="connsiteX13" fmla="*/ 80185 w 430381"/>
                <a:gd name="connsiteY13" fmla="*/ 233464 h 1284052"/>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372015 w 430381"/>
                <a:gd name="connsiteY5" fmla="*/ 330741 h 1289996"/>
                <a:gd name="connsiteX6" fmla="*/ 430381 w 430381"/>
                <a:gd name="connsiteY6" fmla="*/ 719847 h 1289996"/>
                <a:gd name="connsiteX7" fmla="*/ 372015 w 430381"/>
                <a:gd name="connsiteY7" fmla="*/ 797669 h 1289996"/>
                <a:gd name="connsiteX8" fmla="*/ 333105 w 430381"/>
                <a:gd name="connsiteY8" fmla="*/ 1284052 h 1289996"/>
                <a:gd name="connsiteX9" fmla="*/ 148482 w 430381"/>
                <a:gd name="connsiteY9" fmla="*/ 1289996 h 1289996"/>
                <a:gd name="connsiteX10" fmla="*/ 100451 w 430381"/>
                <a:gd name="connsiteY10" fmla="*/ 846104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372015 w 430381"/>
                <a:gd name="connsiteY5" fmla="*/ 330741 h 1289996"/>
                <a:gd name="connsiteX6" fmla="*/ 430381 w 430381"/>
                <a:gd name="connsiteY6" fmla="*/ 719847 h 1289996"/>
                <a:gd name="connsiteX7" fmla="*/ 372015 w 430381"/>
                <a:gd name="connsiteY7" fmla="*/ 797669 h 1289996"/>
                <a:gd name="connsiteX8" fmla="*/ 333105 w 430381"/>
                <a:gd name="connsiteY8" fmla="*/ 1284052 h 1289996"/>
                <a:gd name="connsiteX9" fmla="*/ 148482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372015 w 430381"/>
                <a:gd name="connsiteY5" fmla="*/ 330741 h 1289996"/>
                <a:gd name="connsiteX6" fmla="*/ 430381 w 430381"/>
                <a:gd name="connsiteY6" fmla="*/ 719847 h 1289996"/>
                <a:gd name="connsiteX7" fmla="*/ 372015 w 430381"/>
                <a:gd name="connsiteY7" fmla="*/ 797669 h 1289996"/>
                <a:gd name="connsiteX8" fmla="*/ 333105 w 430381"/>
                <a:gd name="connsiteY8" fmla="*/ 1284052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372015 w 430381"/>
                <a:gd name="connsiteY5" fmla="*/ 330741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55283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80185 w 430381"/>
                <a:gd name="connsiteY0" fmla="*/ 233464 h 1289996"/>
                <a:gd name="connsiteX1" fmla="*/ 41275 w 430381"/>
                <a:gd name="connsiteY1" fmla="*/ 58366 h 1289996"/>
                <a:gd name="connsiteX2" fmla="*/ 196917 w 430381"/>
                <a:gd name="connsiteY2" fmla="*/ 0 h 1289996"/>
                <a:gd name="connsiteX3" fmla="*/ 294194 w 430381"/>
                <a:gd name="connsiteY3" fmla="*/ 1167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80185 w 430381"/>
                <a:gd name="connsiteY13" fmla="*/ 233464 h 1289996"/>
                <a:gd name="connsiteX0" fmla="*/ 121460 w 430381"/>
                <a:gd name="connsiteY0" fmla="*/ 239814 h 1289996"/>
                <a:gd name="connsiteX1" fmla="*/ 41275 w 430381"/>
                <a:gd name="connsiteY1" fmla="*/ 58366 h 1289996"/>
                <a:gd name="connsiteX2" fmla="*/ 196917 w 430381"/>
                <a:gd name="connsiteY2" fmla="*/ 0 h 1289996"/>
                <a:gd name="connsiteX3" fmla="*/ 294194 w 430381"/>
                <a:gd name="connsiteY3" fmla="*/ 1167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 name="connsiteX0" fmla="*/ 121460 w 430381"/>
                <a:gd name="connsiteY0" fmla="*/ 239814 h 1289996"/>
                <a:gd name="connsiteX1" fmla="*/ 76200 w 430381"/>
                <a:gd name="connsiteY1" fmla="*/ 99641 h 1289996"/>
                <a:gd name="connsiteX2" fmla="*/ 196917 w 430381"/>
                <a:gd name="connsiteY2" fmla="*/ 0 h 1289996"/>
                <a:gd name="connsiteX3" fmla="*/ 294194 w 430381"/>
                <a:gd name="connsiteY3" fmla="*/ 1167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 name="connsiteX0" fmla="*/ 121460 w 430381"/>
                <a:gd name="connsiteY0" fmla="*/ 239814 h 1289996"/>
                <a:gd name="connsiteX1" fmla="*/ 76200 w 430381"/>
                <a:gd name="connsiteY1" fmla="*/ 99641 h 1289996"/>
                <a:gd name="connsiteX2" fmla="*/ 196917 w 430381"/>
                <a:gd name="connsiteY2" fmla="*/ 0 h 1289996"/>
                <a:gd name="connsiteX3" fmla="*/ 316419 w 430381"/>
                <a:gd name="connsiteY3" fmla="*/ 786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 name="connsiteX0" fmla="*/ 121460 w 430381"/>
                <a:gd name="connsiteY0" fmla="*/ 239814 h 1289996"/>
                <a:gd name="connsiteX1" fmla="*/ 76200 w 430381"/>
                <a:gd name="connsiteY1" fmla="*/ 80591 h 1289996"/>
                <a:gd name="connsiteX2" fmla="*/ 196917 w 430381"/>
                <a:gd name="connsiteY2" fmla="*/ 0 h 1289996"/>
                <a:gd name="connsiteX3" fmla="*/ 316419 w 430381"/>
                <a:gd name="connsiteY3" fmla="*/ 786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42630 w 430381"/>
                <a:gd name="connsiteY8" fmla="*/ 128087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 name="connsiteX0" fmla="*/ 121460 w 430381"/>
                <a:gd name="connsiteY0" fmla="*/ 239814 h 1289996"/>
                <a:gd name="connsiteX1" fmla="*/ 76200 w 430381"/>
                <a:gd name="connsiteY1" fmla="*/ 80591 h 1289996"/>
                <a:gd name="connsiteX2" fmla="*/ 196917 w 430381"/>
                <a:gd name="connsiteY2" fmla="*/ 0 h 1289996"/>
                <a:gd name="connsiteX3" fmla="*/ 316419 w 430381"/>
                <a:gd name="connsiteY3" fmla="*/ 78632 h 1289996"/>
                <a:gd name="connsiteX4" fmla="*/ 271158 w 430381"/>
                <a:gd name="connsiteY4" fmla="*/ 252920 h 1289996"/>
                <a:gd name="connsiteX5" fmla="*/ 406940 w 430381"/>
                <a:gd name="connsiteY5" fmla="*/ 314866 h 1289996"/>
                <a:gd name="connsiteX6" fmla="*/ 430381 w 430381"/>
                <a:gd name="connsiteY6" fmla="*/ 719847 h 1289996"/>
                <a:gd name="connsiteX7" fmla="*/ 372015 w 430381"/>
                <a:gd name="connsiteY7" fmla="*/ 797669 h 1289996"/>
                <a:gd name="connsiteX8" fmla="*/ 339455 w 430381"/>
                <a:gd name="connsiteY8" fmla="*/ 1287227 h 1289996"/>
                <a:gd name="connsiteX9" fmla="*/ 126257 w 430381"/>
                <a:gd name="connsiteY9" fmla="*/ 1289996 h 1289996"/>
                <a:gd name="connsiteX10" fmla="*/ 100451 w 430381"/>
                <a:gd name="connsiteY10" fmla="*/ 836579 h 1289996"/>
                <a:gd name="connsiteX11" fmla="*/ 0 w 430381"/>
                <a:gd name="connsiteY11" fmla="*/ 758758 h 1289996"/>
                <a:gd name="connsiteX12" fmla="*/ 2364 w 430381"/>
                <a:gd name="connsiteY12" fmla="*/ 330741 h 1289996"/>
                <a:gd name="connsiteX13" fmla="*/ 121460 w 430381"/>
                <a:gd name="connsiteY13" fmla="*/ 239814 h 128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0381" h="1289996">
                  <a:moveTo>
                    <a:pt x="121460" y="239814"/>
                  </a:moveTo>
                  <a:lnTo>
                    <a:pt x="76200" y="80591"/>
                  </a:lnTo>
                  <a:lnTo>
                    <a:pt x="196917" y="0"/>
                  </a:lnTo>
                  <a:lnTo>
                    <a:pt x="316419" y="78632"/>
                  </a:lnTo>
                  <a:lnTo>
                    <a:pt x="271158" y="252920"/>
                  </a:lnTo>
                  <a:lnTo>
                    <a:pt x="406940" y="314866"/>
                  </a:lnTo>
                  <a:lnTo>
                    <a:pt x="430381" y="719847"/>
                  </a:lnTo>
                  <a:lnTo>
                    <a:pt x="372015" y="797669"/>
                  </a:lnTo>
                  <a:lnTo>
                    <a:pt x="339455" y="1287227"/>
                  </a:lnTo>
                  <a:lnTo>
                    <a:pt x="126257" y="1289996"/>
                  </a:lnTo>
                  <a:lnTo>
                    <a:pt x="100451" y="836579"/>
                  </a:lnTo>
                  <a:lnTo>
                    <a:pt x="0" y="758758"/>
                  </a:lnTo>
                  <a:lnTo>
                    <a:pt x="2364" y="330741"/>
                  </a:lnTo>
                  <a:lnTo>
                    <a:pt x="121460" y="239814"/>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2AB8F799-3375-B867-9111-5014D729EAF8}"/>
              </a:ext>
            </a:extLst>
          </p:cNvPr>
          <p:cNvSpPr txBox="1"/>
          <p:nvPr/>
        </p:nvSpPr>
        <p:spPr>
          <a:xfrm>
            <a:off x="6151113" y="4434907"/>
            <a:ext cx="3177130"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centre of mass</a:t>
            </a:r>
          </a:p>
        </p:txBody>
      </p:sp>
      <p:sp>
        <p:nvSpPr>
          <p:cNvPr id="25" name="TextBox 24">
            <a:extLst>
              <a:ext uri="{FF2B5EF4-FFF2-40B4-BE49-F238E27FC236}">
                <a16:creationId xmlns:a16="http://schemas.microsoft.com/office/drawing/2014/main" id="{56645CEA-20E0-7388-4B19-3712B69252E3}"/>
              </a:ext>
            </a:extLst>
          </p:cNvPr>
          <p:cNvSpPr txBox="1"/>
          <p:nvPr/>
        </p:nvSpPr>
        <p:spPr>
          <a:xfrm>
            <a:off x="971845" y="3297406"/>
            <a:ext cx="2147571"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Astronauts on an Asteroid</a:t>
            </a:r>
          </a:p>
        </p:txBody>
      </p:sp>
      <p:cxnSp>
        <p:nvCxnSpPr>
          <p:cNvPr id="27" name="Straight Arrow Connector 26">
            <a:extLst>
              <a:ext uri="{FF2B5EF4-FFF2-40B4-BE49-F238E27FC236}">
                <a16:creationId xmlns:a16="http://schemas.microsoft.com/office/drawing/2014/main" id="{D57E724B-0BF7-E438-D5D1-3D5666567BD6}"/>
              </a:ext>
            </a:extLst>
          </p:cNvPr>
          <p:cNvCxnSpPr/>
          <p:nvPr/>
        </p:nvCxnSpPr>
        <p:spPr>
          <a:xfrm flipH="1" flipV="1">
            <a:off x="4751163" y="4451604"/>
            <a:ext cx="1369004" cy="26161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78237B98-066E-BD94-35FD-D217CCC4BCF2}"/>
              </a:ext>
            </a:extLst>
          </p:cNvPr>
          <p:cNvSpPr txBox="1"/>
          <p:nvPr/>
        </p:nvSpPr>
        <p:spPr>
          <a:xfrm>
            <a:off x="485759" y="5991862"/>
            <a:ext cx="8420100" cy="830997"/>
          </a:xfrm>
          <a:prstGeom prst="rect">
            <a:avLst/>
          </a:prstGeom>
          <a:noFill/>
        </p:spPr>
        <p:txBody>
          <a:bodyPr wrap="square" rtlCol="0">
            <a:spAutoFit/>
          </a:bodyPr>
          <a:lstStyle/>
          <a:p>
            <a:pPr algn="l">
              <a:spcAft>
                <a:spcPts val="1200"/>
              </a:spcAft>
            </a:pPr>
            <a:r>
              <a:rPr lang="en-GB" sz="2400" dirty="0">
                <a:latin typeface="Arial" panose="020B0604020202020204" pitchFamily="34" charset="0"/>
                <a:cs typeface="Arial" panose="020B0604020202020204" pitchFamily="34" charset="0"/>
              </a:rPr>
              <a:t>Note in reality, an asteroid of this size would not create a sufficient gravitational force to hold the astronauts.</a:t>
            </a:r>
          </a:p>
        </p:txBody>
      </p:sp>
    </p:spTree>
    <p:extLst>
      <p:ext uri="{BB962C8B-B14F-4D97-AF65-F5344CB8AC3E}">
        <p14:creationId xmlns:p14="http://schemas.microsoft.com/office/powerpoint/2010/main" val="30371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a:extLst>
              <a:ext uri="{FF2B5EF4-FFF2-40B4-BE49-F238E27FC236}">
                <a16:creationId xmlns:a16="http://schemas.microsoft.com/office/drawing/2014/main" id="{157984AB-98B5-A06E-5697-44746A6E2823}"/>
              </a:ext>
            </a:extLst>
          </p:cNvPr>
          <p:cNvSpPr txBox="1">
            <a:spLocks noChangeArrowheads="1"/>
          </p:cNvSpPr>
          <p:nvPr/>
        </p:nvSpPr>
        <p:spPr bwMode="auto">
          <a:xfrm>
            <a:off x="468313" y="2349500"/>
            <a:ext cx="7848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Friction</a:t>
            </a:r>
            <a:r>
              <a:rPr lang="en-US" altLang="en-US" sz="2800"/>
              <a:t> is a force that opposes one surface sliding along another.</a:t>
            </a:r>
          </a:p>
          <a:p>
            <a:pPr eaLnBrk="1" hangingPunct="1"/>
            <a:endParaRPr lang="en-GB" altLang="en-US" sz="2800"/>
          </a:p>
        </p:txBody>
      </p:sp>
      <p:sp>
        <p:nvSpPr>
          <p:cNvPr id="2" name="Title 1">
            <a:extLst>
              <a:ext uri="{FF2B5EF4-FFF2-40B4-BE49-F238E27FC236}">
                <a16:creationId xmlns:a16="http://schemas.microsoft.com/office/drawing/2014/main" id="{90D49CC5-9F0C-9F25-7C77-CB675D15D6F9}"/>
              </a:ext>
            </a:extLst>
          </p:cNvPr>
          <p:cNvSpPr>
            <a:spLocks noGrp="1"/>
          </p:cNvSpPr>
          <p:nvPr>
            <p:ph type="title" idx="4294967295"/>
          </p:nvPr>
        </p:nvSpPr>
        <p:spPr/>
        <p:txBody>
          <a:bodyPr/>
          <a:lstStyle/>
          <a:p>
            <a:r>
              <a:rPr lang="en-GB" dirty="0"/>
              <a:t>What is Friction?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CCB6B0-43E5-DDBB-441E-1021120DFFEA}"/>
              </a:ext>
            </a:extLst>
          </p:cNvPr>
          <p:cNvSpPr txBox="1"/>
          <p:nvPr/>
        </p:nvSpPr>
        <p:spPr>
          <a:xfrm>
            <a:off x="1403648" y="1268760"/>
            <a:ext cx="2504212" cy="2246769"/>
          </a:xfrm>
          <a:prstGeom prst="rect">
            <a:avLst/>
          </a:prstGeom>
          <a:noFill/>
        </p:spPr>
        <p:txBody>
          <a:bodyPr wrap="none" rtlCol="0">
            <a:spAutoFit/>
          </a:bodyPr>
          <a:lstStyle/>
          <a:p>
            <a:pPr algn="l"/>
            <a:r>
              <a:rPr lang="en-IE" sz="2800"/>
              <a:t>Walking</a:t>
            </a:r>
          </a:p>
          <a:p>
            <a:pPr algn="l"/>
            <a:r>
              <a:rPr lang="en-IE" sz="2800"/>
              <a:t>Rock Climbing</a:t>
            </a:r>
          </a:p>
          <a:p>
            <a:pPr algn="l"/>
            <a:r>
              <a:rPr lang="en-IE" sz="2800"/>
              <a:t>Car turning</a:t>
            </a:r>
          </a:p>
          <a:p>
            <a:pPr algn="l"/>
            <a:r>
              <a:rPr lang="en-IE" sz="2800"/>
              <a:t>Sky diving</a:t>
            </a:r>
          </a:p>
          <a:p>
            <a:pPr algn="l"/>
            <a:r>
              <a:rPr lang="en-IE" sz="2800"/>
              <a:t>Parachutes</a:t>
            </a:r>
          </a:p>
        </p:txBody>
      </p:sp>
      <p:sp>
        <p:nvSpPr>
          <p:cNvPr id="5" name="TextBox 4">
            <a:extLst>
              <a:ext uri="{FF2B5EF4-FFF2-40B4-BE49-F238E27FC236}">
                <a16:creationId xmlns:a16="http://schemas.microsoft.com/office/drawing/2014/main" id="{8C027A6D-E847-3D82-BEEF-C6EEBACF4962}"/>
              </a:ext>
            </a:extLst>
          </p:cNvPr>
          <p:cNvSpPr txBox="1"/>
          <p:nvPr/>
        </p:nvSpPr>
        <p:spPr>
          <a:xfrm>
            <a:off x="4678040" y="1268760"/>
            <a:ext cx="2896883" cy="954107"/>
          </a:xfrm>
          <a:prstGeom prst="rect">
            <a:avLst/>
          </a:prstGeom>
          <a:noFill/>
        </p:spPr>
        <p:txBody>
          <a:bodyPr wrap="none" rtlCol="0">
            <a:spAutoFit/>
          </a:bodyPr>
          <a:lstStyle/>
          <a:p>
            <a:pPr algn="l"/>
            <a:r>
              <a:rPr lang="en-IE" sz="2800"/>
              <a:t>Engine efficiency</a:t>
            </a:r>
          </a:p>
          <a:p>
            <a:pPr algn="l"/>
            <a:endParaRPr lang="en-IE" sz="2800"/>
          </a:p>
        </p:txBody>
      </p:sp>
      <p:pic>
        <p:nvPicPr>
          <p:cNvPr id="8" name="Graphic 7" descr="Walk outline">
            <a:extLst>
              <a:ext uri="{FF2B5EF4-FFF2-40B4-BE49-F238E27FC236}">
                <a16:creationId xmlns:a16="http://schemas.microsoft.com/office/drawing/2014/main" id="{5FCABCE2-268D-7E0F-371A-0D87E88E7A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192" y="3789040"/>
            <a:ext cx="2160240" cy="2160240"/>
          </a:xfrm>
          <a:prstGeom prst="rect">
            <a:avLst/>
          </a:prstGeom>
        </p:spPr>
      </p:pic>
      <p:sp>
        <p:nvSpPr>
          <p:cNvPr id="3" name="TextBox 2">
            <a:extLst>
              <a:ext uri="{FF2B5EF4-FFF2-40B4-BE49-F238E27FC236}">
                <a16:creationId xmlns:a16="http://schemas.microsoft.com/office/drawing/2014/main" id="{BB7256A5-B1F2-5733-D2E7-22E3C780A9AC}"/>
              </a:ext>
            </a:extLst>
          </p:cNvPr>
          <p:cNvSpPr txBox="1"/>
          <p:nvPr/>
        </p:nvSpPr>
        <p:spPr>
          <a:xfrm>
            <a:off x="1116192" y="745540"/>
            <a:ext cx="1315214" cy="523220"/>
          </a:xfrm>
          <a:prstGeom prst="rect">
            <a:avLst/>
          </a:prstGeom>
          <a:noFill/>
        </p:spPr>
        <p:txBody>
          <a:bodyPr wrap="square" rtlCol="0">
            <a:spAutoFit/>
          </a:bodyPr>
          <a:lstStyle/>
          <a:p>
            <a:pPr algn="l"/>
            <a:r>
              <a:rPr lang="en-IE" sz="2800"/>
              <a:t>useful</a:t>
            </a:r>
          </a:p>
        </p:txBody>
      </p:sp>
      <p:sp>
        <p:nvSpPr>
          <p:cNvPr id="6" name="TextBox 5">
            <a:extLst>
              <a:ext uri="{FF2B5EF4-FFF2-40B4-BE49-F238E27FC236}">
                <a16:creationId xmlns:a16="http://schemas.microsoft.com/office/drawing/2014/main" id="{B29E924C-B5CD-C754-FACA-AC510AB0231B}"/>
              </a:ext>
            </a:extLst>
          </p:cNvPr>
          <p:cNvSpPr txBox="1"/>
          <p:nvPr/>
        </p:nvSpPr>
        <p:spPr>
          <a:xfrm>
            <a:off x="4527076" y="834163"/>
            <a:ext cx="1975323" cy="523220"/>
          </a:xfrm>
          <a:prstGeom prst="rect">
            <a:avLst/>
          </a:prstGeom>
          <a:noFill/>
        </p:spPr>
        <p:txBody>
          <a:bodyPr wrap="square" rtlCol="0">
            <a:spAutoFit/>
          </a:bodyPr>
          <a:lstStyle/>
          <a:p>
            <a:pPr algn="l"/>
            <a:r>
              <a:rPr lang="en-IE" sz="2800"/>
              <a:t>Not useful</a:t>
            </a:r>
          </a:p>
        </p:txBody>
      </p:sp>
      <p:grpSp>
        <p:nvGrpSpPr>
          <p:cNvPr id="10" name="Group 9">
            <a:extLst>
              <a:ext uri="{FF2B5EF4-FFF2-40B4-BE49-F238E27FC236}">
                <a16:creationId xmlns:a16="http://schemas.microsoft.com/office/drawing/2014/main" id="{F539E2F7-67B2-31D4-7F77-B89030A80B9A}"/>
              </a:ext>
            </a:extLst>
          </p:cNvPr>
          <p:cNvGrpSpPr/>
          <p:nvPr/>
        </p:nvGrpSpPr>
        <p:grpSpPr>
          <a:xfrm>
            <a:off x="4900111" y="3107119"/>
            <a:ext cx="2593874" cy="2342347"/>
            <a:chOff x="4900111" y="3107119"/>
            <a:chExt cx="2593874" cy="2342347"/>
          </a:xfrm>
        </p:grpSpPr>
        <p:pic>
          <p:nvPicPr>
            <p:cNvPr id="7" name="Picture 2">
              <a:extLst>
                <a:ext uri="{FF2B5EF4-FFF2-40B4-BE49-F238E27FC236}">
                  <a16:creationId xmlns:a16="http://schemas.microsoft.com/office/drawing/2014/main" id="{42EE4E2E-9C1F-96A0-9113-C980D10FC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111" y="3107119"/>
              <a:ext cx="2593874" cy="23423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5"/>
              <a:extLst>
                <a:ext uri="{FF2B5EF4-FFF2-40B4-BE49-F238E27FC236}">
                  <a16:creationId xmlns:a16="http://schemas.microsoft.com/office/drawing/2014/main" id="{4D19D70E-C0B8-63F7-E8D1-D8EB1294ED30}"/>
                </a:ext>
              </a:extLst>
            </p:cNvPr>
            <p:cNvSpPr txBox="1"/>
            <p:nvPr/>
          </p:nvSpPr>
          <p:spPr>
            <a:xfrm>
              <a:off x="6604000" y="5104125"/>
              <a:ext cx="593432" cy="338554"/>
            </a:xfrm>
            <a:prstGeom prst="rect">
              <a:avLst/>
            </a:prstGeom>
            <a:noFill/>
          </p:spPr>
          <p:txBody>
            <a:bodyPr wrap="none" rtlCol="0">
              <a:spAutoFit/>
            </a:bodyPr>
            <a:lstStyle/>
            <a:p>
              <a:pPr algn="l"/>
              <a:r>
                <a:rPr lang="en-GB" sz="1600"/>
                <a:t>CC0</a:t>
              </a:r>
            </a:p>
          </p:txBody>
        </p:sp>
      </p:grpSp>
      <p:sp>
        <p:nvSpPr>
          <p:cNvPr id="11" name="Title 10">
            <a:extLst>
              <a:ext uri="{FF2B5EF4-FFF2-40B4-BE49-F238E27FC236}">
                <a16:creationId xmlns:a16="http://schemas.microsoft.com/office/drawing/2014/main" id="{855E2134-26FD-5DB6-0EB4-05E6A2A3B867}"/>
              </a:ext>
            </a:extLst>
          </p:cNvPr>
          <p:cNvSpPr>
            <a:spLocks noGrp="1"/>
          </p:cNvSpPr>
          <p:nvPr>
            <p:ph type="title"/>
          </p:nvPr>
        </p:nvSpPr>
        <p:spPr>
          <a:xfrm>
            <a:off x="241300" y="155575"/>
            <a:ext cx="8724900" cy="535531"/>
          </a:xfrm>
        </p:spPr>
        <p:txBody>
          <a:bodyPr/>
          <a:lstStyle/>
          <a:p>
            <a:r>
              <a:rPr lang="en-IE" sz="3200"/>
              <a:t>When is friction useful ….. When is it not?</a:t>
            </a:r>
            <a:endParaRPr lang="en-GB" sz="3200"/>
          </a:p>
        </p:txBody>
      </p:sp>
    </p:spTree>
    <p:extLst>
      <p:ext uri="{BB962C8B-B14F-4D97-AF65-F5344CB8AC3E}">
        <p14:creationId xmlns:p14="http://schemas.microsoft.com/office/powerpoint/2010/main" val="71425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6BBC0-0E55-CAE9-DACF-0F9CACA81B5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37B9590-F517-3D9D-8C16-BA63C43B9174}"/>
              </a:ext>
            </a:extLst>
          </p:cNvPr>
          <p:cNvSpPr txBox="1"/>
          <p:nvPr/>
        </p:nvSpPr>
        <p:spPr>
          <a:xfrm>
            <a:off x="847611" y="2981794"/>
            <a:ext cx="2263408" cy="523220"/>
          </a:xfrm>
          <a:prstGeom prst="rect">
            <a:avLst/>
          </a:prstGeom>
          <a:noFill/>
        </p:spPr>
        <p:txBody>
          <a:bodyPr wrap="square" rtlCol="0">
            <a:spAutoFit/>
          </a:bodyPr>
          <a:lstStyle/>
          <a:p>
            <a:pPr algn="l"/>
            <a:r>
              <a:rPr lang="en-IE" sz="2800"/>
              <a:t>Lubricants</a:t>
            </a:r>
          </a:p>
        </p:txBody>
      </p:sp>
      <p:sp>
        <p:nvSpPr>
          <p:cNvPr id="8" name="TextBox 7">
            <a:extLst>
              <a:ext uri="{FF2B5EF4-FFF2-40B4-BE49-F238E27FC236}">
                <a16:creationId xmlns:a16="http://schemas.microsoft.com/office/drawing/2014/main" id="{2EFCA728-7186-A9E4-4718-E30BF665D3D9}"/>
              </a:ext>
            </a:extLst>
          </p:cNvPr>
          <p:cNvSpPr txBox="1"/>
          <p:nvPr/>
        </p:nvSpPr>
        <p:spPr>
          <a:xfrm>
            <a:off x="1367164" y="6017620"/>
            <a:ext cx="2016225" cy="523220"/>
          </a:xfrm>
          <a:prstGeom prst="rect">
            <a:avLst/>
          </a:prstGeom>
          <a:noFill/>
        </p:spPr>
        <p:txBody>
          <a:bodyPr wrap="square" rtlCol="0">
            <a:spAutoFit/>
          </a:bodyPr>
          <a:lstStyle/>
          <a:p>
            <a:pPr algn="l"/>
            <a:r>
              <a:rPr lang="en-IE" sz="2800"/>
              <a:t>Mag-lev</a:t>
            </a:r>
          </a:p>
        </p:txBody>
      </p:sp>
      <p:sp>
        <p:nvSpPr>
          <p:cNvPr id="9" name="TextBox 8">
            <a:extLst>
              <a:ext uri="{FF2B5EF4-FFF2-40B4-BE49-F238E27FC236}">
                <a16:creationId xmlns:a16="http://schemas.microsoft.com/office/drawing/2014/main" id="{66109CAE-0D83-2D85-6963-290CA2D73E73}"/>
              </a:ext>
            </a:extLst>
          </p:cNvPr>
          <p:cNvSpPr txBox="1"/>
          <p:nvPr/>
        </p:nvSpPr>
        <p:spPr>
          <a:xfrm>
            <a:off x="5528647" y="2923579"/>
            <a:ext cx="3240360" cy="523220"/>
          </a:xfrm>
          <a:prstGeom prst="rect">
            <a:avLst/>
          </a:prstGeom>
          <a:noFill/>
        </p:spPr>
        <p:txBody>
          <a:bodyPr wrap="square" rtlCol="0">
            <a:spAutoFit/>
          </a:bodyPr>
          <a:lstStyle/>
          <a:p>
            <a:pPr algn="l"/>
            <a:r>
              <a:rPr lang="en-IE" sz="2800"/>
              <a:t>Wheels and rollers</a:t>
            </a:r>
          </a:p>
        </p:txBody>
      </p:sp>
      <p:sp>
        <p:nvSpPr>
          <p:cNvPr id="2" name="TextBox 1">
            <a:extLst>
              <a:ext uri="{FF2B5EF4-FFF2-40B4-BE49-F238E27FC236}">
                <a16:creationId xmlns:a16="http://schemas.microsoft.com/office/drawing/2014/main" id="{493B8E1E-5781-2578-58F2-BCEF93D1DA75}"/>
              </a:ext>
            </a:extLst>
          </p:cNvPr>
          <p:cNvSpPr txBox="1"/>
          <p:nvPr/>
        </p:nvSpPr>
        <p:spPr>
          <a:xfrm>
            <a:off x="7087195" y="6150995"/>
            <a:ext cx="1624197" cy="523220"/>
          </a:xfrm>
          <a:prstGeom prst="rect">
            <a:avLst/>
          </a:prstGeom>
          <a:noFill/>
        </p:spPr>
        <p:txBody>
          <a:bodyPr wrap="square" rtlCol="0">
            <a:spAutoFit/>
          </a:bodyPr>
          <a:lstStyle/>
          <a:p>
            <a:pPr algn="l"/>
            <a:r>
              <a:rPr lang="en-IE" sz="2800"/>
              <a:t>Shape</a:t>
            </a:r>
          </a:p>
        </p:txBody>
      </p:sp>
      <p:grpSp>
        <p:nvGrpSpPr>
          <p:cNvPr id="5" name="Group 4">
            <a:extLst>
              <a:ext uri="{FF2B5EF4-FFF2-40B4-BE49-F238E27FC236}">
                <a16:creationId xmlns:a16="http://schemas.microsoft.com/office/drawing/2014/main" id="{420E7A00-A53D-7C2B-172F-96CFBFF0196D}"/>
              </a:ext>
            </a:extLst>
          </p:cNvPr>
          <p:cNvGrpSpPr/>
          <p:nvPr/>
        </p:nvGrpSpPr>
        <p:grpSpPr>
          <a:xfrm>
            <a:off x="550018" y="825500"/>
            <a:ext cx="2614901" cy="2156038"/>
            <a:chOff x="550018" y="825500"/>
            <a:chExt cx="2614901" cy="2156038"/>
          </a:xfrm>
        </p:grpSpPr>
        <p:pic>
          <p:nvPicPr>
            <p:cNvPr id="4098" name="Picture 2">
              <a:extLst>
                <a:ext uri="{FF2B5EF4-FFF2-40B4-BE49-F238E27FC236}">
                  <a16:creationId xmlns:a16="http://schemas.microsoft.com/office/drawing/2014/main" id="{F6F7DDEA-FF29-4451-D599-C95F586679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145"/>
            <a:stretch>
              <a:fillRect/>
            </a:stretch>
          </p:blipFill>
          <p:spPr bwMode="auto">
            <a:xfrm>
              <a:off x="550018" y="825500"/>
              <a:ext cx="2614901" cy="21560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3"/>
              <a:extLst>
                <a:ext uri="{FF2B5EF4-FFF2-40B4-BE49-F238E27FC236}">
                  <a16:creationId xmlns:a16="http://schemas.microsoft.com/office/drawing/2014/main" id="{2CE0BE14-A4D8-02C2-253F-197474C7AD75}"/>
                </a:ext>
              </a:extLst>
            </p:cNvPr>
            <p:cNvSpPr txBox="1"/>
            <p:nvPr/>
          </p:nvSpPr>
          <p:spPr>
            <a:xfrm>
              <a:off x="2571487" y="2642984"/>
              <a:ext cx="593432" cy="338554"/>
            </a:xfrm>
            <a:prstGeom prst="rect">
              <a:avLst/>
            </a:prstGeom>
            <a:noFill/>
          </p:spPr>
          <p:txBody>
            <a:bodyPr wrap="none" rtlCol="0">
              <a:spAutoFit/>
            </a:bodyPr>
            <a:lstStyle/>
            <a:p>
              <a:pPr algn="l"/>
              <a:r>
                <a:rPr lang="en-GB" sz="1600"/>
                <a:t>CC0</a:t>
              </a:r>
            </a:p>
          </p:txBody>
        </p:sp>
      </p:grpSp>
      <p:grpSp>
        <p:nvGrpSpPr>
          <p:cNvPr id="12" name="Group 11">
            <a:extLst>
              <a:ext uri="{FF2B5EF4-FFF2-40B4-BE49-F238E27FC236}">
                <a16:creationId xmlns:a16="http://schemas.microsoft.com/office/drawing/2014/main" id="{8030E274-9C79-FCF8-D479-5C18610A76E0}"/>
              </a:ext>
            </a:extLst>
          </p:cNvPr>
          <p:cNvGrpSpPr/>
          <p:nvPr/>
        </p:nvGrpSpPr>
        <p:grpSpPr>
          <a:xfrm>
            <a:off x="5915139" y="692777"/>
            <a:ext cx="2381250" cy="2352675"/>
            <a:chOff x="5915139" y="692777"/>
            <a:chExt cx="2381250" cy="2352675"/>
          </a:xfrm>
        </p:grpSpPr>
        <p:pic>
          <p:nvPicPr>
            <p:cNvPr id="4100" name="Picture 4">
              <a:extLst>
                <a:ext uri="{FF2B5EF4-FFF2-40B4-BE49-F238E27FC236}">
                  <a16:creationId xmlns:a16="http://schemas.microsoft.com/office/drawing/2014/main" id="{E2F34E5D-902A-97DC-4BB9-1FEAE595D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139" y="692777"/>
              <a:ext cx="2381250" cy="23526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hlinkClick r:id="rId5"/>
              <a:extLst>
                <a:ext uri="{FF2B5EF4-FFF2-40B4-BE49-F238E27FC236}">
                  <a16:creationId xmlns:a16="http://schemas.microsoft.com/office/drawing/2014/main" id="{5991E735-22A4-BCD2-03C8-21CA86B28DEB}"/>
                </a:ext>
              </a:extLst>
            </p:cNvPr>
            <p:cNvSpPr txBox="1"/>
            <p:nvPr/>
          </p:nvSpPr>
          <p:spPr>
            <a:xfrm>
              <a:off x="5915139" y="2706898"/>
              <a:ext cx="593432" cy="338554"/>
            </a:xfrm>
            <a:prstGeom prst="rect">
              <a:avLst/>
            </a:prstGeom>
            <a:noFill/>
          </p:spPr>
          <p:txBody>
            <a:bodyPr wrap="none" rtlCol="0">
              <a:spAutoFit/>
            </a:bodyPr>
            <a:lstStyle/>
            <a:p>
              <a:pPr algn="l"/>
              <a:r>
                <a:rPr lang="en-GB" sz="1600">
                  <a:solidFill>
                    <a:schemeClr val="bg1">
                      <a:lumMod val="50000"/>
                    </a:schemeClr>
                  </a:solidFill>
                </a:rPr>
                <a:t>CC0</a:t>
              </a:r>
            </a:p>
          </p:txBody>
        </p:sp>
      </p:grpSp>
      <p:grpSp>
        <p:nvGrpSpPr>
          <p:cNvPr id="18" name="Group 17">
            <a:extLst>
              <a:ext uri="{FF2B5EF4-FFF2-40B4-BE49-F238E27FC236}">
                <a16:creationId xmlns:a16="http://schemas.microsoft.com/office/drawing/2014/main" id="{9DD80C07-C821-27C6-52F0-232BD3779DC1}"/>
              </a:ext>
            </a:extLst>
          </p:cNvPr>
          <p:cNvGrpSpPr/>
          <p:nvPr/>
        </p:nvGrpSpPr>
        <p:grpSpPr>
          <a:xfrm>
            <a:off x="466611" y="3922120"/>
            <a:ext cx="3143250" cy="2110380"/>
            <a:chOff x="-2295639" y="855769"/>
            <a:chExt cx="3143250" cy="2110380"/>
          </a:xfrm>
        </p:grpSpPr>
        <p:pic>
          <p:nvPicPr>
            <p:cNvPr id="4104" name="Picture 8">
              <a:extLst>
                <a:ext uri="{FF2B5EF4-FFF2-40B4-BE49-F238E27FC236}">
                  <a16:creationId xmlns:a16="http://schemas.microsoft.com/office/drawing/2014/main" id="{5793849F-4865-FF27-827D-44D23715B8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5639" y="855769"/>
              <a:ext cx="3143250" cy="2095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hlinkClick r:id="rId7"/>
              <a:extLst>
                <a:ext uri="{FF2B5EF4-FFF2-40B4-BE49-F238E27FC236}">
                  <a16:creationId xmlns:a16="http://schemas.microsoft.com/office/drawing/2014/main" id="{D458A0D5-B964-F1E1-C15F-B475D9386C24}"/>
                </a:ext>
              </a:extLst>
            </p:cNvPr>
            <p:cNvSpPr txBox="1"/>
            <p:nvPr/>
          </p:nvSpPr>
          <p:spPr>
            <a:xfrm>
              <a:off x="77400" y="2658372"/>
              <a:ext cx="543739" cy="307777"/>
            </a:xfrm>
            <a:prstGeom prst="rect">
              <a:avLst/>
            </a:prstGeom>
            <a:noFill/>
          </p:spPr>
          <p:txBody>
            <a:bodyPr wrap="none" rtlCol="0">
              <a:spAutoFit/>
            </a:bodyPr>
            <a:lstStyle/>
            <a:p>
              <a:pPr algn="l"/>
              <a:r>
                <a:rPr lang="en-GB" sz="1400"/>
                <a:t>CC0</a:t>
              </a:r>
            </a:p>
          </p:txBody>
        </p:sp>
      </p:grpSp>
      <p:grpSp>
        <p:nvGrpSpPr>
          <p:cNvPr id="20" name="Group 19">
            <a:extLst>
              <a:ext uri="{FF2B5EF4-FFF2-40B4-BE49-F238E27FC236}">
                <a16:creationId xmlns:a16="http://schemas.microsoft.com/office/drawing/2014/main" id="{88ABAE99-2C89-4F74-9829-A0F0C08C5B99}"/>
              </a:ext>
            </a:extLst>
          </p:cNvPr>
          <p:cNvGrpSpPr/>
          <p:nvPr/>
        </p:nvGrpSpPr>
        <p:grpSpPr>
          <a:xfrm>
            <a:off x="5314529" y="3888782"/>
            <a:ext cx="3143250" cy="2162175"/>
            <a:chOff x="5314529" y="3888782"/>
            <a:chExt cx="3143250" cy="2162175"/>
          </a:xfrm>
        </p:grpSpPr>
        <p:pic>
          <p:nvPicPr>
            <p:cNvPr id="4106" name="Picture 10">
              <a:extLst>
                <a:ext uri="{FF2B5EF4-FFF2-40B4-BE49-F238E27FC236}">
                  <a16:creationId xmlns:a16="http://schemas.microsoft.com/office/drawing/2014/main" id="{A2DB079D-2477-B731-26F3-DCEC74E5C3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4529" y="3888782"/>
              <a:ext cx="3143250" cy="21621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hlinkClick r:id="rId9"/>
              <a:extLst>
                <a:ext uri="{FF2B5EF4-FFF2-40B4-BE49-F238E27FC236}">
                  <a16:creationId xmlns:a16="http://schemas.microsoft.com/office/drawing/2014/main" id="{3C458854-9843-64A0-B6CB-D7EFA130AFBD}"/>
                </a:ext>
              </a:extLst>
            </p:cNvPr>
            <p:cNvSpPr txBox="1"/>
            <p:nvPr/>
          </p:nvSpPr>
          <p:spPr>
            <a:xfrm>
              <a:off x="7805549" y="5697267"/>
              <a:ext cx="490840" cy="276999"/>
            </a:xfrm>
            <a:prstGeom prst="rect">
              <a:avLst/>
            </a:prstGeom>
            <a:noFill/>
          </p:spPr>
          <p:txBody>
            <a:bodyPr wrap="none" rtlCol="0">
              <a:spAutoFit/>
            </a:bodyPr>
            <a:lstStyle/>
            <a:p>
              <a:pPr algn="l"/>
              <a:r>
                <a:rPr lang="en-GB" sz="1200"/>
                <a:t>CC0</a:t>
              </a:r>
            </a:p>
          </p:txBody>
        </p:sp>
      </p:grpSp>
      <p:sp>
        <p:nvSpPr>
          <p:cNvPr id="7" name="Title 6">
            <a:extLst>
              <a:ext uri="{FF2B5EF4-FFF2-40B4-BE49-F238E27FC236}">
                <a16:creationId xmlns:a16="http://schemas.microsoft.com/office/drawing/2014/main" id="{744C5CF2-DF49-C9D1-C400-9EBDBF1E1D06}"/>
              </a:ext>
            </a:extLst>
          </p:cNvPr>
          <p:cNvSpPr>
            <a:spLocks noGrp="1"/>
          </p:cNvSpPr>
          <p:nvPr>
            <p:ph type="title"/>
          </p:nvPr>
        </p:nvSpPr>
        <p:spPr>
          <a:xfrm>
            <a:off x="241300" y="155246"/>
            <a:ext cx="8724900" cy="590931"/>
          </a:xfrm>
        </p:spPr>
        <p:txBody>
          <a:bodyPr/>
          <a:lstStyle/>
          <a:p>
            <a:r>
              <a:rPr lang="en-IE"/>
              <a:t>How is friction minimised?</a:t>
            </a:r>
          </a:p>
        </p:txBody>
      </p:sp>
    </p:spTree>
    <p:extLst>
      <p:ext uri="{BB962C8B-B14F-4D97-AF65-F5344CB8AC3E}">
        <p14:creationId xmlns:p14="http://schemas.microsoft.com/office/powerpoint/2010/main" val="299492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188E5-74C4-00F6-171C-8F72744CF9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E7CB4D-3437-E42F-EA67-509477567506}"/>
              </a:ext>
            </a:extLst>
          </p:cNvPr>
          <p:cNvSpPr>
            <a:spLocks noGrp="1"/>
          </p:cNvSpPr>
          <p:nvPr>
            <p:ph type="title"/>
          </p:nvPr>
        </p:nvSpPr>
        <p:spPr>
          <a:xfrm>
            <a:off x="241300" y="155246"/>
            <a:ext cx="8724900" cy="590931"/>
          </a:xfrm>
        </p:spPr>
        <p:txBody>
          <a:bodyPr/>
          <a:lstStyle/>
          <a:p>
            <a:r>
              <a:rPr lang="en-GB"/>
              <a:t>What is a Normal force</a:t>
            </a:r>
          </a:p>
        </p:txBody>
      </p:sp>
      <p:sp>
        <p:nvSpPr>
          <p:cNvPr id="2" name="TextBox 1">
            <a:extLst>
              <a:ext uri="{FF2B5EF4-FFF2-40B4-BE49-F238E27FC236}">
                <a16:creationId xmlns:a16="http://schemas.microsoft.com/office/drawing/2014/main" id="{9F2F658B-C792-2C0B-3583-6F9BFEE541CD}"/>
              </a:ext>
            </a:extLst>
          </p:cNvPr>
          <p:cNvSpPr txBox="1"/>
          <p:nvPr/>
        </p:nvSpPr>
        <p:spPr>
          <a:xfrm>
            <a:off x="1108711" y="1337310"/>
            <a:ext cx="7178040" cy="954107"/>
          </a:xfrm>
          <a:prstGeom prst="rect">
            <a:avLst/>
          </a:prstGeom>
          <a:solidFill>
            <a:srgbClr val="FFFF99"/>
          </a:solid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It is the push force perpendicular to the surface of two objects that are in contact</a:t>
            </a:r>
          </a:p>
        </p:txBody>
      </p:sp>
      <p:sp>
        <p:nvSpPr>
          <p:cNvPr id="37" name="TextBox 36">
            <a:extLst>
              <a:ext uri="{FF2B5EF4-FFF2-40B4-BE49-F238E27FC236}">
                <a16:creationId xmlns:a16="http://schemas.microsoft.com/office/drawing/2014/main" id="{CA8DCDF4-03D7-E989-3A3D-5CC9F3AE547B}"/>
              </a:ext>
            </a:extLst>
          </p:cNvPr>
          <p:cNvSpPr txBox="1"/>
          <p:nvPr/>
        </p:nvSpPr>
        <p:spPr>
          <a:xfrm>
            <a:off x="4960620" y="2967467"/>
            <a:ext cx="3863340" cy="1815882"/>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The letter N or R is typically used to represent the normal reaction force.</a:t>
            </a:r>
          </a:p>
        </p:txBody>
      </p:sp>
      <p:cxnSp>
        <p:nvCxnSpPr>
          <p:cNvPr id="8" name="Straight Connector 7">
            <a:extLst>
              <a:ext uri="{FF2B5EF4-FFF2-40B4-BE49-F238E27FC236}">
                <a16:creationId xmlns:a16="http://schemas.microsoft.com/office/drawing/2014/main" id="{27B30FA1-DB5A-363E-0005-9D79FF8E08A3}"/>
              </a:ext>
            </a:extLst>
          </p:cNvPr>
          <p:cNvCxnSpPr/>
          <p:nvPr/>
        </p:nvCxnSpPr>
        <p:spPr>
          <a:xfrm>
            <a:off x="784458" y="4379492"/>
            <a:ext cx="2964581"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91F1DA3-9E9D-7565-943D-9A6914D9095E}"/>
              </a:ext>
            </a:extLst>
          </p:cNvPr>
          <p:cNvSpPr txBox="1"/>
          <p:nvPr/>
        </p:nvSpPr>
        <p:spPr>
          <a:xfrm>
            <a:off x="1029903" y="2750512"/>
            <a:ext cx="300434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Normal reactions </a:t>
            </a:r>
          </a:p>
        </p:txBody>
      </p:sp>
      <p:sp>
        <p:nvSpPr>
          <p:cNvPr id="11" name="Freeform: Shape 10">
            <a:extLst>
              <a:ext uri="{FF2B5EF4-FFF2-40B4-BE49-F238E27FC236}">
                <a16:creationId xmlns:a16="http://schemas.microsoft.com/office/drawing/2014/main" id="{F61A8170-B824-1C3D-9E85-63D2B4504E0B}"/>
              </a:ext>
            </a:extLst>
          </p:cNvPr>
          <p:cNvSpPr/>
          <p:nvPr/>
        </p:nvSpPr>
        <p:spPr>
          <a:xfrm rot="8344309">
            <a:off x="1469271" y="3315797"/>
            <a:ext cx="1378816" cy="1210498"/>
          </a:xfrm>
          <a:custGeom>
            <a:avLst/>
            <a:gdLst>
              <a:gd name="connsiteX0" fmla="*/ 765810 w 3006090"/>
              <a:gd name="connsiteY0" fmla="*/ 205740 h 2171700"/>
              <a:gd name="connsiteX1" fmla="*/ 2000250 w 3006090"/>
              <a:gd name="connsiteY1" fmla="*/ 0 h 2171700"/>
              <a:gd name="connsiteX2" fmla="*/ 3006090 w 3006090"/>
              <a:gd name="connsiteY2" fmla="*/ 1120140 h 2171700"/>
              <a:gd name="connsiteX3" fmla="*/ 1748790 w 3006090"/>
              <a:gd name="connsiteY3" fmla="*/ 2171700 h 2171700"/>
              <a:gd name="connsiteX4" fmla="*/ 1840230 w 3006090"/>
              <a:gd name="connsiteY4" fmla="*/ 2137410 h 2171700"/>
              <a:gd name="connsiteX5" fmla="*/ 1303020 w 3006090"/>
              <a:gd name="connsiteY5" fmla="*/ 1085850 h 2171700"/>
              <a:gd name="connsiteX6" fmla="*/ 0 w 3006090"/>
              <a:gd name="connsiteY6" fmla="*/ 640080 h 2171700"/>
              <a:gd name="connsiteX7" fmla="*/ 765810 w 3006090"/>
              <a:gd name="connsiteY7" fmla="*/ 205740 h 2171700"/>
              <a:gd name="connsiteX0" fmla="*/ 765810 w 3006090"/>
              <a:gd name="connsiteY0" fmla="*/ 302194 h 2268154"/>
              <a:gd name="connsiteX1" fmla="*/ 2000250 w 3006090"/>
              <a:gd name="connsiteY1" fmla="*/ 96454 h 2268154"/>
              <a:gd name="connsiteX2" fmla="*/ 3006090 w 3006090"/>
              <a:gd name="connsiteY2" fmla="*/ 1216594 h 2268154"/>
              <a:gd name="connsiteX3" fmla="*/ 1748790 w 3006090"/>
              <a:gd name="connsiteY3" fmla="*/ 2268154 h 2268154"/>
              <a:gd name="connsiteX4" fmla="*/ 1840230 w 3006090"/>
              <a:gd name="connsiteY4" fmla="*/ 2233864 h 2268154"/>
              <a:gd name="connsiteX5" fmla="*/ 1303020 w 3006090"/>
              <a:gd name="connsiteY5" fmla="*/ 1182304 h 2268154"/>
              <a:gd name="connsiteX6" fmla="*/ 0 w 3006090"/>
              <a:gd name="connsiteY6" fmla="*/ 736534 h 2268154"/>
              <a:gd name="connsiteX7" fmla="*/ 765810 w 3006090"/>
              <a:gd name="connsiteY7" fmla="*/ 302194 h 2268154"/>
              <a:gd name="connsiteX0" fmla="*/ 765810 w 3030993"/>
              <a:gd name="connsiteY0" fmla="*/ 302194 h 2268154"/>
              <a:gd name="connsiteX1" fmla="*/ 2000250 w 3030993"/>
              <a:gd name="connsiteY1" fmla="*/ 96454 h 2268154"/>
              <a:gd name="connsiteX2" fmla="*/ 3006090 w 3030993"/>
              <a:gd name="connsiteY2" fmla="*/ 1216594 h 2268154"/>
              <a:gd name="connsiteX3" fmla="*/ 1748790 w 3030993"/>
              <a:gd name="connsiteY3" fmla="*/ 2268154 h 2268154"/>
              <a:gd name="connsiteX4" fmla="*/ 1840230 w 3030993"/>
              <a:gd name="connsiteY4" fmla="*/ 2233864 h 2268154"/>
              <a:gd name="connsiteX5" fmla="*/ 1303020 w 3030993"/>
              <a:gd name="connsiteY5" fmla="*/ 1182304 h 2268154"/>
              <a:gd name="connsiteX6" fmla="*/ 0 w 3030993"/>
              <a:gd name="connsiteY6" fmla="*/ 736534 h 2268154"/>
              <a:gd name="connsiteX7" fmla="*/ 765810 w 3030993"/>
              <a:gd name="connsiteY7" fmla="*/ 302194 h 2268154"/>
              <a:gd name="connsiteX0" fmla="*/ 765810 w 3030993"/>
              <a:gd name="connsiteY0" fmla="*/ 302194 h 2268154"/>
              <a:gd name="connsiteX1" fmla="*/ 2000250 w 3030993"/>
              <a:gd name="connsiteY1" fmla="*/ 96454 h 2268154"/>
              <a:gd name="connsiteX2" fmla="*/ 3006090 w 3030993"/>
              <a:gd name="connsiteY2" fmla="*/ 1216594 h 2268154"/>
              <a:gd name="connsiteX3" fmla="*/ 1748790 w 3030993"/>
              <a:gd name="connsiteY3" fmla="*/ 2268154 h 2268154"/>
              <a:gd name="connsiteX4" fmla="*/ 2240280 w 3030993"/>
              <a:gd name="connsiteY4" fmla="*/ 1982404 h 2268154"/>
              <a:gd name="connsiteX5" fmla="*/ 1303020 w 3030993"/>
              <a:gd name="connsiteY5" fmla="*/ 1182304 h 2268154"/>
              <a:gd name="connsiteX6" fmla="*/ 0 w 3030993"/>
              <a:gd name="connsiteY6" fmla="*/ 736534 h 2268154"/>
              <a:gd name="connsiteX7" fmla="*/ 765810 w 3030993"/>
              <a:gd name="connsiteY7" fmla="*/ 302194 h 2268154"/>
              <a:gd name="connsiteX0" fmla="*/ 765810 w 3008263"/>
              <a:gd name="connsiteY0" fmla="*/ 302194 h 1982457"/>
              <a:gd name="connsiteX1" fmla="*/ 2000250 w 3008263"/>
              <a:gd name="connsiteY1" fmla="*/ 96454 h 1982457"/>
              <a:gd name="connsiteX2" fmla="*/ 3006090 w 3008263"/>
              <a:gd name="connsiteY2" fmla="*/ 1216594 h 1982457"/>
              <a:gd name="connsiteX3" fmla="*/ 2240280 w 3008263"/>
              <a:gd name="connsiteY3" fmla="*/ 1982404 h 1982457"/>
              <a:gd name="connsiteX4" fmla="*/ 1303020 w 3008263"/>
              <a:gd name="connsiteY4" fmla="*/ 1182304 h 1982457"/>
              <a:gd name="connsiteX5" fmla="*/ 0 w 3008263"/>
              <a:gd name="connsiteY5" fmla="*/ 736534 h 1982457"/>
              <a:gd name="connsiteX6" fmla="*/ 765810 w 3008263"/>
              <a:gd name="connsiteY6" fmla="*/ 302194 h 1982457"/>
              <a:gd name="connsiteX0" fmla="*/ 0 w 2242453"/>
              <a:gd name="connsiteY0" fmla="*/ 302194 h 1982457"/>
              <a:gd name="connsiteX1" fmla="*/ 1234440 w 2242453"/>
              <a:gd name="connsiteY1" fmla="*/ 96454 h 1982457"/>
              <a:gd name="connsiteX2" fmla="*/ 2240280 w 2242453"/>
              <a:gd name="connsiteY2" fmla="*/ 1216594 h 1982457"/>
              <a:gd name="connsiteX3" fmla="*/ 1474470 w 2242453"/>
              <a:gd name="connsiteY3" fmla="*/ 1982404 h 1982457"/>
              <a:gd name="connsiteX4" fmla="*/ 537210 w 2242453"/>
              <a:gd name="connsiteY4" fmla="*/ 1182304 h 1982457"/>
              <a:gd name="connsiteX5" fmla="*/ 0 w 2242453"/>
              <a:gd name="connsiteY5" fmla="*/ 302194 h 1982457"/>
              <a:gd name="connsiteX0" fmla="*/ 119418 w 2361871"/>
              <a:gd name="connsiteY0" fmla="*/ 394285 h 2074548"/>
              <a:gd name="connsiteX1" fmla="*/ 1353858 w 2361871"/>
              <a:gd name="connsiteY1" fmla="*/ 188545 h 2074548"/>
              <a:gd name="connsiteX2" fmla="*/ 2359698 w 2361871"/>
              <a:gd name="connsiteY2" fmla="*/ 1308685 h 2074548"/>
              <a:gd name="connsiteX3" fmla="*/ 1593888 w 2361871"/>
              <a:gd name="connsiteY3" fmla="*/ 2074495 h 2074548"/>
              <a:gd name="connsiteX4" fmla="*/ 656628 w 2361871"/>
              <a:gd name="connsiteY4" fmla="*/ 1274395 h 2074548"/>
              <a:gd name="connsiteX5" fmla="*/ 119418 w 2361871"/>
              <a:gd name="connsiteY5" fmla="*/ 394285 h 2074548"/>
              <a:gd name="connsiteX0" fmla="*/ 119418 w 2362012"/>
              <a:gd name="connsiteY0" fmla="*/ 394285 h 2076792"/>
              <a:gd name="connsiteX1" fmla="*/ 1353858 w 2362012"/>
              <a:gd name="connsiteY1" fmla="*/ 188545 h 2076792"/>
              <a:gd name="connsiteX2" fmla="*/ 2359698 w 2362012"/>
              <a:gd name="connsiteY2" fmla="*/ 1308685 h 2076792"/>
              <a:gd name="connsiteX3" fmla="*/ 1593888 w 2362012"/>
              <a:gd name="connsiteY3" fmla="*/ 2074495 h 2076792"/>
              <a:gd name="connsiteX4" fmla="*/ 656628 w 2362012"/>
              <a:gd name="connsiteY4" fmla="*/ 1274395 h 2076792"/>
              <a:gd name="connsiteX5" fmla="*/ 119418 w 2362012"/>
              <a:gd name="connsiteY5" fmla="*/ 394285 h 2076792"/>
              <a:gd name="connsiteX0" fmla="*/ 122974 w 2365568"/>
              <a:gd name="connsiteY0" fmla="*/ 394285 h 2076792"/>
              <a:gd name="connsiteX1" fmla="*/ 1357414 w 2365568"/>
              <a:gd name="connsiteY1" fmla="*/ 188545 h 2076792"/>
              <a:gd name="connsiteX2" fmla="*/ 2363254 w 2365568"/>
              <a:gd name="connsiteY2" fmla="*/ 1308685 h 2076792"/>
              <a:gd name="connsiteX3" fmla="*/ 1597444 w 2365568"/>
              <a:gd name="connsiteY3" fmla="*/ 2074495 h 2076792"/>
              <a:gd name="connsiteX4" fmla="*/ 660184 w 2365568"/>
              <a:gd name="connsiteY4" fmla="*/ 1274395 h 2076792"/>
              <a:gd name="connsiteX5" fmla="*/ 122974 w 2365568"/>
              <a:gd name="connsiteY5" fmla="*/ 394285 h 207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5568" h="2076792">
                <a:moveTo>
                  <a:pt x="122974" y="394285"/>
                </a:moveTo>
                <a:cubicBezTo>
                  <a:pt x="534454" y="-85775"/>
                  <a:pt x="964984" y="-93395"/>
                  <a:pt x="1357414" y="188545"/>
                </a:cubicBezTo>
                <a:cubicBezTo>
                  <a:pt x="1749844" y="470485"/>
                  <a:pt x="2323249" y="994360"/>
                  <a:pt x="2363254" y="1308685"/>
                </a:cubicBezTo>
                <a:cubicBezTo>
                  <a:pt x="2403259" y="1623010"/>
                  <a:pt x="1915579" y="2114500"/>
                  <a:pt x="1597444" y="2074495"/>
                </a:cubicBezTo>
                <a:cubicBezTo>
                  <a:pt x="1279309" y="2034490"/>
                  <a:pt x="873544" y="1522045"/>
                  <a:pt x="660184" y="1274395"/>
                </a:cubicBezTo>
                <a:cubicBezTo>
                  <a:pt x="446824" y="1026745"/>
                  <a:pt x="-288506" y="874345"/>
                  <a:pt x="122974" y="394285"/>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F3C5F5C5-E4E4-90C4-36D4-8424ECE84308}"/>
              </a:ext>
            </a:extLst>
          </p:cNvPr>
          <p:cNvSpPr/>
          <p:nvPr/>
        </p:nvSpPr>
        <p:spPr>
          <a:xfrm flipV="1">
            <a:off x="2027944" y="3744227"/>
            <a:ext cx="185866" cy="608890"/>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33991CD-262E-46F1-A865-0FD8130590EB}"/>
              </a:ext>
            </a:extLst>
          </p:cNvPr>
          <p:cNvSpPr txBox="1"/>
          <p:nvPr/>
        </p:nvSpPr>
        <p:spPr>
          <a:xfrm>
            <a:off x="2158680" y="3787062"/>
            <a:ext cx="44435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a:t>
            </a:r>
          </a:p>
        </p:txBody>
      </p:sp>
      <p:sp>
        <p:nvSpPr>
          <p:cNvPr id="19" name="Oval 18">
            <a:extLst>
              <a:ext uri="{FF2B5EF4-FFF2-40B4-BE49-F238E27FC236}">
                <a16:creationId xmlns:a16="http://schemas.microsoft.com/office/drawing/2014/main" id="{6A518E5B-6B09-2AF6-DA2F-E075D58973F4}"/>
              </a:ext>
            </a:extLst>
          </p:cNvPr>
          <p:cNvSpPr/>
          <p:nvPr/>
        </p:nvSpPr>
        <p:spPr>
          <a:xfrm>
            <a:off x="1679124" y="4797683"/>
            <a:ext cx="959111" cy="90844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5FA6062F-A41E-E7EA-4731-7F1930B99E18}"/>
              </a:ext>
            </a:extLst>
          </p:cNvPr>
          <p:cNvCxnSpPr>
            <a:cxnSpLocks/>
          </p:cNvCxnSpPr>
          <p:nvPr/>
        </p:nvCxnSpPr>
        <p:spPr>
          <a:xfrm>
            <a:off x="844036" y="5091580"/>
            <a:ext cx="2367815" cy="131866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7" name="Arrow: Down 16">
            <a:extLst>
              <a:ext uri="{FF2B5EF4-FFF2-40B4-BE49-F238E27FC236}">
                <a16:creationId xmlns:a16="http://schemas.microsoft.com/office/drawing/2014/main" id="{E3416F04-2F5E-7B8E-ED58-2F708BCF1856}"/>
              </a:ext>
            </a:extLst>
          </p:cNvPr>
          <p:cNvSpPr/>
          <p:nvPr/>
        </p:nvSpPr>
        <p:spPr>
          <a:xfrm rot="1967829" flipV="1">
            <a:off x="1976010" y="5093388"/>
            <a:ext cx="185866" cy="608890"/>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B4BDF01-A6A3-F858-B2EE-3101EFA8AED7}"/>
              </a:ext>
            </a:extLst>
          </p:cNvPr>
          <p:cNvSpPr txBox="1"/>
          <p:nvPr/>
        </p:nvSpPr>
        <p:spPr>
          <a:xfrm>
            <a:off x="2092216" y="5197266"/>
            <a:ext cx="44435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117961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9" grpId="0"/>
      <p:bldP spid="11" grpId="0" animBg="1"/>
      <p:bldP spid="10" grpId="0" animBg="1"/>
      <p:bldP spid="12" grpId="0"/>
      <p:bldP spid="19" grpId="0" animBg="1"/>
      <p:bldP spid="17" grpId="0" animBg="1"/>
      <p:bldP spid="1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8092D-E3A8-8F4C-C59E-74F44A0D1B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74CC25-6FFF-C588-4DA3-6982464384AA}"/>
              </a:ext>
            </a:extLst>
          </p:cNvPr>
          <p:cNvSpPr>
            <a:spLocks noGrp="1"/>
          </p:cNvSpPr>
          <p:nvPr>
            <p:ph type="title"/>
          </p:nvPr>
        </p:nvSpPr>
        <p:spPr>
          <a:xfrm>
            <a:off x="241300" y="155246"/>
            <a:ext cx="8724900" cy="590931"/>
          </a:xfrm>
        </p:spPr>
        <p:txBody>
          <a:bodyPr/>
          <a:lstStyle/>
          <a:p>
            <a:r>
              <a:rPr lang="en-GB" dirty="0"/>
              <a:t>Draw the Normal forces on the rock</a:t>
            </a:r>
          </a:p>
        </p:txBody>
      </p:sp>
      <p:sp>
        <p:nvSpPr>
          <p:cNvPr id="7" name="Freeform: Shape 6">
            <a:extLst>
              <a:ext uri="{FF2B5EF4-FFF2-40B4-BE49-F238E27FC236}">
                <a16:creationId xmlns:a16="http://schemas.microsoft.com/office/drawing/2014/main" id="{B0DAD905-959F-97A7-28A9-1A911A42DBD5}"/>
              </a:ext>
            </a:extLst>
          </p:cNvPr>
          <p:cNvSpPr/>
          <p:nvPr/>
        </p:nvSpPr>
        <p:spPr>
          <a:xfrm>
            <a:off x="1295643" y="1436537"/>
            <a:ext cx="2365568" cy="2076792"/>
          </a:xfrm>
          <a:custGeom>
            <a:avLst/>
            <a:gdLst>
              <a:gd name="connsiteX0" fmla="*/ 765810 w 3006090"/>
              <a:gd name="connsiteY0" fmla="*/ 205740 h 2171700"/>
              <a:gd name="connsiteX1" fmla="*/ 2000250 w 3006090"/>
              <a:gd name="connsiteY1" fmla="*/ 0 h 2171700"/>
              <a:gd name="connsiteX2" fmla="*/ 3006090 w 3006090"/>
              <a:gd name="connsiteY2" fmla="*/ 1120140 h 2171700"/>
              <a:gd name="connsiteX3" fmla="*/ 1748790 w 3006090"/>
              <a:gd name="connsiteY3" fmla="*/ 2171700 h 2171700"/>
              <a:gd name="connsiteX4" fmla="*/ 1840230 w 3006090"/>
              <a:gd name="connsiteY4" fmla="*/ 2137410 h 2171700"/>
              <a:gd name="connsiteX5" fmla="*/ 1303020 w 3006090"/>
              <a:gd name="connsiteY5" fmla="*/ 1085850 h 2171700"/>
              <a:gd name="connsiteX6" fmla="*/ 0 w 3006090"/>
              <a:gd name="connsiteY6" fmla="*/ 640080 h 2171700"/>
              <a:gd name="connsiteX7" fmla="*/ 765810 w 3006090"/>
              <a:gd name="connsiteY7" fmla="*/ 205740 h 2171700"/>
              <a:gd name="connsiteX0" fmla="*/ 765810 w 3006090"/>
              <a:gd name="connsiteY0" fmla="*/ 302194 h 2268154"/>
              <a:gd name="connsiteX1" fmla="*/ 2000250 w 3006090"/>
              <a:gd name="connsiteY1" fmla="*/ 96454 h 2268154"/>
              <a:gd name="connsiteX2" fmla="*/ 3006090 w 3006090"/>
              <a:gd name="connsiteY2" fmla="*/ 1216594 h 2268154"/>
              <a:gd name="connsiteX3" fmla="*/ 1748790 w 3006090"/>
              <a:gd name="connsiteY3" fmla="*/ 2268154 h 2268154"/>
              <a:gd name="connsiteX4" fmla="*/ 1840230 w 3006090"/>
              <a:gd name="connsiteY4" fmla="*/ 2233864 h 2268154"/>
              <a:gd name="connsiteX5" fmla="*/ 1303020 w 3006090"/>
              <a:gd name="connsiteY5" fmla="*/ 1182304 h 2268154"/>
              <a:gd name="connsiteX6" fmla="*/ 0 w 3006090"/>
              <a:gd name="connsiteY6" fmla="*/ 736534 h 2268154"/>
              <a:gd name="connsiteX7" fmla="*/ 765810 w 3006090"/>
              <a:gd name="connsiteY7" fmla="*/ 302194 h 2268154"/>
              <a:gd name="connsiteX0" fmla="*/ 765810 w 3030993"/>
              <a:gd name="connsiteY0" fmla="*/ 302194 h 2268154"/>
              <a:gd name="connsiteX1" fmla="*/ 2000250 w 3030993"/>
              <a:gd name="connsiteY1" fmla="*/ 96454 h 2268154"/>
              <a:gd name="connsiteX2" fmla="*/ 3006090 w 3030993"/>
              <a:gd name="connsiteY2" fmla="*/ 1216594 h 2268154"/>
              <a:gd name="connsiteX3" fmla="*/ 1748790 w 3030993"/>
              <a:gd name="connsiteY3" fmla="*/ 2268154 h 2268154"/>
              <a:gd name="connsiteX4" fmla="*/ 1840230 w 3030993"/>
              <a:gd name="connsiteY4" fmla="*/ 2233864 h 2268154"/>
              <a:gd name="connsiteX5" fmla="*/ 1303020 w 3030993"/>
              <a:gd name="connsiteY5" fmla="*/ 1182304 h 2268154"/>
              <a:gd name="connsiteX6" fmla="*/ 0 w 3030993"/>
              <a:gd name="connsiteY6" fmla="*/ 736534 h 2268154"/>
              <a:gd name="connsiteX7" fmla="*/ 765810 w 3030993"/>
              <a:gd name="connsiteY7" fmla="*/ 302194 h 2268154"/>
              <a:gd name="connsiteX0" fmla="*/ 765810 w 3030993"/>
              <a:gd name="connsiteY0" fmla="*/ 302194 h 2268154"/>
              <a:gd name="connsiteX1" fmla="*/ 2000250 w 3030993"/>
              <a:gd name="connsiteY1" fmla="*/ 96454 h 2268154"/>
              <a:gd name="connsiteX2" fmla="*/ 3006090 w 3030993"/>
              <a:gd name="connsiteY2" fmla="*/ 1216594 h 2268154"/>
              <a:gd name="connsiteX3" fmla="*/ 1748790 w 3030993"/>
              <a:gd name="connsiteY3" fmla="*/ 2268154 h 2268154"/>
              <a:gd name="connsiteX4" fmla="*/ 2240280 w 3030993"/>
              <a:gd name="connsiteY4" fmla="*/ 1982404 h 2268154"/>
              <a:gd name="connsiteX5" fmla="*/ 1303020 w 3030993"/>
              <a:gd name="connsiteY5" fmla="*/ 1182304 h 2268154"/>
              <a:gd name="connsiteX6" fmla="*/ 0 w 3030993"/>
              <a:gd name="connsiteY6" fmla="*/ 736534 h 2268154"/>
              <a:gd name="connsiteX7" fmla="*/ 765810 w 3030993"/>
              <a:gd name="connsiteY7" fmla="*/ 302194 h 2268154"/>
              <a:gd name="connsiteX0" fmla="*/ 765810 w 3008263"/>
              <a:gd name="connsiteY0" fmla="*/ 302194 h 1982457"/>
              <a:gd name="connsiteX1" fmla="*/ 2000250 w 3008263"/>
              <a:gd name="connsiteY1" fmla="*/ 96454 h 1982457"/>
              <a:gd name="connsiteX2" fmla="*/ 3006090 w 3008263"/>
              <a:gd name="connsiteY2" fmla="*/ 1216594 h 1982457"/>
              <a:gd name="connsiteX3" fmla="*/ 2240280 w 3008263"/>
              <a:gd name="connsiteY3" fmla="*/ 1982404 h 1982457"/>
              <a:gd name="connsiteX4" fmla="*/ 1303020 w 3008263"/>
              <a:gd name="connsiteY4" fmla="*/ 1182304 h 1982457"/>
              <a:gd name="connsiteX5" fmla="*/ 0 w 3008263"/>
              <a:gd name="connsiteY5" fmla="*/ 736534 h 1982457"/>
              <a:gd name="connsiteX6" fmla="*/ 765810 w 3008263"/>
              <a:gd name="connsiteY6" fmla="*/ 302194 h 1982457"/>
              <a:gd name="connsiteX0" fmla="*/ 0 w 2242453"/>
              <a:gd name="connsiteY0" fmla="*/ 302194 h 1982457"/>
              <a:gd name="connsiteX1" fmla="*/ 1234440 w 2242453"/>
              <a:gd name="connsiteY1" fmla="*/ 96454 h 1982457"/>
              <a:gd name="connsiteX2" fmla="*/ 2240280 w 2242453"/>
              <a:gd name="connsiteY2" fmla="*/ 1216594 h 1982457"/>
              <a:gd name="connsiteX3" fmla="*/ 1474470 w 2242453"/>
              <a:gd name="connsiteY3" fmla="*/ 1982404 h 1982457"/>
              <a:gd name="connsiteX4" fmla="*/ 537210 w 2242453"/>
              <a:gd name="connsiteY4" fmla="*/ 1182304 h 1982457"/>
              <a:gd name="connsiteX5" fmla="*/ 0 w 2242453"/>
              <a:gd name="connsiteY5" fmla="*/ 302194 h 1982457"/>
              <a:gd name="connsiteX0" fmla="*/ 119418 w 2361871"/>
              <a:gd name="connsiteY0" fmla="*/ 394285 h 2074548"/>
              <a:gd name="connsiteX1" fmla="*/ 1353858 w 2361871"/>
              <a:gd name="connsiteY1" fmla="*/ 188545 h 2074548"/>
              <a:gd name="connsiteX2" fmla="*/ 2359698 w 2361871"/>
              <a:gd name="connsiteY2" fmla="*/ 1308685 h 2074548"/>
              <a:gd name="connsiteX3" fmla="*/ 1593888 w 2361871"/>
              <a:gd name="connsiteY3" fmla="*/ 2074495 h 2074548"/>
              <a:gd name="connsiteX4" fmla="*/ 656628 w 2361871"/>
              <a:gd name="connsiteY4" fmla="*/ 1274395 h 2074548"/>
              <a:gd name="connsiteX5" fmla="*/ 119418 w 2361871"/>
              <a:gd name="connsiteY5" fmla="*/ 394285 h 2074548"/>
              <a:gd name="connsiteX0" fmla="*/ 119418 w 2362012"/>
              <a:gd name="connsiteY0" fmla="*/ 394285 h 2076792"/>
              <a:gd name="connsiteX1" fmla="*/ 1353858 w 2362012"/>
              <a:gd name="connsiteY1" fmla="*/ 188545 h 2076792"/>
              <a:gd name="connsiteX2" fmla="*/ 2359698 w 2362012"/>
              <a:gd name="connsiteY2" fmla="*/ 1308685 h 2076792"/>
              <a:gd name="connsiteX3" fmla="*/ 1593888 w 2362012"/>
              <a:gd name="connsiteY3" fmla="*/ 2074495 h 2076792"/>
              <a:gd name="connsiteX4" fmla="*/ 656628 w 2362012"/>
              <a:gd name="connsiteY4" fmla="*/ 1274395 h 2076792"/>
              <a:gd name="connsiteX5" fmla="*/ 119418 w 2362012"/>
              <a:gd name="connsiteY5" fmla="*/ 394285 h 2076792"/>
              <a:gd name="connsiteX0" fmla="*/ 122974 w 2365568"/>
              <a:gd name="connsiteY0" fmla="*/ 394285 h 2076792"/>
              <a:gd name="connsiteX1" fmla="*/ 1357414 w 2365568"/>
              <a:gd name="connsiteY1" fmla="*/ 188545 h 2076792"/>
              <a:gd name="connsiteX2" fmla="*/ 2363254 w 2365568"/>
              <a:gd name="connsiteY2" fmla="*/ 1308685 h 2076792"/>
              <a:gd name="connsiteX3" fmla="*/ 1597444 w 2365568"/>
              <a:gd name="connsiteY3" fmla="*/ 2074495 h 2076792"/>
              <a:gd name="connsiteX4" fmla="*/ 660184 w 2365568"/>
              <a:gd name="connsiteY4" fmla="*/ 1274395 h 2076792"/>
              <a:gd name="connsiteX5" fmla="*/ 122974 w 2365568"/>
              <a:gd name="connsiteY5" fmla="*/ 394285 h 207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5568" h="2076792">
                <a:moveTo>
                  <a:pt x="122974" y="394285"/>
                </a:moveTo>
                <a:cubicBezTo>
                  <a:pt x="534454" y="-85775"/>
                  <a:pt x="964984" y="-93395"/>
                  <a:pt x="1357414" y="188545"/>
                </a:cubicBezTo>
                <a:cubicBezTo>
                  <a:pt x="1749844" y="470485"/>
                  <a:pt x="2323249" y="994360"/>
                  <a:pt x="2363254" y="1308685"/>
                </a:cubicBezTo>
                <a:cubicBezTo>
                  <a:pt x="2403259" y="1623010"/>
                  <a:pt x="1915579" y="2114500"/>
                  <a:pt x="1597444" y="2074495"/>
                </a:cubicBezTo>
                <a:cubicBezTo>
                  <a:pt x="1279309" y="2034490"/>
                  <a:pt x="873544" y="1522045"/>
                  <a:pt x="660184" y="1274395"/>
                </a:cubicBezTo>
                <a:cubicBezTo>
                  <a:pt x="446824" y="1026745"/>
                  <a:pt x="-288506" y="874345"/>
                  <a:pt x="122974" y="394285"/>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4E657F3B-E70A-95F6-4DB1-439C17C2B1F1}"/>
              </a:ext>
            </a:extLst>
          </p:cNvPr>
          <p:cNvSpPr/>
          <p:nvPr/>
        </p:nvSpPr>
        <p:spPr>
          <a:xfrm rot="5400000" flipH="1">
            <a:off x="1272341" y="868264"/>
            <a:ext cx="2743200" cy="3703320"/>
          </a:xfrm>
          <a:custGeom>
            <a:avLst/>
            <a:gdLst>
              <a:gd name="connsiteX0" fmla="*/ 0 w 2743200"/>
              <a:gd name="connsiteY0" fmla="*/ 0 h 3703320"/>
              <a:gd name="connsiteX1" fmla="*/ 560070 w 2743200"/>
              <a:gd name="connsiteY1" fmla="*/ 0 h 3703320"/>
              <a:gd name="connsiteX2" fmla="*/ 560070 w 2743200"/>
              <a:gd name="connsiteY2" fmla="*/ 3211830 h 3703320"/>
              <a:gd name="connsiteX3" fmla="*/ 2743200 w 2743200"/>
              <a:gd name="connsiteY3" fmla="*/ 3211830 h 3703320"/>
              <a:gd name="connsiteX4" fmla="*/ 2743200 w 2743200"/>
              <a:gd name="connsiteY4" fmla="*/ 3703320 h 3703320"/>
              <a:gd name="connsiteX5" fmla="*/ 0 w 2743200"/>
              <a:gd name="connsiteY5" fmla="*/ 3703320 h 3703320"/>
              <a:gd name="connsiteX6" fmla="*/ 0 w 2743200"/>
              <a:gd name="connsiteY6" fmla="*/ 0 h 370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3703320">
                <a:moveTo>
                  <a:pt x="0" y="0"/>
                </a:moveTo>
                <a:lnTo>
                  <a:pt x="560070" y="0"/>
                </a:lnTo>
                <a:lnTo>
                  <a:pt x="560070" y="3211830"/>
                </a:lnTo>
                <a:lnTo>
                  <a:pt x="2743200" y="3211830"/>
                </a:lnTo>
                <a:lnTo>
                  <a:pt x="2743200" y="3703320"/>
                </a:lnTo>
                <a:lnTo>
                  <a:pt x="0" y="3703320"/>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7" name="Straight Arrow Connector 26">
            <a:extLst>
              <a:ext uri="{FF2B5EF4-FFF2-40B4-BE49-F238E27FC236}">
                <a16:creationId xmlns:a16="http://schemas.microsoft.com/office/drawing/2014/main" id="{8AF8AD93-F160-C28D-058D-57B359D86A87}"/>
              </a:ext>
            </a:extLst>
          </p:cNvPr>
          <p:cNvCxnSpPr>
            <a:cxnSpLocks/>
          </p:cNvCxnSpPr>
          <p:nvPr/>
        </p:nvCxnSpPr>
        <p:spPr>
          <a:xfrm>
            <a:off x="1295643" y="2083106"/>
            <a:ext cx="628207"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9B0D9A4-71E2-ED7F-FF86-B43708BB02C8}"/>
              </a:ext>
            </a:extLst>
          </p:cNvPr>
          <p:cNvCxnSpPr>
            <a:cxnSpLocks/>
          </p:cNvCxnSpPr>
          <p:nvPr/>
        </p:nvCxnSpPr>
        <p:spPr>
          <a:xfrm flipV="1">
            <a:off x="2952551" y="2290538"/>
            <a:ext cx="0" cy="1222791"/>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D5CBDD7-5C38-571D-8997-6BFA5500DC72}"/>
                  </a:ext>
                </a:extLst>
              </p:cNvPr>
              <p:cNvSpPr txBox="1"/>
              <p:nvPr/>
            </p:nvSpPr>
            <p:spPr>
              <a:xfrm>
                <a:off x="1585841" y="1498594"/>
                <a:ext cx="67601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𝑁</m:t>
                          </m:r>
                        </m:e>
                        <m:sub>
                          <m:r>
                            <a:rPr lang="en-GB" sz="2800" b="0" i="1" smtClean="0">
                              <a:latin typeface="Cambria Math" panose="02040503050406030204" pitchFamily="18" charset="0"/>
                              <a:cs typeface="Arial" panose="020B0604020202020204" pitchFamily="34" charset="0"/>
                            </a:rPr>
                            <m:t>1</m:t>
                          </m:r>
                        </m:sub>
                      </m:sSub>
                    </m:oMath>
                  </m:oMathPara>
                </a14:m>
                <a:endParaRPr lang="en-GB" sz="2800" err="1">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FD5CBDD7-5C38-571D-8997-6BFA5500DC72}"/>
                  </a:ext>
                </a:extLst>
              </p:cNvPr>
              <p:cNvSpPr txBox="1">
                <a:spLocks noRot="1" noChangeAspect="1" noMove="1" noResize="1" noEditPoints="1" noAdjustHandles="1" noChangeArrowheads="1" noChangeShapeType="1" noTextEdit="1"/>
              </p:cNvSpPr>
              <p:nvPr/>
            </p:nvSpPr>
            <p:spPr>
              <a:xfrm>
                <a:off x="1585841" y="1498594"/>
                <a:ext cx="676018" cy="67710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B95A859-E589-AADF-D08B-69CFBE753920}"/>
                  </a:ext>
                </a:extLst>
              </p:cNvPr>
              <p:cNvSpPr txBox="1"/>
              <p:nvPr/>
            </p:nvSpPr>
            <p:spPr>
              <a:xfrm>
                <a:off x="2952551" y="2563379"/>
                <a:ext cx="68429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𝑁</m:t>
                          </m:r>
                        </m:e>
                        <m:sub>
                          <m:r>
                            <a:rPr lang="en-GB" sz="2800" b="0" i="1" smtClean="0">
                              <a:latin typeface="Cambria Math" panose="02040503050406030204" pitchFamily="18" charset="0"/>
                              <a:cs typeface="Arial" panose="020B0604020202020204" pitchFamily="34" charset="0"/>
                            </a:rPr>
                            <m:t>2</m:t>
                          </m:r>
                        </m:sub>
                      </m:sSub>
                    </m:oMath>
                  </m:oMathPara>
                </a14:m>
                <a:endParaRPr lang="en-GB" sz="2800" err="1">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0B95A859-E589-AADF-D08B-69CFBE753920}"/>
                  </a:ext>
                </a:extLst>
              </p:cNvPr>
              <p:cNvSpPr txBox="1">
                <a:spLocks noRot="1" noChangeAspect="1" noMove="1" noResize="1" noEditPoints="1" noAdjustHandles="1" noChangeArrowheads="1" noChangeShapeType="1" noTextEdit="1"/>
              </p:cNvSpPr>
              <p:nvPr/>
            </p:nvSpPr>
            <p:spPr>
              <a:xfrm>
                <a:off x="2952551" y="2563379"/>
                <a:ext cx="684290" cy="67710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F167F4D-C3FE-6CD3-F91B-230E2FAFBAF4}"/>
                  </a:ext>
                </a:extLst>
              </p:cNvPr>
              <p:cNvSpPr txBox="1"/>
              <p:nvPr/>
            </p:nvSpPr>
            <p:spPr>
              <a:xfrm>
                <a:off x="3131031" y="3447616"/>
                <a:ext cx="63158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𝐹</m:t>
                          </m:r>
                        </m:e>
                        <m:sub>
                          <m:r>
                            <a:rPr lang="en-GB" sz="2800" b="0" i="1" smtClean="0">
                              <a:latin typeface="Cambria Math" panose="02040503050406030204" pitchFamily="18" charset="0"/>
                              <a:cs typeface="Arial" panose="020B0604020202020204" pitchFamily="34" charset="0"/>
                            </a:rPr>
                            <m:t>2</m:t>
                          </m:r>
                        </m:sub>
                      </m:sSub>
                    </m:oMath>
                  </m:oMathPara>
                </a14:m>
                <a:endParaRPr lang="en-GB" sz="2800" err="1">
                  <a:latin typeface="Arial" panose="020B0604020202020204" pitchFamily="34"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0F167F4D-C3FE-6CD3-F91B-230E2FAFBAF4}"/>
                  </a:ext>
                </a:extLst>
              </p:cNvPr>
              <p:cNvSpPr txBox="1">
                <a:spLocks noRot="1" noChangeAspect="1" noMove="1" noResize="1" noEditPoints="1" noAdjustHandles="1" noChangeArrowheads="1" noChangeShapeType="1" noTextEdit="1"/>
              </p:cNvSpPr>
              <p:nvPr/>
            </p:nvSpPr>
            <p:spPr>
              <a:xfrm>
                <a:off x="3131031" y="3447616"/>
                <a:ext cx="631583" cy="677108"/>
              </a:xfrm>
              <a:prstGeom prst="rect">
                <a:avLst/>
              </a:prstGeom>
              <a:blipFill>
                <a:blip r:embed="rId4"/>
                <a:stretch>
                  <a:fillRect/>
                </a:stretch>
              </a:blipFill>
            </p:spPr>
            <p:txBody>
              <a:bodyPr/>
              <a:lstStyle/>
              <a:p>
                <a:r>
                  <a:rPr lang="en-GB">
                    <a:noFill/>
                  </a:rPr>
                  <a:t> </a:t>
                </a:r>
              </a:p>
            </p:txBody>
          </p:sp>
        </mc:Fallback>
      </mc:AlternateContent>
      <p:cxnSp>
        <p:nvCxnSpPr>
          <p:cNvPr id="35" name="Straight Arrow Connector 34">
            <a:extLst>
              <a:ext uri="{FF2B5EF4-FFF2-40B4-BE49-F238E27FC236}">
                <a16:creationId xmlns:a16="http://schemas.microsoft.com/office/drawing/2014/main" id="{A06BF395-BF30-6E44-B93E-6207386AB4CA}"/>
              </a:ext>
            </a:extLst>
          </p:cNvPr>
          <p:cNvCxnSpPr>
            <a:cxnSpLocks/>
          </p:cNvCxnSpPr>
          <p:nvPr/>
        </p:nvCxnSpPr>
        <p:spPr>
          <a:xfrm flipH="1">
            <a:off x="2991845" y="3513329"/>
            <a:ext cx="669366"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DDC12890-6BB0-73F0-3FF8-18885B1FD96E}"/>
              </a:ext>
            </a:extLst>
          </p:cNvPr>
          <p:cNvSpPr txBox="1"/>
          <p:nvPr/>
        </p:nvSpPr>
        <p:spPr>
          <a:xfrm>
            <a:off x="4902681" y="2719924"/>
            <a:ext cx="3863340" cy="1815882"/>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Often there will be a combination of a friction and a normal force at a point.</a:t>
            </a:r>
          </a:p>
        </p:txBody>
      </p:sp>
    </p:spTree>
    <p:extLst>
      <p:ext uri="{BB962C8B-B14F-4D97-AF65-F5344CB8AC3E}">
        <p14:creationId xmlns:p14="http://schemas.microsoft.com/office/powerpoint/2010/main" val="334492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D604-6432-12CA-6AAC-0C9BC5707D2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CADB18F-CFBB-EAB4-5090-8DF1C473A401}"/>
              </a:ext>
            </a:extLst>
          </p:cNvPr>
          <p:cNvSpPr>
            <a:spLocks noGrp="1"/>
          </p:cNvSpPr>
          <p:nvPr>
            <p:ph type="title"/>
          </p:nvPr>
        </p:nvSpPr>
        <p:spPr/>
        <p:txBody>
          <a:bodyPr>
            <a:normAutofit fontScale="90000"/>
          </a:bodyPr>
          <a:lstStyle/>
          <a:p>
            <a:r>
              <a:rPr lang="en-IE" dirty="0"/>
              <a:t>Example 10</a:t>
            </a:r>
          </a:p>
        </p:txBody>
      </p:sp>
      <p:sp>
        <p:nvSpPr>
          <p:cNvPr id="3" name="Text Placeholder 2">
            <a:extLst>
              <a:ext uri="{FF2B5EF4-FFF2-40B4-BE49-F238E27FC236}">
                <a16:creationId xmlns:a16="http://schemas.microsoft.com/office/drawing/2014/main" id="{5281A404-1CDF-2E7B-64C9-339618930A37}"/>
              </a:ext>
            </a:extLst>
          </p:cNvPr>
          <p:cNvSpPr>
            <a:spLocks noGrp="1"/>
          </p:cNvSpPr>
          <p:nvPr>
            <p:ph type="body" sz="quarter" idx="10"/>
          </p:nvPr>
        </p:nvSpPr>
        <p:spPr>
          <a:xfrm>
            <a:off x="122292" y="461664"/>
            <a:ext cx="8899415" cy="1255728"/>
          </a:xfrm>
        </p:spPr>
        <p:txBody>
          <a:bodyPr/>
          <a:lstStyle/>
          <a:p>
            <a:r>
              <a:rPr lang="en-GB" dirty="0"/>
              <a:t>A book is decelerating as it moves to the right on a horizontal table.   Draw a labelled diagram to show the forces acting on the book as it moves on the table. </a:t>
            </a:r>
          </a:p>
        </p:txBody>
      </p:sp>
      <p:grpSp>
        <p:nvGrpSpPr>
          <p:cNvPr id="38" name="Group 37">
            <a:extLst>
              <a:ext uri="{FF2B5EF4-FFF2-40B4-BE49-F238E27FC236}">
                <a16:creationId xmlns:a16="http://schemas.microsoft.com/office/drawing/2014/main" id="{19FFADA4-E2C4-6DE7-01E4-FB119D04DDC7}"/>
              </a:ext>
            </a:extLst>
          </p:cNvPr>
          <p:cNvGrpSpPr/>
          <p:nvPr/>
        </p:nvGrpSpPr>
        <p:grpSpPr>
          <a:xfrm>
            <a:off x="1225685" y="2786975"/>
            <a:ext cx="6906638" cy="3672191"/>
            <a:chOff x="1225685" y="2786975"/>
            <a:chExt cx="6906638" cy="3672191"/>
          </a:xfrm>
        </p:grpSpPr>
        <p:sp>
          <p:nvSpPr>
            <p:cNvPr id="11" name="Rectangle 10">
              <a:extLst>
                <a:ext uri="{FF2B5EF4-FFF2-40B4-BE49-F238E27FC236}">
                  <a16:creationId xmlns:a16="http://schemas.microsoft.com/office/drawing/2014/main" id="{1557B265-B529-2567-73D7-232B496CE2EC}"/>
                </a:ext>
              </a:extLst>
            </p:cNvPr>
            <p:cNvSpPr/>
            <p:nvPr/>
          </p:nvSpPr>
          <p:spPr>
            <a:xfrm>
              <a:off x="1225685" y="3287949"/>
              <a:ext cx="6906638" cy="14105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F5FF902-3031-5C21-B837-704CA8775C1E}"/>
                </a:ext>
              </a:extLst>
            </p:cNvPr>
            <p:cNvSpPr/>
            <p:nvPr/>
          </p:nvSpPr>
          <p:spPr>
            <a:xfrm>
              <a:off x="1556426" y="3429000"/>
              <a:ext cx="233463" cy="219358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0684A29-E46A-3529-458C-FED933D8AB42}"/>
                </a:ext>
              </a:extLst>
            </p:cNvPr>
            <p:cNvSpPr/>
            <p:nvPr/>
          </p:nvSpPr>
          <p:spPr>
            <a:xfrm>
              <a:off x="7587574" y="3429000"/>
              <a:ext cx="233463" cy="219358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D3C227B-AAF0-8438-8F4F-EAD0BD87FEF6}"/>
                </a:ext>
              </a:extLst>
            </p:cNvPr>
            <p:cNvSpPr/>
            <p:nvPr/>
          </p:nvSpPr>
          <p:spPr>
            <a:xfrm>
              <a:off x="3803514" y="2786975"/>
              <a:ext cx="1536970" cy="48638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974C196-73F5-CA52-EBF5-160FC386DB56}"/>
                </a:ext>
              </a:extLst>
            </p:cNvPr>
            <p:cNvSpPr txBox="1"/>
            <p:nvPr/>
          </p:nvSpPr>
          <p:spPr>
            <a:xfrm>
              <a:off x="2188724" y="5462080"/>
              <a:ext cx="5222904" cy="523221"/>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Direction of motion (not a force)</a:t>
              </a:r>
            </a:p>
          </p:txBody>
        </p:sp>
        <p:sp>
          <p:nvSpPr>
            <p:cNvPr id="34" name="Freeform: Shape 33">
              <a:extLst>
                <a:ext uri="{FF2B5EF4-FFF2-40B4-BE49-F238E27FC236}">
                  <a16:creationId xmlns:a16="http://schemas.microsoft.com/office/drawing/2014/main" id="{BF34E7E3-B51B-D3F5-68A0-85B911830565}"/>
                </a:ext>
              </a:extLst>
            </p:cNvPr>
            <p:cNvSpPr/>
            <p:nvPr/>
          </p:nvSpPr>
          <p:spPr>
            <a:xfrm>
              <a:off x="5875506" y="6050604"/>
              <a:ext cx="252920" cy="408562"/>
            </a:xfrm>
            <a:custGeom>
              <a:avLst/>
              <a:gdLst>
                <a:gd name="connsiteX0" fmla="*/ 0 w 252920"/>
                <a:gd name="connsiteY0" fmla="*/ 0 h 408562"/>
                <a:gd name="connsiteX1" fmla="*/ 252920 w 252920"/>
                <a:gd name="connsiteY1" fmla="*/ 233464 h 408562"/>
                <a:gd name="connsiteX2" fmla="*/ 38911 w 252920"/>
                <a:gd name="connsiteY2" fmla="*/ 408562 h 408562"/>
              </a:gdLst>
              <a:ahLst/>
              <a:cxnLst>
                <a:cxn ang="0">
                  <a:pos x="connsiteX0" y="connsiteY0"/>
                </a:cxn>
                <a:cxn ang="0">
                  <a:pos x="connsiteX1" y="connsiteY1"/>
                </a:cxn>
                <a:cxn ang="0">
                  <a:pos x="connsiteX2" y="connsiteY2"/>
                </a:cxn>
              </a:cxnLst>
              <a:rect l="l" t="t" r="r" b="b"/>
              <a:pathLst>
                <a:path w="252920" h="408562">
                  <a:moveTo>
                    <a:pt x="0" y="0"/>
                  </a:moveTo>
                  <a:lnTo>
                    <a:pt x="252920" y="233464"/>
                  </a:lnTo>
                  <a:lnTo>
                    <a:pt x="38911" y="408562"/>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806D2FAD-F11E-D3E0-D7F4-C1F8F2B30B57}"/>
                </a:ext>
              </a:extLst>
            </p:cNvPr>
            <p:cNvCxnSpPr>
              <a:stCxn id="34" idx="1"/>
            </p:cNvCxnSpPr>
            <p:nvPr/>
          </p:nvCxnSpPr>
          <p:spPr>
            <a:xfrm flipH="1" flipV="1">
              <a:off x="4444993" y="6264613"/>
              <a:ext cx="1683433" cy="1945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28" name="TextBox 27">
            <a:extLst>
              <a:ext uri="{FF2B5EF4-FFF2-40B4-BE49-F238E27FC236}">
                <a16:creationId xmlns:a16="http://schemas.microsoft.com/office/drawing/2014/main" id="{28C12ED4-DCAB-3F91-7EA7-243C95D668A5}"/>
              </a:ext>
            </a:extLst>
          </p:cNvPr>
          <p:cNvSpPr txBox="1"/>
          <p:nvPr/>
        </p:nvSpPr>
        <p:spPr>
          <a:xfrm>
            <a:off x="4879493" y="1882823"/>
            <a:ext cx="2824811" cy="523221"/>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Normal reaction </a:t>
            </a:r>
          </a:p>
        </p:txBody>
      </p:sp>
      <p:sp>
        <p:nvSpPr>
          <p:cNvPr id="29" name="TextBox 28">
            <a:extLst>
              <a:ext uri="{FF2B5EF4-FFF2-40B4-BE49-F238E27FC236}">
                <a16:creationId xmlns:a16="http://schemas.microsoft.com/office/drawing/2014/main" id="{93AB823C-F6B6-8A41-2B93-4754D703FAA2}"/>
              </a:ext>
            </a:extLst>
          </p:cNvPr>
          <p:cNvSpPr txBox="1"/>
          <p:nvPr/>
        </p:nvSpPr>
        <p:spPr>
          <a:xfrm>
            <a:off x="4678458" y="3522762"/>
            <a:ext cx="1297085" cy="523221"/>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Weight</a:t>
            </a:r>
          </a:p>
        </p:txBody>
      </p:sp>
      <p:sp>
        <p:nvSpPr>
          <p:cNvPr id="30" name="TextBox 29">
            <a:extLst>
              <a:ext uri="{FF2B5EF4-FFF2-40B4-BE49-F238E27FC236}">
                <a16:creationId xmlns:a16="http://schemas.microsoft.com/office/drawing/2014/main" id="{3357DD90-7BA9-F657-E88B-5D52329BB17B}"/>
              </a:ext>
            </a:extLst>
          </p:cNvPr>
          <p:cNvSpPr txBox="1"/>
          <p:nvPr/>
        </p:nvSpPr>
        <p:spPr>
          <a:xfrm>
            <a:off x="2387416" y="2366643"/>
            <a:ext cx="1364475" cy="523221"/>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Friction</a:t>
            </a:r>
          </a:p>
        </p:txBody>
      </p:sp>
      <p:sp>
        <p:nvSpPr>
          <p:cNvPr id="31" name="Arrow: Down 30">
            <a:extLst>
              <a:ext uri="{FF2B5EF4-FFF2-40B4-BE49-F238E27FC236}">
                <a16:creationId xmlns:a16="http://schemas.microsoft.com/office/drawing/2014/main" id="{E9BC58B5-6680-BE0D-75BE-0815542CEBE2}"/>
              </a:ext>
            </a:extLst>
          </p:cNvPr>
          <p:cNvSpPr/>
          <p:nvPr/>
        </p:nvSpPr>
        <p:spPr>
          <a:xfrm>
            <a:off x="4444993" y="3160366"/>
            <a:ext cx="254012" cy="1150539"/>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7B64B1D4-C035-3256-D0B5-399109A4589F}"/>
              </a:ext>
            </a:extLst>
          </p:cNvPr>
          <p:cNvSpPr/>
          <p:nvPr/>
        </p:nvSpPr>
        <p:spPr>
          <a:xfrm flipV="1">
            <a:off x="4444993" y="1932250"/>
            <a:ext cx="254012" cy="1150539"/>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E74C130F-DB16-CC96-83FA-CC1C1BE6A4AA}"/>
              </a:ext>
            </a:extLst>
          </p:cNvPr>
          <p:cNvSpPr/>
          <p:nvPr/>
        </p:nvSpPr>
        <p:spPr>
          <a:xfrm rot="5400000">
            <a:off x="3385231" y="2754775"/>
            <a:ext cx="254012" cy="524190"/>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018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animBg="1"/>
      <p:bldP spid="32" grpId="0" animBg="1"/>
      <p:bldP spid="3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1A54E-50EA-19A0-2328-3F9BBF5AD61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869963A-F7AD-C190-0AB7-7F752C9E5632}"/>
              </a:ext>
            </a:extLst>
          </p:cNvPr>
          <p:cNvSpPr>
            <a:spLocks noGrp="1"/>
          </p:cNvSpPr>
          <p:nvPr>
            <p:ph type="title"/>
          </p:nvPr>
        </p:nvSpPr>
        <p:spPr/>
        <p:txBody>
          <a:bodyPr>
            <a:normAutofit fontScale="90000"/>
          </a:bodyPr>
          <a:lstStyle/>
          <a:p>
            <a:r>
              <a:rPr lang="en-IE" dirty="0"/>
              <a:t>Example 11</a:t>
            </a:r>
          </a:p>
        </p:txBody>
      </p:sp>
      <p:sp>
        <p:nvSpPr>
          <p:cNvPr id="3" name="Text Placeholder 2">
            <a:extLst>
              <a:ext uri="{FF2B5EF4-FFF2-40B4-BE49-F238E27FC236}">
                <a16:creationId xmlns:a16="http://schemas.microsoft.com/office/drawing/2014/main" id="{34A63A65-A3B9-6D7B-85C3-151BD5873FE7}"/>
              </a:ext>
            </a:extLst>
          </p:cNvPr>
          <p:cNvSpPr>
            <a:spLocks noGrp="1"/>
          </p:cNvSpPr>
          <p:nvPr>
            <p:ph type="body" sz="quarter" idx="10"/>
          </p:nvPr>
        </p:nvSpPr>
        <p:spPr>
          <a:xfrm>
            <a:off x="122292" y="461664"/>
            <a:ext cx="8899415" cy="867930"/>
          </a:xfrm>
        </p:spPr>
        <p:txBody>
          <a:bodyPr/>
          <a:lstStyle/>
          <a:p>
            <a:r>
              <a:rPr lang="en-GB" dirty="0"/>
              <a:t>A brick is at rest on a slopped surface. Draw a force diagram for the brick.</a:t>
            </a:r>
          </a:p>
        </p:txBody>
      </p:sp>
      <p:cxnSp>
        <p:nvCxnSpPr>
          <p:cNvPr id="4" name="Straight Connector 3">
            <a:extLst>
              <a:ext uri="{FF2B5EF4-FFF2-40B4-BE49-F238E27FC236}">
                <a16:creationId xmlns:a16="http://schemas.microsoft.com/office/drawing/2014/main" id="{FFE9F2B7-FED3-D394-CF59-ACF0E55D7DB7}"/>
              </a:ext>
            </a:extLst>
          </p:cNvPr>
          <p:cNvCxnSpPr/>
          <p:nvPr/>
        </p:nvCxnSpPr>
        <p:spPr>
          <a:xfrm>
            <a:off x="1604134" y="2282868"/>
            <a:ext cx="5035463" cy="2292263"/>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D57C9CD3-D8C7-BC27-AB48-A6EA31F87CF9}"/>
              </a:ext>
            </a:extLst>
          </p:cNvPr>
          <p:cNvSpPr/>
          <p:nvPr/>
        </p:nvSpPr>
        <p:spPr>
          <a:xfrm rot="1510867">
            <a:off x="3367170" y="2701265"/>
            <a:ext cx="1327759" cy="651354"/>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57FA8F7B-656B-F77A-E55B-9CAEE992D0F7}"/>
              </a:ext>
            </a:extLst>
          </p:cNvPr>
          <p:cNvSpPr/>
          <p:nvPr/>
        </p:nvSpPr>
        <p:spPr>
          <a:xfrm>
            <a:off x="3862479" y="3067428"/>
            <a:ext cx="254012" cy="1150539"/>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95C36E06-4420-DBED-FBDB-6B467CA94ECA}"/>
              </a:ext>
            </a:extLst>
          </p:cNvPr>
          <p:cNvSpPr/>
          <p:nvPr/>
        </p:nvSpPr>
        <p:spPr>
          <a:xfrm rot="1615497" flipV="1">
            <a:off x="4154876" y="1927822"/>
            <a:ext cx="254012" cy="1150539"/>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EC0E07F-DAE2-35C8-C8E4-798E31027AB8}"/>
              </a:ext>
            </a:extLst>
          </p:cNvPr>
          <p:cNvSpPr txBox="1"/>
          <p:nvPr/>
        </p:nvSpPr>
        <p:spPr>
          <a:xfrm>
            <a:off x="4632917" y="2108112"/>
            <a:ext cx="2824811" cy="523221"/>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Normal reaction </a:t>
            </a:r>
          </a:p>
        </p:txBody>
      </p:sp>
      <p:sp>
        <p:nvSpPr>
          <p:cNvPr id="10" name="TextBox 9">
            <a:extLst>
              <a:ext uri="{FF2B5EF4-FFF2-40B4-BE49-F238E27FC236}">
                <a16:creationId xmlns:a16="http://schemas.microsoft.com/office/drawing/2014/main" id="{25CCB89F-20CD-D8B9-0C36-0EFB66FF5BE4}"/>
              </a:ext>
            </a:extLst>
          </p:cNvPr>
          <p:cNvSpPr txBox="1"/>
          <p:nvPr/>
        </p:nvSpPr>
        <p:spPr>
          <a:xfrm>
            <a:off x="4121866" y="3896533"/>
            <a:ext cx="1297085" cy="523221"/>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Weight</a:t>
            </a:r>
          </a:p>
        </p:txBody>
      </p:sp>
      <p:sp>
        <p:nvSpPr>
          <p:cNvPr id="12" name="TextBox 11">
            <a:extLst>
              <a:ext uri="{FF2B5EF4-FFF2-40B4-BE49-F238E27FC236}">
                <a16:creationId xmlns:a16="http://schemas.microsoft.com/office/drawing/2014/main" id="{D38D8529-0333-C35F-5317-914601A03EFA}"/>
              </a:ext>
            </a:extLst>
          </p:cNvPr>
          <p:cNvSpPr txBox="1"/>
          <p:nvPr/>
        </p:nvSpPr>
        <p:spPr>
          <a:xfrm>
            <a:off x="2480744" y="1746466"/>
            <a:ext cx="1364475" cy="523221"/>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Friction</a:t>
            </a:r>
          </a:p>
        </p:txBody>
      </p:sp>
      <p:sp>
        <p:nvSpPr>
          <p:cNvPr id="16" name="Arrow: Down 15">
            <a:extLst>
              <a:ext uri="{FF2B5EF4-FFF2-40B4-BE49-F238E27FC236}">
                <a16:creationId xmlns:a16="http://schemas.microsoft.com/office/drawing/2014/main" id="{E0102AFF-662E-733C-2D14-8DF126AF2728}"/>
              </a:ext>
            </a:extLst>
          </p:cNvPr>
          <p:cNvSpPr/>
          <p:nvPr/>
        </p:nvSpPr>
        <p:spPr>
          <a:xfrm rot="7093750">
            <a:off x="3544746" y="2624473"/>
            <a:ext cx="254012" cy="524190"/>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54650B3-3918-5D1C-03D1-F5AF9C6B3546}"/>
              </a:ext>
            </a:extLst>
          </p:cNvPr>
          <p:cNvSpPr txBox="1"/>
          <p:nvPr/>
        </p:nvSpPr>
        <p:spPr>
          <a:xfrm>
            <a:off x="515981" y="5011341"/>
            <a:ext cx="8112035"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The friction force is just the right size to counteract the resultant of the weight and the normal reaction.</a:t>
            </a:r>
          </a:p>
        </p:txBody>
      </p:sp>
    </p:spTree>
    <p:extLst>
      <p:ext uri="{BB962C8B-B14F-4D97-AF65-F5344CB8AC3E}">
        <p14:creationId xmlns:p14="http://schemas.microsoft.com/office/powerpoint/2010/main" val="399734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p:bldP spid="10" grpId="0"/>
      <p:bldP spid="12" grpId="0"/>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19EEF-8B20-0C9C-8EB8-08BF3DB9652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178943A-A1E2-B8C1-FADB-49B7EE1D80DF}"/>
              </a:ext>
            </a:extLst>
          </p:cNvPr>
          <p:cNvSpPr>
            <a:spLocks noGrp="1"/>
          </p:cNvSpPr>
          <p:nvPr>
            <p:ph type="title"/>
          </p:nvPr>
        </p:nvSpPr>
        <p:spPr/>
        <p:txBody>
          <a:bodyPr>
            <a:normAutofit fontScale="90000"/>
          </a:bodyPr>
          <a:lstStyle/>
          <a:p>
            <a:r>
              <a:rPr lang="en-IE" dirty="0"/>
              <a:t>Exercise </a:t>
            </a:r>
          </a:p>
        </p:txBody>
      </p:sp>
      <p:sp>
        <p:nvSpPr>
          <p:cNvPr id="3" name="Text Placeholder 2">
            <a:extLst>
              <a:ext uri="{FF2B5EF4-FFF2-40B4-BE49-F238E27FC236}">
                <a16:creationId xmlns:a16="http://schemas.microsoft.com/office/drawing/2014/main" id="{408DE3E1-9967-DE55-219B-3F9C97731CB6}"/>
              </a:ext>
            </a:extLst>
          </p:cNvPr>
          <p:cNvSpPr>
            <a:spLocks noGrp="1"/>
          </p:cNvSpPr>
          <p:nvPr>
            <p:ph type="body" sz="quarter" idx="10"/>
          </p:nvPr>
        </p:nvSpPr>
        <p:spPr>
          <a:xfrm>
            <a:off x="122292" y="461664"/>
            <a:ext cx="8899415" cy="1255728"/>
          </a:xfrm>
        </p:spPr>
        <p:txBody>
          <a:bodyPr/>
          <a:lstStyle/>
          <a:p>
            <a:r>
              <a:rPr lang="en-GB" dirty="0"/>
              <a:t>A cyclist applies the breaks going downhill. Draw the forces acting on the bike and cyclist. For this question treat the bike and rider as a single unit.</a:t>
            </a:r>
          </a:p>
        </p:txBody>
      </p:sp>
      <p:cxnSp>
        <p:nvCxnSpPr>
          <p:cNvPr id="20" name="Straight Connector 19">
            <a:extLst>
              <a:ext uri="{FF2B5EF4-FFF2-40B4-BE49-F238E27FC236}">
                <a16:creationId xmlns:a16="http://schemas.microsoft.com/office/drawing/2014/main" id="{71542869-C5B8-0AAF-83D8-4CDA2CBFF4C0}"/>
              </a:ext>
            </a:extLst>
          </p:cNvPr>
          <p:cNvCxnSpPr>
            <a:cxnSpLocks/>
          </p:cNvCxnSpPr>
          <p:nvPr/>
        </p:nvCxnSpPr>
        <p:spPr>
          <a:xfrm>
            <a:off x="680189" y="2983155"/>
            <a:ext cx="2652951" cy="101688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2763443D-AD65-DC01-312B-5DE3A38CBEDF}"/>
              </a:ext>
            </a:extLst>
          </p:cNvPr>
          <p:cNvSpPr txBox="1"/>
          <p:nvPr/>
        </p:nvSpPr>
        <p:spPr>
          <a:xfrm>
            <a:off x="6564960" y="5024849"/>
            <a:ext cx="1088142" cy="523220"/>
          </a:xfrm>
          <a:prstGeom prst="rect">
            <a:avLst/>
          </a:prstGeom>
          <a:noFill/>
        </p:spPr>
        <p:txBody>
          <a:bodyPr wrap="square" rtlCol="0">
            <a:spAutoFit/>
          </a:bodyPr>
          <a:lstStyle/>
          <a:p>
            <a:pPr algn="l">
              <a:spcAft>
                <a:spcPts val="1200"/>
              </a:spcAft>
            </a:pPr>
            <a:r>
              <a:rPr lang="en-GB" sz="1400" dirty="0">
                <a:latin typeface="Arial" panose="020B0604020202020204" pitchFamily="34" charset="0"/>
                <a:cs typeface="Arial" panose="020B0604020202020204" pitchFamily="34" charset="0"/>
              </a:rPr>
              <a:t>Breaking Friction</a:t>
            </a:r>
          </a:p>
        </p:txBody>
      </p:sp>
      <p:sp>
        <p:nvSpPr>
          <p:cNvPr id="34" name="TextBox 33">
            <a:extLst>
              <a:ext uri="{FF2B5EF4-FFF2-40B4-BE49-F238E27FC236}">
                <a16:creationId xmlns:a16="http://schemas.microsoft.com/office/drawing/2014/main" id="{7930D6B4-DA37-EAF1-0067-1EBC15102A51}"/>
              </a:ext>
            </a:extLst>
          </p:cNvPr>
          <p:cNvSpPr txBox="1"/>
          <p:nvPr/>
        </p:nvSpPr>
        <p:spPr>
          <a:xfrm>
            <a:off x="7283482" y="6242447"/>
            <a:ext cx="739241" cy="307777"/>
          </a:xfrm>
          <a:prstGeom prst="rect">
            <a:avLst/>
          </a:prstGeom>
          <a:noFill/>
        </p:spPr>
        <p:txBody>
          <a:bodyPr wrap="none" rtlCol="0">
            <a:spAutoFit/>
          </a:bodyPr>
          <a:lstStyle/>
          <a:p>
            <a:pPr algn="l">
              <a:spcAft>
                <a:spcPts val="1200"/>
              </a:spcAft>
            </a:pPr>
            <a:r>
              <a:rPr lang="en-GB" sz="1400" dirty="0">
                <a:latin typeface="Arial" panose="020B0604020202020204" pitchFamily="34" charset="0"/>
                <a:cs typeface="Arial" panose="020B0604020202020204" pitchFamily="34" charset="0"/>
              </a:rPr>
              <a:t>Weight</a:t>
            </a:r>
          </a:p>
        </p:txBody>
      </p:sp>
      <p:sp>
        <p:nvSpPr>
          <p:cNvPr id="37" name="TextBox 36">
            <a:extLst>
              <a:ext uri="{FF2B5EF4-FFF2-40B4-BE49-F238E27FC236}">
                <a16:creationId xmlns:a16="http://schemas.microsoft.com/office/drawing/2014/main" id="{EC1E9B85-8BBB-910A-71A1-B246FE490B2E}"/>
              </a:ext>
            </a:extLst>
          </p:cNvPr>
          <p:cNvSpPr txBox="1"/>
          <p:nvPr/>
        </p:nvSpPr>
        <p:spPr>
          <a:xfrm>
            <a:off x="7587095" y="4931453"/>
            <a:ext cx="1505063" cy="307777"/>
          </a:xfrm>
          <a:prstGeom prst="rect">
            <a:avLst/>
          </a:prstGeom>
          <a:noFill/>
        </p:spPr>
        <p:txBody>
          <a:bodyPr wrap="square" rtlCol="0">
            <a:spAutoFit/>
          </a:bodyPr>
          <a:lstStyle/>
          <a:p>
            <a:pPr algn="l">
              <a:spcAft>
                <a:spcPts val="1200"/>
              </a:spcAft>
            </a:pPr>
            <a:r>
              <a:rPr lang="en-GB" sz="1400" dirty="0">
                <a:latin typeface="Arial" panose="020B0604020202020204" pitchFamily="34" charset="0"/>
                <a:cs typeface="Arial" panose="020B0604020202020204" pitchFamily="34" charset="0"/>
              </a:rPr>
              <a:t>Normal reaction</a:t>
            </a:r>
          </a:p>
        </p:txBody>
      </p:sp>
      <p:sp>
        <p:nvSpPr>
          <p:cNvPr id="40" name="TextBox 39">
            <a:extLst>
              <a:ext uri="{FF2B5EF4-FFF2-40B4-BE49-F238E27FC236}">
                <a16:creationId xmlns:a16="http://schemas.microsoft.com/office/drawing/2014/main" id="{F4BEF85F-C240-7864-0467-62C01AAD8B55}"/>
              </a:ext>
            </a:extLst>
          </p:cNvPr>
          <p:cNvSpPr txBox="1"/>
          <p:nvPr/>
        </p:nvSpPr>
        <p:spPr>
          <a:xfrm>
            <a:off x="7743412" y="5556735"/>
            <a:ext cx="1400588" cy="307777"/>
          </a:xfrm>
          <a:prstGeom prst="rect">
            <a:avLst/>
          </a:prstGeom>
          <a:noFill/>
        </p:spPr>
        <p:txBody>
          <a:bodyPr wrap="square" rtlCol="0">
            <a:spAutoFit/>
          </a:bodyPr>
          <a:lstStyle/>
          <a:p>
            <a:pPr algn="l">
              <a:spcAft>
                <a:spcPts val="1200"/>
              </a:spcAft>
            </a:pPr>
            <a:r>
              <a:rPr lang="en-GB" sz="1400" dirty="0">
                <a:latin typeface="Arial" panose="020B0604020202020204" pitchFamily="34" charset="0"/>
                <a:cs typeface="Arial" panose="020B0604020202020204" pitchFamily="34" charset="0"/>
              </a:rPr>
              <a:t>air resistance</a:t>
            </a:r>
          </a:p>
        </p:txBody>
      </p:sp>
      <p:pic>
        <p:nvPicPr>
          <p:cNvPr id="62" name="Picture 61">
            <a:extLst>
              <a:ext uri="{FF2B5EF4-FFF2-40B4-BE49-F238E27FC236}">
                <a16:creationId xmlns:a16="http://schemas.microsoft.com/office/drawing/2014/main" id="{4D3389A4-F847-66A8-F244-75183C12D3C6}"/>
              </a:ext>
            </a:extLst>
          </p:cNvPr>
          <p:cNvPicPr>
            <a:picLocks noChangeAspect="1"/>
          </p:cNvPicPr>
          <p:nvPr/>
        </p:nvPicPr>
        <p:blipFill>
          <a:blip r:embed="rId2"/>
          <a:stretch>
            <a:fillRect/>
          </a:stretch>
        </p:blipFill>
        <p:spPr>
          <a:xfrm rot="1289515">
            <a:off x="1329363" y="1679778"/>
            <a:ext cx="1726453" cy="1841551"/>
          </a:xfrm>
          <a:prstGeom prst="rect">
            <a:avLst/>
          </a:prstGeom>
        </p:spPr>
      </p:pic>
      <p:pic>
        <p:nvPicPr>
          <p:cNvPr id="64" name="Picture 63">
            <a:extLst>
              <a:ext uri="{FF2B5EF4-FFF2-40B4-BE49-F238E27FC236}">
                <a16:creationId xmlns:a16="http://schemas.microsoft.com/office/drawing/2014/main" id="{F8A46F97-1936-AA84-003B-145C8348010B}"/>
              </a:ext>
            </a:extLst>
          </p:cNvPr>
          <p:cNvPicPr>
            <a:picLocks noChangeAspect="1"/>
          </p:cNvPicPr>
          <p:nvPr/>
        </p:nvPicPr>
        <p:blipFill>
          <a:blip r:embed="rId2"/>
          <a:stretch>
            <a:fillRect/>
          </a:stretch>
        </p:blipFill>
        <p:spPr>
          <a:xfrm rot="1289515">
            <a:off x="7211418" y="5381099"/>
            <a:ext cx="510798" cy="544851"/>
          </a:xfrm>
          <a:prstGeom prst="rect">
            <a:avLst/>
          </a:prstGeom>
        </p:spPr>
      </p:pic>
      <p:cxnSp>
        <p:nvCxnSpPr>
          <p:cNvPr id="65" name="Straight Connector 64">
            <a:extLst>
              <a:ext uri="{FF2B5EF4-FFF2-40B4-BE49-F238E27FC236}">
                <a16:creationId xmlns:a16="http://schemas.microsoft.com/office/drawing/2014/main" id="{A861386B-F829-77EB-B780-C5CAEE7FBBAA}"/>
              </a:ext>
            </a:extLst>
          </p:cNvPr>
          <p:cNvCxnSpPr>
            <a:cxnSpLocks/>
          </p:cNvCxnSpPr>
          <p:nvPr/>
        </p:nvCxnSpPr>
        <p:spPr>
          <a:xfrm>
            <a:off x="6680495" y="5614834"/>
            <a:ext cx="1419266" cy="53623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66" name="Arrow: Down 65">
            <a:extLst>
              <a:ext uri="{FF2B5EF4-FFF2-40B4-BE49-F238E27FC236}">
                <a16:creationId xmlns:a16="http://schemas.microsoft.com/office/drawing/2014/main" id="{B39D7AAB-0066-444E-A706-45E2B34BFA3A}"/>
              </a:ext>
            </a:extLst>
          </p:cNvPr>
          <p:cNvSpPr/>
          <p:nvPr/>
        </p:nvSpPr>
        <p:spPr>
          <a:xfrm>
            <a:off x="7351041" y="5669457"/>
            <a:ext cx="105916" cy="479741"/>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Arrow: Down 66">
            <a:extLst>
              <a:ext uri="{FF2B5EF4-FFF2-40B4-BE49-F238E27FC236}">
                <a16:creationId xmlns:a16="http://schemas.microsoft.com/office/drawing/2014/main" id="{C14FB011-9113-DEC4-ABDD-2BF3A80DBCF9}"/>
              </a:ext>
            </a:extLst>
          </p:cNvPr>
          <p:cNvSpPr/>
          <p:nvPr/>
        </p:nvSpPr>
        <p:spPr>
          <a:xfrm rot="12988814">
            <a:off x="7528665" y="5189297"/>
            <a:ext cx="105916" cy="479741"/>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Arrow: Down 67">
            <a:extLst>
              <a:ext uri="{FF2B5EF4-FFF2-40B4-BE49-F238E27FC236}">
                <a16:creationId xmlns:a16="http://schemas.microsoft.com/office/drawing/2014/main" id="{C0AB58ED-8383-274F-CF33-9EF717D4C0C1}"/>
              </a:ext>
            </a:extLst>
          </p:cNvPr>
          <p:cNvSpPr/>
          <p:nvPr/>
        </p:nvSpPr>
        <p:spPr>
          <a:xfrm rot="6679384">
            <a:off x="7164402" y="5476548"/>
            <a:ext cx="95395" cy="188832"/>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Arrow: Down 69">
            <a:extLst>
              <a:ext uri="{FF2B5EF4-FFF2-40B4-BE49-F238E27FC236}">
                <a16:creationId xmlns:a16="http://schemas.microsoft.com/office/drawing/2014/main" id="{FC002957-A0F8-4F2D-034D-A0F2ADD8EE62}"/>
              </a:ext>
            </a:extLst>
          </p:cNvPr>
          <p:cNvSpPr/>
          <p:nvPr/>
        </p:nvSpPr>
        <p:spPr>
          <a:xfrm rot="6679384">
            <a:off x="7694730" y="5716688"/>
            <a:ext cx="88665" cy="110734"/>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53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40" grpId="0"/>
      <p:bldP spid="66" grpId="0" animBg="1"/>
      <p:bldP spid="67" grpId="0" animBg="1"/>
      <p:bldP spid="68" grpId="0" animBg="1"/>
      <p:bldP spid="7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D2483-418F-714B-7377-46D8C1C642DD}"/>
              </a:ext>
            </a:extLst>
          </p:cNvPr>
          <p:cNvSpPr>
            <a:spLocks noGrp="1"/>
          </p:cNvSpPr>
          <p:nvPr>
            <p:ph type="title"/>
          </p:nvPr>
        </p:nvSpPr>
        <p:spPr>
          <a:xfrm>
            <a:off x="241300" y="155246"/>
            <a:ext cx="8724900" cy="590931"/>
          </a:xfrm>
        </p:spPr>
        <p:txBody>
          <a:bodyPr/>
          <a:lstStyle/>
          <a:p>
            <a:r>
              <a:rPr lang="en-GB" dirty="0"/>
              <a:t>Give examples of tension forces</a:t>
            </a:r>
          </a:p>
        </p:txBody>
      </p:sp>
      <p:cxnSp>
        <p:nvCxnSpPr>
          <p:cNvPr id="5" name="Straight Connector 4">
            <a:extLst>
              <a:ext uri="{FF2B5EF4-FFF2-40B4-BE49-F238E27FC236}">
                <a16:creationId xmlns:a16="http://schemas.microsoft.com/office/drawing/2014/main" id="{F12C41AF-E99A-8EAC-304A-C48BFDAB48F2}"/>
              </a:ext>
            </a:extLst>
          </p:cNvPr>
          <p:cNvCxnSpPr/>
          <p:nvPr/>
        </p:nvCxnSpPr>
        <p:spPr>
          <a:xfrm>
            <a:off x="1485900" y="1062990"/>
            <a:ext cx="0" cy="192024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5883F01F-50CB-E99D-5B66-B3244C3D86B0}"/>
              </a:ext>
            </a:extLst>
          </p:cNvPr>
          <p:cNvSpPr/>
          <p:nvPr/>
        </p:nvSpPr>
        <p:spPr>
          <a:xfrm>
            <a:off x="1234440" y="2788920"/>
            <a:ext cx="502920" cy="50292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E378991D-04C5-F02B-CA16-7C68E66A218E}"/>
              </a:ext>
            </a:extLst>
          </p:cNvPr>
          <p:cNvCxnSpPr>
            <a:cxnSpLocks/>
          </p:cNvCxnSpPr>
          <p:nvPr/>
        </p:nvCxnSpPr>
        <p:spPr>
          <a:xfrm>
            <a:off x="3474720" y="1345989"/>
            <a:ext cx="1817370" cy="9144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A681BDBC-E1C0-B7C6-B87B-B48B620E05CE}"/>
              </a:ext>
            </a:extLst>
          </p:cNvPr>
          <p:cNvSpPr/>
          <p:nvPr/>
        </p:nvSpPr>
        <p:spPr>
          <a:xfrm>
            <a:off x="3474720" y="2286678"/>
            <a:ext cx="2457450" cy="19431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5105216-A2C8-50F9-C6D9-218F56E2B61E}"/>
              </a:ext>
            </a:extLst>
          </p:cNvPr>
          <p:cNvSpPr/>
          <p:nvPr/>
        </p:nvSpPr>
        <p:spPr>
          <a:xfrm>
            <a:off x="3246120" y="1117389"/>
            <a:ext cx="228597" cy="214884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50D074C-F0C8-28F3-F63E-96035D8CBA4B}"/>
              </a:ext>
            </a:extLst>
          </p:cNvPr>
          <p:cNvSpPr txBox="1"/>
          <p:nvPr/>
        </p:nvSpPr>
        <p:spPr>
          <a:xfrm>
            <a:off x="5086350" y="1432758"/>
            <a:ext cx="40427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a:t>
            </a:r>
          </a:p>
        </p:txBody>
      </p:sp>
      <p:sp>
        <p:nvSpPr>
          <p:cNvPr id="13" name="TextBox 12">
            <a:extLst>
              <a:ext uri="{FF2B5EF4-FFF2-40B4-BE49-F238E27FC236}">
                <a16:creationId xmlns:a16="http://schemas.microsoft.com/office/drawing/2014/main" id="{B85AA8FE-8509-1016-0CB7-B0B151CD675B}"/>
              </a:ext>
            </a:extLst>
          </p:cNvPr>
          <p:cNvSpPr txBox="1"/>
          <p:nvPr/>
        </p:nvSpPr>
        <p:spPr>
          <a:xfrm>
            <a:off x="1005840" y="3863340"/>
            <a:ext cx="7960360" cy="2123658"/>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Tension forces act in the direction of the string</a:t>
            </a:r>
          </a:p>
          <a:p>
            <a:pPr algn="l">
              <a:spcAft>
                <a:spcPts val="1200"/>
              </a:spcAft>
            </a:pPr>
            <a:r>
              <a:rPr lang="en-GB" sz="2800" dirty="0">
                <a:latin typeface="Arial" panose="020B0604020202020204" pitchFamily="34" charset="0"/>
                <a:cs typeface="Arial" panose="020B0604020202020204" pitchFamily="34" charset="0"/>
              </a:rPr>
              <a:t>Tension forces are equal and opposite at either end if the string is light</a:t>
            </a:r>
          </a:p>
          <a:p>
            <a:pPr algn="l">
              <a:spcAft>
                <a:spcPts val="1200"/>
              </a:spcAft>
            </a:pPr>
            <a:r>
              <a:rPr lang="en-GB" sz="2800" dirty="0">
                <a:latin typeface="Arial" panose="020B0604020202020204" pitchFamily="34" charset="0"/>
                <a:cs typeface="Arial" panose="020B0604020202020204" pitchFamily="34" charset="0"/>
              </a:rPr>
              <a:t>T is the most common symbol</a:t>
            </a:r>
          </a:p>
        </p:txBody>
      </p:sp>
      <p:cxnSp>
        <p:nvCxnSpPr>
          <p:cNvPr id="15" name="Straight Arrow Connector 14">
            <a:extLst>
              <a:ext uri="{FF2B5EF4-FFF2-40B4-BE49-F238E27FC236}">
                <a16:creationId xmlns:a16="http://schemas.microsoft.com/office/drawing/2014/main" id="{C4102B62-97B1-16CA-DBF5-DB072063068C}"/>
              </a:ext>
            </a:extLst>
          </p:cNvPr>
          <p:cNvCxnSpPr>
            <a:cxnSpLocks/>
          </p:cNvCxnSpPr>
          <p:nvPr/>
        </p:nvCxnSpPr>
        <p:spPr>
          <a:xfrm flipH="1" flipV="1">
            <a:off x="4761230" y="1875350"/>
            <a:ext cx="530860" cy="273148"/>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4BC7E10-ECB1-9FE3-8279-BF1BB91746A9}"/>
              </a:ext>
            </a:extLst>
          </p:cNvPr>
          <p:cNvCxnSpPr>
            <a:cxnSpLocks/>
          </p:cNvCxnSpPr>
          <p:nvPr/>
        </p:nvCxnSpPr>
        <p:spPr>
          <a:xfrm rot="10800000" flipH="1" flipV="1">
            <a:off x="3534407" y="1209415"/>
            <a:ext cx="530860" cy="273148"/>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4768EDC5-1A60-5191-5A83-A45B9E0144C3}"/>
              </a:ext>
            </a:extLst>
          </p:cNvPr>
          <p:cNvSpPr txBox="1"/>
          <p:nvPr/>
        </p:nvSpPr>
        <p:spPr>
          <a:xfrm>
            <a:off x="1649310" y="2161456"/>
            <a:ext cx="40427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a:t>
            </a:r>
          </a:p>
        </p:txBody>
      </p:sp>
      <p:sp>
        <p:nvSpPr>
          <p:cNvPr id="19" name="TextBox 18">
            <a:extLst>
              <a:ext uri="{FF2B5EF4-FFF2-40B4-BE49-F238E27FC236}">
                <a16:creationId xmlns:a16="http://schemas.microsoft.com/office/drawing/2014/main" id="{7A65FE67-A809-4E67-DC38-BA755C6048E1}"/>
              </a:ext>
            </a:extLst>
          </p:cNvPr>
          <p:cNvSpPr txBox="1"/>
          <p:nvPr/>
        </p:nvSpPr>
        <p:spPr>
          <a:xfrm>
            <a:off x="3760258" y="878715"/>
            <a:ext cx="40427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a:t>
            </a:r>
          </a:p>
        </p:txBody>
      </p:sp>
      <p:cxnSp>
        <p:nvCxnSpPr>
          <p:cNvPr id="20" name="Straight Arrow Connector 19">
            <a:extLst>
              <a:ext uri="{FF2B5EF4-FFF2-40B4-BE49-F238E27FC236}">
                <a16:creationId xmlns:a16="http://schemas.microsoft.com/office/drawing/2014/main" id="{FDFB73A4-E117-1BE3-1C70-3191DE72DF69}"/>
              </a:ext>
            </a:extLst>
          </p:cNvPr>
          <p:cNvCxnSpPr>
            <a:cxnSpLocks/>
          </p:cNvCxnSpPr>
          <p:nvPr/>
        </p:nvCxnSpPr>
        <p:spPr>
          <a:xfrm flipV="1">
            <a:off x="1596395" y="2003679"/>
            <a:ext cx="0" cy="68099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Rounded Corners 21">
            <a:extLst>
              <a:ext uri="{FF2B5EF4-FFF2-40B4-BE49-F238E27FC236}">
                <a16:creationId xmlns:a16="http://schemas.microsoft.com/office/drawing/2014/main" id="{15C0DA48-4BCC-7FF1-8F36-778F3658A3CA}"/>
              </a:ext>
            </a:extLst>
          </p:cNvPr>
          <p:cNvSpPr/>
          <p:nvPr/>
        </p:nvSpPr>
        <p:spPr>
          <a:xfrm>
            <a:off x="6355083" y="2863286"/>
            <a:ext cx="891540" cy="33147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5BC02F29-EE8C-1FC9-A0C5-9A8C1F8FCCFF}"/>
              </a:ext>
            </a:extLst>
          </p:cNvPr>
          <p:cNvCxnSpPr/>
          <p:nvPr/>
        </p:nvCxnSpPr>
        <p:spPr>
          <a:xfrm flipV="1">
            <a:off x="7132320" y="2023110"/>
            <a:ext cx="1223010" cy="85725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E8B0036C-B3D8-AB09-B8C0-3524CB5B30BD}"/>
              </a:ext>
            </a:extLst>
          </p:cNvPr>
          <p:cNvSpPr txBox="1"/>
          <p:nvPr/>
        </p:nvSpPr>
        <p:spPr>
          <a:xfrm>
            <a:off x="7101634" y="2043148"/>
            <a:ext cx="40427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a:t>
            </a:r>
          </a:p>
        </p:txBody>
      </p:sp>
      <p:cxnSp>
        <p:nvCxnSpPr>
          <p:cNvPr id="26" name="Straight Arrow Connector 25">
            <a:extLst>
              <a:ext uri="{FF2B5EF4-FFF2-40B4-BE49-F238E27FC236}">
                <a16:creationId xmlns:a16="http://schemas.microsoft.com/office/drawing/2014/main" id="{FCD48C21-9B0C-EB0E-6C25-EF0A8271D630}"/>
              </a:ext>
            </a:extLst>
          </p:cNvPr>
          <p:cNvCxnSpPr>
            <a:cxnSpLocks/>
          </p:cNvCxnSpPr>
          <p:nvPr/>
        </p:nvCxnSpPr>
        <p:spPr>
          <a:xfrm flipV="1">
            <a:off x="7246623" y="2191809"/>
            <a:ext cx="525777" cy="37800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C06C60E-6001-01C8-11EE-56550892E387}"/>
              </a:ext>
            </a:extLst>
          </p:cNvPr>
          <p:cNvCxnSpPr/>
          <p:nvPr/>
        </p:nvCxnSpPr>
        <p:spPr>
          <a:xfrm>
            <a:off x="4761230" y="3211830"/>
            <a:ext cx="420497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39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p:bldP spid="13" grpId="0"/>
      <p:bldP spid="18" grpId="0"/>
      <p:bldP spid="19" grpId="0"/>
      <p:bldP spid="22"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5">
            <a:extLst>
              <a:ext uri="{FF2B5EF4-FFF2-40B4-BE49-F238E27FC236}">
                <a16:creationId xmlns:a16="http://schemas.microsoft.com/office/drawing/2014/main" id="{4A411958-11C9-D091-C6D2-5F1B8DD9FC37}"/>
              </a:ext>
            </a:extLst>
          </p:cNvPr>
          <p:cNvSpPr txBox="1">
            <a:spLocks noChangeArrowheads="1"/>
          </p:cNvSpPr>
          <p:nvPr/>
        </p:nvSpPr>
        <p:spPr bwMode="auto">
          <a:xfrm>
            <a:off x="417513" y="1366897"/>
            <a:ext cx="7848600" cy="1569660"/>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A</a:t>
            </a:r>
            <a:r>
              <a:rPr lang="en-US" altLang="en-US" sz="3200" b="1"/>
              <a:t> </a:t>
            </a:r>
            <a:r>
              <a:rPr lang="en-US" altLang="en-US" sz="3200"/>
              <a:t>body remains at a constant velocity or at rest unless acted upon by an external force.</a:t>
            </a:r>
            <a:endParaRPr lang="en-GB" altLang="en-US" sz="3200"/>
          </a:p>
        </p:txBody>
      </p:sp>
      <p:sp>
        <p:nvSpPr>
          <p:cNvPr id="2" name="Title 1">
            <a:extLst>
              <a:ext uri="{FF2B5EF4-FFF2-40B4-BE49-F238E27FC236}">
                <a16:creationId xmlns:a16="http://schemas.microsoft.com/office/drawing/2014/main" id="{C650764F-EB66-9ECF-04EF-15FD7A19D289}"/>
              </a:ext>
            </a:extLst>
          </p:cNvPr>
          <p:cNvSpPr>
            <a:spLocks noGrp="1"/>
          </p:cNvSpPr>
          <p:nvPr>
            <p:ph type="title"/>
          </p:nvPr>
        </p:nvSpPr>
        <p:spPr>
          <a:xfrm>
            <a:off x="228600" y="189858"/>
            <a:ext cx="8686800" cy="921104"/>
          </a:xfrm>
        </p:spPr>
        <p:txBody>
          <a:bodyPr/>
          <a:lstStyle/>
          <a:p>
            <a:r>
              <a:rPr lang="en-IE" altLang="en-US" dirty="0"/>
              <a:t>State Newton’s First Law of Motion</a:t>
            </a:r>
            <a:endParaRPr lang="en-GB" dirty="0"/>
          </a:p>
        </p:txBody>
      </p:sp>
      <p:sp>
        <p:nvSpPr>
          <p:cNvPr id="3" name="TextBox 2">
            <a:extLst>
              <a:ext uri="{FF2B5EF4-FFF2-40B4-BE49-F238E27FC236}">
                <a16:creationId xmlns:a16="http://schemas.microsoft.com/office/drawing/2014/main" id="{1AB21951-F83C-0416-AD72-8F165F9ACD33}"/>
              </a:ext>
            </a:extLst>
          </p:cNvPr>
          <p:cNvSpPr txBox="1"/>
          <p:nvPr/>
        </p:nvSpPr>
        <p:spPr>
          <a:xfrm>
            <a:off x="6845300" y="2536447"/>
            <a:ext cx="1144993" cy="400110"/>
          </a:xfrm>
          <a:prstGeom prst="rect">
            <a:avLst/>
          </a:prstGeom>
          <a:noFill/>
        </p:spPr>
        <p:txBody>
          <a:bodyPr wrap="none" rtlCol="0">
            <a:spAutoFit/>
          </a:bodyPr>
          <a:lstStyle/>
          <a:p>
            <a:pPr algn="l">
              <a:spcAft>
                <a:spcPts val="1200"/>
              </a:spcAft>
            </a:pPr>
            <a:r>
              <a:rPr lang="en-GB" sz="2000">
                <a:latin typeface="Arial" panose="020B0604020202020204" pitchFamily="34" charset="0"/>
                <a:cs typeface="Arial" panose="020B0604020202020204" pitchFamily="34" charset="0"/>
              </a:rPr>
              <a:t>HL 2020</a:t>
            </a:r>
          </a:p>
        </p:txBody>
      </p:sp>
    </p:spTree>
    <p:extLst>
      <p:ext uri="{BB962C8B-B14F-4D97-AF65-F5344CB8AC3E}">
        <p14:creationId xmlns:p14="http://schemas.microsoft.com/office/powerpoint/2010/main" val="25616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0" grpId="1" animBg="1"/>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E290EE-0DC2-CE9A-8B5D-D4B70D1C7300}"/>
              </a:ext>
            </a:extLst>
          </p:cNvPr>
          <p:cNvSpPr>
            <a:spLocks noGrp="1"/>
          </p:cNvSpPr>
          <p:nvPr>
            <p:ph type="title"/>
          </p:nvPr>
        </p:nvSpPr>
        <p:spPr/>
        <p:txBody>
          <a:bodyPr>
            <a:normAutofit fontScale="90000"/>
          </a:bodyPr>
          <a:lstStyle/>
          <a:p>
            <a:r>
              <a:rPr lang="en-GB" dirty="0"/>
              <a:t>Example 12</a:t>
            </a:r>
          </a:p>
        </p:txBody>
      </p:sp>
      <p:sp>
        <p:nvSpPr>
          <p:cNvPr id="6" name="Text Placeholder 5">
            <a:extLst>
              <a:ext uri="{FF2B5EF4-FFF2-40B4-BE49-F238E27FC236}">
                <a16:creationId xmlns:a16="http://schemas.microsoft.com/office/drawing/2014/main" id="{C4D2F467-0B4C-13DC-0F3C-3ACF91FA5603}"/>
              </a:ext>
            </a:extLst>
          </p:cNvPr>
          <p:cNvSpPr>
            <a:spLocks noGrp="1"/>
          </p:cNvSpPr>
          <p:nvPr>
            <p:ph type="body" sz="quarter" idx="10"/>
          </p:nvPr>
        </p:nvSpPr>
        <p:spPr>
          <a:xfrm>
            <a:off x="122292" y="461664"/>
            <a:ext cx="8899415" cy="867930"/>
          </a:xfrm>
        </p:spPr>
        <p:txBody>
          <a:bodyPr/>
          <a:lstStyle/>
          <a:p>
            <a:r>
              <a:rPr lang="en-GB" dirty="0"/>
              <a:t>Draw a force diagram for this pendulum bob hanging from a string and free to move.</a:t>
            </a:r>
          </a:p>
        </p:txBody>
      </p:sp>
      <p:grpSp>
        <p:nvGrpSpPr>
          <p:cNvPr id="7" name="Group 6">
            <a:extLst>
              <a:ext uri="{FF2B5EF4-FFF2-40B4-BE49-F238E27FC236}">
                <a16:creationId xmlns:a16="http://schemas.microsoft.com/office/drawing/2014/main" id="{C654F7AD-4AA4-A7F3-A274-9D559734D227}"/>
              </a:ext>
            </a:extLst>
          </p:cNvPr>
          <p:cNvGrpSpPr/>
          <p:nvPr/>
        </p:nvGrpSpPr>
        <p:grpSpPr>
          <a:xfrm rot="5400000" flipH="1">
            <a:off x="1842884" y="388147"/>
            <a:ext cx="250127" cy="3056351"/>
            <a:chOff x="5135670" y="1578279"/>
            <a:chExt cx="237995" cy="3056351"/>
          </a:xfrm>
        </p:grpSpPr>
        <p:cxnSp>
          <p:nvCxnSpPr>
            <p:cNvPr id="8" name="Straight Connector 7">
              <a:extLst>
                <a:ext uri="{FF2B5EF4-FFF2-40B4-BE49-F238E27FC236}">
                  <a16:creationId xmlns:a16="http://schemas.microsoft.com/office/drawing/2014/main" id="{5C9B40E2-C0AE-CA4E-439A-73F28C571E04}"/>
                </a:ext>
              </a:extLst>
            </p:cNvPr>
            <p:cNvCxnSpPr/>
            <p:nvPr/>
          </p:nvCxnSpPr>
          <p:spPr>
            <a:xfrm>
              <a:off x="5135671" y="1578279"/>
              <a:ext cx="0" cy="3056351"/>
            </a:xfrm>
            <a:prstGeom prst="line">
              <a:avLst/>
            </a:prstGeom>
            <a:ln w="3810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1701F0D-7AFD-AE6C-F986-E2F9879C4CA6}"/>
                </a:ext>
              </a:extLst>
            </p:cNvPr>
            <p:cNvCxnSpPr>
              <a:cxnSpLocks/>
            </p:cNvCxnSpPr>
            <p:nvPr/>
          </p:nvCxnSpPr>
          <p:spPr>
            <a:xfrm flipV="1">
              <a:off x="5135670" y="1578279"/>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50D30E7-CED9-A378-60B6-CC3575BD472C}"/>
                </a:ext>
              </a:extLst>
            </p:cNvPr>
            <p:cNvCxnSpPr>
              <a:cxnSpLocks/>
            </p:cNvCxnSpPr>
            <p:nvPr/>
          </p:nvCxnSpPr>
          <p:spPr>
            <a:xfrm flipV="1">
              <a:off x="5135670" y="1979542"/>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AFBA48-82E2-95CB-4C1C-5189589B267A}"/>
                </a:ext>
              </a:extLst>
            </p:cNvPr>
            <p:cNvCxnSpPr>
              <a:cxnSpLocks/>
            </p:cNvCxnSpPr>
            <p:nvPr/>
          </p:nvCxnSpPr>
          <p:spPr>
            <a:xfrm flipV="1">
              <a:off x="5135670" y="2380805"/>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C05ED09-B555-3893-A062-6454FA921FA1}"/>
                </a:ext>
              </a:extLst>
            </p:cNvPr>
            <p:cNvCxnSpPr>
              <a:cxnSpLocks/>
            </p:cNvCxnSpPr>
            <p:nvPr/>
          </p:nvCxnSpPr>
          <p:spPr>
            <a:xfrm flipV="1">
              <a:off x="5135670" y="2782068"/>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5B3C990-ADA2-CD49-4295-736FC70CD120}"/>
                </a:ext>
              </a:extLst>
            </p:cNvPr>
            <p:cNvCxnSpPr>
              <a:cxnSpLocks/>
            </p:cNvCxnSpPr>
            <p:nvPr/>
          </p:nvCxnSpPr>
          <p:spPr>
            <a:xfrm flipV="1">
              <a:off x="5135670" y="3183331"/>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F3DEC6F-A062-98F4-14F1-873FAC9CEC56}"/>
                </a:ext>
              </a:extLst>
            </p:cNvPr>
            <p:cNvCxnSpPr>
              <a:cxnSpLocks/>
            </p:cNvCxnSpPr>
            <p:nvPr/>
          </p:nvCxnSpPr>
          <p:spPr>
            <a:xfrm flipV="1">
              <a:off x="5135670" y="3584594"/>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3DC3BB0-8792-4B4A-569E-3F2525AC4875}"/>
                </a:ext>
              </a:extLst>
            </p:cNvPr>
            <p:cNvCxnSpPr>
              <a:cxnSpLocks/>
            </p:cNvCxnSpPr>
            <p:nvPr/>
          </p:nvCxnSpPr>
          <p:spPr>
            <a:xfrm flipV="1">
              <a:off x="5135670" y="3985857"/>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0C0DF0A-624D-D0D0-5B84-DFDAE2870B77}"/>
                </a:ext>
              </a:extLst>
            </p:cNvPr>
            <p:cNvCxnSpPr>
              <a:cxnSpLocks/>
            </p:cNvCxnSpPr>
            <p:nvPr/>
          </p:nvCxnSpPr>
          <p:spPr>
            <a:xfrm flipV="1">
              <a:off x="5135670" y="4387121"/>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C74C09FF-3977-402E-9499-B270C48626CF}"/>
              </a:ext>
            </a:extLst>
          </p:cNvPr>
          <p:cNvCxnSpPr/>
          <p:nvPr/>
        </p:nvCxnSpPr>
        <p:spPr>
          <a:xfrm flipH="1">
            <a:off x="1268730" y="2056067"/>
            <a:ext cx="742950" cy="16002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EA9F29ED-44B8-7477-5B7E-3F39837EBAB5}"/>
              </a:ext>
            </a:extLst>
          </p:cNvPr>
          <p:cNvSpPr/>
          <p:nvPr/>
        </p:nvSpPr>
        <p:spPr>
          <a:xfrm>
            <a:off x="1016891" y="3564827"/>
            <a:ext cx="401264" cy="411476"/>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906C5DD9-FD54-F636-2939-D2E923427F05}"/>
              </a:ext>
            </a:extLst>
          </p:cNvPr>
          <p:cNvGrpSpPr/>
          <p:nvPr/>
        </p:nvGrpSpPr>
        <p:grpSpPr>
          <a:xfrm rot="5400000" flipH="1">
            <a:off x="6605347" y="402828"/>
            <a:ext cx="250127" cy="3056351"/>
            <a:chOff x="5135670" y="1578279"/>
            <a:chExt cx="237995" cy="3056351"/>
          </a:xfrm>
        </p:grpSpPr>
        <p:cxnSp>
          <p:nvCxnSpPr>
            <p:cNvPr id="21" name="Straight Connector 20">
              <a:extLst>
                <a:ext uri="{FF2B5EF4-FFF2-40B4-BE49-F238E27FC236}">
                  <a16:creationId xmlns:a16="http://schemas.microsoft.com/office/drawing/2014/main" id="{EE384115-92C5-1404-0F28-5FA00560AFB4}"/>
                </a:ext>
              </a:extLst>
            </p:cNvPr>
            <p:cNvCxnSpPr/>
            <p:nvPr/>
          </p:nvCxnSpPr>
          <p:spPr>
            <a:xfrm>
              <a:off x="5135671" y="1578279"/>
              <a:ext cx="0" cy="3056351"/>
            </a:xfrm>
            <a:prstGeom prst="line">
              <a:avLst/>
            </a:prstGeom>
            <a:ln w="3810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7A84272-F65C-540E-A3CB-497DE1895A01}"/>
                </a:ext>
              </a:extLst>
            </p:cNvPr>
            <p:cNvCxnSpPr>
              <a:cxnSpLocks/>
            </p:cNvCxnSpPr>
            <p:nvPr/>
          </p:nvCxnSpPr>
          <p:spPr>
            <a:xfrm flipV="1">
              <a:off x="5135670" y="1578279"/>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BBA83CE-2EC9-506C-4AA5-29BF9F4F7104}"/>
                </a:ext>
              </a:extLst>
            </p:cNvPr>
            <p:cNvCxnSpPr>
              <a:cxnSpLocks/>
            </p:cNvCxnSpPr>
            <p:nvPr/>
          </p:nvCxnSpPr>
          <p:spPr>
            <a:xfrm flipV="1">
              <a:off x="5135670" y="1979542"/>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F2E2458-55A9-9510-DACB-7288BDB7568F}"/>
                </a:ext>
              </a:extLst>
            </p:cNvPr>
            <p:cNvCxnSpPr>
              <a:cxnSpLocks/>
            </p:cNvCxnSpPr>
            <p:nvPr/>
          </p:nvCxnSpPr>
          <p:spPr>
            <a:xfrm flipV="1">
              <a:off x="5135670" y="2380805"/>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77499A9-53F5-2B0A-D8E0-3F004AAD3A3E}"/>
                </a:ext>
              </a:extLst>
            </p:cNvPr>
            <p:cNvCxnSpPr>
              <a:cxnSpLocks/>
            </p:cNvCxnSpPr>
            <p:nvPr/>
          </p:nvCxnSpPr>
          <p:spPr>
            <a:xfrm flipV="1">
              <a:off x="5135670" y="2782068"/>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E572ED7-10CB-0EA2-E7C4-6D33335A25FB}"/>
                </a:ext>
              </a:extLst>
            </p:cNvPr>
            <p:cNvCxnSpPr>
              <a:cxnSpLocks/>
            </p:cNvCxnSpPr>
            <p:nvPr/>
          </p:nvCxnSpPr>
          <p:spPr>
            <a:xfrm flipV="1">
              <a:off x="5135670" y="3183331"/>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ADB067E-316E-BC50-2552-8121C5820554}"/>
                </a:ext>
              </a:extLst>
            </p:cNvPr>
            <p:cNvCxnSpPr>
              <a:cxnSpLocks/>
            </p:cNvCxnSpPr>
            <p:nvPr/>
          </p:nvCxnSpPr>
          <p:spPr>
            <a:xfrm flipV="1">
              <a:off x="5135670" y="3584594"/>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9D9B013-B8B0-6C6D-8CC3-79FC72BC4049}"/>
                </a:ext>
              </a:extLst>
            </p:cNvPr>
            <p:cNvCxnSpPr>
              <a:cxnSpLocks/>
            </p:cNvCxnSpPr>
            <p:nvPr/>
          </p:nvCxnSpPr>
          <p:spPr>
            <a:xfrm flipV="1">
              <a:off x="5135670" y="3985857"/>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9514F57-AE8A-A027-840D-561CE6EE3A3C}"/>
                </a:ext>
              </a:extLst>
            </p:cNvPr>
            <p:cNvCxnSpPr>
              <a:cxnSpLocks/>
            </p:cNvCxnSpPr>
            <p:nvPr/>
          </p:nvCxnSpPr>
          <p:spPr>
            <a:xfrm flipV="1">
              <a:off x="5135670" y="4387121"/>
              <a:ext cx="237995" cy="23799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cxnSp>
        <p:nvCxnSpPr>
          <p:cNvPr id="30" name="Straight Connector 29">
            <a:extLst>
              <a:ext uri="{FF2B5EF4-FFF2-40B4-BE49-F238E27FC236}">
                <a16:creationId xmlns:a16="http://schemas.microsoft.com/office/drawing/2014/main" id="{DF8B6C12-2E04-A122-13CF-70F08C7A0763}"/>
              </a:ext>
            </a:extLst>
          </p:cNvPr>
          <p:cNvCxnSpPr/>
          <p:nvPr/>
        </p:nvCxnSpPr>
        <p:spPr>
          <a:xfrm flipH="1">
            <a:off x="6031193" y="2070748"/>
            <a:ext cx="742950" cy="16002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4E152C45-8E47-9F68-77B0-78C4C73569EC}"/>
              </a:ext>
            </a:extLst>
          </p:cNvPr>
          <p:cNvSpPr/>
          <p:nvPr/>
        </p:nvSpPr>
        <p:spPr>
          <a:xfrm>
            <a:off x="5779354" y="3579508"/>
            <a:ext cx="401264" cy="411476"/>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09CD7C35-1977-2C6F-2074-69B137E5C79E}"/>
              </a:ext>
            </a:extLst>
          </p:cNvPr>
          <p:cNvSpPr/>
          <p:nvPr/>
        </p:nvSpPr>
        <p:spPr>
          <a:xfrm>
            <a:off x="5852980" y="3790233"/>
            <a:ext cx="254012" cy="1150539"/>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395863DB-81AE-80CE-AE69-946D3EBB83DA}"/>
              </a:ext>
            </a:extLst>
          </p:cNvPr>
          <p:cNvSpPr/>
          <p:nvPr/>
        </p:nvSpPr>
        <p:spPr>
          <a:xfrm rot="1615497" flipV="1">
            <a:off x="6126087" y="2624873"/>
            <a:ext cx="254012" cy="1150539"/>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550FDE5C-B6C5-7578-BF5D-DCDE759CC954}"/>
              </a:ext>
            </a:extLst>
          </p:cNvPr>
          <p:cNvSpPr txBox="1"/>
          <p:nvPr/>
        </p:nvSpPr>
        <p:spPr>
          <a:xfrm>
            <a:off x="6180618" y="4537710"/>
            <a:ext cx="129708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Weight</a:t>
            </a:r>
          </a:p>
        </p:txBody>
      </p:sp>
      <p:sp>
        <p:nvSpPr>
          <p:cNvPr id="35" name="TextBox 34">
            <a:extLst>
              <a:ext uri="{FF2B5EF4-FFF2-40B4-BE49-F238E27FC236}">
                <a16:creationId xmlns:a16="http://schemas.microsoft.com/office/drawing/2014/main" id="{B68CE7EE-02EA-0E23-2E65-D30D8EDAE870}"/>
              </a:ext>
            </a:extLst>
          </p:cNvPr>
          <p:cNvSpPr txBox="1"/>
          <p:nvPr/>
        </p:nvSpPr>
        <p:spPr>
          <a:xfrm>
            <a:off x="6374113" y="3056288"/>
            <a:ext cx="142564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Tension</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24EE060-C88C-2C5B-AFA6-80E90B869DF6}"/>
                  </a:ext>
                </a:extLst>
              </p:cNvPr>
              <p:cNvSpPr txBox="1"/>
              <p:nvPr/>
            </p:nvSpPr>
            <p:spPr>
              <a:xfrm>
                <a:off x="343639" y="5421920"/>
                <a:ext cx="8456719"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These are the only two forces. The resultant of these two forces </a:t>
                </a:r>
                <a14:m>
                  <m:oMath xmlns:m="http://schemas.openxmlformats.org/officeDocument/2006/math">
                    <m:r>
                      <a:rPr lang="en-GB" sz="2800" b="0" i="1" smtClean="0">
                        <a:latin typeface="Cambria Math" panose="02040503050406030204" pitchFamily="18" charset="0"/>
                        <a:cs typeface="Arial" panose="020B0604020202020204" pitchFamily="34" charset="0"/>
                      </a:rPr>
                      <m:t>≠</m:t>
                    </m:r>
                  </m:oMath>
                </a14:m>
                <a:r>
                  <a:rPr lang="en-GB" sz="2800" dirty="0">
                    <a:latin typeface="Arial" panose="020B0604020202020204" pitchFamily="34" charset="0"/>
                    <a:cs typeface="Arial" panose="020B0604020202020204" pitchFamily="34" charset="0"/>
                  </a:rPr>
                  <a:t> 0. Thus, the bob will accelerate to the right. </a:t>
                </a:r>
              </a:p>
            </p:txBody>
          </p:sp>
        </mc:Choice>
        <mc:Fallback xmlns="">
          <p:sp>
            <p:nvSpPr>
              <p:cNvPr id="36" name="TextBox 35">
                <a:extLst>
                  <a:ext uri="{FF2B5EF4-FFF2-40B4-BE49-F238E27FC236}">
                    <a16:creationId xmlns:a16="http://schemas.microsoft.com/office/drawing/2014/main" id="{924EE060-C88C-2C5B-AFA6-80E90B869DF6}"/>
                  </a:ext>
                </a:extLst>
              </p:cNvPr>
              <p:cNvSpPr txBox="1">
                <a:spLocks noRot="1" noChangeAspect="1" noMove="1" noResize="1" noEditPoints="1" noAdjustHandles="1" noChangeArrowheads="1" noChangeShapeType="1" noTextEdit="1"/>
              </p:cNvSpPr>
              <p:nvPr/>
            </p:nvSpPr>
            <p:spPr>
              <a:xfrm>
                <a:off x="343639" y="5421920"/>
                <a:ext cx="8456719" cy="1384995"/>
              </a:xfrm>
              <a:prstGeom prst="rect">
                <a:avLst/>
              </a:prstGeom>
              <a:blipFill>
                <a:blip r:embed="rId2"/>
                <a:stretch>
                  <a:fillRect l="-1441" t="-4386" b="-10965"/>
                </a:stretch>
              </a:blipFill>
            </p:spPr>
            <p:txBody>
              <a:bodyPr/>
              <a:lstStyle/>
              <a:p>
                <a:r>
                  <a:rPr lang="en-GB">
                    <a:noFill/>
                  </a:rPr>
                  <a:t> </a:t>
                </a:r>
              </a:p>
            </p:txBody>
          </p:sp>
        </mc:Fallback>
      </mc:AlternateContent>
    </p:spTree>
    <p:extLst>
      <p:ext uri="{BB962C8B-B14F-4D97-AF65-F5344CB8AC3E}">
        <p14:creationId xmlns:p14="http://schemas.microsoft.com/office/powerpoint/2010/main" val="11874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7077C-870A-ADC9-C3C4-B3DEE89333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E9CF10-437F-2456-62EE-FF81244E9270}"/>
              </a:ext>
            </a:extLst>
          </p:cNvPr>
          <p:cNvSpPr>
            <a:spLocks noGrp="1"/>
          </p:cNvSpPr>
          <p:nvPr>
            <p:ph type="title"/>
          </p:nvPr>
        </p:nvSpPr>
        <p:spPr>
          <a:xfrm>
            <a:off x="241300" y="155246"/>
            <a:ext cx="8724900" cy="590931"/>
          </a:xfrm>
        </p:spPr>
        <p:txBody>
          <a:bodyPr/>
          <a:lstStyle/>
          <a:p>
            <a:r>
              <a:rPr lang="en-GB"/>
              <a:t>What are Resistant forces?</a:t>
            </a:r>
          </a:p>
        </p:txBody>
      </p:sp>
      <p:sp>
        <p:nvSpPr>
          <p:cNvPr id="2" name="TextBox 1">
            <a:extLst>
              <a:ext uri="{FF2B5EF4-FFF2-40B4-BE49-F238E27FC236}">
                <a16:creationId xmlns:a16="http://schemas.microsoft.com/office/drawing/2014/main" id="{0DF54D10-3CC1-F029-2F95-B659694DD125}"/>
              </a:ext>
            </a:extLst>
          </p:cNvPr>
          <p:cNvSpPr txBox="1"/>
          <p:nvPr/>
        </p:nvSpPr>
        <p:spPr>
          <a:xfrm>
            <a:off x="944521" y="988767"/>
            <a:ext cx="746069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Forces that work against the motion of a body</a:t>
            </a:r>
          </a:p>
        </p:txBody>
      </p:sp>
      <p:sp>
        <p:nvSpPr>
          <p:cNvPr id="4" name="TextBox 3">
            <a:extLst>
              <a:ext uri="{FF2B5EF4-FFF2-40B4-BE49-F238E27FC236}">
                <a16:creationId xmlns:a16="http://schemas.microsoft.com/office/drawing/2014/main" id="{89936C8D-2C14-8678-09BE-A41AD86A9A74}"/>
              </a:ext>
            </a:extLst>
          </p:cNvPr>
          <p:cNvSpPr txBox="1"/>
          <p:nvPr/>
        </p:nvSpPr>
        <p:spPr>
          <a:xfrm>
            <a:off x="944521" y="1942838"/>
            <a:ext cx="7641836"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Air resistance and water resistance and friction</a:t>
            </a:r>
          </a:p>
        </p:txBody>
      </p:sp>
      <p:sp>
        <p:nvSpPr>
          <p:cNvPr id="5" name="TextBox 4">
            <a:extLst>
              <a:ext uri="{FF2B5EF4-FFF2-40B4-BE49-F238E27FC236}">
                <a16:creationId xmlns:a16="http://schemas.microsoft.com/office/drawing/2014/main" id="{34F8D14B-2AF5-456A-DE1A-88C401B3AC2C}"/>
              </a:ext>
            </a:extLst>
          </p:cNvPr>
          <p:cNvSpPr txBox="1"/>
          <p:nvPr/>
        </p:nvSpPr>
        <p:spPr>
          <a:xfrm>
            <a:off x="944521" y="2951946"/>
            <a:ext cx="7155180"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The direction of a resistant force is opposite to the direction of motion</a:t>
            </a:r>
          </a:p>
        </p:txBody>
      </p:sp>
    </p:spTree>
    <p:extLst>
      <p:ext uri="{BB962C8B-B14F-4D97-AF65-F5344CB8AC3E}">
        <p14:creationId xmlns:p14="http://schemas.microsoft.com/office/powerpoint/2010/main" val="86073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a:extLst>
              <a:ext uri="{FF2B5EF4-FFF2-40B4-BE49-F238E27FC236}">
                <a16:creationId xmlns:a16="http://schemas.microsoft.com/office/drawing/2014/main" id="{8F2C8F65-B703-E867-7AA0-B32C67142A93}"/>
              </a:ext>
            </a:extLst>
          </p:cNvPr>
          <p:cNvSpPr txBox="1">
            <a:spLocks noChangeArrowheads="1"/>
          </p:cNvSpPr>
          <p:nvPr/>
        </p:nvSpPr>
        <p:spPr bwMode="auto">
          <a:xfrm>
            <a:off x="395536" y="800886"/>
            <a:ext cx="417646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200"/>
              </a:spcBef>
            </a:pPr>
            <a:r>
              <a:rPr lang="en-US" altLang="en-US" sz="2800"/>
              <a:t>Weight </a:t>
            </a:r>
            <a:r>
              <a:rPr lang="en-US" altLang="en-US" sz="2800" i="1"/>
              <a:t>W</a:t>
            </a:r>
            <a:r>
              <a:rPr lang="en-US" altLang="en-US" sz="2800"/>
              <a:t> acts down.</a:t>
            </a:r>
            <a:endParaRPr lang="en-US" altLang="en-US" sz="2800" i="1"/>
          </a:p>
          <a:p>
            <a:pPr eaLnBrk="1" hangingPunct="1">
              <a:spcBef>
                <a:spcPts val="1200"/>
              </a:spcBef>
            </a:pPr>
            <a:r>
              <a:rPr lang="en-US" altLang="en-US" sz="2800"/>
              <a:t>Air resistance </a:t>
            </a:r>
            <a:r>
              <a:rPr lang="en-US" altLang="en-US" sz="2800" i="1"/>
              <a:t>R</a:t>
            </a:r>
            <a:r>
              <a:rPr lang="en-US" altLang="en-US" sz="2800"/>
              <a:t> acts up. </a:t>
            </a:r>
          </a:p>
        </p:txBody>
      </p:sp>
      <p:pic>
        <p:nvPicPr>
          <p:cNvPr id="5122" name="Picture 2">
            <a:extLst>
              <a:ext uri="{FF2B5EF4-FFF2-40B4-BE49-F238E27FC236}">
                <a16:creationId xmlns:a16="http://schemas.microsoft.com/office/drawing/2014/main" id="{50210E03-0469-3CBE-BBA5-B1E9F0692A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37" t="17491" b="15097"/>
          <a:stretch>
            <a:fillRect/>
          </a:stretch>
        </p:blipFill>
        <p:spPr bwMode="auto">
          <a:xfrm>
            <a:off x="6680200" y="0"/>
            <a:ext cx="2357120" cy="17754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hlinkClick r:id="rId4"/>
            <a:extLst>
              <a:ext uri="{FF2B5EF4-FFF2-40B4-BE49-F238E27FC236}">
                <a16:creationId xmlns:a16="http://schemas.microsoft.com/office/drawing/2014/main" id="{641BE3AB-25C7-DD7C-3601-E97D2EBD15C0}"/>
              </a:ext>
            </a:extLst>
          </p:cNvPr>
          <p:cNvSpPr txBox="1"/>
          <p:nvPr/>
        </p:nvSpPr>
        <p:spPr>
          <a:xfrm>
            <a:off x="8162060" y="1191180"/>
            <a:ext cx="591050" cy="338554"/>
          </a:xfrm>
          <a:prstGeom prst="rect">
            <a:avLst/>
          </a:prstGeom>
          <a:noFill/>
        </p:spPr>
        <p:txBody>
          <a:bodyPr wrap="square" rtlCol="0">
            <a:spAutoFit/>
          </a:bodyPr>
          <a:lstStyle/>
          <a:p>
            <a:pPr algn="l"/>
            <a:r>
              <a:rPr lang="en-GB" sz="1600"/>
              <a:t>CC0</a:t>
            </a:r>
          </a:p>
        </p:txBody>
      </p:sp>
      <p:sp>
        <p:nvSpPr>
          <p:cNvPr id="5" name="Oval 4">
            <a:extLst>
              <a:ext uri="{FF2B5EF4-FFF2-40B4-BE49-F238E27FC236}">
                <a16:creationId xmlns:a16="http://schemas.microsoft.com/office/drawing/2014/main" id="{C5B29733-2A67-BD55-3C05-D00ED0E7C129}"/>
              </a:ext>
            </a:extLst>
          </p:cNvPr>
          <p:cNvSpPr/>
          <p:nvPr/>
        </p:nvSpPr>
        <p:spPr>
          <a:xfrm>
            <a:off x="4008014" y="2229515"/>
            <a:ext cx="313651" cy="283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BDBF5515-02EC-1E3C-FC9B-D5E2C5EBE3EA}"/>
              </a:ext>
            </a:extLst>
          </p:cNvPr>
          <p:cNvSpPr/>
          <p:nvPr/>
        </p:nvSpPr>
        <p:spPr>
          <a:xfrm>
            <a:off x="4321665" y="2288470"/>
            <a:ext cx="914400" cy="1996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ED4D7A0-87B0-C036-3F60-C529960F0B61}"/>
              </a:ext>
            </a:extLst>
          </p:cNvPr>
          <p:cNvSpPr/>
          <p:nvPr/>
        </p:nvSpPr>
        <p:spPr>
          <a:xfrm>
            <a:off x="5236065" y="2298981"/>
            <a:ext cx="1019092" cy="945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D379A549-938B-89E2-CA02-2BB1D826A734}"/>
              </a:ext>
            </a:extLst>
          </p:cNvPr>
          <p:cNvSpPr/>
          <p:nvPr/>
        </p:nvSpPr>
        <p:spPr>
          <a:xfrm>
            <a:off x="6185441" y="2251684"/>
            <a:ext cx="69716" cy="2837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7AD0B72E-2E16-A208-7499-3BFF06FACE57}"/>
              </a:ext>
            </a:extLst>
          </p:cNvPr>
          <p:cNvCxnSpPr>
            <a:cxnSpLocks/>
          </p:cNvCxnSpPr>
          <p:nvPr/>
        </p:nvCxnSpPr>
        <p:spPr>
          <a:xfrm>
            <a:off x="5036368" y="2535463"/>
            <a:ext cx="0" cy="1045779"/>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4BDCA1D3-436C-B485-0AAA-C4FC5B0BD102}"/>
              </a:ext>
            </a:extLst>
          </p:cNvPr>
          <p:cNvCxnSpPr>
            <a:cxnSpLocks/>
          </p:cNvCxnSpPr>
          <p:nvPr/>
        </p:nvCxnSpPr>
        <p:spPr>
          <a:xfrm flipV="1">
            <a:off x="5036368" y="1755945"/>
            <a:ext cx="0" cy="495739"/>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36EFB0F6-CF84-CA08-6316-D61E5A200291}"/>
              </a:ext>
            </a:extLst>
          </p:cNvPr>
          <p:cNvSpPr txBox="1"/>
          <p:nvPr/>
        </p:nvSpPr>
        <p:spPr>
          <a:xfrm>
            <a:off x="5238754" y="2647045"/>
            <a:ext cx="522900" cy="523220"/>
          </a:xfrm>
          <a:prstGeom prst="rect">
            <a:avLst/>
          </a:prstGeom>
          <a:noFill/>
        </p:spPr>
        <p:txBody>
          <a:bodyPr wrap="none" rtlCol="0">
            <a:spAutoFit/>
          </a:bodyPr>
          <a:lstStyle/>
          <a:p>
            <a:pPr algn="l"/>
            <a:r>
              <a:rPr lang="en-GB" sz="2800"/>
              <a:t>W</a:t>
            </a:r>
          </a:p>
        </p:txBody>
      </p:sp>
      <p:sp>
        <p:nvSpPr>
          <p:cNvPr id="15" name="TextBox 14">
            <a:extLst>
              <a:ext uri="{FF2B5EF4-FFF2-40B4-BE49-F238E27FC236}">
                <a16:creationId xmlns:a16="http://schemas.microsoft.com/office/drawing/2014/main" id="{4A926C6C-A523-3ABF-6FBD-941DE1A2BE3E}"/>
              </a:ext>
            </a:extLst>
          </p:cNvPr>
          <p:cNvSpPr txBox="1"/>
          <p:nvPr/>
        </p:nvSpPr>
        <p:spPr>
          <a:xfrm>
            <a:off x="5266401" y="1731423"/>
            <a:ext cx="444352" cy="523220"/>
          </a:xfrm>
          <a:prstGeom prst="rect">
            <a:avLst/>
          </a:prstGeom>
          <a:noFill/>
        </p:spPr>
        <p:txBody>
          <a:bodyPr wrap="none" rtlCol="0">
            <a:spAutoFit/>
          </a:bodyPr>
          <a:lstStyle/>
          <a:p>
            <a:pPr algn="l"/>
            <a:r>
              <a:rPr lang="en-GB" sz="2800"/>
              <a:t>R</a:t>
            </a:r>
          </a:p>
        </p:txBody>
      </p:sp>
      <p:sp>
        <p:nvSpPr>
          <p:cNvPr id="20" name="Rectangle: Rounded Corners 19">
            <a:extLst>
              <a:ext uri="{FF2B5EF4-FFF2-40B4-BE49-F238E27FC236}">
                <a16:creationId xmlns:a16="http://schemas.microsoft.com/office/drawing/2014/main" id="{A478A8CB-5CA1-C813-601F-650A47E45DF3}"/>
              </a:ext>
            </a:extLst>
          </p:cNvPr>
          <p:cNvSpPr/>
          <p:nvPr/>
        </p:nvSpPr>
        <p:spPr>
          <a:xfrm>
            <a:off x="4298823" y="5071561"/>
            <a:ext cx="914400" cy="1996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7BC414CC-8FFA-5895-B9F1-2401FD6F2AD3}"/>
              </a:ext>
            </a:extLst>
          </p:cNvPr>
          <p:cNvSpPr/>
          <p:nvPr/>
        </p:nvSpPr>
        <p:spPr>
          <a:xfrm>
            <a:off x="5213223" y="5082072"/>
            <a:ext cx="1019092" cy="945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9C9BB194-5F43-CAE8-5296-262F7C366521}"/>
              </a:ext>
            </a:extLst>
          </p:cNvPr>
          <p:cNvSpPr/>
          <p:nvPr/>
        </p:nvSpPr>
        <p:spPr>
          <a:xfrm>
            <a:off x="6162599" y="5034775"/>
            <a:ext cx="69716" cy="2837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C20ADF6E-F2DF-DAF3-4BF4-B2824733D996}"/>
              </a:ext>
            </a:extLst>
          </p:cNvPr>
          <p:cNvCxnSpPr>
            <a:cxnSpLocks/>
          </p:cNvCxnSpPr>
          <p:nvPr/>
        </p:nvCxnSpPr>
        <p:spPr>
          <a:xfrm>
            <a:off x="5013526" y="5318554"/>
            <a:ext cx="0" cy="1045779"/>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ED1E3C53-4196-FE21-4407-957883CF1A28}"/>
              </a:ext>
            </a:extLst>
          </p:cNvPr>
          <p:cNvCxnSpPr>
            <a:cxnSpLocks/>
          </p:cNvCxnSpPr>
          <p:nvPr/>
        </p:nvCxnSpPr>
        <p:spPr>
          <a:xfrm flipV="1">
            <a:off x="5013526" y="4022452"/>
            <a:ext cx="0" cy="1012323"/>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DE1E4726-E917-0DD7-322A-8A802068FDB1}"/>
              </a:ext>
            </a:extLst>
          </p:cNvPr>
          <p:cNvSpPr txBox="1"/>
          <p:nvPr/>
        </p:nvSpPr>
        <p:spPr>
          <a:xfrm>
            <a:off x="5238754" y="5579833"/>
            <a:ext cx="522900" cy="523220"/>
          </a:xfrm>
          <a:prstGeom prst="rect">
            <a:avLst/>
          </a:prstGeom>
          <a:noFill/>
        </p:spPr>
        <p:txBody>
          <a:bodyPr wrap="none" rtlCol="0">
            <a:spAutoFit/>
          </a:bodyPr>
          <a:lstStyle/>
          <a:p>
            <a:pPr algn="l"/>
            <a:r>
              <a:rPr lang="en-GB" sz="2800"/>
              <a:t>W</a:t>
            </a:r>
          </a:p>
        </p:txBody>
      </p:sp>
      <p:sp>
        <p:nvSpPr>
          <p:cNvPr id="26" name="TextBox 25">
            <a:extLst>
              <a:ext uri="{FF2B5EF4-FFF2-40B4-BE49-F238E27FC236}">
                <a16:creationId xmlns:a16="http://schemas.microsoft.com/office/drawing/2014/main" id="{C5E66229-8C70-30D9-2D12-08BA446CC0BA}"/>
              </a:ext>
            </a:extLst>
          </p:cNvPr>
          <p:cNvSpPr txBox="1"/>
          <p:nvPr/>
        </p:nvSpPr>
        <p:spPr>
          <a:xfrm>
            <a:off x="5266401" y="4252904"/>
            <a:ext cx="444352" cy="523220"/>
          </a:xfrm>
          <a:prstGeom prst="rect">
            <a:avLst/>
          </a:prstGeom>
          <a:noFill/>
        </p:spPr>
        <p:txBody>
          <a:bodyPr wrap="none" rtlCol="0">
            <a:spAutoFit/>
          </a:bodyPr>
          <a:lstStyle/>
          <a:p>
            <a:pPr algn="l"/>
            <a:r>
              <a:rPr lang="en-GB" sz="2800"/>
              <a:t>R</a:t>
            </a:r>
          </a:p>
        </p:txBody>
      </p:sp>
      <p:sp>
        <p:nvSpPr>
          <p:cNvPr id="28" name="TextBox 27">
            <a:extLst>
              <a:ext uri="{FF2B5EF4-FFF2-40B4-BE49-F238E27FC236}">
                <a16:creationId xmlns:a16="http://schemas.microsoft.com/office/drawing/2014/main" id="{99EEB880-1DCD-0EA2-E8C0-0F9AA9F1F271}"/>
              </a:ext>
            </a:extLst>
          </p:cNvPr>
          <p:cNvSpPr txBox="1"/>
          <p:nvPr/>
        </p:nvSpPr>
        <p:spPr>
          <a:xfrm>
            <a:off x="650240" y="2251684"/>
            <a:ext cx="2164375" cy="954107"/>
          </a:xfrm>
          <a:prstGeom prst="rect">
            <a:avLst/>
          </a:prstGeom>
          <a:noFill/>
        </p:spPr>
        <p:txBody>
          <a:bodyPr wrap="none" rtlCol="0">
            <a:spAutoFit/>
          </a:bodyPr>
          <a:lstStyle/>
          <a:p>
            <a:pPr algn="l"/>
            <a:r>
              <a:rPr lang="en-GB" sz="2800"/>
              <a:t>Accelerating</a:t>
            </a:r>
          </a:p>
          <a:p>
            <a:pPr algn="l"/>
            <a:r>
              <a:rPr lang="en-GB" sz="2800"/>
              <a:t>R &lt; W</a:t>
            </a:r>
          </a:p>
        </p:txBody>
      </p:sp>
      <p:sp>
        <p:nvSpPr>
          <p:cNvPr id="29" name="TextBox 28">
            <a:extLst>
              <a:ext uri="{FF2B5EF4-FFF2-40B4-BE49-F238E27FC236}">
                <a16:creationId xmlns:a16="http://schemas.microsoft.com/office/drawing/2014/main" id="{BB4B4851-BCC4-0CB7-7880-E68E65F385AE}"/>
              </a:ext>
            </a:extLst>
          </p:cNvPr>
          <p:cNvSpPr txBox="1"/>
          <p:nvPr/>
        </p:nvSpPr>
        <p:spPr>
          <a:xfrm>
            <a:off x="650240" y="4773165"/>
            <a:ext cx="3004349" cy="1384995"/>
          </a:xfrm>
          <a:prstGeom prst="rect">
            <a:avLst/>
          </a:prstGeom>
          <a:noFill/>
        </p:spPr>
        <p:txBody>
          <a:bodyPr wrap="none" rtlCol="0">
            <a:spAutoFit/>
          </a:bodyPr>
          <a:lstStyle/>
          <a:p>
            <a:pPr algn="l"/>
            <a:r>
              <a:rPr lang="en-GB" sz="2800"/>
              <a:t>Constant speed</a:t>
            </a:r>
          </a:p>
          <a:p>
            <a:pPr algn="l"/>
            <a:r>
              <a:rPr lang="en-GB" sz="2800"/>
              <a:t>R = W</a:t>
            </a:r>
          </a:p>
          <a:p>
            <a:pPr algn="l"/>
            <a:r>
              <a:rPr lang="en-GB" sz="2800"/>
              <a:t>(terminal velocity)</a:t>
            </a:r>
          </a:p>
        </p:txBody>
      </p:sp>
      <p:sp>
        <p:nvSpPr>
          <p:cNvPr id="30" name="Oval 29">
            <a:extLst>
              <a:ext uri="{FF2B5EF4-FFF2-40B4-BE49-F238E27FC236}">
                <a16:creationId xmlns:a16="http://schemas.microsoft.com/office/drawing/2014/main" id="{A9E501F2-D0CE-2FBC-C467-2B50716A43C8}"/>
              </a:ext>
            </a:extLst>
          </p:cNvPr>
          <p:cNvSpPr/>
          <p:nvPr/>
        </p:nvSpPr>
        <p:spPr>
          <a:xfrm>
            <a:off x="3994571" y="5021830"/>
            <a:ext cx="313651" cy="283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23392FE2-A791-7566-D65D-C919FEE02421}"/>
              </a:ext>
            </a:extLst>
          </p:cNvPr>
          <p:cNvSpPr>
            <a:spLocks noGrp="1"/>
          </p:cNvSpPr>
          <p:nvPr>
            <p:ph type="title"/>
          </p:nvPr>
        </p:nvSpPr>
        <p:spPr/>
        <p:txBody>
          <a:bodyPr/>
          <a:lstStyle/>
          <a:p>
            <a:r>
              <a:rPr lang="en-US" altLang="en-US" dirty="0"/>
              <a:t>Forces on a skydiver:</a:t>
            </a:r>
            <a:endParaRPr lang="en-GB"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D4AEE-A99A-3719-60C0-9FD5C976224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2FCB284E-2899-A056-DD08-4FC08AC90D7A}"/>
              </a:ext>
            </a:extLst>
          </p:cNvPr>
          <p:cNvGrpSpPr/>
          <p:nvPr/>
        </p:nvGrpSpPr>
        <p:grpSpPr>
          <a:xfrm rot="16200000">
            <a:off x="5057086" y="2406435"/>
            <a:ext cx="2247143" cy="305948"/>
            <a:chOff x="4008014" y="2229515"/>
            <a:chExt cx="2247143" cy="305948"/>
          </a:xfrm>
        </p:grpSpPr>
        <p:sp>
          <p:nvSpPr>
            <p:cNvPr id="5" name="Oval 4">
              <a:extLst>
                <a:ext uri="{FF2B5EF4-FFF2-40B4-BE49-F238E27FC236}">
                  <a16:creationId xmlns:a16="http://schemas.microsoft.com/office/drawing/2014/main" id="{9E5D82D8-8F9C-6EC9-6095-E6B6D3AE94DA}"/>
                </a:ext>
              </a:extLst>
            </p:cNvPr>
            <p:cNvSpPr/>
            <p:nvPr/>
          </p:nvSpPr>
          <p:spPr>
            <a:xfrm>
              <a:off x="4008014" y="2229515"/>
              <a:ext cx="313651" cy="283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ED9AA740-E625-866A-7EA9-DB28E2761FAA}"/>
                </a:ext>
              </a:extLst>
            </p:cNvPr>
            <p:cNvSpPr/>
            <p:nvPr/>
          </p:nvSpPr>
          <p:spPr>
            <a:xfrm>
              <a:off x="4321665" y="2288470"/>
              <a:ext cx="914400" cy="1996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1D131A7E-097E-7FA0-B744-FCEA0A5C08D0}"/>
                </a:ext>
              </a:extLst>
            </p:cNvPr>
            <p:cNvSpPr/>
            <p:nvPr/>
          </p:nvSpPr>
          <p:spPr>
            <a:xfrm>
              <a:off x="5236065" y="2298981"/>
              <a:ext cx="1019092" cy="945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07B63328-45FD-29C5-DA1B-4D43D7947F01}"/>
                </a:ext>
              </a:extLst>
            </p:cNvPr>
            <p:cNvSpPr/>
            <p:nvPr/>
          </p:nvSpPr>
          <p:spPr>
            <a:xfrm>
              <a:off x="6185441" y="2251684"/>
              <a:ext cx="69716" cy="2837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Rounded Corners 19">
            <a:extLst>
              <a:ext uri="{FF2B5EF4-FFF2-40B4-BE49-F238E27FC236}">
                <a16:creationId xmlns:a16="http://schemas.microsoft.com/office/drawing/2014/main" id="{B4BA00A4-DAB3-5186-8ED5-5525E8A3A793}"/>
              </a:ext>
            </a:extLst>
          </p:cNvPr>
          <p:cNvSpPr/>
          <p:nvPr/>
        </p:nvSpPr>
        <p:spPr>
          <a:xfrm>
            <a:off x="1518457" y="2484947"/>
            <a:ext cx="914400" cy="1996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4C638B97-676A-9542-59D7-293375E34A9A}"/>
              </a:ext>
            </a:extLst>
          </p:cNvPr>
          <p:cNvSpPr/>
          <p:nvPr/>
        </p:nvSpPr>
        <p:spPr>
          <a:xfrm>
            <a:off x="2432857" y="2495458"/>
            <a:ext cx="1019092" cy="945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7371024E-9AB6-FB59-381E-736D870B5D14}"/>
              </a:ext>
            </a:extLst>
          </p:cNvPr>
          <p:cNvSpPr/>
          <p:nvPr/>
        </p:nvSpPr>
        <p:spPr>
          <a:xfrm>
            <a:off x="3382233" y="2448161"/>
            <a:ext cx="69716" cy="2837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10310626-569F-87BD-C1E9-4DA6767118E1}"/>
              </a:ext>
            </a:extLst>
          </p:cNvPr>
          <p:cNvCxnSpPr>
            <a:cxnSpLocks/>
          </p:cNvCxnSpPr>
          <p:nvPr/>
        </p:nvCxnSpPr>
        <p:spPr>
          <a:xfrm>
            <a:off x="2233160" y="2731940"/>
            <a:ext cx="0" cy="1045779"/>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421F91DD-63BE-CCF3-9E94-86262DBB19D2}"/>
              </a:ext>
            </a:extLst>
          </p:cNvPr>
          <p:cNvCxnSpPr>
            <a:cxnSpLocks/>
          </p:cNvCxnSpPr>
          <p:nvPr/>
        </p:nvCxnSpPr>
        <p:spPr>
          <a:xfrm flipV="1">
            <a:off x="2233160" y="1435838"/>
            <a:ext cx="0" cy="1012323"/>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C238538A-3C9B-4E63-B21F-F1CA3BF4FA98}"/>
              </a:ext>
            </a:extLst>
          </p:cNvPr>
          <p:cNvSpPr txBox="1"/>
          <p:nvPr/>
        </p:nvSpPr>
        <p:spPr>
          <a:xfrm>
            <a:off x="2458388" y="2993219"/>
            <a:ext cx="522900" cy="523220"/>
          </a:xfrm>
          <a:prstGeom prst="rect">
            <a:avLst/>
          </a:prstGeom>
          <a:noFill/>
        </p:spPr>
        <p:txBody>
          <a:bodyPr wrap="none" rtlCol="0">
            <a:spAutoFit/>
          </a:bodyPr>
          <a:lstStyle/>
          <a:p>
            <a:pPr algn="l"/>
            <a:r>
              <a:rPr lang="en-GB" sz="2800"/>
              <a:t>W</a:t>
            </a:r>
          </a:p>
        </p:txBody>
      </p:sp>
      <p:sp>
        <p:nvSpPr>
          <p:cNvPr id="26" name="TextBox 25">
            <a:extLst>
              <a:ext uri="{FF2B5EF4-FFF2-40B4-BE49-F238E27FC236}">
                <a16:creationId xmlns:a16="http://schemas.microsoft.com/office/drawing/2014/main" id="{FA25AA95-CB29-62A3-C632-E3858F79D088}"/>
              </a:ext>
            </a:extLst>
          </p:cNvPr>
          <p:cNvSpPr txBox="1"/>
          <p:nvPr/>
        </p:nvSpPr>
        <p:spPr>
          <a:xfrm>
            <a:off x="2486035" y="1666290"/>
            <a:ext cx="444352" cy="523220"/>
          </a:xfrm>
          <a:prstGeom prst="rect">
            <a:avLst/>
          </a:prstGeom>
          <a:noFill/>
        </p:spPr>
        <p:txBody>
          <a:bodyPr wrap="none" rtlCol="0">
            <a:spAutoFit/>
          </a:bodyPr>
          <a:lstStyle/>
          <a:p>
            <a:pPr algn="l"/>
            <a:r>
              <a:rPr lang="en-GB" sz="2800"/>
              <a:t>R</a:t>
            </a:r>
          </a:p>
        </p:txBody>
      </p:sp>
      <p:sp>
        <p:nvSpPr>
          <p:cNvPr id="30" name="Oval 29">
            <a:extLst>
              <a:ext uri="{FF2B5EF4-FFF2-40B4-BE49-F238E27FC236}">
                <a16:creationId xmlns:a16="http://schemas.microsoft.com/office/drawing/2014/main" id="{16682FD8-4023-8044-929C-05C9A29BA707}"/>
              </a:ext>
            </a:extLst>
          </p:cNvPr>
          <p:cNvSpPr/>
          <p:nvPr/>
        </p:nvSpPr>
        <p:spPr>
          <a:xfrm>
            <a:off x="1214205" y="2435216"/>
            <a:ext cx="313651" cy="283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FAA777A1-601B-6E3E-01F9-DB108F5AD97C}"/>
              </a:ext>
            </a:extLst>
          </p:cNvPr>
          <p:cNvCxnSpPr>
            <a:cxnSpLocks/>
          </p:cNvCxnSpPr>
          <p:nvPr/>
        </p:nvCxnSpPr>
        <p:spPr>
          <a:xfrm>
            <a:off x="6834766" y="2714245"/>
            <a:ext cx="0" cy="1045779"/>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1CEDEC32-7E8B-5393-BE89-5602D06FBA7D}"/>
              </a:ext>
            </a:extLst>
          </p:cNvPr>
          <p:cNvCxnSpPr>
            <a:cxnSpLocks/>
          </p:cNvCxnSpPr>
          <p:nvPr/>
        </p:nvCxnSpPr>
        <p:spPr>
          <a:xfrm flipV="1">
            <a:off x="6834766" y="1418143"/>
            <a:ext cx="0" cy="1012323"/>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D2E3D329-5888-9B4C-98D5-DBF765AF78DE}"/>
              </a:ext>
            </a:extLst>
          </p:cNvPr>
          <p:cNvSpPr txBox="1"/>
          <p:nvPr/>
        </p:nvSpPr>
        <p:spPr>
          <a:xfrm>
            <a:off x="7059994" y="2975524"/>
            <a:ext cx="522900" cy="523220"/>
          </a:xfrm>
          <a:prstGeom prst="rect">
            <a:avLst/>
          </a:prstGeom>
          <a:noFill/>
        </p:spPr>
        <p:txBody>
          <a:bodyPr wrap="none" rtlCol="0">
            <a:spAutoFit/>
          </a:bodyPr>
          <a:lstStyle/>
          <a:p>
            <a:pPr algn="l"/>
            <a:r>
              <a:rPr lang="en-GB" sz="2800"/>
              <a:t>W</a:t>
            </a:r>
          </a:p>
        </p:txBody>
      </p:sp>
      <p:sp>
        <p:nvSpPr>
          <p:cNvPr id="17" name="TextBox 16">
            <a:extLst>
              <a:ext uri="{FF2B5EF4-FFF2-40B4-BE49-F238E27FC236}">
                <a16:creationId xmlns:a16="http://schemas.microsoft.com/office/drawing/2014/main" id="{387F8A5C-BEF3-4E71-982B-436F7A319179}"/>
              </a:ext>
            </a:extLst>
          </p:cNvPr>
          <p:cNvSpPr txBox="1"/>
          <p:nvPr/>
        </p:nvSpPr>
        <p:spPr>
          <a:xfrm>
            <a:off x="7087641" y="1648595"/>
            <a:ext cx="444352" cy="523220"/>
          </a:xfrm>
          <a:prstGeom prst="rect">
            <a:avLst/>
          </a:prstGeom>
          <a:noFill/>
        </p:spPr>
        <p:txBody>
          <a:bodyPr wrap="none" rtlCol="0">
            <a:spAutoFit/>
          </a:bodyPr>
          <a:lstStyle/>
          <a:p>
            <a:pPr algn="l"/>
            <a:r>
              <a:rPr lang="en-GB" sz="2800"/>
              <a:t>R</a:t>
            </a:r>
          </a:p>
        </p:txBody>
      </p:sp>
      <p:sp>
        <p:nvSpPr>
          <p:cNvPr id="18" name="TextBox 17">
            <a:extLst>
              <a:ext uri="{FF2B5EF4-FFF2-40B4-BE49-F238E27FC236}">
                <a16:creationId xmlns:a16="http://schemas.microsoft.com/office/drawing/2014/main" id="{1CB997AD-93D9-BA76-AD11-FF5271C34DA3}"/>
              </a:ext>
            </a:extLst>
          </p:cNvPr>
          <p:cNvSpPr txBox="1"/>
          <p:nvPr/>
        </p:nvSpPr>
        <p:spPr>
          <a:xfrm>
            <a:off x="535786" y="2315495"/>
            <a:ext cx="423514" cy="523220"/>
          </a:xfrm>
          <a:prstGeom prst="rect">
            <a:avLst/>
          </a:prstGeom>
          <a:noFill/>
        </p:spPr>
        <p:txBody>
          <a:bodyPr wrap="none" rtlCol="0">
            <a:spAutoFit/>
          </a:bodyPr>
          <a:lstStyle/>
          <a:p>
            <a:pPr algn="l"/>
            <a:r>
              <a:rPr lang="en-GB" sz="2800"/>
              <a:t>A</a:t>
            </a:r>
          </a:p>
        </p:txBody>
      </p:sp>
      <p:sp>
        <p:nvSpPr>
          <p:cNvPr id="19" name="TextBox 18">
            <a:extLst>
              <a:ext uri="{FF2B5EF4-FFF2-40B4-BE49-F238E27FC236}">
                <a16:creationId xmlns:a16="http://schemas.microsoft.com/office/drawing/2014/main" id="{8023140E-8D42-6AD6-A063-5094CAD20864}"/>
              </a:ext>
            </a:extLst>
          </p:cNvPr>
          <p:cNvSpPr txBox="1"/>
          <p:nvPr/>
        </p:nvSpPr>
        <p:spPr>
          <a:xfrm>
            <a:off x="5391844" y="2323185"/>
            <a:ext cx="423514" cy="523220"/>
          </a:xfrm>
          <a:prstGeom prst="rect">
            <a:avLst/>
          </a:prstGeom>
          <a:noFill/>
        </p:spPr>
        <p:txBody>
          <a:bodyPr wrap="none" rtlCol="0">
            <a:spAutoFit/>
          </a:bodyPr>
          <a:lstStyle/>
          <a:p>
            <a:pPr algn="l"/>
            <a:r>
              <a:rPr lang="en-GB" sz="2800"/>
              <a:t>B</a:t>
            </a:r>
          </a:p>
        </p:txBody>
      </p:sp>
      <p:sp>
        <p:nvSpPr>
          <p:cNvPr id="31" name="TextBox 30">
            <a:extLst>
              <a:ext uri="{FF2B5EF4-FFF2-40B4-BE49-F238E27FC236}">
                <a16:creationId xmlns:a16="http://schemas.microsoft.com/office/drawing/2014/main" id="{3C86E85C-AA04-F93F-DED9-D54367B97A28}"/>
              </a:ext>
            </a:extLst>
          </p:cNvPr>
          <p:cNvSpPr txBox="1"/>
          <p:nvPr/>
        </p:nvSpPr>
        <p:spPr>
          <a:xfrm>
            <a:off x="1564014" y="4127234"/>
            <a:ext cx="2261397" cy="584775"/>
          </a:xfrm>
          <a:prstGeom prst="rect">
            <a:avLst/>
          </a:prstGeom>
          <a:noFill/>
        </p:spPr>
        <p:txBody>
          <a:bodyPr wrap="square">
            <a:spAutoFit/>
          </a:bodyPr>
          <a:lstStyle/>
          <a:p>
            <a:r>
              <a:rPr lang="en-GB" sz="3200" b="0" i="0" dirty="0">
                <a:solidFill>
                  <a:srgbClr val="202122"/>
                </a:solidFill>
                <a:effectLst/>
                <a:latin typeface="Arial" panose="020B0604020202020204" pitchFamily="34" charset="0"/>
              </a:rPr>
              <a:t>v = 55 m/s</a:t>
            </a:r>
            <a:endParaRPr lang="en-GB" sz="3200" dirty="0"/>
          </a:p>
        </p:txBody>
      </p:sp>
      <p:sp>
        <p:nvSpPr>
          <p:cNvPr id="32" name="TextBox 31">
            <a:extLst>
              <a:ext uri="{FF2B5EF4-FFF2-40B4-BE49-F238E27FC236}">
                <a16:creationId xmlns:a16="http://schemas.microsoft.com/office/drawing/2014/main" id="{A71DD800-6FF7-BEE7-B19C-C3C3D9427849}"/>
              </a:ext>
            </a:extLst>
          </p:cNvPr>
          <p:cNvSpPr txBox="1"/>
          <p:nvPr/>
        </p:nvSpPr>
        <p:spPr>
          <a:xfrm>
            <a:off x="5060047" y="4155327"/>
            <a:ext cx="2522846" cy="584775"/>
          </a:xfrm>
          <a:prstGeom prst="rect">
            <a:avLst/>
          </a:prstGeom>
          <a:noFill/>
        </p:spPr>
        <p:txBody>
          <a:bodyPr wrap="square">
            <a:spAutoFit/>
          </a:bodyPr>
          <a:lstStyle/>
          <a:p>
            <a:r>
              <a:rPr lang="en-GB" sz="3200" b="0" i="0">
                <a:solidFill>
                  <a:srgbClr val="202122"/>
                </a:solidFill>
                <a:effectLst/>
                <a:latin typeface="Arial" panose="020B0604020202020204" pitchFamily="34" charset="0"/>
              </a:rPr>
              <a:t>v = 150 m/s</a:t>
            </a:r>
            <a:endParaRPr lang="en-GB" sz="3200"/>
          </a:p>
        </p:txBody>
      </p:sp>
      <p:sp>
        <p:nvSpPr>
          <p:cNvPr id="33" name="TextBox 32">
            <a:extLst>
              <a:ext uri="{FF2B5EF4-FFF2-40B4-BE49-F238E27FC236}">
                <a16:creationId xmlns:a16="http://schemas.microsoft.com/office/drawing/2014/main" id="{A87B22B9-6E63-45CA-4F7E-95C4A6EE445C}"/>
              </a:ext>
            </a:extLst>
          </p:cNvPr>
          <p:cNvSpPr txBox="1"/>
          <p:nvPr/>
        </p:nvSpPr>
        <p:spPr>
          <a:xfrm>
            <a:off x="122292" y="4987150"/>
            <a:ext cx="8732950" cy="1384995"/>
          </a:xfrm>
          <a:prstGeom prst="rect">
            <a:avLst/>
          </a:prstGeom>
          <a:noFill/>
        </p:spPr>
        <p:txBody>
          <a:bodyPr wrap="square" rtlCol="0">
            <a:spAutoFit/>
          </a:bodyPr>
          <a:lstStyle/>
          <a:p>
            <a:pPr algn="l"/>
            <a:r>
              <a:rPr lang="en-GB" sz="2800" dirty="0">
                <a:solidFill>
                  <a:srgbClr val="1001D9"/>
                </a:solidFill>
              </a:rPr>
              <a:t>Air resistance increases with surface area and velocity. If the surface area is reduced, and resistance is the same, then the velocity must increase.</a:t>
            </a:r>
          </a:p>
        </p:txBody>
      </p:sp>
      <p:sp>
        <p:nvSpPr>
          <p:cNvPr id="3" name="Title 2">
            <a:extLst>
              <a:ext uri="{FF2B5EF4-FFF2-40B4-BE49-F238E27FC236}">
                <a16:creationId xmlns:a16="http://schemas.microsoft.com/office/drawing/2014/main" id="{2A489B75-EF7D-C086-6C0C-F1106F0E953F}"/>
              </a:ext>
            </a:extLst>
          </p:cNvPr>
          <p:cNvSpPr>
            <a:spLocks noGrp="1"/>
          </p:cNvSpPr>
          <p:nvPr>
            <p:ph type="title"/>
          </p:nvPr>
        </p:nvSpPr>
        <p:spPr/>
        <p:txBody>
          <a:bodyPr>
            <a:normAutofit fontScale="90000"/>
          </a:bodyPr>
          <a:lstStyle/>
          <a:p>
            <a:r>
              <a:rPr lang="en-GB" dirty="0"/>
              <a:t>Example 13</a:t>
            </a:r>
          </a:p>
        </p:txBody>
      </p:sp>
      <p:sp>
        <p:nvSpPr>
          <p:cNvPr id="4" name="Text Placeholder 3">
            <a:extLst>
              <a:ext uri="{FF2B5EF4-FFF2-40B4-BE49-F238E27FC236}">
                <a16:creationId xmlns:a16="http://schemas.microsoft.com/office/drawing/2014/main" id="{0BD6CD00-306A-4227-831C-D8F94BAC8650}"/>
              </a:ext>
            </a:extLst>
          </p:cNvPr>
          <p:cNvSpPr>
            <a:spLocks noGrp="1"/>
          </p:cNvSpPr>
          <p:nvPr>
            <p:ph type="body" sz="quarter" idx="10"/>
          </p:nvPr>
        </p:nvSpPr>
        <p:spPr>
          <a:xfrm>
            <a:off x="122292" y="461664"/>
            <a:ext cx="8899415" cy="867930"/>
          </a:xfrm>
        </p:spPr>
        <p:txBody>
          <a:bodyPr/>
          <a:lstStyle/>
          <a:p>
            <a:r>
              <a:rPr lang="en-US" altLang="en-US" dirty="0"/>
              <a:t>Explain why B is travelling faster than A even though in both cases, air resistance = weight</a:t>
            </a:r>
          </a:p>
        </p:txBody>
      </p:sp>
    </p:spTree>
    <p:extLst>
      <p:ext uri="{BB962C8B-B14F-4D97-AF65-F5344CB8AC3E}">
        <p14:creationId xmlns:p14="http://schemas.microsoft.com/office/powerpoint/2010/main" val="55045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38F626-FD1D-7596-6DF7-6067E5A378F5}"/>
              </a:ext>
            </a:extLst>
          </p:cNvPr>
          <p:cNvSpPr>
            <a:spLocks noGrp="1"/>
          </p:cNvSpPr>
          <p:nvPr>
            <p:ph type="title"/>
          </p:nvPr>
        </p:nvSpPr>
        <p:spPr/>
        <p:txBody>
          <a:bodyPr/>
          <a:lstStyle/>
          <a:p>
            <a:r>
              <a:rPr lang="en-GB"/>
              <a:t>What is a buoyancy force? </a:t>
            </a:r>
          </a:p>
        </p:txBody>
      </p:sp>
      <p:sp>
        <p:nvSpPr>
          <p:cNvPr id="4" name="TextBox 3">
            <a:extLst>
              <a:ext uri="{FF2B5EF4-FFF2-40B4-BE49-F238E27FC236}">
                <a16:creationId xmlns:a16="http://schemas.microsoft.com/office/drawing/2014/main" id="{7CC4C027-AA67-A27B-F969-5D73A93110C2}"/>
              </a:ext>
            </a:extLst>
          </p:cNvPr>
          <p:cNvSpPr txBox="1"/>
          <p:nvPr/>
        </p:nvSpPr>
        <p:spPr>
          <a:xfrm>
            <a:off x="880111" y="1348740"/>
            <a:ext cx="7578090"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The upward force exerted by a fluid on an object in that fluid</a:t>
            </a:r>
          </a:p>
        </p:txBody>
      </p:sp>
      <p:sp>
        <p:nvSpPr>
          <p:cNvPr id="5" name="Oval 4">
            <a:extLst>
              <a:ext uri="{FF2B5EF4-FFF2-40B4-BE49-F238E27FC236}">
                <a16:creationId xmlns:a16="http://schemas.microsoft.com/office/drawing/2014/main" id="{2041E7D2-B012-F5C6-4775-5AC2D6C26DBA}"/>
              </a:ext>
            </a:extLst>
          </p:cNvPr>
          <p:cNvSpPr/>
          <p:nvPr/>
        </p:nvSpPr>
        <p:spPr>
          <a:xfrm>
            <a:off x="5440680" y="2697480"/>
            <a:ext cx="1280160" cy="128016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rapezoid 5">
            <a:extLst>
              <a:ext uri="{FF2B5EF4-FFF2-40B4-BE49-F238E27FC236}">
                <a16:creationId xmlns:a16="http://schemas.microsoft.com/office/drawing/2014/main" id="{A7A547A1-2C70-1333-75EB-A41B5DB1471B}"/>
              </a:ext>
            </a:extLst>
          </p:cNvPr>
          <p:cNvSpPr/>
          <p:nvPr/>
        </p:nvSpPr>
        <p:spPr>
          <a:xfrm flipV="1">
            <a:off x="5886450" y="4480560"/>
            <a:ext cx="411480" cy="262890"/>
          </a:xfrm>
          <a:prstGeom prst="trapezoid">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99DD3083-20C0-A0E9-CCA5-3415E46385DC}"/>
              </a:ext>
            </a:extLst>
          </p:cNvPr>
          <p:cNvCxnSpPr/>
          <p:nvPr/>
        </p:nvCxnSpPr>
        <p:spPr>
          <a:xfrm flipH="1" flipV="1">
            <a:off x="5440680" y="3429000"/>
            <a:ext cx="445770" cy="105156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23036CB-FD61-D9E4-9EF2-A57E61FCA97D}"/>
              </a:ext>
            </a:extLst>
          </p:cNvPr>
          <p:cNvCxnSpPr/>
          <p:nvPr/>
        </p:nvCxnSpPr>
        <p:spPr>
          <a:xfrm flipV="1">
            <a:off x="6297930" y="3429000"/>
            <a:ext cx="422910" cy="105156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D813B2A-9A4D-B7C5-85D9-4D06CF28C1D0}"/>
              </a:ext>
            </a:extLst>
          </p:cNvPr>
          <p:cNvCxnSpPr>
            <a:stCxn id="6" idx="2"/>
            <a:endCxn id="5" idx="4"/>
          </p:cNvCxnSpPr>
          <p:nvPr/>
        </p:nvCxnSpPr>
        <p:spPr>
          <a:xfrm flipH="1" flipV="1">
            <a:off x="6080760" y="3977640"/>
            <a:ext cx="11430" cy="50292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1DE78F1-C6E5-F965-C2A1-2A2AF48DF01C}"/>
              </a:ext>
            </a:extLst>
          </p:cNvPr>
          <p:cNvSpPr txBox="1"/>
          <p:nvPr/>
        </p:nvSpPr>
        <p:spPr>
          <a:xfrm>
            <a:off x="6949440" y="2902204"/>
            <a:ext cx="2016760"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Hot air balloon</a:t>
            </a:r>
          </a:p>
        </p:txBody>
      </p:sp>
      <p:sp>
        <p:nvSpPr>
          <p:cNvPr id="14" name="TextBox 13">
            <a:extLst>
              <a:ext uri="{FF2B5EF4-FFF2-40B4-BE49-F238E27FC236}">
                <a16:creationId xmlns:a16="http://schemas.microsoft.com/office/drawing/2014/main" id="{DD49957F-DF4A-08F0-B53A-6D494E68B7E2}"/>
              </a:ext>
            </a:extLst>
          </p:cNvPr>
          <p:cNvSpPr txBox="1"/>
          <p:nvPr/>
        </p:nvSpPr>
        <p:spPr>
          <a:xfrm>
            <a:off x="2983230" y="3166110"/>
            <a:ext cx="92365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Boat</a:t>
            </a:r>
          </a:p>
        </p:txBody>
      </p:sp>
      <p:sp>
        <p:nvSpPr>
          <p:cNvPr id="16" name="Freeform: Shape 15">
            <a:extLst>
              <a:ext uri="{FF2B5EF4-FFF2-40B4-BE49-F238E27FC236}">
                <a16:creationId xmlns:a16="http://schemas.microsoft.com/office/drawing/2014/main" id="{D4E61ECA-BAA3-8FB9-BBFD-9FFAF8C549E6}"/>
              </a:ext>
            </a:extLst>
          </p:cNvPr>
          <p:cNvSpPr/>
          <p:nvPr/>
        </p:nvSpPr>
        <p:spPr>
          <a:xfrm>
            <a:off x="868681" y="4137660"/>
            <a:ext cx="2388870" cy="342900"/>
          </a:xfrm>
          <a:custGeom>
            <a:avLst/>
            <a:gdLst>
              <a:gd name="connsiteX0" fmla="*/ 0 w 2388870"/>
              <a:gd name="connsiteY0" fmla="*/ 0 h 342900"/>
              <a:gd name="connsiteX1" fmla="*/ 2388870 w 2388870"/>
              <a:gd name="connsiteY1" fmla="*/ 0 h 342900"/>
              <a:gd name="connsiteX2" fmla="*/ 2045970 w 2388870"/>
              <a:gd name="connsiteY2" fmla="*/ 342900 h 342900"/>
              <a:gd name="connsiteX3" fmla="*/ 45720 w 2388870"/>
              <a:gd name="connsiteY3" fmla="*/ 342900 h 342900"/>
              <a:gd name="connsiteX4" fmla="*/ 0 w 238887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870" h="342900">
                <a:moveTo>
                  <a:pt x="0" y="0"/>
                </a:moveTo>
                <a:lnTo>
                  <a:pt x="2388870" y="0"/>
                </a:lnTo>
                <a:lnTo>
                  <a:pt x="2045970" y="342900"/>
                </a:lnTo>
                <a:lnTo>
                  <a:pt x="45720" y="342900"/>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CB4787EB-A16C-CE74-B6BE-091E1A5545F2}"/>
              </a:ext>
            </a:extLst>
          </p:cNvPr>
          <p:cNvCxnSpPr/>
          <p:nvPr/>
        </p:nvCxnSpPr>
        <p:spPr>
          <a:xfrm>
            <a:off x="365761" y="4320540"/>
            <a:ext cx="339471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1D04E7B-BE52-ABF2-221F-1BBE910CDE25}"/>
              </a:ext>
            </a:extLst>
          </p:cNvPr>
          <p:cNvCxnSpPr/>
          <p:nvPr/>
        </p:nvCxnSpPr>
        <p:spPr>
          <a:xfrm flipV="1">
            <a:off x="2057400" y="3429000"/>
            <a:ext cx="0" cy="83439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C552FED-D44F-4015-BB8D-7E6C861B7731}"/>
              </a:ext>
            </a:extLst>
          </p:cNvPr>
          <p:cNvSpPr txBox="1"/>
          <p:nvPr/>
        </p:nvSpPr>
        <p:spPr>
          <a:xfrm>
            <a:off x="2096801" y="3427720"/>
            <a:ext cx="42351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B</a:t>
            </a:r>
          </a:p>
        </p:txBody>
      </p:sp>
      <p:cxnSp>
        <p:nvCxnSpPr>
          <p:cNvPr id="22" name="Straight Arrow Connector 21">
            <a:extLst>
              <a:ext uri="{FF2B5EF4-FFF2-40B4-BE49-F238E27FC236}">
                <a16:creationId xmlns:a16="http://schemas.microsoft.com/office/drawing/2014/main" id="{EBFABCAA-AF5C-FEAA-4393-82D400D1F59C}"/>
              </a:ext>
            </a:extLst>
          </p:cNvPr>
          <p:cNvCxnSpPr/>
          <p:nvPr/>
        </p:nvCxnSpPr>
        <p:spPr>
          <a:xfrm flipV="1">
            <a:off x="6081364" y="2404140"/>
            <a:ext cx="0" cy="83439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8989512-5029-E425-765B-CB72DA4743D7}"/>
              </a:ext>
            </a:extLst>
          </p:cNvPr>
          <p:cNvSpPr txBox="1"/>
          <p:nvPr/>
        </p:nvSpPr>
        <p:spPr>
          <a:xfrm>
            <a:off x="6120765" y="2402860"/>
            <a:ext cx="42351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281149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3" grpId="0"/>
      <p:bldP spid="14" grpId="0"/>
      <p:bldP spid="16" grpId="0" animBg="1"/>
      <p:bldP spid="21" grpId="0"/>
      <p:bldP spid="2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CC342-74EA-5A26-C04F-D6300F9A9A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975EAE-53CE-09FD-8FA6-04C639E8DD35}"/>
              </a:ext>
            </a:extLst>
          </p:cNvPr>
          <p:cNvSpPr>
            <a:spLocks noGrp="1"/>
          </p:cNvSpPr>
          <p:nvPr>
            <p:ph type="title"/>
          </p:nvPr>
        </p:nvSpPr>
        <p:spPr/>
        <p:txBody>
          <a:bodyPr>
            <a:normAutofit fontScale="90000"/>
          </a:bodyPr>
          <a:lstStyle/>
          <a:p>
            <a:r>
              <a:rPr lang="en-GB" dirty="0"/>
              <a:t>Exercise</a:t>
            </a:r>
          </a:p>
        </p:txBody>
      </p:sp>
      <p:sp>
        <p:nvSpPr>
          <p:cNvPr id="2" name="Text Placeholder 1">
            <a:extLst>
              <a:ext uri="{FF2B5EF4-FFF2-40B4-BE49-F238E27FC236}">
                <a16:creationId xmlns:a16="http://schemas.microsoft.com/office/drawing/2014/main" id="{D70A5C17-28D3-984E-F94F-60F9891EC452}"/>
              </a:ext>
            </a:extLst>
          </p:cNvPr>
          <p:cNvSpPr>
            <a:spLocks noGrp="1"/>
          </p:cNvSpPr>
          <p:nvPr>
            <p:ph type="body" sz="quarter" idx="10"/>
          </p:nvPr>
        </p:nvSpPr>
        <p:spPr>
          <a:xfrm>
            <a:off x="122292" y="461664"/>
            <a:ext cx="8899415" cy="867930"/>
          </a:xfrm>
        </p:spPr>
        <p:txBody>
          <a:bodyPr/>
          <a:lstStyle/>
          <a:p>
            <a:r>
              <a:rPr lang="en-GB" dirty="0"/>
              <a:t>A boat is sitting stationary in the water. Indicate the forces acting on the boat</a:t>
            </a:r>
          </a:p>
        </p:txBody>
      </p:sp>
      <p:sp>
        <p:nvSpPr>
          <p:cNvPr id="16" name="Freeform: Shape 15">
            <a:extLst>
              <a:ext uri="{FF2B5EF4-FFF2-40B4-BE49-F238E27FC236}">
                <a16:creationId xmlns:a16="http://schemas.microsoft.com/office/drawing/2014/main" id="{D92565AC-F5AE-9FDF-51D8-AE7182FF2518}"/>
              </a:ext>
            </a:extLst>
          </p:cNvPr>
          <p:cNvSpPr/>
          <p:nvPr/>
        </p:nvSpPr>
        <p:spPr>
          <a:xfrm>
            <a:off x="2607134" y="2708199"/>
            <a:ext cx="2388870" cy="342900"/>
          </a:xfrm>
          <a:custGeom>
            <a:avLst/>
            <a:gdLst>
              <a:gd name="connsiteX0" fmla="*/ 0 w 2388870"/>
              <a:gd name="connsiteY0" fmla="*/ 0 h 342900"/>
              <a:gd name="connsiteX1" fmla="*/ 2388870 w 2388870"/>
              <a:gd name="connsiteY1" fmla="*/ 0 h 342900"/>
              <a:gd name="connsiteX2" fmla="*/ 2045970 w 2388870"/>
              <a:gd name="connsiteY2" fmla="*/ 342900 h 342900"/>
              <a:gd name="connsiteX3" fmla="*/ 45720 w 2388870"/>
              <a:gd name="connsiteY3" fmla="*/ 342900 h 342900"/>
              <a:gd name="connsiteX4" fmla="*/ 0 w 238887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870" h="342900">
                <a:moveTo>
                  <a:pt x="0" y="0"/>
                </a:moveTo>
                <a:lnTo>
                  <a:pt x="2388870" y="0"/>
                </a:lnTo>
                <a:lnTo>
                  <a:pt x="2045970" y="342900"/>
                </a:lnTo>
                <a:lnTo>
                  <a:pt x="45720" y="342900"/>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46843D48-80A0-E2F6-19BA-DF0990B77778}"/>
              </a:ext>
            </a:extLst>
          </p:cNvPr>
          <p:cNvCxnSpPr/>
          <p:nvPr/>
        </p:nvCxnSpPr>
        <p:spPr>
          <a:xfrm>
            <a:off x="2104214" y="2891079"/>
            <a:ext cx="339471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057CEB9C-7096-3209-BF65-EAE5A36F94DD}"/>
              </a:ext>
            </a:extLst>
          </p:cNvPr>
          <p:cNvGrpSpPr/>
          <p:nvPr/>
        </p:nvGrpSpPr>
        <p:grpSpPr>
          <a:xfrm>
            <a:off x="7027245" y="5115505"/>
            <a:ext cx="1634062" cy="768441"/>
            <a:chOff x="4890436" y="2547610"/>
            <a:chExt cx="4270779" cy="2008393"/>
          </a:xfrm>
        </p:grpSpPr>
        <p:sp>
          <p:nvSpPr>
            <p:cNvPr id="11" name="Freeform: Shape 10">
              <a:extLst>
                <a:ext uri="{FF2B5EF4-FFF2-40B4-BE49-F238E27FC236}">
                  <a16:creationId xmlns:a16="http://schemas.microsoft.com/office/drawing/2014/main" id="{A604F4F8-36BF-8385-A8C2-524DF35F415E}"/>
                </a:ext>
              </a:extLst>
            </p:cNvPr>
            <p:cNvSpPr/>
            <p:nvPr/>
          </p:nvSpPr>
          <p:spPr>
            <a:xfrm>
              <a:off x="5393356" y="3257550"/>
              <a:ext cx="2388870" cy="342900"/>
            </a:xfrm>
            <a:custGeom>
              <a:avLst/>
              <a:gdLst>
                <a:gd name="connsiteX0" fmla="*/ 0 w 2388870"/>
                <a:gd name="connsiteY0" fmla="*/ 0 h 342900"/>
                <a:gd name="connsiteX1" fmla="*/ 2388870 w 2388870"/>
                <a:gd name="connsiteY1" fmla="*/ 0 h 342900"/>
                <a:gd name="connsiteX2" fmla="*/ 2045970 w 2388870"/>
                <a:gd name="connsiteY2" fmla="*/ 342900 h 342900"/>
                <a:gd name="connsiteX3" fmla="*/ 45720 w 2388870"/>
                <a:gd name="connsiteY3" fmla="*/ 342900 h 342900"/>
                <a:gd name="connsiteX4" fmla="*/ 0 w 238887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870" h="342900">
                  <a:moveTo>
                    <a:pt x="0" y="0"/>
                  </a:moveTo>
                  <a:lnTo>
                    <a:pt x="2388870" y="0"/>
                  </a:lnTo>
                  <a:lnTo>
                    <a:pt x="2045970" y="342900"/>
                  </a:lnTo>
                  <a:lnTo>
                    <a:pt x="45720" y="342900"/>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C1D09184-47EB-C283-75B2-0099ABD874CE}"/>
                </a:ext>
              </a:extLst>
            </p:cNvPr>
            <p:cNvCxnSpPr/>
            <p:nvPr/>
          </p:nvCxnSpPr>
          <p:spPr>
            <a:xfrm>
              <a:off x="4890436" y="3440430"/>
              <a:ext cx="339471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977B0AF-30B6-1BE3-963C-7887A93C23FB}"/>
                </a:ext>
              </a:extLst>
            </p:cNvPr>
            <p:cNvCxnSpPr/>
            <p:nvPr/>
          </p:nvCxnSpPr>
          <p:spPr>
            <a:xfrm flipV="1">
              <a:off x="6582075" y="2548890"/>
              <a:ext cx="0" cy="83439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063A579-85AF-8475-24A1-98C1AED6A84A}"/>
                </a:ext>
              </a:extLst>
            </p:cNvPr>
            <p:cNvSpPr txBox="1"/>
            <p:nvPr/>
          </p:nvSpPr>
          <p:spPr>
            <a:xfrm>
              <a:off x="6621476" y="2547610"/>
              <a:ext cx="2539739" cy="804404"/>
            </a:xfrm>
            <a:prstGeom prst="rect">
              <a:avLst/>
            </a:prstGeom>
            <a:noFill/>
          </p:spPr>
          <p:txBody>
            <a:bodyPr wrap="none" rtlCol="0">
              <a:spAutoFit/>
            </a:bodyPr>
            <a:lstStyle/>
            <a:p>
              <a:pPr algn="l">
                <a:spcAft>
                  <a:spcPts val="1200"/>
                </a:spcAft>
              </a:pPr>
              <a:r>
                <a:rPr lang="en-GB" sz="1400" dirty="0">
                  <a:latin typeface="Arial" panose="020B0604020202020204" pitchFamily="34" charset="0"/>
                  <a:cs typeface="Arial" panose="020B0604020202020204" pitchFamily="34" charset="0"/>
                </a:rPr>
                <a:t>Buoyancy</a:t>
              </a:r>
            </a:p>
          </p:txBody>
        </p:sp>
        <p:cxnSp>
          <p:nvCxnSpPr>
            <p:cNvPr id="24" name="Straight Arrow Connector 23">
              <a:extLst>
                <a:ext uri="{FF2B5EF4-FFF2-40B4-BE49-F238E27FC236}">
                  <a16:creationId xmlns:a16="http://schemas.microsoft.com/office/drawing/2014/main" id="{241CC8A0-4DC3-F402-B39B-E13979395F4F}"/>
                </a:ext>
              </a:extLst>
            </p:cNvPr>
            <p:cNvCxnSpPr>
              <a:cxnSpLocks/>
            </p:cNvCxnSpPr>
            <p:nvPr/>
          </p:nvCxnSpPr>
          <p:spPr>
            <a:xfrm>
              <a:off x="6616612" y="3440430"/>
              <a:ext cx="0" cy="83439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5CA0E25D-E21D-44E2-2AD7-F39117D95F32}"/>
                </a:ext>
              </a:extLst>
            </p:cNvPr>
            <p:cNvSpPr txBox="1"/>
            <p:nvPr/>
          </p:nvSpPr>
          <p:spPr>
            <a:xfrm>
              <a:off x="6900415" y="3751599"/>
              <a:ext cx="1932078" cy="804404"/>
            </a:xfrm>
            <a:prstGeom prst="rect">
              <a:avLst/>
            </a:prstGeom>
            <a:noFill/>
          </p:spPr>
          <p:txBody>
            <a:bodyPr wrap="none" rtlCol="0">
              <a:spAutoFit/>
            </a:bodyPr>
            <a:lstStyle/>
            <a:p>
              <a:pPr algn="l">
                <a:spcAft>
                  <a:spcPts val="1200"/>
                </a:spcAft>
              </a:pPr>
              <a:r>
                <a:rPr lang="en-GB" sz="1400" dirty="0">
                  <a:latin typeface="Arial" panose="020B0604020202020204" pitchFamily="34" charset="0"/>
                  <a:cs typeface="Arial" panose="020B0604020202020204" pitchFamily="34" charset="0"/>
                </a:rPr>
                <a:t>Weight</a:t>
              </a:r>
            </a:p>
          </p:txBody>
        </p:sp>
      </p:grpSp>
    </p:spTree>
    <p:extLst>
      <p:ext uri="{BB962C8B-B14F-4D97-AF65-F5344CB8AC3E}">
        <p14:creationId xmlns:p14="http://schemas.microsoft.com/office/powerpoint/2010/main" val="405735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48E8B-750E-CC1D-1C6D-5CD2153A92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35E3C3-E803-8E0C-A0A4-11AF7FAFC70D}"/>
              </a:ext>
            </a:extLst>
          </p:cNvPr>
          <p:cNvSpPr>
            <a:spLocks noGrp="1"/>
          </p:cNvSpPr>
          <p:nvPr>
            <p:ph type="title"/>
          </p:nvPr>
        </p:nvSpPr>
        <p:spPr/>
        <p:txBody>
          <a:bodyPr>
            <a:normAutofit fontScale="90000"/>
          </a:bodyPr>
          <a:lstStyle/>
          <a:p>
            <a:r>
              <a:rPr lang="en-GB" dirty="0"/>
              <a:t>Exercise</a:t>
            </a:r>
          </a:p>
        </p:txBody>
      </p:sp>
      <p:sp>
        <p:nvSpPr>
          <p:cNvPr id="2" name="Text Placeholder 1">
            <a:extLst>
              <a:ext uri="{FF2B5EF4-FFF2-40B4-BE49-F238E27FC236}">
                <a16:creationId xmlns:a16="http://schemas.microsoft.com/office/drawing/2014/main" id="{096B4246-8816-3921-5984-4BA98888E5F8}"/>
              </a:ext>
            </a:extLst>
          </p:cNvPr>
          <p:cNvSpPr>
            <a:spLocks noGrp="1"/>
          </p:cNvSpPr>
          <p:nvPr>
            <p:ph type="body" sz="quarter" idx="10"/>
          </p:nvPr>
        </p:nvSpPr>
        <p:spPr>
          <a:xfrm>
            <a:off x="122292" y="461664"/>
            <a:ext cx="8899415" cy="867930"/>
          </a:xfrm>
        </p:spPr>
        <p:txBody>
          <a:bodyPr/>
          <a:lstStyle/>
          <a:p>
            <a:r>
              <a:rPr lang="en-GB" dirty="0"/>
              <a:t>A boat is traveling at a constant velocity using an engine. Indicate the forces acting on the boat.</a:t>
            </a:r>
          </a:p>
        </p:txBody>
      </p:sp>
      <p:sp>
        <p:nvSpPr>
          <p:cNvPr id="16" name="Freeform: Shape 15">
            <a:extLst>
              <a:ext uri="{FF2B5EF4-FFF2-40B4-BE49-F238E27FC236}">
                <a16:creationId xmlns:a16="http://schemas.microsoft.com/office/drawing/2014/main" id="{10EE655F-623D-7B7F-7700-D9BC89710F3A}"/>
              </a:ext>
            </a:extLst>
          </p:cNvPr>
          <p:cNvSpPr/>
          <p:nvPr/>
        </p:nvSpPr>
        <p:spPr>
          <a:xfrm>
            <a:off x="3684671" y="2650907"/>
            <a:ext cx="2388870" cy="342900"/>
          </a:xfrm>
          <a:custGeom>
            <a:avLst/>
            <a:gdLst>
              <a:gd name="connsiteX0" fmla="*/ 0 w 2388870"/>
              <a:gd name="connsiteY0" fmla="*/ 0 h 342900"/>
              <a:gd name="connsiteX1" fmla="*/ 2388870 w 2388870"/>
              <a:gd name="connsiteY1" fmla="*/ 0 h 342900"/>
              <a:gd name="connsiteX2" fmla="*/ 2045970 w 2388870"/>
              <a:gd name="connsiteY2" fmla="*/ 342900 h 342900"/>
              <a:gd name="connsiteX3" fmla="*/ 45720 w 2388870"/>
              <a:gd name="connsiteY3" fmla="*/ 342900 h 342900"/>
              <a:gd name="connsiteX4" fmla="*/ 0 w 238887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870" h="342900">
                <a:moveTo>
                  <a:pt x="0" y="0"/>
                </a:moveTo>
                <a:lnTo>
                  <a:pt x="2388870" y="0"/>
                </a:lnTo>
                <a:lnTo>
                  <a:pt x="2045970" y="342900"/>
                </a:lnTo>
                <a:lnTo>
                  <a:pt x="45720" y="342900"/>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02D8938D-1EF5-48D5-C460-39DFA4070244}"/>
              </a:ext>
            </a:extLst>
          </p:cNvPr>
          <p:cNvGrpSpPr/>
          <p:nvPr/>
        </p:nvGrpSpPr>
        <p:grpSpPr>
          <a:xfrm>
            <a:off x="6776314" y="3908401"/>
            <a:ext cx="2197682" cy="1584039"/>
            <a:chOff x="4719567" y="1747978"/>
            <a:chExt cx="2197682" cy="1584039"/>
          </a:xfrm>
        </p:grpSpPr>
        <p:sp>
          <p:nvSpPr>
            <p:cNvPr id="11" name="Freeform: Shape 10">
              <a:extLst>
                <a:ext uri="{FF2B5EF4-FFF2-40B4-BE49-F238E27FC236}">
                  <a16:creationId xmlns:a16="http://schemas.microsoft.com/office/drawing/2014/main" id="{D255C755-D337-A20B-7195-4F7DB2606EE7}"/>
                </a:ext>
              </a:extLst>
            </p:cNvPr>
            <p:cNvSpPr/>
            <p:nvPr/>
          </p:nvSpPr>
          <p:spPr>
            <a:xfrm>
              <a:off x="5051205" y="2490985"/>
              <a:ext cx="1175795" cy="168774"/>
            </a:xfrm>
            <a:custGeom>
              <a:avLst/>
              <a:gdLst>
                <a:gd name="connsiteX0" fmla="*/ 0 w 2388870"/>
                <a:gd name="connsiteY0" fmla="*/ 0 h 342900"/>
                <a:gd name="connsiteX1" fmla="*/ 2388870 w 2388870"/>
                <a:gd name="connsiteY1" fmla="*/ 0 h 342900"/>
                <a:gd name="connsiteX2" fmla="*/ 2045970 w 2388870"/>
                <a:gd name="connsiteY2" fmla="*/ 342900 h 342900"/>
                <a:gd name="connsiteX3" fmla="*/ 45720 w 2388870"/>
                <a:gd name="connsiteY3" fmla="*/ 342900 h 342900"/>
                <a:gd name="connsiteX4" fmla="*/ 0 w 238887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870" h="342900">
                  <a:moveTo>
                    <a:pt x="0" y="0"/>
                  </a:moveTo>
                  <a:lnTo>
                    <a:pt x="2388870" y="0"/>
                  </a:lnTo>
                  <a:lnTo>
                    <a:pt x="2045970" y="342900"/>
                  </a:lnTo>
                  <a:lnTo>
                    <a:pt x="45720" y="342900"/>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D5497EDF-31D9-B5DF-DB40-FF3DBBAB4DAE}"/>
                </a:ext>
              </a:extLst>
            </p:cNvPr>
            <p:cNvCxnSpPr/>
            <p:nvPr/>
          </p:nvCxnSpPr>
          <p:spPr>
            <a:xfrm>
              <a:off x="4803669" y="2580998"/>
              <a:ext cx="1670867"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4A94542-FD2A-DB60-6776-36A080BB8CD4}"/>
                </a:ext>
              </a:extLst>
            </p:cNvPr>
            <p:cNvCxnSpPr/>
            <p:nvPr/>
          </p:nvCxnSpPr>
          <p:spPr>
            <a:xfrm flipV="1">
              <a:off x="5636289" y="2142185"/>
              <a:ext cx="0" cy="41068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86DEADE-5968-430B-C418-9E2A5981D9D3}"/>
                </a:ext>
              </a:extLst>
            </p:cNvPr>
            <p:cNvSpPr txBox="1"/>
            <p:nvPr/>
          </p:nvSpPr>
          <p:spPr>
            <a:xfrm>
              <a:off x="5202263" y="1747978"/>
              <a:ext cx="971741" cy="307777"/>
            </a:xfrm>
            <a:prstGeom prst="rect">
              <a:avLst/>
            </a:prstGeom>
            <a:noFill/>
          </p:spPr>
          <p:txBody>
            <a:bodyPr wrap="none" rtlCol="0">
              <a:spAutoFit/>
            </a:bodyPr>
            <a:lstStyle/>
            <a:p>
              <a:pPr algn="l">
                <a:spcAft>
                  <a:spcPts val="1200"/>
                </a:spcAft>
              </a:pPr>
              <a:r>
                <a:rPr lang="en-GB" sz="1400" dirty="0">
                  <a:latin typeface="Arial" panose="020B0604020202020204" pitchFamily="34" charset="0"/>
                  <a:cs typeface="Arial" panose="020B0604020202020204" pitchFamily="34" charset="0"/>
                </a:rPr>
                <a:t>Buoyancy</a:t>
              </a:r>
            </a:p>
          </p:txBody>
        </p:sp>
        <p:cxnSp>
          <p:nvCxnSpPr>
            <p:cNvPr id="24" name="Straight Arrow Connector 23">
              <a:extLst>
                <a:ext uri="{FF2B5EF4-FFF2-40B4-BE49-F238E27FC236}">
                  <a16:creationId xmlns:a16="http://schemas.microsoft.com/office/drawing/2014/main" id="{84ED7F98-0A96-1D47-415B-7D2A654355FF}"/>
                </a:ext>
              </a:extLst>
            </p:cNvPr>
            <p:cNvCxnSpPr>
              <a:cxnSpLocks/>
            </p:cNvCxnSpPr>
            <p:nvPr/>
          </p:nvCxnSpPr>
          <p:spPr>
            <a:xfrm>
              <a:off x="5628236" y="2580998"/>
              <a:ext cx="0" cy="41068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EBB9ED61-42F0-AD6C-D46B-B462C1B165A3}"/>
                </a:ext>
              </a:extLst>
            </p:cNvPr>
            <p:cNvSpPr txBox="1"/>
            <p:nvPr/>
          </p:nvSpPr>
          <p:spPr>
            <a:xfrm>
              <a:off x="5451285" y="3024240"/>
              <a:ext cx="739241" cy="307777"/>
            </a:xfrm>
            <a:prstGeom prst="rect">
              <a:avLst/>
            </a:prstGeom>
            <a:noFill/>
          </p:spPr>
          <p:txBody>
            <a:bodyPr wrap="none" rtlCol="0">
              <a:spAutoFit/>
            </a:bodyPr>
            <a:lstStyle/>
            <a:p>
              <a:pPr algn="l">
                <a:spcAft>
                  <a:spcPts val="1200"/>
                </a:spcAft>
              </a:pPr>
              <a:r>
                <a:rPr lang="en-GB" sz="1400" dirty="0">
                  <a:latin typeface="Arial" panose="020B0604020202020204" pitchFamily="34" charset="0"/>
                  <a:cs typeface="Arial" panose="020B0604020202020204" pitchFamily="34" charset="0"/>
                </a:rPr>
                <a:t>Weight</a:t>
              </a:r>
            </a:p>
          </p:txBody>
        </p:sp>
        <p:cxnSp>
          <p:nvCxnSpPr>
            <p:cNvPr id="5" name="Straight Arrow Connector 4">
              <a:extLst>
                <a:ext uri="{FF2B5EF4-FFF2-40B4-BE49-F238E27FC236}">
                  <a16:creationId xmlns:a16="http://schemas.microsoft.com/office/drawing/2014/main" id="{B79E11FF-4B54-208F-9FF0-3FC3ED29DF53}"/>
                </a:ext>
              </a:extLst>
            </p:cNvPr>
            <p:cNvCxnSpPr>
              <a:cxnSpLocks/>
            </p:cNvCxnSpPr>
            <p:nvPr/>
          </p:nvCxnSpPr>
          <p:spPr>
            <a:xfrm flipH="1" flipV="1">
              <a:off x="5916654" y="2440353"/>
              <a:ext cx="453341" cy="5626"/>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ACDF5BF-9958-7A60-B3A9-6D799A039425}"/>
                </a:ext>
              </a:extLst>
            </p:cNvPr>
            <p:cNvSpPr txBox="1"/>
            <p:nvPr/>
          </p:nvSpPr>
          <p:spPr>
            <a:xfrm>
              <a:off x="5916654" y="2154697"/>
              <a:ext cx="1000595" cy="307777"/>
            </a:xfrm>
            <a:prstGeom prst="rect">
              <a:avLst/>
            </a:prstGeom>
            <a:noFill/>
          </p:spPr>
          <p:txBody>
            <a:bodyPr wrap="none" rtlCol="0">
              <a:spAutoFit/>
            </a:bodyPr>
            <a:lstStyle/>
            <a:p>
              <a:pPr algn="l">
                <a:spcAft>
                  <a:spcPts val="1200"/>
                </a:spcAft>
              </a:pPr>
              <a:r>
                <a:rPr lang="en-GB" sz="1400" dirty="0">
                  <a:latin typeface="Arial" panose="020B0604020202020204" pitchFamily="34" charset="0"/>
                  <a:cs typeface="Arial" panose="020B0604020202020204" pitchFamily="34" charset="0"/>
                </a:rPr>
                <a:t>resistance</a:t>
              </a:r>
            </a:p>
          </p:txBody>
        </p:sp>
        <p:cxnSp>
          <p:nvCxnSpPr>
            <p:cNvPr id="13" name="Straight Arrow Connector 12">
              <a:extLst>
                <a:ext uri="{FF2B5EF4-FFF2-40B4-BE49-F238E27FC236}">
                  <a16:creationId xmlns:a16="http://schemas.microsoft.com/office/drawing/2014/main" id="{70AAF5BA-B85E-D46E-A689-5504823AF691}"/>
                </a:ext>
              </a:extLst>
            </p:cNvPr>
            <p:cNvCxnSpPr>
              <a:cxnSpLocks/>
            </p:cNvCxnSpPr>
            <p:nvPr/>
          </p:nvCxnSpPr>
          <p:spPr>
            <a:xfrm flipV="1">
              <a:off x="4803669" y="2420663"/>
              <a:ext cx="453341" cy="5626"/>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D5ACF55-A4D8-CEE3-FED3-60526708142D}"/>
                </a:ext>
              </a:extLst>
            </p:cNvPr>
            <p:cNvSpPr txBox="1"/>
            <p:nvPr/>
          </p:nvSpPr>
          <p:spPr>
            <a:xfrm>
              <a:off x="4719567" y="2137189"/>
              <a:ext cx="631904" cy="307777"/>
            </a:xfrm>
            <a:prstGeom prst="rect">
              <a:avLst/>
            </a:prstGeom>
            <a:noFill/>
          </p:spPr>
          <p:txBody>
            <a:bodyPr wrap="none" rtlCol="0">
              <a:spAutoFit/>
            </a:bodyPr>
            <a:lstStyle/>
            <a:p>
              <a:pPr algn="l">
                <a:spcAft>
                  <a:spcPts val="1200"/>
                </a:spcAft>
              </a:pPr>
              <a:r>
                <a:rPr lang="en-GB" sz="1400" dirty="0">
                  <a:latin typeface="Arial" panose="020B0604020202020204" pitchFamily="34" charset="0"/>
                  <a:cs typeface="Arial" panose="020B0604020202020204" pitchFamily="34" charset="0"/>
                </a:rPr>
                <a:t>thrust</a:t>
              </a:r>
            </a:p>
          </p:txBody>
        </p:sp>
      </p:grpSp>
      <p:sp>
        <p:nvSpPr>
          <p:cNvPr id="20" name="TextBox 19">
            <a:extLst>
              <a:ext uri="{FF2B5EF4-FFF2-40B4-BE49-F238E27FC236}">
                <a16:creationId xmlns:a16="http://schemas.microsoft.com/office/drawing/2014/main" id="{395F4531-A64F-9D69-3739-22AA172BD47B}"/>
              </a:ext>
            </a:extLst>
          </p:cNvPr>
          <p:cNvSpPr txBox="1"/>
          <p:nvPr/>
        </p:nvSpPr>
        <p:spPr>
          <a:xfrm>
            <a:off x="6073541" y="5492440"/>
            <a:ext cx="2900455" cy="923330"/>
          </a:xfrm>
          <a:prstGeom prst="rect">
            <a:avLst/>
          </a:prstGeom>
          <a:noFill/>
        </p:spPr>
        <p:txBody>
          <a:bodyPr wrap="square" rtlCol="0">
            <a:spAutoFit/>
          </a:bodyPr>
          <a:lstStyle/>
          <a:p>
            <a:pPr algn="l">
              <a:spcAft>
                <a:spcPts val="1200"/>
              </a:spcAft>
            </a:pPr>
            <a:r>
              <a:rPr lang="en-GB" dirty="0">
                <a:latin typeface="Arial" panose="020B0604020202020204" pitchFamily="34" charset="0"/>
                <a:cs typeface="Arial" panose="020B0604020202020204" pitchFamily="34" charset="0"/>
              </a:rPr>
              <a:t>For constant velocity thrust is equal in magnitude to resistance.</a:t>
            </a:r>
          </a:p>
        </p:txBody>
      </p:sp>
      <p:sp>
        <p:nvSpPr>
          <p:cNvPr id="4" name="Freeform: Shape 3">
            <a:extLst>
              <a:ext uri="{FF2B5EF4-FFF2-40B4-BE49-F238E27FC236}">
                <a16:creationId xmlns:a16="http://schemas.microsoft.com/office/drawing/2014/main" id="{B56033BB-5DC3-3D44-B8DB-CA0F4B93962D}"/>
              </a:ext>
            </a:extLst>
          </p:cNvPr>
          <p:cNvSpPr/>
          <p:nvPr/>
        </p:nvSpPr>
        <p:spPr>
          <a:xfrm>
            <a:off x="1791222" y="2691730"/>
            <a:ext cx="5311035" cy="229529"/>
          </a:xfrm>
          <a:custGeom>
            <a:avLst/>
            <a:gdLst>
              <a:gd name="connsiteX0" fmla="*/ 5248405 w 5248405"/>
              <a:gd name="connsiteY0" fmla="*/ 187890 h 200416"/>
              <a:gd name="connsiteX1" fmla="*/ 3958225 w 5248405"/>
              <a:gd name="connsiteY1" fmla="*/ 137786 h 200416"/>
              <a:gd name="connsiteX2" fmla="*/ 1929008 w 5248405"/>
              <a:gd name="connsiteY2" fmla="*/ 125260 h 200416"/>
              <a:gd name="connsiteX3" fmla="*/ 1716066 w 5248405"/>
              <a:gd name="connsiteY3" fmla="*/ 200416 h 200416"/>
              <a:gd name="connsiteX4" fmla="*/ 1127342 w 5248405"/>
              <a:gd name="connsiteY4" fmla="*/ 0 h 200416"/>
              <a:gd name="connsiteX5" fmla="*/ 400833 w 5248405"/>
              <a:gd name="connsiteY5" fmla="*/ 137786 h 200416"/>
              <a:gd name="connsiteX6" fmla="*/ 0 w 5248405"/>
              <a:gd name="connsiteY6" fmla="*/ 137786 h 200416"/>
              <a:gd name="connsiteX0" fmla="*/ 5248405 w 5248405"/>
              <a:gd name="connsiteY0" fmla="*/ 189344 h 201870"/>
              <a:gd name="connsiteX1" fmla="*/ 3958225 w 5248405"/>
              <a:gd name="connsiteY1" fmla="*/ 139240 h 201870"/>
              <a:gd name="connsiteX2" fmla="*/ 1929008 w 5248405"/>
              <a:gd name="connsiteY2" fmla="*/ 126714 h 201870"/>
              <a:gd name="connsiteX3" fmla="*/ 1716066 w 5248405"/>
              <a:gd name="connsiteY3" fmla="*/ 201870 h 201870"/>
              <a:gd name="connsiteX4" fmla="*/ 1127342 w 5248405"/>
              <a:gd name="connsiteY4" fmla="*/ 1454 h 201870"/>
              <a:gd name="connsiteX5" fmla="*/ 400833 w 5248405"/>
              <a:gd name="connsiteY5" fmla="*/ 139240 h 201870"/>
              <a:gd name="connsiteX6" fmla="*/ 0 w 5248405"/>
              <a:gd name="connsiteY6" fmla="*/ 139240 h 201870"/>
              <a:gd name="connsiteX0" fmla="*/ 5248405 w 5248405"/>
              <a:gd name="connsiteY0" fmla="*/ 189344 h 201870"/>
              <a:gd name="connsiteX1" fmla="*/ 3958225 w 5248405"/>
              <a:gd name="connsiteY1" fmla="*/ 139240 h 201870"/>
              <a:gd name="connsiteX2" fmla="*/ 1716066 w 5248405"/>
              <a:gd name="connsiteY2" fmla="*/ 201870 h 201870"/>
              <a:gd name="connsiteX3" fmla="*/ 1127342 w 5248405"/>
              <a:gd name="connsiteY3" fmla="*/ 1454 h 201870"/>
              <a:gd name="connsiteX4" fmla="*/ 400833 w 5248405"/>
              <a:gd name="connsiteY4" fmla="*/ 139240 h 201870"/>
              <a:gd name="connsiteX5" fmla="*/ 0 w 5248405"/>
              <a:gd name="connsiteY5" fmla="*/ 139240 h 201870"/>
              <a:gd name="connsiteX0" fmla="*/ 5248405 w 5248405"/>
              <a:gd name="connsiteY0" fmla="*/ 187890 h 187890"/>
              <a:gd name="connsiteX1" fmla="*/ 3958225 w 5248405"/>
              <a:gd name="connsiteY1" fmla="*/ 137786 h 187890"/>
              <a:gd name="connsiteX2" fmla="*/ 1866378 w 5248405"/>
              <a:gd name="connsiteY2" fmla="*/ 137786 h 187890"/>
              <a:gd name="connsiteX3" fmla="*/ 1127342 w 5248405"/>
              <a:gd name="connsiteY3" fmla="*/ 0 h 187890"/>
              <a:gd name="connsiteX4" fmla="*/ 400833 w 5248405"/>
              <a:gd name="connsiteY4" fmla="*/ 137786 h 187890"/>
              <a:gd name="connsiteX5" fmla="*/ 0 w 5248405"/>
              <a:gd name="connsiteY5" fmla="*/ 137786 h 187890"/>
              <a:gd name="connsiteX0" fmla="*/ 5311035 w 5311035"/>
              <a:gd name="connsiteY0" fmla="*/ 137786 h 137786"/>
              <a:gd name="connsiteX1" fmla="*/ 3958225 w 5311035"/>
              <a:gd name="connsiteY1" fmla="*/ 137786 h 137786"/>
              <a:gd name="connsiteX2" fmla="*/ 1866378 w 5311035"/>
              <a:gd name="connsiteY2" fmla="*/ 137786 h 137786"/>
              <a:gd name="connsiteX3" fmla="*/ 1127342 w 5311035"/>
              <a:gd name="connsiteY3" fmla="*/ 0 h 137786"/>
              <a:gd name="connsiteX4" fmla="*/ 400833 w 5311035"/>
              <a:gd name="connsiteY4" fmla="*/ 137786 h 137786"/>
              <a:gd name="connsiteX5" fmla="*/ 0 w 5311035"/>
              <a:gd name="connsiteY5" fmla="*/ 137786 h 137786"/>
              <a:gd name="connsiteX0" fmla="*/ 5311035 w 5311035"/>
              <a:gd name="connsiteY0" fmla="*/ 139151 h 229781"/>
              <a:gd name="connsiteX1" fmla="*/ 3958225 w 5311035"/>
              <a:gd name="connsiteY1" fmla="*/ 139151 h 229781"/>
              <a:gd name="connsiteX2" fmla="*/ 1866378 w 5311035"/>
              <a:gd name="connsiteY2" fmla="*/ 139151 h 229781"/>
              <a:gd name="connsiteX3" fmla="*/ 1640910 w 5311035"/>
              <a:gd name="connsiteY3" fmla="*/ 226833 h 229781"/>
              <a:gd name="connsiteX4" fmla="*/ 1127342 w 5311035"/>
              <a:gd name="connsiteY4" fmla="*/ 1365 h 229781"/>
              <a:gd name="connsiteX5" fmla="*/ 400833 w 5311035"/>
              <a:gd name="connsiteY5" fmla="*/ 139151 h 229781"/>
              <a:gd name="connsiteX6" fmla="*/ 0 w 5311035"/>
              <a:gd name="connsiteY6" fmla="*/ 139151 h 229781"/>
              <a:gd name="connsiteX0" fmla="*/ 5311035 w 5311035"/>
              <a:gd name="connsiteY0" fmla="*/ 139151 h 228978"/>
              <a:gd name="connsiteX1" fmla="*/ 3958225 w 5311035"/>
              <a:gd name="connsiteY1" fmla="*/ 139151 h 228978"/>
              <a:gd name="connsiteX2" fmla="*/ 2279737 w 5311035"/>
              <a:gd name="connsiteY2" fmla="*/ 89047 h 228978"/>
              <a:gd name="connsiteX3" fmla="*/ 1640910 w 5311035"/>
              <a:gd name="connsiteY3" fmla="*/ 226833 h 228978"/>
              <a:gd name="connsiteX4" fmla="*/ 1127342 w 5311035"/>
              <a:gd name="connsiteY4" fmla="*/ 1365 h 228978"/>
              <a:gd name="connsiteX5" fmla="*/ 400833 w 5311035"/>
              <a:gd name="connsiteY5" fmla="*/ 139151 h 228978"/>
              <a:gd name="connsiteX6" fmla="*/ 0 w 5311035"/>
              <a:gd name="connsiteY6" fmla="*/ 139151 h 228978"/>
              <a:gd name="connsiteX0" fmla="*/ 5311035 w 5311035"/>
              <a:gd name="connsiteY0" fmla="*/ 139151 h 229529"/>
              <a:gd name="connsiteX1" fmla="*/ 3958225 w 5311035"/>
              <a:gd name="connsiteY1" fmla="*/ 139151 h 229529"/>
              <a:gd name="connsiteX2" fmla="*/ 2279737 w 5311035"/>
              <a:gd name="connsiteY2" fmla="*/ 126625 h 229529"/>
              <a:gd name="connsiteX3" fmla="*/ 1640910 w 5311035"/>
              <a:gd name="connsiteY3" fmla="*/ 226833 h 229529"/>
              <a:gd name="connsiteX4" fmla="*/ 1127342 w 5311035"/>
              <a:gd name="connsiteY4" fmla="*/ 1365 h 229529"/>
              <a:gd name="connsiteX5" fmla="*/ 400833 w 5311035"/>
              <a:gd name="connsiteY5" fmla="*/ 139151 h 229529"/>
              <a:gd name="connsiteX6" fmla="*/ 0 w 5311035"/>
              <a:gd name="connsiteY6" fmla="*/ 139151 h 22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1035" h="229529">
                <a:moveTo>
                  <a:pt x="5311035" y="139151"/>
                </a:moveTo>
                <a:lnTo>
                  <a:pt x="3958225" y="139151"/>
                </a:lnTo>
                <a:lnTo>
                  <a:pt x="2279737" y="126625"/>
                </a:lnTo>
                <a:cubicBezTo>
                  <a:pt x="1893518" y="118274"/>
                  <a:pt x="1764083" y="249797"/>
                  <a:pt x="1640910" y="226833"/>
                </a:cubicBezTo>
                <a:cubicBezTo>
                  <a:pt x="1517737" y="203869"/>
                  <a:pt x="1334022" y="15979"/>
                  <a:pt x="1127342" y="1365"/>
                </a:cubicBezTo>
                <a:cubicBezTo>
                  <a:pt x="920662" y="-13249"/>
                  <a:pt x="643003" y="93222"/>
                  <a:pt x="400833" y="139151"/>
                </a:cubicBezTo>
                <a:lnTo>
                  <a:pt x="0" y="139151"/>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45249C9-117B-F4E0-3FA7-536EF4573F95}"/>
              </a:ext>
            </a:extLst>
          </p:cNvPr>
          <p:cNvSpPr/>
          <p:nvPr/>
        </p:nvSpPr>
        <p:spPr>
          <a:xfrm>
            <a:off x="3638952" y="2563078"/>
            <a:ext cx="45719" cy="30394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8223B246-97FA-B44F-F7C0-02C2A0398E68}"/>
              </a:ext>
            </a:extLst>
          </p:cNvPr>
          <p:cNvSpPr/>
          <p:nvPr/>
        </p:nvSpPr>
        <p:spPr>
          <a:xfrm>
            <a:off x="3540622" y="2443157"/>
            <a:ext cx="288098" cy="151555"/>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38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624EB-DF5A-3B87-C777-D094843130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E90281-22C7-2CDC-2073-52BD862B7588}"/>
              </a:ext>
            </a:extLst>
          </p:cNvPr>
          <p:cNvSpPr>
            <a:spLocks noGrp="1"/>
          </p:cNvSpPr>
          <p:nvPr>
            <p:ph type="title"/>
          </p:nvPr>
        </p:nvSpPr>
        <p:spPr/>
        <p:txBody>
          <a:bodyPr/>
          <a:lstStyle/>
          <a:p>
            <a:r>
              <a:rPr lang="en-GB"/>
              <a:t>What is a Resultant force? </a:t>
            </a:r>
          </a:p>
        </p:txBody>
      </p:sp>
      <p:sp>
        <p:nvSpPr>
          <p:cNvPr id="4" name="TextBox 3">
            <a:extLst>
              <a:ext uri="{FF2B5EF4-FFF2-40B4-BE49-F238E27FC236}">
                <a16:creationId xmlns:a16="http://schemas.microsoft.com/office/drawing/2014/main" id="{B80DF981-F831-AD5A-872D-F9B9E71F61D9}"/>
              </a:ext>
            </a:extLst>
          </p:cNvPr>
          <p:cNvSpPr txBox="1"/>
          <p:nvPr/>
        </p:nvSpPr>
        <p:spPr>
          <a:xfrm>
            <a:off x="559236" y="1011189"/>
            <a:ext cx="6880410" cy="523220"/>
          </a:xfrm>
          <a:prstGeom prst="rect">
            <a:avLst/>
          </a:prstGeom>
          <a:solidFill>
            <a:srgbClr val="FFFF99"/>
          </a:solid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The vector sum of all the forces on a body</a:t>
            </a:r>
          </a:p>
        </p:txBody>
      </p:sp>
      <p:sp>
        <p:nvSpPr>
          <p:cNvPr id="11" name="Freeform: Shape 10">
            <a:extLst>
              <a:ext uri="{FF2B5EF4-FFF2-40B4-BE49-F238E27FC236}">
                <a16:creationId xmlns:a16="http://schemas.microsoft.com/office/drawing/2014/main" id="{ECD234FA-F79B-C765-18C6-CCC594FFAB65}"/>
              </a:ext>
            </a:extLst>
          </p:cNvPr>
          <p:cNvSpPr/>
          <p:nvPr/>
        </p:nvSpPr>
        <p:spPr>
          <a:xfrm flipV="1">
            <a:off x="2768600" y="2743200"/>
            <a:ext cx="2019300" cy="330200"/>
          </a:xfrm>
          <a:custGeom>
            <a:avLst/>
            <a:gdLst>
              <a:gd name="connsiteX0" fmla="*/ 0 w 2120900"/>
              <a:gd name="connsiteY0" fmla="*/ 63500 h 889000"/>
              <a:gd name="connsiteX1" fmla="*/ 1587500 w 2120900"/>
              <a:gd name="connsiteY1" fmla="*/ 889000 h 889000"/>
              <a:gd name="connsiteX2" fmla="*/ 2120900 w 2120900"/>
              <a:gd name="connsiteY2" fmla="*/ 889000 h 889000"/>
              <a:gd name="connsiteX3" fmla="*/ 990600 w 2120900"/>
              <a:gd name="connsiteY3" fmla="*/ 0 h 889000"/>
            </a:gdLst>
            <a:ahLst/>
            <a:cxnLst>
              <a:cxn ang="0">
                <a:pos x="connsiteX0" y="connsiteY0"/>
              </a:cxn>
              <a:cxn ang="0">
                <a:pos x="connsiteX1" y="connsiteY1"/>
              </a:cxn>
              <a:cxn ang="0">
                <a:pos x="connsiteX2" y="connsiteY2"/>
              </a:cxn>
              <a:cxn ang="0">
                <a:pos x="connsiteX3" y="connsiteY3"/>
              </a:cxn>
            </a:cxnLst>
            <a:rect l="l" t="t" r="r" b="b"/>
            <a:pathLst>
              <a:path w="2120900" h="889000">
                <a:moveTo>
                  <a:pt x="0" y="63500"/>
                </a:moveTo>
                <a:lnTo>
                  <a:pt x="1587500" y="889000"/>
                </a:lnTo>
                <a:lnTo>
                  <a:pt x="2120900" y="889000"/>
                </a:lnTo>
                <a:lnTo>
                  <a:pt x="9906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FDA6A64A-82C6-A71A-4214-809E7CEF1742}"/>
              </a:ext>
            </a:extLst>
          </p:cNvPr>
          <p:cNvSpPr/>
          <p:nvPr/>
        </p:nvSpPr>
        <p:spPr>
          <a:xfrm>
            <a:off x="1651000" y="2565400"/>
            <a:ext cx="5689600" cy="952500"/>
          </a:xfrm>
          <a:custGeom>
            <a:avLst/>
            <a:gdLst>
              <a:gd name="connsiteX0" fmla="*/ 0 w 5689600"/>
              <a:gd name="connsiteY0" fmla="*/ 736600 h 952500"/>
              <a:gd name="connsiteX1" fmla="*/ 1016000 w 5689600"/>
              <a:gd name="connsiteY1" fmla="*/ 431800 h 952500"/>
              <a:gd name="connsiteX2" fmla="*/ 1879600 w 5689600"/>
              <a:gd name="connsiteY2" fmla="*/ 444500 h 952500"/>
              <a:gd name="connsiteX3" fmla="*/ 2565400 w 5689600"/>
              <a:gd name="connsiteY3" fmla="*/ 622300 h 952500"/>
              <a:gd name="connsiteX4" fmla="*/ 4889500 w 5689600"/>
              <a:gd name="connsiteY4" fmla="*/ 635000 h 952500"/>
              <a:gd name="connsiteX5" fmla="*/ 5168900 w 5689600"/>
              <a:gd name="connsiteY5" fmla="*/ 0 h 952500"/>
              <a:gd name="connsiteX6" fmla="*/ 5689600 w 5689600"/>
              <a:gd name="connsiteY6" fmla="*/ 0 h 952500"/>
              <a:gd name="connsiteX7" fmla="*/ 5689600 w 5689600"/>
              <a:gd name="connsiteY7" fmla="*/ 25400 h 952500"/>
              <a:gd name="connsiteX8" fmla="*/ 5549900 w 5689600"/>
              <a:gd name="connsiteY8" fmla="*/ 38100 h 952500"/>
              <a:gd name="connsiteX9" fmla="*/ 5219700 w 5689600"/>
              <a:gd name="connsiteY9" fmla="*/ 927100 h 952500"/>
              <a:gd name="connsiteX10" fmla="*/ 127000 w 5689600"/>
              <a:gd name="connsiteY10" fmla="*/ 952500 h 952500"/>
              <a:gd name="connsiteX11" fmla="*/ 0 w 5689600"/>
              <a:gd name="connsiteY11" fmla="*/ 889000 h 952500"/>
              <a:gd name="connsiteX12" fmla="*/ 0 w 5689600"/>
              <a:gd name="connsiteY12" fmla="*/ 7366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89600" h="952500">
                <a:moveTo>
                  <a:pt x="0" y="736600"/>
                </a:moveTo>
                <a:lnTo>
                  <a:pt x="1016000" y="431800"/>
                </a:lnTo>
                <a:lnTo>
                  <a:pt x="1879600" y="444500"/>
                </a:lnTo>
                <a:lnTo>
                  <a:pt x="2565400" y="622300"/>
                </a:lnTo>
                <a:lnTo>
                  <a:pt x="4889500" y="635000"/>
                </a:lnTo>
                <a:lnTo>
                  <a:pt x="5168900" y="0"/>
                </a:lnTo>
                <a:lnTo>
                  <a:pt x="5689600" y="0"/>
                </a:lnTo>
                <a:lnTo>
                  <a:pt x="5689600" y="25400"/>
                </a:lnTo>
                <a:lnTo>
                  <a:pt x="5549900" y="38100"/>
                </a:lnTo>
                <a:lnTo>
                  <a:pt x="5219700" y="927100"/>
                </a:lnTo>
                <a:lnTo>
                  <a:pt x="127000" y="952500"/>
                </a:lnTo>
                <a:lnTo>
                  <a:pt x="0" y="889000"/>
                </a:lnTo>
                <a:lnTo>
                  <a:pt x="0" y="73660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2F495227-9F83-EE37-8922-491D1BB92B35}"/>
              </a:ext>
            </a:extLst>
          </p:cNvPr>
          <p:cNvSpPr/>
          <p:nvPr/>
        </p:nvSpPr>
        <p:spPr>
          <a:xfrm>
            <a:off x="2667000" y="3219450"/>
            <a:ext cx="2425700" cy="952500"/>
          </a:xfrm>
          <a:custGeom>
            <a:avLst/>
            <a:gdLst>
              <a:gd name="connsiteX0" fmla="*/ 0 w 2120900"/>
              <a:gd name="connsiteY0" fmla="*/ 63500 h 889000"/>
              <a:gd name="connsiteX1" fmla="*/ 1587500 w 2120900"/>
              <a:gd name="connsiteY1" fmla="*/ 889000 h 889000"/>
              <a:gd name="connsiteX2" fmla="*/ 2120900 w 2120900"/>
              <a:gd name="connsiteY2" fmla="*/ 889000 h 889000"/>
              <a:gd name="connsiteX3" fmla="*/ 990600 w 2120900"/>
              <a:gd name="connsiteY3" fmla="*/ 0 h 889000"/>
            </a:gdLst>
            <a:ahLst/>
            <a:cxnLst>
              <a:cxn ang="0">
                <a:pos x="connsiteX0" y="connsiteY0"/>
              </a:cxn>
              <a:cxn ang="0">
                <a:pos x="connsiteX1" y="connsiteY1"/>
              </a:cxn>
              <a:cxn ang="0">
                <a:pos x="connsiteX2" y="connsiteY2"/>
              </a:cxn>
              <a:cxn ang="0">
                <a:pos x="connsiteX3" y="connsiteY3"/>
              </a:cxn>
            </a:cxnLst>
            <a:rect l="l" t="t" r="r" b="b"/>
            <a:pathLst>
              <a:path w="2120900" h="889000">
                <a:moveTo>
                  <a:pt x="0" y="63500"/>
                </a:moveTo>
                <a:lnTo>
                  <a:pt x="1587500" y="889000"/>
                </a:lnTo>
                <a:lnTo>
                  <a:pt x="2120900" y="889000"/>
                </a:lnTo>
                <a:lnTo>
                  <a:pt x="99060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87A79031-0F25-9AFA-5464-801802AA86CE}"/>
              </a:ext>
            </a:extLst>
          </p:cNvPr>
          <p:cNvSpPr/>
          <p:nvPr/>
        </p:nvSpPr>
        <p:spPr>
          <a:xfrm>
            <a:off x="6254750" y="3308350"/>
            <a:ext cx="857250" cy="209550"/>
          </a:xfrm>
          <a:custGeom>
            <a:avLst/>
            <a:gdLst>
              <a:gd name="connsiteX0" fmla="*/ 0 w 2120900"/>
              <a:gd name="connsiteY0" fmla="*/ 63500 h 889000"/>
              <a:gd name="connsiteX1" fmla="*/ 1587500 w 2120900"/>
              <a:gd name="connsiteY1" fmla="*/ 889000 h 889000"/>
              <a:gd name="connsiteX2" fmla="*/ 2120900 w 2120900"/>
              <a:gd name="connsiteY2" fmla="*/ 889000 h 889000"/>
              <a:gd name="connsiteX3" fmla="*/ 990600 w 2120900"/>
              <a:gd name="connsiteY3" fmla="*/ 0 h 889000"/>
            </a:gdLst>
            <a:ahLst/>
            <a:cxnLst>
              <a:cxn ang="0">
                <a:pos x="connsiteX0" y="connsiteY0"/>
              </a:cxn>
              <a:cxn ang="0">
                <a:pos x="connsiteX1" y="connsiteY1"/>
              </a:cxn>
              <a:cxn ang="0">
                <a:pos x="connsiteX2" y="connsiteY2"/>
              </a:cxn>
              <a:cxn ang="0">
                <a:pos x="connsiteX3" y="connsiteY3"/>
              </a:cxn>
            </a:cxnLst>
            <a:rect l="l" t="t" r="r" b="b"/>
            <a:pathLst>
              <a:path w="2120900" h="889000">
                <a:moveTo>
                  <a:pt x="0" y="63500"/>
                </a:moveTo>
                <a:lnTo>
                  <a:pt x="1587500" y="889000"/>
                </a:lnTo>
                <a:lnTo>
                  <a:pt x="2120900" y="889000"/>
                </a:lnTo>
                <a:lnTo>
                  <a:pt x="99060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EED38885-33B2-2F02-D84A-417937D6C5B9}"/>
              </a:ext>
            </a:extLst>
          </p:cNvPr>
          <p:cNvCxnSpPr/>
          <p:nvPr/>
        </p:nvCxnSpPr>
        <p:spPr>
          <a:xfrm>
            <a:off x="4165600" y="3695700"/>
            <a:ext cx="0" cy="118110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F55C16D-646E-48F6-BD48-865158163537}"/>
              </a:ext>
            </a:extLst>
          </p:cNvPr>
          <p:cNvSpPr txBox="1"/>
          <p:nvPr/>
        </p:nvSpPr>
        <p:spPr>
          <a:xfrm>
            <a:off x="4292600" y="4419600"/>
            <a:ext cx="1297086"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Weight</a:t>
            </a:r>
          </a:p>
        </p:txBody>
      </p:sp>
      <p:sp>
        <p:nvSpPr>
          <p:cNvPr id="19" name="TextBox 18">
            <a:extLst>
              <a:ext uri="{FF2B5EF4-FFF2-40B4-BE49-F238E27FC236}">
                <a16:creationId xmlns:a16="http://schemas.microsoft.com/office/drawing/2014/main" id="{08DEB564-13D4-5A38-7607-C867D3A55E69}"/>
              </a:ext>
            </a:extLst>
          </p:cNvPr>
          <p:cNvSpPr txBox="1"/>
          <p:nvPr/>
        </p:nvSpPr>
        <p:spPr>
          <a:xfrm>
            <a:off x="4074389" y="1907799"/>
            <a:ext cx="66396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Lift</a:t>
            </a:r>
          </a:p>
        </p:txBody>
      </p:sp>
      <p:cxnSp>
        <p:nvCxnSpPr>
          <p:cNvPr id="20" name="Straight Arrow Connector 19">
            <a:extLst>
              <a:ext uri="{FF2B5EF4-FFF2-40B4-BE49-F238E27FC236}">
                <a16:creationId xmlns:a16="http://schemas.microsoft.com/office/drawing/2014/main" id="{74DD135D-E387-D91E-C37E-2101E7DEBA38}"/>
              </a:ext>
            </a:extLst>
          </p:cNvPr>
          <p:cNvCxnSpPr>
            <a:cxnSpLocks/>
          </p:cNvCxnSpPr>
          <p:nvPr/>
        </p:nvCxnSpPr>
        <p:spPr>
          <a:xfrm flipV="1">
            <a:off x="4024841" y="1907799"/>
            <a:ext cx="0" cy="1165601"/>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ABC138F-E86E-9AB8-5A0B-CD2F0AF04303}"/>
              </a:ext>
            </a:extLst>
          </p:cNvPr>
          <p:cNvSpPr txBox="1"/>
          <p:nvPr/>
        </p:nvSpPr>
        <p:spPr>
          <a:xfrm>
            <a:off x="5038006" y="2435995"/>
            <a:ext cx="96532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Drag</a:t>
            </a:r>
          </a:p>
        </p:txBody>
      </p:sp>
      <p:cxnSp>
        <p:nvCxnSpPr>
          <p:cNvPr id="24" name="Straight Arrow Connector 23">
            <a:extLst>
              <a:ext uri="{FF2B5EF4-FFF2-40B4-BE49-F238E27FC236}">
                <a16:creationId xmlns:a16="http://schemas.microsoft.com/office/drawing/2014/main" id="{A0699A48-FC53-1C41-7DF0-D78601A511DB}"/>
              </a:ext>
            </a:extLst>
          </p:cNvPr>
          <p:cNvCxnSpPr>
            <a:cxnSpLocks/>
          </p:cNvCxnSpPr>
          <p:nvPr/>
        </p:nvCxnSpPr>
        <p:spPr>
          <a:xfrm>
            <a:off x="4924958" y="3030096"/>
            <a:ext cx="1552042"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11E62CB-E5A7-34A9-55CA-F418D2E6BA6F}"/>
              </a:ext>
            </a:extLst>
          </p:cNvPr>
          <p:cNvCxnSpPr>
            <a:cxnSpLocks/>
          </p:cNvCxnSpPr>
          <p:nvPr/>
        </p:nvCxnSpPr>
        <p:spPr>
          <a:xfrm flipH="1">
            <a:off x="649118" y="2943913"/>
            <a:ext cx="1612900" cy="3060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4A66BC69-A2E6-3F8A-E852-367F6C5D288D}"/>
              </a:ext>
            </a:extLst>
          </p:cNvPr>
          <p:cNvSpPr txBox="1"/>
          <p:nvPr/>
        </p:nvSpPr>
        <p:spPr>
          <a:xfrm>
            <a:off x="353914" y="2042213"/>
            <a:ext cx="1885453"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Propulsion</a:t>
            </a:r>
          </a:p>
        </p:txBody>
      </p:sp>
      <p:sp>
        <p:nvSpPr>
          <p:cNvPr id="2" name="TextBox 1">
            <a:extLst>
              <a:ext uri="{FF2B5EF4-FFF2-40B4-BE49-F238E27FC236}">
                <a16:creationId xmlns:a16="http://schemas.microsoft.com/office/drawing/2014/main" id="{80BD6377-95B3-1851-CCC2-CC2143CEAB8F}"/>
              </a:ext>
            </a:extLst>
          </p:cNvPr>
          <p:cNvSpPr txBox="1"/>
          <p:nvPr/>
        </p:nvSpPr>
        <p:spPr>
          <a:xfrm>
            <a:off x="469902" y="5232400"/>
            <a:ext cx="8496299"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If the vector sum of all the forces on this plane is 0, what can we say about the motion of the plane? </a:t>
            </a:r>
          </a:p>
        </p:txBody>
      </p:sp>
      <p:sp>
        <p:nvSpPr>
          <p:cNvPr id="5" name="TextBox 4">
            <a:extLst>
              <a:ext uri="{FF2B5EF4-FFF2-40B4-BE49-F238E27FC236}">
                <a16:creationId xmlns:a16="http://schemas.microsoft.com/office/drawing/2014/main" id="{9FE94444-AE14-0F7E-A5D7-7DE153462480}"/>
              </a:ext>
            </a:extLst>
          </p:cNvPr>
          <p:cNvSpPr txBox="1"/>
          <p:nvPr/>
        </p:nvSpPr>
        <p:spPr>
          <a:xfrm>
            <a:off x="649118" y="6214477"/>
            <a:ext cx="5439310" cy="523220"/>
          </a:xfrm>
          <a:prstGeom prst="rect">
            <a:avLst/>
          </a:prstGeom>
          <a:noFill/>
        </p:spPr>
        <p:txBody>
          <a:bodyPr wrap="non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It is travelling at constant velocity</a:t>
            </a:r>
          </a:p>
        </p:txBody>
      </p:sp>
    </p:spTree>
    <p:extLst>
      <p:ext uri="{BB962C8B-B14F-4D97-AF65-F5344CB8AC3E}">
        <p14:creationId xmlns:p14="http://schemas.microsoft.com/office/powerpoint/2010/main" val="168011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7" grpId="0" animBg="1"/>
      <p:bldP spid="9" grpId="0" animBg="1"/>
      <p:bldP spid="15" grpId="0" animBg="1"/>
      <p:bldP spid="18" grpId="0"/>
      <p:bldP spid="19" grpId="0"/>
      <p:bldP spid="23" grpId="0"/>
      <p:bldP spid="31" grpId="0"/>
      <p:bldP spid="2" grpId="0"/>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AF749-10FD-2B93-EDFF-6596C0506A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2CA171-2AB1-722C-38F0-E80AF4544A73}"/>
              </a:ext>
            </a:extLst>
          </p:cNvPr>
          <p:cNvSpPr>
            <a:spLocks noGrp="1"/>
          </p:cNvSpPr>
          <p:nvPr>
            <p:ph type="title"/>
          </p:nvPr>
        </p:nvSpPr>
        <p:spPr/>
        <p:txBody>
          <a:bodyPr>
            <a:normAutofit fontScale="90000"/>
          </a:bodyPr>
          <a:lstStyle/>
          <a:p>
            <a:r>
              <a:rPr lang="en-GB" dirty="0"/>
              <a:t>Example 14: Resultant force </a:t>
            </a:r>
          </a:p>
        </p:txBody>
      </p:sp>
      <p:sp>
        <p:nvSpPr>
          <p:cNvPr id="54" name="Text Placeholder 53">
            <a:extLst>
              <a:ext uri="{FF2B5EF4-FFF2-40B4-BE49-F238E27FC236}">
                <a16:creationId xmlns:a16="http://schemas.microsoft.com/office/drawing/2014/main" id="{72EFCF95-20C0-1403-0C17-261BE3CF5474}"/>
              </a:ext>
            </a:extLst>
          </p:cNvPr>
          <p:cNvSpPr>
            <a:spLocks noGrp="1"/>
          </p:cNvSpPr>
          <p:nvPr>
            <p:ph type="body" sz="quarter" idx="10"/>
          </p:nvPr>
        </p:nvSpPr>
        <p:spPr/>
        <p:txBody>
          <a:bodyPr/>
          <a:lstStyle/>
          <a:p>
            <a:r>
              <a:rPr lang="en-GB"/>
              <a:t>What is the </a:t>
            </a:r>
            <a:r>
              <a:rPr lang="en-GB">
                <a:latin typeface="Arial" panose="020B0604020202020204" pitchFamily="34" charset="0"/>
                <a:cs typeface="Arial" panose="020B0604020202020204" pitchFamily="34" charset="0"/>
              </a:rPr>
              <a:t>resultant force on this object?</a:t>
            </a:r>
            <a:endParaRPr lang="en-GB"/>
          </a:p>
        </p:txBody>
      </p:sp>
      <p:sp>
        <p:nvSpPr>
          <p:cNvPr id="42" name="Rectangle 41">
            <a:extLst>
              <a:ext uri="{FF2B5EF4-FFF2-40B4-BE49-F238E27FC236}">
                <a16:creationId xmlns:a16="http://schemas.microsoft.com/office/drawing/2014/main" id="{021DF175-40AB-CAB0-634B-BD390929E5EA}"/>
              </a:ext>
            </a:extLst>
          </p:cNvPr>
          <p:cNvSpPr/>
          <p:nvPr/>
        </p:nvSpPr>
        <p:spPr>
          <a:xfrm>
            <a:off x="3213100" y="1612900"/>
            <a:ext cx="977900" cy="71120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Arrow Connector 43">
            <a:extLst>
              <a:ext uri="{FF2B5EF4-FFF2-40B4-BE49-F238E27FC236}">
                <a16:creationId xmlns:a16="http://schemas.microsoft.com/office/drawing/2014/main" id="{DB45497F-EF17-85EB-C60D-80EA5992BD21}"/>
              </a:ext>
            </a:extLst>
          </p:cNvPr>
          <p:cNvCxnSpPr/>
          <p:nvPr/>
        </p:nvCxnSpPr>
        <p:spPr>
          <a:xfrm>
            <a:off x="4191000" y="1689100"/>
            <a:ext cx="23241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ADB83CC5-F034-3369-23A9-C480500F0C92}"/>
              </a:ext>
            </a:extLst>
          </p:cNvPr>
          <p:cNvCxnSpPr>
            <a:cxnSpLocks/>
          </p:cNvCxnSpPr>
          <p:nvPr/>
        </p:nvCxnSpPr>
        <p:spPr>
          <a:xfrm>
            <a:off x="4191000" y="2260600"/>
            <a:ext cx="18288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3952414-762C-8B99-10A5-00135B50D706}"/>
              </a:ext>
            </a:extLst>
          </p:cNvPr>
          <p:cNvCxnSpPr>
            <a:cxnSpLocks/>
          </p:cNvCxnSpPr>
          <p:nvPr/>
        </p:nvCxnSpPr>
        <p:spPr>
          <a:xfrm flipH="1">
            <a:off x="1727200" y="1955800"/>
            <a:ext cx="14859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49B4065-4277-7BAA-E33D-AA5D58A61806}"/>
              </a:ext>
            </a:extLst>
          </p:cNvPr>
          <p:cNvSpPr txBox="1"/>
          <p:nvPr/>
        </p:nvSpPr>
        <p:spPr>
          <a:xfrm>
            <a:off x="4914900" y="1190021"/>
            <a:ext cx="74411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5 N</a:t>
            </a:r>
          </a:p>
        </p:txBody>
      </p:sp>
      <p:sp>
        <p:nvSpPr>
          <p:cNvPr id="51" name="TextBox 50">
            <a:extLst>
              <a:ext uri="{FF2B5EF4-FFF2-40B4-BE49-F238E27FC236}">
                <a16:creationId xmlns:a16="http://schemas.microsoft.com/office/drawing/2014/main" id="{706B52DB-5AE3-25BC-A056-5F9868A697F6}"/>
              </a:ext>
            </a:extLst>
          </p:cNvPr>
          <p:cNvSpPr txBox="1"/>
          <p:nvPr/>
        </p:nvSpPr>
        <p:spPr>
          <a:xfrm>
            <a:off x="4846536" y="1800880"/>
            <a:ext cx="74411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4 N</a:t>
            </a:r>
          </a:p>
        </p:txBody>
      </p:sp>
      <p:sp>
        <p:nvSpPr>
          <p:cNvPr id="52" name="TextBox 51">
            <a:extLst>
              <a:ext uri="{FF2B5EF4-FFF2-40B4-BE49-F238E27FC236}">
                <a16:creationId xmlns:a16="http://schemas.microsoft.com/office/drawing/2014/main" id="{3B2C4C84-5A6F-1627-AFEE-3186C553CCD7}"/>
              </a:ext>
            </a:extLst>
          </p:cNvPr>
          <p:cNvSpPr txBox="1"/>
          <p:nvPr/>
        </p:nvSpPr>
        <p:spPr>
          <a:xfrm>
            <a:off x="1980036" y="1391961"/>
            <a:ext cx="74411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3 N</a:t>
            </a:r>
          </a:p>
        </p:txBody>
      </p:sp>
      <p:sp>
        <p:nvSpPr>
          <p:cNvPr id="55" name="TextBox 54">
            <a:extLst>
              <a:ext uri="{FF2B5EF4-FFF2-40B4-BE49-F238E27FC236}">
                <a16:creationId xmlns:a16="http://schemas.microsoft.com/office/drawing/2014/main" id="{CE55BC8F-F13C-C5B8-C2D2-1AB6DCDA4DF8}"/>
              </a:ext>
            </a:extLst>
          </p:cNvPr>
          <p:cNvSpPr txBox="1"/>
          <p:nvPr/>
        </p:nvSpPr>
        <p:spPr>
          <a:xfrm>
            <a:off x="1193800" y="3251200"/>
            <a:ext cx="7556500"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Resultant force = 5 + 4 – 3 = 6 N to the right</a:t>
            </a:r>
          </a:p>
        </p:txBody>
      </p:sp>
    </p:spTree>
    <p:extLst>
      <p:ext uri="{BB962C8B-B14F-4D97-AF65-F5344CB8AC3E}">
        <p14:creationId xmlns:p14="http://schemas.microsoft.com/office/powerpoint/2010/main" val="236337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624EB-DF5A-3B87-C777-D0948431301E}"/>
            </a:ext>
          </a:extLst>
        </p:cNvPr>
        <p:cNvGrpSpPr/>
        <p:nvPr/>
      </p:nvGrpSpPr>
      <p:grpSpPr>
        <a:xfrm>
          <a:off x="0" y="0"/>
          <a:ext cx="0" cy="0"/>
          <a:chOff x="0" y="0"/>
          <a:chExt cx="0" cy="0"/>
        </a:xfrm>
      </p:grpSpPr>
      <p:pic>
        <p:nvPicPr>
          <p:cNvPr id="27" name="Picture 26">
            <a:extLst>
              <a:ext uri="{FF2B5EF4-FFF2-40B4-BE49-F238E27FC236}">
                <a16:creationId xmlns:a16="http://schemas.microsoft.com/office/drawing/2014/main" id="{B9E640AD-0D90-A0E8-6FEA-BCBD50F4BFA9}"/>
              </a:ext>
            </a:extLst>
          </p:cNvPr>
          <p:cNvPicPr>
            <a:picLocks noChangeAspect="1"/>
          </p:cNvPicPr>
          <p:nvPr/>
        </p:nvPicPr>
        <p:blipFill>
          <a:blip r:embed="rId2"/>
          <a:srcRect b="37073"/>
          <a:stretch>
            <a:fillRect/>
          </a:stretch>
        </p:blipFill>
        <p:spPr>
          <a:xfrm>
            <a:off x="122292" y="961429"/>
            <a:ext cx="8899415" cy="5600182"/>
          </a:xfrm>
          <a:prstGeom prst="rect">
            <a:avLst/>
          </a:prstGeom>
        </p:spPr>
      </p:pic>
      <p:sp>
        <p:nvSpPr>
          <p:cNvPr id="3" name="Title 2">
            <a:extLst>
              <a:ext uri="{FF2B5EF4-FFF2-40B4-BE49-F238E27FC236}">
                <a16:creationId xmlns:a16="http://schemas.microsoft.com/office/drawing/2014/main" id="{39E90281-22C7-2CDC-2073-52BD862B7588}"/>
              </a:ext>
            </a:extLst>
          </p:cNvPr>
          <p:cNvSpPr>
            <a:spLocks noGrp="1"/>
          </p:cNvSpPr>
          <p:nvPr>
            <p:ph type="title"/>
          </p:nvPr>
        </p:nvSpPr>
        <p:spPr/>
        <p:txBody>
          <a:bodyPr>
            <a:normAutofit fontScale="90000"/>
          </a:bodyPr>
          <a:lstStyle/>
          <a:p>
            <a:r>
              <a:rPr lang="en-GB" dirty="0"/>
              <a:t>Example 15: (higher)</a:t>
            </a:r>
          </a:p>
        </p:txBody>
      </p:sp>
      <p:sp>
        <p:nvSpPr>
          <p:cNvPr id="2" name="Text Placeholder 1">
            <a:extLst>
              <a:ext uri="{FF2B5EF4-FFF2-40B4-BE49-F238E27FC236}">
                <a16:creationId xmlns:a16="http://schemas.microsoft.com/office/drawing/2014/main" id="{C512F07B-F246-F702-B8C8-1C0960C226CE}"/>
              </a:ext>
            </a:extLst>
          </p:cNvPr>
          <p:cNvSpPr>
            <a:spLocks noGrp="1"/>
          </p:cNvSpPr>
          <p:nvPr>
            <p:ph type="body" sz="quarter" idx="10"/>
          </p:nvPr>
        </p:nvSpPr>
        <p:spPr>
          <a:xfrm>
            <a:off x="122292" y="461664"/>
            <a:ext cx="8899415" cy="480131"/>
          </a:xfrm>
        </p:spPr>
        <p:txBody>
          <a:bodyPr/>
          <a:lstStyle/>
          <a:p>
            <a:r>
              <a:rPr lang="en-GB">
                <a:latin typeface="Arial" panose="020B0604020202020204" pitchFamily="34" charset="0"/>
                <a:cs typeface="Arial" panose="020B0604020202020204" pitchFamily="34" charset="0"/>
              </a:rPr>
              <a:t>Draw the resultant force on this trolly?</a:t>
            </a:r>
          </a:p>
        </p:txBody>
      </p:sp>
      <p:grpSp>
        <p:nvGrpSpPr>
          <p:cNvPr id="5" name="Group 4">
            <a:extLst>
              <a:ext uri="{FF2B5EF4-FFF2-40B4-BE49-F238E27FC236}">
                <a16:creationId xmlns:a16="http://schemas.microsoft.com/office/drawing/2014/main" id="{7B994CA5-5AB4-354D-929E-FE3F8F0A8FBF}"/>
              </a:ext>
            </a:extLst>
          </p:cNvPr>
          <p:cNvGrpSpPr/>
          <p:nvPr/>
        </p:nvGrpSpPr>
        <p:grpSpPr>
          <a:xfrm>
            <a:off x="607495" y="1360240"/>
            <a:ext cx="3269117" cy="4989760"/>
            <a:chOff x="1061583" y="1245297"/>
            <a:chExt cx="1689100" cy="2578128"/>
          </a:xfrm>
        </p:grpSpPr>
        <p:cxnSp>
          <p:nvCxnSpPr>
            <p:cNvPr id="6" name="Straight Connector 5">
              <a:extLst>
                <a:ext uri="{FF2B5EF4-FFF2-40B4-BE49-F238E27FC236}">
                  <a16:creationId xmlns:a16="http://schemas.microsoft.com/office/drawing/2014/main" id="{15B67E06-4932-F29C-EB0B-CFAB9A5740CF}"/>
                </a:ext>
              </a:extLst>
            </p:cNvPr>
            <p:cNvCxnSpPr/>
            <p:nvPr/>
          </p:nvCxnSpPr>
          <p:spPr>
            <a:xfrm>
              <a:off x="1061583" y="1536454"/>
              <a:ext cx="1689100" cy="160020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F4E0FBE7-162B-C8CB-5B32-E04047DB13AE}"/>
                </a:ext>
              </a:extLst>
            </p:cNvPr>
            <p:cNvGrpSpPr/>
            <p:nvPr/>
          </p:nvGrpSpPr>
          <p:grpSpPr>
            <a:xfrm rot="2530995">
              <a:off x="1584384" y="1964375"/>
              <a:ext cx="512094" cy="250728"/>
              <a:chOff x="5054316" y="1802884"/>
              <a:chExt cx="1148316" cy="562231"/>
            </a:xfrm>
          </p:grpSpPr>
          <p:sp>
            <p:nvSpPr>
              <p:cNvPr id="10" name="Rectangle 9">
                <a:extLst>
                  <a:ext uri="{FF2B5EF4-FFF2-40B4-BE49-F238E27FC236}">
                    <a16:creationId xmlns:a16="http://schemas.microsoft.com/office/drawing/2014/main" id="{7FB70E47-BA8B-BA85-5689-0E16F8FE1B2E}"/>
                  </a:ext>
                </a:extLst>
              </p:cNvPr>
              <p:cNvSpPr/>
              <p:nvPr/>
            </p:nvSpPr>
            <p:spPr>
              <a:xfrm rot="60000">
                <a:off x="5054316" y="1802884"/>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a:extLst>
                  <a:ext uri="{FF2B5EF4-FFF2-40B4-BE49-F238E27FC236}">
                    <a16:creationId xmlns:a16="http://schemas.microsoft.com/office/drawing/2014/main" id="{07D1001B-FA22-EE7C-4290-5E0BDED1FDBB}"/>
                  </a:ext>
                </a:extLst>
              </p:cNvPr>
              <p:cNvSpPr/>
              <p:nvPr/>
            </p:nvSpPr>
            <p:spPr>
              <a:xfrm>
                <a:off x="5102128" y="2100794"/>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a:extLst>
                  <a:ext uri="{FF2B5EF4-FFF2-40B4-BE49-F238E27FC236}">
                    <a16:creationId xmlns:a16="http://schemas.microsoft.com/office/drawing/2014/main" id="{1C7031B8-CB9A-B1FA-82BE-984CC6A75C6A}"/>
                  </a:ext>
                </a:extLst>
              </p:cNvPr>
              <p:cNvSpPr/>
              <p:nvPr/>
            </p:nvSpPr>
            <p:spPr>
              <a:xfrm>
                <a:off x="5915221" y="2126142"/>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cxnSp>
          <p:nvCxnSpPr>
            <p:cNvPr id="14" name="Straight Arrow Connector 13">
              <a:extLst>
                <a:ext uri="{FF2B5EF4-FFF2-40B4-BE49-F238E27FC236}">
                  <a16:creationId xmlns:a16="http://schemas.microsoft.com/office/drawing/2014/main" id="{2C975E51-28F2-8007-3F5B-CE331A01D50B}"/>
                </a:ext>
              </a:extLst>
            </p:cNvPr>
            <p:cNvCxnSpPr>
              <a:cxnSpLocks/>
            </p:cNvCxnSpPr>
            <p:nvPr/>
          </p:nvCxnSpPr>
          <p:spPr>
            <a:xfrm flipV="1">
              <a:off x="1849046" y="1245297"/>
              <a:ext cx="829509" cy="84398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FF654D0-6570-9083-5BAE-A8E39A74B349}"/>
                </a:ext>
              </a:extLst>
            </p:cNvPr>
            <p:cNvCxnSpPr>
              <a:cxnSpLocks/>
            </p:cNvCxnSpPr>
            <p:nvPr/>
          </p:nvCxnSpPr>
          <p:spPr>
            <a:xfrm>
              <a:off x="1845528" y="2084690"/>
              <a:ext cx="0" cy="173873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49360780-508A-9873-F38B-F8BB7304909F}"/>
                </a:ext>
              </a:extLst>
            </p:cNvPr>
            <p:cNvSpPr txBox="1"/>
            <p:nvPr/>
          </p:nvSpPr>
          <p:spPr>
            <a:xfrm>
              <a:off x="1468582" y="2885076"/>
              <a:ext cx="301007" cy="270339"/>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W</a:t>
              </a:r>
            </a:p>
          </p:txBody>
        </p:sp>
        <p:sp>
          <p:nvSpPr>
            <p:cNvPr id="30" name="TextBox 29">
              <a:extLst>
                <a:ext uri="{FF2B5EF4-FFF2-40B4-BE49-F238E27FC236}">
                  <a16:creationId xmlns:a16="http://schemas.microsoft.com/office/drawing/2014/main" id="{07AB8616-8ED2-975B-D50B-90CF115362AC}"/>
                </a:ext>
              </a:extLst>
            </p:cNvPr>
            <p:cNvSpPr txBox="1"/>
            <p:nvPr/>
          </p:nvSpPr>
          <p:spPr>
            <a:xfrm>
              <a:off x="1997661" y="1389434"/>
              <a:ext cx="313897" cy="270339"/>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N</a:t>
              </a:r>
            </a:p>
          </p:txBody>
        </p:sp>
      </p:grpSp>
      <p:sp>
        <p:nvSpPr>
          <p:cNvPr id="41" name="TextBox 40">
            <a:extLst>
              <a:ext uri="{FF2B5EF4-FFF2-40B4-BE49-F238E27FC236}">
                <a16:creationId xmlns:a16="http://schemas.microsoft.com/office/drawing/2014/main" id="{5040C191-805E-1293-1759-CC4415BC3435}"/>
              </a:ext>
            </a:extLst>
          </p:cNvPr>
          <p:cNvSpPr txBox="1"/>
          <p:nvPr/>
        </p:nvSpPr>
        <p:spPr>
          <a:xfrm>
            <a:off x="3132940" y="5326032"/>
            <a:ext cx="2399571" cy="1384995"/>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use the parallelogram rule</a:t>
            </a:r>
          </a:p>
        </p:txBody>
      </p:sp>
      <p:grpSp>
        <p:nvGrpSpPr>
          <p:cNvPr id="7" name="Group 6">
            <a:extLst>
              <a:ext uri="{FF2B5EF4-FFF2-40B4-BE49-F238E27FC236}">
                <a16:creationId xmlns:a16="http://schemas.microsoft.com/office/drawing/2014/main" id="{A74BCE7B-FD12-0E96-5510-A7B1676C4CC5}"/>
              </a:ext>
            </a:extLst>
          </p:cNvPr>
          <p:cNvGrpSpPr/>
          <p:nvPr/>
        </p:nvGrpSpPr>
        <p:grpSpPr>
          <a:xfrm>
            <a:off x="4744802" y="1295149"/>
            <a:ext cx="3174125" cy="5054849"/>
            <a:chOff x="1061583" y="1208857"/>
            <a:chExt cx="1640019" cy="2611759"/>
          </a:xfrm>
        </p:grpSpPr>
        <p:cxnSp>
          <p:nvCxnSpPr>
            <p:cNvPr id="9" name="Straight Connector 8">
              <a:extLst>
                <a:ext uri="{FF2B5EF4-FFF2-40B4-BE49-F238E27FC236}">
                  <a16:creationId xmlns:a16="http://schemas.microsoft.com/office/drawing/2014/main" id="{B33F6D66-E469-3CF5-45F9-F6E7337DA235}"/>
                </a:ext>
              </a:extLst>
            </p:cNvPr>
            <p:cNvCxnSpPr>
              <a:cxnSpLocks/>
            </p:cNvCxnSpPr>
            <p:nvPr/>
          </p:nvCxnSpPr>
          <p:spPr>
            <a:xfrm>
              <a:off x="1061583" y="1516768"/>
              <a:ext cx="1640019" cy="159739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4E820DE3-B969-FC2D-FD25-40939B3F143B}"/>
                </a:ext>
              </a:extLst>
            </p:cNvPr>
            <p:cNvGrpSpPr/>
            <p:nvPr/>
          </p:nvGrpSpPr>
          <p:grpSpPr>
            <a:xfrm rot="2530995">
              <a:off x="1584384" y="1964375"/>
              <a:ext cx="512094" cy="250728"/>
              <a:chOff x="5054316" y="1802884"/>
              <a:chExt cx="1148316" cy="562231"/>
            </a:xfrm>
          </p:grpSpPr>
          <p:sp>
            <p:nvSpPr>
              <p:cNvPr id="23" name="Rectangle 22">
                <a:extLst>
                  <a:ext uri="{FF2B5EF4-FFF2-40B4-BE49-F238E27FC236}">
                    <a16:creationId xmlns:a16="http://schemas.microsoft.com/office/drawing/2014/main" id="{DA6AA6E9-EF31-B6F2-B720-084BEC66C7DF}"/>
                  </a:ext>
                </a:extLst>
              </p:cNvPr>
              <p:cNvSpPr/>
              <p:nvPr/>
            </p:nvSpPr>
            <p:spPr>
              <a:xfrm rot="60000">
                <a:off x="5054316" y="1802884"/>
                <a:ext cx="1148316" cy="47847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a:extLst>
                  <a:ext uri="{FF2B5EF4-FFF2-40B4-BE49-F238E27FC236}">
                    <a16:creationId xmlns:a16="http://schemas.microsoft.com/office/drawing/2014/main" id="{2952BE31-2DA1-4411-C894-E7B1E652CEC2}"/>
                  </a:ext>
                </a:extLst>
              </p:cNvPr>
              <p:cNvSpPr/>
              <p:nvPr/>
            </p:nvSpPr>
            <p:spPr>
              <a:xfrm>
                <a:off x="5102128" y="2100794"/>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a:extLst>
                  <a:ext uri="{FF2B5EF4-FFF2-40B4-BE49-F238E27FC236}">
                    <a16:creationId xmlns:a16="http://schemas.microsoft.com/office/drawing/2014/main" id="{E6C13490-F11C-0E8B-3A60-8000FE059E87}"/>
                  </a:ext>
                </a:extLst>
              </p:cNvPr>
              <p:cNvSpPr/>
              <p:nvPr/>
            </p:nvSpPr>
            <p:spPr>
              <a:xfrm>
                <a:off x="5915221" y="2126142"/>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cxnSp>
          <p:nvCxnSpPr>
            <p:cNvPr id="15" name="Straight Arrow Connector 14">
              <a:extLst>
                <a:ext uri="{FF2B5EF4-FFF2-40B4-BE49-F238E27FC236}">
                  <a16:creationId xmlns:a16="http://schemas.microsoft.com/office/drawing/2014/main" id="{86D42E51-3937-D3CB-AF73-C0B077D3E878}"/>
                </a:ext>
              </a:extLst>
            </p:cNvPr>
            <p:cNvCxnSpPr>
              <a:cxnSpLocks/>
            </p:cNvCxnSpPr>
            <p:nvPr/>
          </p:nvCxnSpPr>
          <p:spPr>
            <a:xfrm flipV="1">
              <a:off x="1842884" y="1208857"/>
              <a:ext cx="858718" cy="88652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342F2F6-1F70-811B-94FE-A2BDD0CDAD05}"/>
                </a:ext>
              </a:extLst>
            </p:cNvPr>
            <p:cNvCxnSpPr>
              <a:cxnSpLocks/>
            </p:cNvCxnSpPr>
            <p:nvPr/>
          </p:nvCxnSpPr>
          <p:spPr>
            <a:xfrm>
              <a:off x="1845528" y="2084690"/>
              <a:ext cx="0" cy="1735926"/>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271CD2A-CEFB-5BEB-B47A-CE827C387BDD}"/>
                </a:ext>
              </a:extLst>
            </p:cNvPr>
            <p:cNvSpPr txBox="1"/>
            <p:nvPr/>
          </p:nvSpPr>
          <p:spPr>
            <a:xfrm>
              <a:off x="1468582" y="2983504"/>
              <a:ext cx="301007" cy="270339"/>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W</a:t>
              </a:r>
            </a:p>
          </p:txBody>
        </p:sp>
        <p:sp>
          <p:nvSpPr>
            <p:cNvPr id="18" name="TextBox 17">
              <a:extLst>
                <a:ext uri="{FF2B5EF4-FFF2-40B4-BE49-F238E27FC236}">
                  <a16:creationId xmlns:a16="http://schemas.microsoft.com/office/drawing/2014/main" id="{6881F0EF-AB0E-D148-9030-6ED49EC2DB7A}"/>
                </a:ext>
              </a:extLst>
            </p:cNvPr>
            <p:cNvSpPr txBox="1"/>
            <p:nvPr/>
          </p:nvSpPr>
          <p:spPr>
            <a:xfrm>
              <a:off x="2032304" y="1369973"/>
              <a:ext cx="279254" cy="270339"/>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N</a:t>
              </a:r>
            </a:p>
          </p:txBody>
        </p:sp>
        <p:cxnSp>
          <p:nvCxnSpPr>
            <p:cNvPr id="19" name="Straight Arrow Connector 18">
              <a:extLst>
                <a:ext uri="{FF2B5EF4-FFF2-40B4-BE49-F238E27FC236}">
                  <a16:creationId xmlns:a16="http://schemas.microsoft.com/office/drawing/2014/main" id="{4462721D-AE6D-F018-8D3C-7EC75ED5EBBE}"/>
                </a:ext>
              </a:extLst>
            </p:cNvPr>
            <p:cNvCxnSpPr>
              <a:cxnSpLocks/>
            </p:cNvCxnSpPr>
            <p:nvPr/>
          </p:nvCxnSpPr>
          <p:spPr>
            <a:xfrm>
              <a:off x="1830146" y="2086472"/>
              <a:ext cx="871456" cy="85289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66951A3-19A6-560F-C894-CA95E92113BB}"/>
                </a:ext>
              </a:extLst>
            </p:cNvPr>
            <p:cNvCxnSpPr>
              <a:cxnSpLocks/>
            </p:cNvCxnSpPr>
            <p:nvPr/>
          </p:nvCxnSpPr>
          <p:spPr>
            <a:xfrm>
              <a:off x="2701602" y="1242488"/>
              <a:ext cx="0" cy="1684152"/>
            </a:xfrm>
            <a:prstGeom prst="line">
              <a:avLst/>
            </a:prstGeom>
            <a:ln w="28575">
              <a:solidFill>
                <a:srgbClr val="FF0000"/>
              </a:solidFill>
              <a:prstDash val="lgDash"/>
              <a:tailEnd type="none" w="med" len="lg"/>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8DC71DA-5DBF-A151-6DD1-8371154ACBC1}"/>
                </a:ext>
              </a:extLst>
            </p:cNvPr>
            <p:cNvCxnSpPr>
              <a:cxnSpLocks/>
            </p:cNvCxnSpPr>
            <p:nvPr/>
          </p:nvCxnSpPr>
          <p:spPr>
            <a:xfrm flipH="1">
              <a:off x="1860910" y="2926640"/>
              <a:ext cx="828203" cy="852893"/>
            </a:xfrm>
            <a:prstGeom prst="line">
              <a:avLst/>
            </a:prstGeom>
            <a:ln w="28575">
              <a:solidFill>
                <a:srgbClr val="FF0000"/>
              </a:solidFill>
              <a:prstDash val="lgDash"/>
              <a:tailEnd type="non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9009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a:extLst>
              <a:ext uri="{FF2B5EF4-FFF2-40B4-BE49-F238E27FC236}">
                <a16:creationId xmlns:a16="http://schemas.microsoft.com/office/drawing/2014/main" id="{2C874E33-DAC0-EC1F-8514-7E0F44A69E53}"/>
              </a:ext>
            </a:extLst>
          </p:cNvPr>
          <p:cNvSpPr txBox="1">
            <a:spLocks noChangeArrowheads="1"/>
          </p:cNvSpPr>
          <p:nvPr/>
        </p:nvSpPr>
        <p:spPr bwMode="auto">
          <a:xfrm>
            <a:off x="575767" y="1086359"/>
            <a:ext cx="33478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2800" dirty="0"/>
              <a:t>Only an </a:t>
            </a:r>
            <a:r>
              <a:rPr lang="en-IE" altLang="en-US" sz="2800" b="1" dirty="0"/>
              <a:t>External Force</a:t>
            </a:r>
            <a:r>
              <a:rPr lang="en-IE" altLang="en-US" sz="2800" dirty="0"/>
              <a:t> can cause the velocity of an object to change. </a:t>
            </a:r>
          </a:p>
        </p:txBody>
      </p:sp>
      <p:sp>
        <p:nvSpPr>
          <p:cNvPr id="6" name="TextBox 5">
            <a:extLst>
              <a:ext uri="{FF2B5EF4-FFF2-40B4-BE49-F238E27FC236}">
                <a16:creationId xmlns:a16="http://schemas.microsoft.com/office/drawing/2014/main" id="{91726527-9CA2-9B72-AE1E-49D693C3C93A}"/>
              </a:ext>
            </a:extLst>
          </p:cNvPr>
          <p:cNvSpPr txBox="1"/>
          <p:nvPr/>
        </p:nvSpPr>
        <p:spPr>
          <a:xfrm>
            <a:off x="4101604" y="1254947"/>
            <a:ext cx="2592288" cy="1815882"/>
          </a:xfrm>
          <a:prstGeom prst="rect">
            <a:avLst/>
          </a:prstGeom>
          <a:noFill/>
        </p:spPr>
        <p:txBody>
          <a:bodyPr wrap="square" rtlCol="0">
            <a:spAutoFit/>
          </a:bodyPr>
          <a:lstStyle/>
          <a:p>
            <a:pPr algn="l"/>
            <a:r>
              <a:rPr lang="en-IE" sz="2800" dirty="0"/>
              <a:t>A falling object experiences an external force of gravity.</a:t>
            </a:r>
          </a:p>
        </p:txBody>
      </p:sp>
      <p:sp>
        <p:nvSpPr>
          <p:cNvPr id="8" name="TextBox 7">
            <a:extLst>
              <a:ext uri="{FF2B5EF4-FFF2-40B4-BE49-F238E27FC236}">
                <a16:creationId xmlns:a16="http://schemas.microsoft.com/office/drawing/2014/main" id="{3E1222D2-57AC-F14D-7144-C8549F7EED31}"/>
              </a:ext>
            </a:extLst>
          </p:cNvPr>
          <p:cNvSpPr txBox="1"/>
          <p:nvPr/>
        </p:nvSpPr>
        <p:spPr>
          <a:xfrm>
            <a:off x="5195339" y="3992576"/>
            <a:ext cx="2592288" cy="2246769"/>
          </a:xfrm>
          <a:prstGeom prst="rect">
            <a:avLst/>
          </a:prstGeom>
          <a:noFill/>
        </p:spPr>
        <p:txBody>
          <a:bodyPr wrap="square" rtlCol="0">
            <a:spAutoFit/>
          </a:bodyPr>
          <a:lstStyle/>
          <a:p>
            <a:pPr algn="l"/>
            <a:r>
              <a:rPr lang="en-IE" sz="2800" dirty="0"/>
              <a:t>The internal force created by this spring cannot move the trolley.</a:t>
            </a:r>
          </a:p>
        </p:txBody>
      </p:sp>
      <p:sp>
        <p:nvSpPr>
          <p:cNvPr id="2" name="Oval 1">
            <a:extLst>
              <a:ext uri="{FF2B5EF4-FFF2-40B4-BE49-F238E27FC236}">
                <a16:creationId xmlns:a16="http://schemas.microsoft.com/office/drawing/2014/main" id="{BF50F123-920E-0577-5826-742FA52857AC}"/>
              </a:ext>
            </a:extLst>
          </p:cNvPr>
          <p:cNvSpPr/>
          <p:nvPr/>
        </p:nvSpPr>
        <p:spPr>
          <a:xfrm>
            <a:off x="7557988" y="1913522"/>
            <a:ext cx="498732" cy="4987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9" name="Freeform: Shape 8">
            <a:extLst>
              <a:ext uri="{FF2B5EF4-FFF2-40B4-BE49-F238E27FC236}">
                <a16:creationId xmlns:a16="http://schemas.microsoft.com/office/drawing/2014/main" id="{46E38C27-C8C9-24F5-99AD-44439288642A}"/>
              </a:ext>
            </a:extLst>
          </p:cNvPr>
          <p:cNvSpPr/>
          <p:nvPr/>
        </p:nvSpPr>
        <p:spPr>
          <a:xfrm>
            <a:off x="7607391" y="1808490"/>
            <a:ext cx="399926" cy="74285"/>
          </a:xfrm>
          <a:custGeom>
            <a:avLst/>
            <a:gdLst>
              <a:gd name="connsiteX0" fmla="*/ 197899 w 395799"/>
              <a:gd name="connsiteY0" fmla="*/ 0 h 105032"/>
              <a:gd name="connsiteX1" fmla="*/ 374228 w 395799"/>
              <a:gd name="connsiteY1" fmla="*/ 73038 h 105032"/>
              <a:gd name="connsiteX2" fmla="*/ 395799 w 395799"/>
              <a:gd name="connsiteY2" fmla="*/ 105032 h 105032"/>
              <a:gd name="connsiteX3" fmla="*/ 0 w 395799"/>
              <a:gd name="connsiteY3" fmla="*/ 105032 h 105032"/>
              <a:gd name="connsiteX4" fmla="*/ 21571 w 395799"/>
              <a:gd name="connsiteY4" fmla="*/ 73038 h 105032"/>
              <a:gd name="connsiteX5" fmla="*/ 197899 w 395799"/>
              <a:gd name="connsiteY5" fmla="*/ 0 h 105032"/>
              <a:gd name="connsiteX0" fmla="*/ 395799 w 487239"/>
              <a:gd name="connsiteY0" fmla="*/ 105032 h 196472"/>
              <a:gd name="connsiteX1" fmla="*/ 0 w 487239"/>
              <a:gd name="connsiteY1" fmla="*/ 105032 h 196472"/>
              <a:gd name="connsiteX2" fmla="*/ 21571 w 487239"/>
              <a:gd name="connsiteY2" fmla="*/ 73038 h 196472"/>
              <a:gd name="connsiteX3" fmla="*/ 197899 w 487239"/>
              <a:gd name="connsiteY3" fmla="*/ 0 h 196472"/>
              <a:gd name="connsiteX4" fmla="*/ 374228 w 487239"/>
              <a:gd name="connsiteY4" fmla="*/ 73038 h 196472"/>
              <a:gd name="connsiteX5" fmla="*/ 487239 w 487239"/>
              <a:gd name="connsiteY5" fmla="*/ 196472 h 196472"/>
              <a:gd name="connsiteX0" fmla="*/ 0 w 487239"/>
              <a:gd name="connsiteY0" fmla="*/ 105032 h 196472"/>
              <a:gd name="connsiteX1" fmla="*/ 21571 w 487239"/>
              <a:gd name="connsiteY1" fmla="*/ 73038 h 196472"/>
              <a:gd name="connsiteX2" fmla="*/ 197899 w 487239"/>
              <a:gd name="connsiteY2" fmla="*/ 0 h 196472"/>
              <a:gd name="connsiteX3" fmla="*/ 374228 w 487239"/>
              <a:gd name="connsiteY3" fmla="*/ 73038 h 196472"/>
              <a:gd name="connsiteX4" fmla="*/ 487239 w 487239"/>
              <a:gd name="connsiteY4" fmla="*/ 196472 h 196472"/>
              <a:gd name="connsiteX0" fmla="*/ 0 w 399926"/>
              <a:gd name="connsiteY0" fmla="*/ 105032 h 105032"/>
              <a:gd name="connsiteX1" fmla="*/ 21571 w 399926"/>
              <a:gd name="connsiteY1" fmla="*/ 73038 h 105032"/>
              <a:gd name="connsiteX2" fmla="*/ 197899 w 399926"/>
              <a:gd name="connsiteY2" fmla="*/ 0 h 105032"/>
              <a:gd name="connsiteX3" fmla="*/ 374228 w 399926"/>
              <a:gd name="connsiteY3" fmla="*/ 73038 h 105032"/>
              <a:gd name="connsiteX4" fmla="*/ 399926 w 399926"/>
              <a:gd name="connsiteY4" fmla="*/ 101222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26" h="105032">
                <a:moveTo>
                  <a:pt x="0" y="105032"/>
                </a:moveTo>
                <a:lnTo>
                  <a:pt x="21571" y="73038"/>
                </a:lnTo>
                <a:cubicBezTo>
                  <a:pt x="66697" y="27911"/>
                  <a:pt x="129039" y="0"/>
                  <a:pt x="197899" y="0"/>
                </a:cubicBezTo>
                <a:cubicBezTo>
                  <a:pt x="266760" y="0"/>
                  <a:pt x="329101" y="27911"/>
                  <a:pt x="374228" y="73038"/>
                </a:cubicBezTo>
                <a:cubicBezTo>
                  <a:pt x="381418" y="83703"/>
                  <a:pt x="399926" y="101222"/>
                  <a:pt x="399926" y="101222"/>
                </a:cubicBezTo>
              </a:path>
            </a:pathLst>
          </a:custGeom>
          <a:noFill/>
          <a:ln w="1905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DE46F333-6F05-89F6-F2B6-5C8DBB71CB0F}"/>
              </a:ext>
            </a:extLst>
          </p:cNvPr>
          <p:cNvSpPr/>
          <p:nvPr/>
        </p:nvSpPr>
        <p:spPr>
          <a:xfrm>
            <a:off x="7607391" y="1703458"/>
            <a:ext cx="399926" cy="45719"/>
          </a:xfrm>
          <a:custGeom>
            <a:avLst/>
            <a:gdLst>
              <a:gd name="connsiteX0" fmla="*/ 197899 w 395799"/>
              <a:gd name="connsiteY0" fmla="*/ 0 h 105032"/>
              <a:gd name="connsiteX1" fmla="*/ 374228 w 395799"/>
              <a:gd name="connsiteY1" fmla="*/ 73038 h 105032"/>
              <a:gd name="connsiteX2" fmla="*/ 395799 w 395799"/>
              <a:gd name="connsiteY2" fmla="*/ 105032 h 105032"/>
              <a:gd name="connsiteX3" fmla="*/ 0 w 395799"/>
              <a:gd name="connsiteY3" fmla="*/ 105032 h 105032"/>
              <a:gd name="connsiteX4" fmla="*/ 21571 w 395799"/>
              <a:gd name="connsiteY4" fmla="*/ 73038 h 105032"/>
              <a:gd name="connsiteX5" fmla="*/ 197899 w 395799"/>
              <a:gd name="connsiteY5" fmla="*/ 0 h 105032"/>
              <a:gd name="connsiteX0" fmla="*/ 395799 w 487239"/>
              <a:gd name="connsiteY0" fmla="*/ 105032 h 196472"/>
              <a:gd name="connsiteX1" fmla="*/ 0 w 487239"/>
              <a:gd name="connsiteY1" fmla="*/ 105032 h 196472"/>
              <a:gd name="connsiteX2" fmla="*/ 21571 w 487239"/>
              <a:gd name="connsiteY2" fmla="*/ 73038 h 196472"/>
              <a:gd name="connsiteX3" fmla="*/ 197899 w 487239"/>
              <a:gd name="connsiteY3" fmla="*/ 0 h 196472"/>
              <a:gd name="connsiteX4" fmla="*/ 374228 w 487239"/>
              <a:gd name="connsiteY4" fmla="*/ 73038 h 196472"/>
              <a:gd name="connsiteX5" fmla="*/ 487239 w 487239"/>
              <a:gd name="connsiteY5" fmla="*/ 196472 h 196472"/>
              <a:gd name="connsiteX0" fmla="*/ 0 w 487239"/>
              <a:gd name="connsiteY0" fmla="*/ 105032 h 196472"/>
              <a:gd name="connsiteX1" fmla="*/ 21571 w 487239"/>
              <a:gd name="connsiteY1" fmla="*/ 73038 h 196472"/>
              <a:gd name="connsiteX2" fmla="*/ 197899 w 487239"/>
              <a:gd name="connsiteY2" fmla="*/ 0 h 196472"/>
              <a:gd name="connsiteX3" fmla="*/ 374228 w 487239"/>
              <a:gd name="connsiteY3" fmla="*/ 73038 h 196472"/>
              <a:gd name="connsiteX4" fmla="*/ 487239 w 487239"/>
              <a:gd name="connsiteY4" fmla="*/ 196472 h 196472"/>
              <a:gd name="connsiteX0" fmla="*/ 0 w 399926"/>
              <a:gd name="connsiteY0" fmla="*/ 105032 h 105032"/>
              <a:gd name="connsiteX1" fmla="*/ 21571 w 399926"/>
              <a:gd name="connsiteY1" fmla="*/ 73038 h 105032"/>
              <a:gd name="connsiteX2" fmla="*/ 197899 w 399926"/>
              <a:gd name="connsiteY2" fmla="*/ 0 h 105032"/>
              <a:gd name="connsiteX3" fmla="*/ 374228 w 399926"/>
              <a:gd name="connsiteY3" fmla="*/ 73038 h 105032"/>
              <a:gd name="connsiteX4" fmla="*/ 399926 w 399926"/>
              <a:gd name="connsiteY4" fmla="*/ 101222 h 10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26" h="105032">
                <a:moveTo>
                  <a:pt x="0" y="105032"/>
                </a:moveTo>
                <a:lnTo>
                  <a:pt x="21571" y="73038"/>
                </a:lnTo>
                <a:cubicBezTo>
                  <a:pt x="66697" y="27911"/>
                  <a:pt x="129039" y="0"/>
                  <a:pt x="197899" y="0"/>
                </a:cubicBezTo>
                <a:cubicBezTo>
                  <a:pt x="266760" y="0"/>
                  <a:pt x="329101" y="27911"/>
                  <a:pt x="374228" y="73038"/>
                </a:cubicBezTo>
                <a:cubicBezTo>
                  <a:pt x="381418" y="83703"/>
                  <a:pt x="399926" y="101222"/>
                  <a:pt x="399926" y="101222"/>
                </a:cubicBezTo>
              </a:path>
            </a:pathLst>
          </a:custGeom>
          <a:noFill/>
          <a:ln w="19050">
            <a:solidFill>
              <a:schemeClr val="bg1">
                <a:lumMod val="65000"/>
              </a:schemeClr>
            </a:solidFill>
          </a:ln>
        </p:spPr>
        <p:style>
          <a:lnRef idx="3">
            <a:schemeClr val="dk1"/>
          </a:lnRef>
          <a:fillRef idx="0">
            <a:schemeClr val="dk1"/>
          </a:fillRef>
          <a:effectRef idx="2">
            <a:schemeClr val="dk1"/>
          </a:effectRef>
          <a:fontRef idx="minor">
            <a:schemeClr val="tx1"/>
          </a:fontRef>
        </p:style>
        <p:txBody>
          <a:bodyPr wrap="square" rtlCol="0" anchor="ctr">
            <a:noAutofit/>
          </a:bodyPr>
          <a:lstStyle/>
          <a:p>
            <a:pPr algn="ctr"/>
            <a:endParaRPr lang="en-GB"/>
          </a:p>
        </p:txBody>
      </p:sp>
      <p:pic>
        <p:nvPicPr>
          <p:cNvPr id="11" name="Picture 10">
            <a:extLst>
              <a:ext uri="{FF2B5EF4-FFF2-40B4-BE49-F238E27FC236}">
                <a16:creationId xmlns:a16="http://schemas.microsoft.com/office/drawing/2014/main" id="{87C21B47-C333-25B5-DC49-F26B918740F0}"/>
              </a:ext>
            </a:extLst>
          </p:cNvPr>
          <p:cNvPicPr>
            <a:picLocks noChangeAspect="1"/>
          </p:cNvPicPr>
          <p:nvPr/>
        </p:nvPicPr>
        <p:blipFill>
          <a:blip r:embed="rId2"/>
          <a:stretch>
            <a:fillRect/>
          </a:stretch>
        </p:blipFill>
        <p:spPr>
          <a:xfrm rot="5400000">
            <a:off x="3585704" y="4035224"/>
            <a:ext cx="526727" cy="977096"/>
          </a:xfrm>
          <a:prstGeom prst="rect">
            <a:avLst/>
          </a:prstGeom>
        </p:spPr>
      </p:pic>
      <p:sp>
        <p:nvSpPr>
          <p:cNvPr id="13" name="Rectangle: Rounded Corners 12">
            <a:extLst>
              <a:ext uri="{FF2B5EF4-FFF2-40B4-BE49-F238E27FC236}">
                <a16:creationId xmlns:a16="http://schemas.microsoft.com/office/drawing/2014/main" id="{61F525E0-88F0-1CF8-5290-0FFF5B4D9088}"/>
              </a:ext>
            </a:extLst>
          </p:cNvPr>
          <p:cNvSpPr/>
          <p:nvPr/>
        </p:nvSpPr>
        <p:spPr>
          <a:xfrm>
            <a:off x="3059898" y="4882548"/>
            <a:ext cx="1549667" cy="4042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B58EFE88-CACD-5CF2-5BAE-828265111945}"/>
              </a:ext>
            </a:extLst>
          </p:cNvPr>
          <p:cNvSpPr/>
          <p:nvPr/>
        </p:nvSpPr>
        <p:spPr>
          <a:xfrm flipH="1">
            <a:off x="3262028" y="4167637"/>
            <a:ext cx="182880" cy="8207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A3DDCB6-9335-C3E9-9AA0-1C3FB71E783A}"/>
              </a:ext>
            </a:extLst>
          </p:cNvPr>
          <p:cNvSpPr/>
          <p:nvPr/>
        </p:nvSpPr>
        <p:spPr>
          <a:xfrm flipH="1">
            <a:off x="4253227" y="4113377"/>
            <a:ext cx="182880" cy="8207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B2D6977-3002-9F4B-855F-722A4D7D5923}"/>
              </a:ext>
            </a:extLst>
          </p:cNvPr>
          <p:cNvSpPr/>
          <p:nvPr/>
        </p:nvSpPr>
        <p:spPr>
          <a:xfrm>
            <a:off x="3168014" y="5171297"/>
            <a:ext cx="385010" cy="3850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2D850E2-2BCD-3667-BDE7-23F6E2ADAB58}"/>
              </a:ext>
            </a:extLst>
          </p:cNvPr>
          <p:cNvSpPr/>
          <p:nvPr/>
        </p:nvSpPr>
        <p:spPr>
          <a:xfrm>
            <a:off x="4119751" y="5171297"/>
            <a:ext cx="385010" cy="3850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CA9B463-D7F4-CB38-B4F2-7DFE9BE2334A}"/>
              </a:ext>
            </a:extLst>
          </p:cNvPr>
          <p:cNvSpPr>
            <a:spLocks noGrp="1"/>
          </p:cNvSpPr>
          <p:nvPr>
            <p:ph type="title"/>
          </p:nvPr>
        </p:nvSpPr>
        <p:spPr>
          <a:xfrm>
            <a:off x="241300" y="155246"/>
            <a:ext cx="8724900" cy="535531"/>
          </a:xfrm>
        </p:spPr>
        <p:txBody>
          <a:bodyPr/>
          <a:lstStyle/>
          <a:p>
            <a:r>
              <a:rPr lang="en-GB" sz="3200" dirty="0"/>
              <a:t>Can an internal force cause acceleration?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910F5-7133-E30F-F714-24AB30AEED23}"/>
            </a:ext>
          </a:extLst>
        </p:cNvPr>
        <p:cNvGrpSpPr/>
        <p:nvPr/>
      </p:nvGrpSpPr>
      <p:grpSpPr>
        <a:xfrm>
          <a:off x="0" y="0"/>
          <a:ext cx="0" cy="0"/>
          <a:chOff x="0" y="0"/>
          <a:chExt cx="0" cy="0"/>
        </a:xfrm>
      </p:grpSpPr>
      <p:pic>
        <p:nvPicPr>
          <p:cNvPr id="110" name="Picture 109">
            <a:extLst>
              <a:ext uri="{FF2B5EF4-FFF2-40B4-BE49-F238E27FC236}">
                <a16:creationId xmlns:a16="http://schemas.microsoft.com/office/drawing/2014/main" id="{6363FA70-DAB3-1675-A965-B1E536BE9926}"/>
              </a:ext>
            </a:extLst>
          </p:cNvPr>
          <p:cNvPicPr>
            <a:picLocks noChangeAspect="1"/>
          </p:cNvPicPr>
          <p:nvPr/>
        </p:nvPicPr>
        <p:blipFill>
          <a:blip r:embed="rId2"/>
          <a:srcRect l="4495" t="3581" b="37073"/>
          <a:stretch>
            <a:fillRect/>
          </a:stretch>
        </p:blipFill>
        <p:spPr>
          <a:xfrm>
            <a:off x="360419" y="1648893"/>
            <a:ext cx="4548054" cy="2826132"/>
          </a:xfrm>
          <a:prstGeom prst="rect">
            <a:avLst/>
          </a:prstGeom>
        </p:spPr>
      </p:pic>
      <p:pic>
        <p:nvPicPr>
          <p:cNvPr id="94" name="Picture 93">
            <a:extLst>
              <a:ext uri="{FF2B5EF4-FFF2-40B4-BE49-F238E27FC236}">
                <a16:creationId xmlns:a16="http://schemas.microsoft.com/office/drawing/2014/main" id="{D571F15D-CDB3-9EF4-FE75-B348FBFB5693}"/>
              </a:ext>
            </a:extLst>
          </p:cNvPr>
          <p:cNvPicPr>
            <a:picLocks noChangeAspect="1"/>
          </p:cNvPicPr>
          <p:nvPr/>
        </p:nvPicPr>
        <p:blipFill>
          <a:blip r:embed="rId2"/>
          <a:srcRect l="4495" t="3581" b="37073"/>
          <a:stretch>
            <a:fillRect/>
          </a:stretch>
        </p:blipFill>
        <p:spPr>
          <a:xfrm>
            <a:off x="4206489" y="3972947"/>
            <a:ext cx="4548054" cy="2826132"/>
          </a:xfrm>
          <a:prstGeom prst="rect">
            <a:avLst/>
          </a:prstGeom>
        </p:spPr>
      </p:pic>
      <p:sp>
        <p:nvSpPr>
          <p:cNvPr id="5" name="Title 4">
            <a:extLst>
              <a:ext uri="{FF2B5EF4-FFF2-40B4-BE49-F238E27FC236}">
                <a16:creationId xmlns:a16="http://schemas.microsoft.com/office/drawing/2014/main" id="{30E46C4C-E73F-627E-83B8-5E038919344D}"/>
              </a:ext>
            </a:extLst>
          </p:cNvPr>
          <p:cNvSpPr>
            <a:spLocks noGrp="1"/>
          </p:cNvSpPr>
          <p:nvPr>
            <p:ph type="title"/>
          </p:nvPr>
        </p:nvSpPr>
        <p:spPr/>
        <p:txBody>
          <a:bodyPr>
            <a:normAutofit fontScale="90000"/>
          </a:bodyPr>
          <a:lstStyle/>
          <a:p>
            <a:r>
              <a:rPr lang="en-GB" dirty="0"/>
              <a:t>Example 16 (Higher)</a:t>
            </a:r>
          </a:p>
        </p:txBody>
      </p:sp>
      <p:sp>
        <p:nvSpPr>
          <p:cNvPr id="6" name="Text Placeholder 5">
            <a:extLst>
              <a:ext uri="{FF2B5EF4-FFF2-40B4-BE49-F238E27FC236}">
                <a16:creationId xmlns:a16="http://schemas.microsoft.com/office/drawing/2014/main" id="{9AFFE7B5-DB5E-DFD3-AF6D-AA65D136B118}"/>
              </a:ext>
            </a:extLst>
          </p:cNvPr>
          <p:cNvSpPr>
            <a:spLocks noGrp="1"/>
          </p:cNvSpPr>
          <p:nvPr>
            <p:ph type="body" sz="quarter" idx="10"/>
          </p:nvPr>
        </p:nvSpPr>
        <p:spPr>
          <a:xfrm>
            <a:off x="122292" y="461664"/>
            <a:ext cx="8899415" cy="1255728"/>
          </a:xfrm>
        </p:spPr>
        <p:txBody>
          <a:bodyPr/>
          <a:lstStyle/>
          <a:p>
            <a:r>
              <a:rPr lang="en-GB" dirty="0"/>
              <a:t>Draw a scaled vector diagram of the forces at the knot from this experiment. Use the diagram to show how this experiment verifies the law of addition of vectors.</a:t>
            </a:r>
          </a:p>
        </p:txBody>
      </p:sp>
      <p:sp>
        <p:nvSpPr>
          <p:cNvPr id="3" name="Freeform: Shape 2">
            <a:extLst>
              <a:ext uri="{FF2B5EF4-FFF2-40B4-BE49-F238E27FC236}">
                <a16:creationId xmlns:a16="http://schemas.microsoft.com/office/drawing/2014/main" id="{8BB7B02B-7631-E5AE-6036-9CFEAB1E1855}"/>
              </a:ext>
            </a:extLst>
          </p:cNvPr>
          <p:cNvSpPr/>
          <p:nvPr/>
        </p:nvSpPr>
        <p:spPr>
          <a:xfrm flipV="1">
            <a:off x="816949" y="2429972"/>
            <a:ext cx="4375279" cy="591458"/>
          </a:xfrm>
          <a:custGeom>
            <a:avLst/>
            <a:gdLst>
              <a:gd name="connsiteX0" fmla="*/ 0 w 2229633"/>
              <a:gd name="connsiteY0" fmla="*/ 1202499 h 1202499"/>
              <a:gd name="connsiteX1" fmla="*/ 1189973 w 2229633"/>
              <a:gd name="connsiteY1" fmla="*/ 0 h 1202499"/>
              <a:gd name="connsiteX2" fmla="*/ 2229633 w 2229633"/>
              <a:gd name="connsiteY2" fmla="*/ 1177447 h 1202499"/>
              <a:gd name="connsiteX0" fmla="*/ 0 w 2229633"/>
              <a:gd name="connsiteY0" fmla="*/ 1202499 h 1202499"/>
              <a:gd name="connsiteX1" fmla="*/ 1102291 w 2229633"/>
              <a:gd name="connsiteY1" fmla="*/ 0 h 1202499"/>
              <a:gd name="connsiteX2" fmla="*/ 2229633 w 2229633"/>
              <a:gd name="connsiteY2" fmla="*/ 1177447 h 1202499"/>
              <a:gd name="connsiteX0" fmla="*/ 0 w 2237876"/>
              <a:gd name="connsiteY0" fmla="*/ 1138330 h 1177446"/>
              <a:gd name="connsiteX1" fmla="*/ 1110534 w 2237876"/>
              <a:gd name="connsiteY1" fmla="*/ 0 h 1177446"/>
              <a:gd name="connsiteX2" fmla="*/ 2237876 w 2237876"/>
              <a:gd name="connsiteY2" fmla="*/ 1177447 h 1177446"/>
            </a:gdLst>
            <a:ahLst/>
            <a:cxnLst>
              <a:cxn ang="0">
                <a:pos x="connsiteX0" y="connsiteY0"/>
              </a:cxn>
              <a:cxn ang="0">
                <a:pos x="connsiteX1" y="connsiteY1"/>
              </a:cxn>
              <a:cxn ang="0">
                <a:pos x="connsiteX2" y="connsiteY2"/>
              </a:cxn>
            </a:cxnLst>
            <a:rect l="l" t="t" r="r" b="b"/>
            <a:pathLst>
              <a:path w="2237876" h="1177446">
                <a:moveTo>
                  <a:pt x="0" y="1138330"/>
                </a:moveTo>
                <a:lnTo>
                  <a:pt x="1110534" y="0"/>
                </a:lnTo>
                <a:cubicBezTo>
                  <a:pt x="1457087" y="392482"/>
                  <a:pt x="1891323" y="784965"/>
                  <a:pt x="2237876" y="1177447"/>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A034EEBF-310B-A8B0-B376-B025B16639FD}"/>
              </a:ext>
            </a:extLst>
          </p:cNvPr>
          <p:cNvCxnSpPr>
            <a:cxnSpLocks/>
          </p:cNvCxnSpPr>
          <p:nvPr/>
        </p:nvCxnSpPr>
        <p:spPr>
          <a:xfrm flipH="1" flipV="1">
            <a:off x="5543906" y="4214418"/>
            <a:ext cx="2781315" cy="75234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Arrow: Down 44">
            <a:extLst>
              <a:ext uri="{FF2B5EF4-FFF2-40B4-BE49-F238E27FC236}">
                <a16:creationId xmlns:a16="http://schemas.microsoft.com/office/drawing/2014/main" id="{6CD356A0-5DD7-D3E6-E23B-FED81F82C529}"/>
              </a:ext>
            </a:extLst>
          </p:cNvPr>
          <p:cNvSpPr/>
          <p:nvPr/>
        </p:nvSpPr>
        <p:spPr>
          <a:xfrm>
            <a:off x="6253910" y="5274068"/>
            <a:ext cx="233261" cy="955728"/>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Freeform: Shape 56">
            <a:extLst>
              <a:ext uri="{FF2B5EF4-FFF2-40B4-BE49-F238E27FC236}">
                <a16:creationId xmlns:a16="http://schemas.microsoft.com/office/drawing/2014/main" id="{2EB32D4C-2C65-29C0-F271-448A181E9068}"/>
              </a:ext>
            </a:extLst>
          </p:cNvPr>
          <p:cNvSpPr/>
          <p:nvPr/>
        </p:nvSpPr>
        <p:spPr>
          <a:xfrm>
            <a:off x="2880047" y="2968951"/>
            <a:ext cx="194733" cy="1054100"/>
          </a:xfrm>
          <a:custGeom>
            <a:avLst/>
            <a:gdLst>
              <a:gd name="connsiteX0" fmla="*/ 103716 w 194733"/>
              <a:gd name="connsiteY0" fmla="*/ 1054100 h 1054100"/>
              <a:gd name="connsiteX1" fmla="*/ 95250 w 194733"/>
              <a:gd name="connsiteY1" fmla="*/ 4233 h 1054100"/>
              <a:gd name="connsiteX2" fmla="*/ 194733 w 194733"/>
              <a:gd name="connsiteY2" fmla="*/ 80433 h 1054100"/>
              <a:gd name="connsiteX3" fmla="*/ 154516 w 194733"/>
              <a:gd name="connsiteY3" fmla="*/ 120650 h 1054100"/>
              <a:gd name="connsiteX4" fmla="*/ 0 w 194733"/>
              <a:gd name="connsiteY4" fmla="*/ 35983 h 1054100"/>
              <a:gd name="connsiteX5" fmla="*/ 84666 w 194733"/>
              <a:gd name="connsiteY5" fmla="*/ 0 h 10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733" h="1054100">
                <a:moveTo>
                  <a:pt x="103716" y="1054100"/>
                </a:moveTo>
                <a:lnTo>
                  <a:pt x="95250" y="4233"/>
                </a:lnTo>
                <a:lnTo>
                  <a:pt x="194733" y="80433"/>
                </a:lnTo>
                <a:lnTo>
                  <a:pt x="154516" y="120650"/>
                </a:lnTo>
                <a:lnTo>
                  <a:pt x="0" y="35983"/>
                </a:lnTo>
                <a:lnTo>
                  <a:pt x="84666"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20AFEE95-6FBC-AEAB-ED2C-C3755EB2B889}"/>
              </a:ext>
            </a:extLst>
          </p:cNvPr>
          <p:cNvSpPr txBox="1"/>
          <p:nvPr/>
        </p:nvSpPr>
        <p:spPr>
          <a:xfrm>
            <a:off x="2639783" y="1875196"/>
            <a:ext cx="86433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knot</a:t>
            </a:r>
          </a:p>
        </p:txBody>
      </p:sp>
      <p:sp>
        <p:nvSpPr>
          <p:cNvPr id="59" name="Rectangle 58">
            <a:extLst>
              <a:ext uri="{FF2B5EF4-FFF2-40B4-BE49-F238E27FC236}">
                <a16:creationId xmlns:a16="http://schemas.microsoft.com/office/drawing/2014/main" id="{5AE8BB73-AB3F-3DD2-D61B-B5FA57E7EF9D}"/>
              </a:ext>
            </a:extLst>
          </p:cNvPr>
          <p:cNvSpPr/>
          <p:nvPr/>
        </p:nvSpPr>
        <p:spPr>
          <a:xfrm>
            <a:off x="2804891" y="3907438"/>
            <a:ext cx="343067" cy="54006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597C5A26-2ADF-9493-0118-7A367821B1EF}"/>
              </a:ext>
            </a:extLst>
          </p:cNvPr>
          <p:cNvSpPr txBox="1"/>
          <p:nvPr/>
        </p:nvSpPr>
        <p:spPr>
          <a:xfrm>
            <a:off x="3132065" y="3924283"/>
            <a:ext cx="74411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4 N</a:t>
            </a:r>
          </a:p>
        </p:txBody>
      </p:sp>
      <p:grpSp>
        <p:nvGrpSpPr>
          <p:cNvPr id="61" name="Group 60">
            <a:extLst>
              <a:ext uri="{FF2B5EF4-FFF2-40B4-BE49-F238E27FC236}">
                <a16:creationId xmlns:a16="http://schemas.microsoft.com/office/drawing/2014/main" id="{11D1DB0D-557E-09BD-8B6E-C3AD4DCE20C3}"/>
              </a:ext>
            </a:extLst>
          </p:cNvPr>
          <p:cNvGrpSpPr/>
          <p:nvPr/>
        </p:nvGrpSpPr>
        <p:grpSpPr>
          <a:xfrm rot="4464078">
            <a:off x="5143299" y="1703815"/>
            <a:ext cx="237147" cy="1424108"/>
            <a:chOff x="5423424" y="1743635"/>
            <a:chExt cx="275573" cy="1888808"/>
          </a:xfrm>
        </p:grpSpPr>
        <p:cxnSp>
          <p:nvCxnSpPr>
            <p:cNvPr id="62" name="Straight Connector 61">
              <a:extLst>
                <a:ext uri="{FF2B5EF4-FFF2-40B4-BE49-F238E27FC236}">
                  <a16:creationId xmlns:a16="http://schemas.microsoft.com/office/drawing/2014/main" id="{C7CF61D9-1C68-A631-FD42-A516B996F1E7}"/>
                </a:ext>
              </a:extLst>
            </p:cNvPr>
            <p:cNvCxnSpPr/>
            <p:nvPr/>
          </p:nvCxnSpPr>
          <p:spPr>
            <a:xfrm>
              <a:off x="5546897" y="1743635"/>
              <a:ext cx="0" cy="1888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50B5D46D-54B6-86BD-CCC7-D0E7F246D5F2}"/>
                </a:ext>
              </a:extLst>
            </p:cNvPr>
            <p:cNvGrpSpPr/>
            <p:nvPr/>
          </p:nvGrpSpPr>
          <p:grpSpPr>
            <a:xfrm>
              <a:off x="5423424" y="2216710"/>
              <a:ext cx="275573" cy="946150"/>
              <a:chOff x="12363189" y="806450"/>
              <a:chExt cx="275573" cy="946150"/>
            </a:xfrm>
          </p:grpSpPr>
          <p:sp>
            <p:nvSpPr>
              <p:cNvPr id="64" name="Rectangle: Rounded Corners 63">
                <a:extLst>
                  <a:ext uri="{FF2B5EF4-FFF2-40B4-BE49-F238E27FC236}">
                    <a16:creationId xmlns:a16="http://schemas.microsoft.com/office/drawing/2014/main" id="{45E8414B-8532-C319-422C-5271E8CCD21B}"/>
                  </a:ext>
                </a:extLst>
              </p:cNvPr>
              <p:cNvSpPr/>
              <p:nvPr/>
            </p:nvSpPr>
            <p:spPr>
              <a:xfrm>
                <a:off x="12363189" y="806450"/>
                <a:ext cx="275573" cy="94615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5" name="Rectangle 64">
                <a:extLst>
                  <a:ext uri="{FF2B5EF4-FFF2-40B4-BE49-F238E27FC236}">
                    <a16:creationId xmlns:a16="http://schemas.microsoft.com/office/drawing/2014/main" id="{BF69FB05-0F12-7C4E-B8B6-7C6210EA67EA}"/>
                  </a:ext>
                </a:extLst>
              </p:cNvPr>
              <p:cNvSpPr/>
              <p:nvPr/>
            </p:nvSpPr>
            <p:spPr>
              <a:xfrm>
                <a:off x="12411508" y="919187"/>
                <a:ext cx="181106" cy="709197"/>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6" name="Isosceles Triangle 65">
                <a:extLst>
                  <a:ext uri="{FF2B5EF4-FFF2-40B4-BE49-F238E27FC236}">
                    <a16:creationId xmlns:a16="http://schemas.microsoft.com/office/drawing/2014/main" id="{DCC6A15C-E177-1BB3-621D-0B3C1365830C}"/>
                  </a:ext>
                </a:extLst>
              </p:cNvPr>
              <p:cNvSpPr/>
              <p:nvPr/>
            </p:nvSpPr>
            <p:spPr>
              <a:xfrm rot="5400000">
                <a:off x="12440828" y="1144256"/>
                <a:ext cx="105949" cy="164592"/>
              </a:xfrm>
              <a:prstGeom prst="triangl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grpSp>
        <p:nvGrpSpPr>
          <p:cNvPr id="67" name="Group 66">
            <a:extLst>
              <a:ext uri="{FF2B5EF4-FFF2-40B4-BE49-F238E27FC236}">
                <a16:creationId xmlns:a16="http://schemas.microsoft.com/office/drawing/2014/main" id="{1A8E1ED8-15D6-3D54-BE66-093A874C6E13}"/>
              </a:ext>
            </a:extLst>
          </p:cNvPr>
          <p:cNvGrpSpPr/>
          <p:nvPr/>
        </p:nvGrpSpPr>
        <p:grpSpPr>
          <a:xfrm rot="17222893">
            <a:off x="576775" y="1656622"/>
            <a:ext cx="237147" cy="1424108"/>
            <a:chOff x="5423424" y="1743635"/>
            <a:chExt cx="275573" cy="1888808"/>
          </a:xfrm>
        </p:grpSpPr>
        <p:cxnSp>
          <p:nvCxnSpPr>
            <p:cNvPr id="68" name="Straight Connector 67">
              <a:extLst>
                <a:ext uri="{FF2B5EF4-FFF2-40B4-BE49-F238E27FC236}">
                  <a16:creationId xmlns:a16="http://schemas.microsoft.com/office/drawing/2014/main" id="{AEA55631-A9B7-01F4-D548-D487905FE1AF}"/>
                </a:ext>
              </a:extLst>
            </p:cNvPr>
            <p:cNvCxnSpPr/>
            <p:nvPr/>
          </p:nvCxnSpPr>
          <p:spPr>
            <a:xfrm>
              <a:off x="5546897" y="1743635"/>
              <a:ext cx="0" cy="1888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A5876640-7A4B-DEA2-7FDB-507E98F92E3A}"/>
                </a:ext>
              </a:extLst>
            </p:cNvPr>
            <p:cNvGrpSpPr/>
            <p:nvPr/>
          </p:nvGrpSpPr>
          <p:grpSpPr>
            <a:xfrm>
              <a:off x="5423424" y="2216710"/>
              <a:ext cx="275573" cy="946150"/>
              <a:chOff x="12363189" y="806450"/>
              <a:chExt cx="275573" cy="946150"/>
            </a:xfrm>
          </p:grpSpPr>
          <p:sp>
            <p:nvSpPr>
              <p:cNvPr id="70" name="Rectangle: Rounded Corners 69">
                <a:extLst>
                  <a:ext uri="{FF2B5EF4-FFF2-40B4-BE49-F238E27FC236}">
                    <a16:creationId xmlns:a16="http://schemas.microsoft.com/office/drawing/2014/main" id="{9A52FC1C-1E49-72C0-981A-7D8B972E1772}"/>
                  </a:ext>
                </a:extLst>
              </p:cNvPr>
              <p:cNvSpPr/>
              <p:nvPr/>
            </p:nvSpPr>
            <p:spPr>
              <a:xfrm>
                <a:off x="12363189" y="806450"/>
                <a:ext cx="275573" cy="94615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1" name="Rectangle 70">
                <a:extLst>
                  <a:ext uri="{FF2B5EF4-FFF2-40B4-BE49-F238E27FC236}">
                    <a16:creationId xmlns:a16="http://schemas.microsoft.com/office/drawing/2014/main" id="{1FF38CF6-008A-1EA6-871F-A2637D835B68}"/>
                  </a:ext>
                </a:extLst>
              </p:cNvPr>
              <p:cNvSpPr/>
              <p:nvPr/>
            </p:nvSpPr>
            <p:spPr>
              <a:xfrm>
                <a:off x="12411508" y="919187"/>
                <a:ext cx="181106" cy="709197"/>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2" name="Isosceles Triangle 71">
                <a:extLst>
                  <a:ext uri="{FF2B5EF4-FFF2-40B4-BE49-F238E27FC236}">
                    <a16:creationId xmlns:a16="http://schemas.microsoft.com/office/drawing/2014/main" id="{23A21544-768D-EE94-665B-AF3FFB6210AF}"/>
                  </a:ext>
                </a:extLst>
              </p:cNvPr>
              <p:cNvSpPr/>
              <p:nvPr/>
            </p:nvSpPr>
            <p:spPr>
              <a:xfrm rot="5400000">
                <a:off x="12440828" y="1144256"/>
                <a:ext cx="105949" cy="164592"/>
              </a:xfrm>
              <a:prstGeom prst="triangl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sp>
        <p:nvSpPr>
          <p:cNvPr id="74" name="Arrow: Down 73">
            <a:extLst>
              <a:ext uri="{FF2B5EF4-FFF2-40B4-BE49-F238E27FC236}">
                <a16:creationId xmlns:a16="http://schemas.microsoft.com/office/drawing/2014/main" id="{80F48197-EFE1-DD42-9AAA-44E5CED4B205}"/>
              </a:ext>
            </a:extLst>
          </p:cNvPr>
          <p:cNvSpPr/>
          <p:nvPr/>
        </p:nvSpPr>
        <p:spPr>
          <a:xfrm rot="4511071" flipV="1">
            <a:off x="7052501" y="4242589"/>
            <a:ext cx="254012" cy="1724860"/>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Arrow: Down 74">
            <a:extLst>
              <a:ext uri="{FF2B5EF4-FFF2-40B4-BE49-F238E27FC236}">
                <a16:creationId xmlns:a16="http://schemas.microsoft.com/office/drawing/2014/main" id="{638D4C1F-ED0C-5FA4-9BBF-13AA4C33E398}"/>
              </a:ext>
            </a:extLst>
          </p:cNvPr>
          <p:cNvSpPr/>
          <p:nvPr/>
        </p:nvSpPr>
        <p:spPr>
          <a:xfrm rot="17088929" flipH="1" flipV="1">
            <a:off x="5401762" y="4264900"/>
            <a:ext cx="254012" cy="1689328"/>
          </a:xfrm>
          <a:prstGeom prst="downArrow">
            <a:avLst>
              <a:gd name="adj1" fmla="val 38334"/>
              <a:gd name="adj2" fmla="val 74165"/>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Connector 77">
            <a:extLst>
              <a:ext uri="{FF2B5EF4-FFF2-40B4-BE49-F238E27FC236}">
                <a16:creationId xmlns:a16="http://schemas.microsoft.com/office/drawing/2014/main" id="{88AFD54E-EC42-234F-812D-4A0F8826287E}"/>
              </a:ext>
            </a:extLst>
          </p:cNvPr>
          <p:cNvCxnSpPr>
            <a:cxnSpLocks/>
          </p:cNvCxnSpPr>
          <p:nvPr/>
        </p:nvCxnSpPr>
        <p:spPr>
          <a:xfrm flipV="1">
            <a:off x="4153249" y="4287114"/>
            <a:ext cx="2781315" cy="75234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2" name="TextBox 81">
            <a:extLst>
              <a:ext uri="{FF2B5EF4-FFF2-40B4-BE49-F238E27FC236}">
                <a16:creationId xmlns:a16="http://schemas.microsoft.com/office/drawing/2014/main" id="{85C2FD73-016A-7D59-F1EB-53EA9454C9B6}"/>
              </a:ext>
            </a:extLst>
          </p:cNvPr>
          <p:cNvSpPr txBox="1"/>
          <p:nvPr/>
        </p:nvSpPr>
        <p:spPr>
          <a:xfrm>
            <a:off x="4464621" y="1737491"/>
            <a:ext cx="104387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7.5 N</a:t>
            </a:r>
          </a:p>
        </p:txBody>
      </p:sp>
      <p:sp>
        <p:nvSpPr>
          <p:cNvPr id="83" name="TextBox 82">
            <a:extLst>
              <a:ext uri="{FF2B5EF4-FFF2-40B4-BE49-F238E27FC236}">
                <a16:creationId xmlns:a16="http://schemas.microsoft.com/office/drawing/2014/main" id="{D9432167-F7C0-5560-125A-C340F2DCA54F}"/>
              </a:ext>
            </a:extLst>
          </p:cNvPr>
          <p:cNvSpPr txBox="1"/>
          <p:nvPr/>
        </p:nvSpPr>
        <p:spPr>
          <a:xfrm>
            <a:off x="523547" y="1787003"/>
            <a:ext cx="104387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7.5 N</a:t>
            </a:r>
          </a:p>
        </p:txBody>
      </p:sp>
      <p:sp>
        <p:nvSpPr>
          <p:cNvPr id="96" name="Oval 95">
            <a:extLst>
              <a:ext uri="{FF2B5EF4-FFF2-40B4-BE49-F238E27FC236}">
                <a16:creationId xmlns:a16="http://schemas.microsoft.com/office/drawing/2014/main" id="{005EE732-B77C-AC77-F460-BB9A60510A79}"/>
              </a:ext>
            </a:extLst>
          </p:cNvPr>
          <p:cNvSpPr/>
          <p:nvPr/>
        </p:nvSpPr>
        <p:spPr>
          <a:xfrm>
            <a:off x="6354967" y="5294091"/>
            <a:ext cx="45719" cy="45719"/>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6B04BCFC-E894-0E32-16BD-EB29FC2AD52A}"/>
              </a:ext>
            </a:extLst>
          </p:cNvPr>
          <p:cNvSpPr txBox="1"/>
          <p:nvPr/>
        </p:nvSpPr>
        <p:spPr>
          <a:xfrm>
            <a:off x="4620186" y="5220883"/>
            <a:ext cx="104387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7.5 N</a:t>
            </a:r>
          </a:p>
        </p:txBody>
      </p:sp>
      <p:sp>
        <p:nvSpPr>
          <p:cNvPr id="85" name="TextBox 84">
            <a:extLst>
              <a:ext uri="{FF2B5EF4-FFF2-40B4-BE49-F238E27FC236}">
                <a16:creationId xmlns:a16="http://schemas.microsoft.com/office/drawing/2014/main" id="{15430592-125D-A517-2687-6927F142D401}"/>
              </a:ext>
            </a:extLst>
          </p:cNvPr>
          <p:cNvSpPr txBox="1"/>
          <p:nvPr/>
        </p:nvSpPr>
        <p:spPr>
          <a:xfrm>
            <a:off x="7121195" y="5186726"/>
            <a:ext cx="104387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7.5 N</a:t>
            </a:r>
          </a:p>
        </p:txBody>
      </p:sp>
      <p:sp>
        <p:nvSpPr>
          <p:cNvPr id="86" name="TextBox 85">
            <a:extLst>
              <a:ext uri="{FF2B5EF4-FFF2-40B4-BE49-F238E27FC236}">
                <a16:creationId xmlns:a16="http://schemas.microsoft.com/office/drawing/2014/main" id="{B9DA79C1-811F-3667-D5C5-85EC8C6A5CB3}"/>
              </a:ext>
            </a:extLst>
          </p:cNvPr>
          <p:cNvSpPr txBox="1"/>
          <p:nvPr/>
        </p:nvSpPr>
        <p:spPr>
          <a:xfrm>
            <a:off x="6471161" y="5577455"/>
            <a:ext cx="74411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4 N</a:t>
            </a:r>
          </a:p>
        </p:txBody>
      </p:sp>
      <p:sp>
        <p:nvSpPr>
          <p:cNvPr id="89" name="Arrow: Down 88">
            <a:extLst>
              <a:ext uri="{FF2B5EF4-FFF2-40B4-BE49-F238E27FC236}">
                <a16:creationId xmlns:a16="http://schemas.microsoft.com/office/drawing/2014/main" id="{6C37E016-3460-EE91-EF9B-B9C7C3C71B69}"/>
              </a:ext>
            </a:extLst>
          </p:cNvPr>
          <p:cNvSpPr/>
          <p:nvPr/>
        </p:nvSpPr>
        <p:spPr>
          <a:xfrm flipV="1">
            <a:off x="6253910" y="4434378"/>
            <a:ext cx="233261" cy="884553"/>
          </a:xfrm>
          <a:prstGeom prst="downArrow">
            <a:avLst>
              <a:gd name="adj1" fmla="val 38334"/>
              <a:gd name="adj2" fmla="val 74165"/>
            </a:avLst>
          </a:prstGeom>
          <a:solidFill>
            <a:srgbClr val="FF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TextBox 89">
            <a:extLst>
              <a:ext uri="{FF2B5EF4-FFF2-40B4-BE49-F238E27FC236}">
                <a16:creationId xmlns:a16="http://schemas.microsoft.com/office/drawing/2014/main" id="{E5ED8746-CB87-EF6A-0973-B16E73FF8FDF}"/>
              </a:ext>
            </a:extLst>
          </p:cNvPr>
          <p:cNvSpPr txBox="1"/>
          <p:nvPr/>
        </p:nvSpPr>
        <p:spPr>
          <a:xfrm>
            <a:off x="6326710" y="2191316"/>
            <a:ext cx="2552684" cy="1384995"/>
          </a:xfrm>
          <a:prstGeom prst="rect">
            <a:avLst/>
          </a:prstGeom>
          <a:noFill/>
        </p:spPr>
        <p:txBody>
          <a:bodyPr wrap="square" rtlCol="0">
            <a:spAutoFit/>
          </a:bodyPr>
          <a:lstStyle/>
          <a:p>
            <a:pPr algn="l">
              <a:spcAft>
                <a:spcPts val="1200"/>
              </a:spcAft>
            </a:pPr>
            <a:r>
              <a:rPr lang="en-GB" sz="2800" dirty="0">
                <a:solidFill>
                  <a:srgbClr val="0000FF"/>
                </a:solidFill>
                <a:latin typeface="Arial" panose="020B0604020202020204" pitchFamily="34" charset="0"/>
                <a:cs typeface="Arial" panose="020B0604020202020204" pitchFamily="34" charset="0"/>
              </a:rPr>
              <a:t>Addition of the two upward tensions = 4 N</a:t>
            </a:r>
          </a:p>
        </p:txBody>
      </p:sp>
      <p:cxnSp>
        <p:nvCxnSpPr>
          <p:cNvPr id="92" name="Straight Arrow Connector 91">
            <a:extLst>
              <a:ext uri="{FF2B5EF4-FFF2-40B4-BE49-F238E27FC236}">
                <a16:creationId xmlns:a16="http://schemas.microsoft.com/office/drawing/2014/main" id="{DF8907E1-F80D-4EFE-004F-7725F4C370A8}"/>
              </a:ext>
            </a:extLst>
          </p:cNvPr>
          <p:cNvCxnSpPr>
            <a:cxnSpLocks/>
          </p:cNvCxnSpPr>
          <p:nvPr/>
        </p:nvCxnSpPr>
        <p:spPr>
          <a:xfrm flipH="1">
            <a:off x="6439739" y="3579110"/>
            <a:ext cx="548065" cy="83438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28CE34C1-9671-12B1-FF47-BC65B9979B64}"/>
              </a:ext>
            </a:extLst>
          </p:cNvPr>
          <p:cNvSpPr txBox="1"/>
          <p:nvPr/>
        </p:nvSpPr>
        <p:spPr>
          <a:xfrm>
            <a:off x="109407" y="4851473"/>
            <a:ext cx="3801977" cy="1938992"/>
          </a:xfrm>
          <a:prstGeom prst="rect">
            <a:avLst/>
          </a:prstGeom>
          <a:noFill/>
        </p:spPr>
        <p:txBody>
          <a:bodyPr wrap="square" rtlCol="0">
            <a:spAutoFit/>
          </a:bodyPr>
          <a:lstStyle/>
          <a:p>
            <a:pPr algn="l">
              <a:spcAft>
                <a:spcPts val="1200"/>
              </a:spcAft>
            </a:pPr>
            <a:r>
              <a:rPr lang="en-GB" sz="2400" dirty="0">
                <a:solidFill>
                  <a:srgbClr val="0000FF"/>
                </a:solidFill>
                <a:latin typeface="Arial" panose="020B0604020202020204" pitchFamily="34" charset="0"/>
                <a:cs typeface="Arial" panose="020B0604020202020204" pitchFamily="34" charset="0"/>
              </a:rPr>
              <a:t>The law of addition is verified because the calculated resultant (red vector) is equal and opposite to the 4 N weight.</a:t>
            </a:r>
          </a:p>
        </p:txBody>
      </p:sp>
      <p:cxnSp>
        <p:nvCxnSpPr>
          <p:cNvPr id="102" name="Straight Arrow Connector 101">
            <a:extLst>
              <a:ext uri="{FF2B5EF4-FFF2-40B4-BE49-F238E27FC236}">
                <a16:creationId xmlns:a16="http://schemas.microsoft.com/office/drawing/2014/main" id="{31E7FBBD-5449-08CE-189D-0696849A228F}"/>
              </a:ext>
            </a:extLst>
          </p:cNvPr>
          <p:cNvCxnSpPr>
            <a:cxnSpLocks/>
          </p:cNvCxnSpPr>
          <p:nvPr/>
        </p:nvCxnSpPr>
        <p:spPr>
          <a:xfrm flipH="1">
            <a:off x="2990791" y="2399537"/>
            <a:ext cx="27593" cy="435074"/>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91F8B4D8-EC90-45F8-4B55-E129D595DEA7}"/>
              </a:ext>
            </a:extLst>
          </p:cNvPr>
          <p:cNvSpPr txBox="1"/>
          <p:nvPr/>
        </p:nvSpPr>
        <p:spPr>
          <a:xfrm>
            <a:off x="207844" y="2822523"/>
            <a:ext cx="1782714" cy="830997"/>
          </a:xfrm>
          <a:prstGeom prst="rect">
            <a:avLst/>
          </a:prstGeom>
          <a:noFill/>
        </p:spPr>
        <p:txBody>
          <a:bodyPr wrap="square" rtlCol="0">
            <a:spAutoFit/>
          </a:bodyPr>
          <a:lstStyle/>
          <a:p>
            <a:pPr algn="l">
              <a:spcAft>
                <a:spcPts val="1200"/>
              </a:spcAft>
            </a:pPr>
            <a:r>
              <a:rPr lang="en-GB" sz="2400" dirty="0">
                <a:latin typeface="Arial" panose="020B0604020202020204" pitchFamily="34" charset="0"/>
                <a:cs typeface="Arial" panose="020B0604020202020204" pitchFamily="34" charset="0"/>
              </a:rPr>
              <a:t>Newton balance</a:t>
            </a:r>
          </a:p>
        </p:txBody>
      </p:sp>
      <p:cxnSp>
        <p:nvCxnSpPr>
          <p:cNvPr id="105" name="Straight Arrow Connector 104">
            <a:extLst>
              <a:ext uri="{FF2B5EF4-FFF2-40B4-BE49-F238E27FC236}">
                <a16:creationId xmlns:a16="http://schemas.microsoft.com/office/drawing/2014/main" id="{5FA824C6-CA8F-BD24-A102-37E9A7E659EF}"/>
              </a:ext>
            </a:extLst>
          </p:cNvPr>
          <p:cNvCxnSpPr>
            <a:cxnSpLocks/>
          </p:cNvCxnSpPr>
          <p:nvPr/>
        </p:nvCxnSpPr>
        <p:spPr>
          <a:xfrm flipV="1">
            <a:off x="650452" y="2656818"/>
            <a:ext cx="0" cy="250063"/>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1F771C5F-BEF4-3CA3-4DB0-A7F59E9D5E9A}"/>
              </a:ext>
            </a:extLst>
          </p:cNvPr>
          <p:cNvSpPr txBox="1"/>
          <p:nvPr/>
        </p:nvSpPr>
        <p:spPr>
          <a:xfrm>
            <a:off x="1414233" y="3907438"/>
            <a:ext cx="1281313"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weight</a:t>
            </a:r>
          </a:p>
        </p:txBody>
      </p:sp>
      <p:sp>
        <p:nvSpPr>
          <p:cNvPr id="108" name="TextBox 107">
            <a:extLst>
              <a:ext uri="{FF2B5EF4-FFF2-40B4-BE49-F238E27FC236}">
                <a16:creationId xmlns:a16="http://schemas.microsoft.com/office/drawing/2014/main" id="{DC997554-9507-0443-F942-34CE0C9833F8}"/>
              </a:ext>
            </a:extLst>
          </p:cNvPr>
          <p:cNvSpPr txBox="1"/>
          <p:nvPr/>
        </p:nvSpPr>
        <p:spPr>
          <a:xfrm>
            <a:off x="4652538" y="2711554"/>
            <a:ext cx="1782714" cy="830997"/>
          </a:xfrm>
          <a:prstGeom prst="rect">
            <a:avLst/>
          </a:prstGeom>
          <a:noFill/>
        </p:spPr>
        <p:txBody>
          <a:bodyPr wrap="square" rtlCol="0">
            <a:spAutoFit/>
          </a:bodyPr>
          <a:lstStyle/>
          <a:p>
            <a:pPr algn="l">
              <a:spcAft>
                <a:spcPts val="1200"/>
              </a:spcAft>
            </a:pPr>
            <a:r>
              <a:rPr lang="en-GB" sz="2400" dirty="0">
                <a:latin typeface="Arial" panose="020B0604020202020204" pitchFamily="34" charset="0"/>
                <a:cs typeface="Arial" panose="020B0604020202020204" pitchFamily="34" charset="0"/>
              </a:rPr>
              <a:t>Newton balance</a:t>
            </a:r>
          </a:p>
        </p:txBody>
      </p:sp>
      <p:cxnSp>
        <p:nvCxnSpPr>
          <p:cNvPr id="109" name="Straight Arrow Connector 108">
            <a:extLst>
              <a:ext uri="{FF2B5EF4-FFF2-40B4-BE49-F238E27FC236}">
                <a16:creationId xmlns:a16="http://schemas.microsoft.com/office/drawing/2014/main" id="{FDA596A2-76D7-B188-BC2E-8688A101CD8A}"/>
              </a:ext>
            </a:extLst>
          </p:cNvPr>
          <p:cNvCxnSpPr>
            <a:cxnSpLocks/>
          </p:cNvCxnSpPr>
          <p:nvPr/>
        </p:nvCxnSpPr>
        <p:spPr>
          <a:xfrm flipV="1">
            <a:off x="5508497" y="2584548"/>
            <a:ext cx="0" cy="250063"/>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271167B-206D-C1AF-AB21-5DAD1C4F61A8}"/>
              </a:ext>
            </a:extLst>
          </p:cNvPr>
          <p:cNvSpPr txBox="1"/>
          <p:nvPr/>
        </p:nvSpPr>
        <p:spPr>
          <a:xfrm>
            <a:off x="1495241" y="2719955"/>
            <a:ext cx="872346" cy="369332"/>
          </a:xfrm>
          <a:prstGeom prst="rect">
            <a:avLst/>
          </a:prstGeom>
          <a:noFill/>
        </p:spPr>
        <p:txBody>
          <a:bodyPr wrap="square" rtlCol="0">
            <a:spAutoFit/>
          </a:bodyPr>
          <a:lstStyle/>
          <a:p>
            <a:pPr algn="l">
              <a:spcAft>
                <a:spcPts val="1200"/>
              </a:spcAft>
            </a:pPr>
            <a:r>
              <a:rPr lang="en-GB" dirty="0">
                <a:latin typeface="Arial" panose="020B0604020202020204" pitchFamily="34" charset="0"/>
                <a:cs typeface="Arial" panose="020B0604020202020204" pitchFamily="34" charset="0"/>
              </a:rPr>
              <a:t>15.5°</a:t>
            </a:r>
          </a:p>
        </p:txBody>
      </p:sp>
      <p:sp>
        <p:nvSpPr>
          <p:cNvPr id="4" name="TextBox 3">
            <a:extLst>
              <a:ext uri="{FF2B5EF4-FFF2-40B4-BE49-F238E27FC236}">
                <a16:creationId xmlns:a16="http://schemas.microsoft.com/office/drawing/2014/main" id="{229C2916-1A4B-CED4-F13D-BC1ABD404B17}"/>
              </a:ext>
            </a:extLst>
          </p:cNvPr>
          <p:cNvSpPr txBox="1"/>
          <p:nvPr/>
        </p:nvSpPr>
        <p:spPr>
          <a:xfrm>
            <a:off x="3605468" y="2730679"/>
            <a:ext cx="872346" cy="369332"/>
          </a:xfrm>
          <a:prstGeom prst="rect">
            <a:avLst/>
          </a:prstGeom>
          <a:noFill/>
        </p:spPr>
        <p:txBody>
          <a:bodyPr wrap="square" rtlCol="0">
            <a:spAutoFit/>
          </a:bodyPr>
          <a:lstStyle/>
          <a:p>
            <a:pPr algn="l">
              <a:spcAft>
                <a:spcPts val="1200"/>
              </a:spcAft>
            </a:pPr>
            <a:r>
              <a:rPr lang="en-GB" dirty="0">
                <a:latin typeface="Arial" panose="020B0604020202020204" pitchFamily="34" charset="0"/>
                <a:cs typeface="Arial" panose="020B0604020202020204" pitchFamily="34" charset="0"/>
              </a:rPr>
              <a:t>15.5°</a:t>
            </a:r>
          </a:p>
        </p:txBody>
      </p:sp>
      <p:sp>
        <p:nvSpPr>
          <p:cNvPr id="7" name="TextBox 6">
            <a:extLst>
              <a:ext uri="{FF2B5EF4-FFF2-40B4-BE49-F238E27FC236}">
                <a16:creationId xmlns:a16="http://schemas.microsoft.com/office/drawing/2014/main" id="{5260817B-8297-35B3-3B45-DB2BEFBEF9B6}"/>
              </a:ext>
            </a:extLst>
          </p:cNvPr>
          <p:cNvSpPr txBox="1"/>
          <p:nvPr/>
        </p:nvSpPr>
        <p:spPr>
          <a:xfrm>
            <a:off x="7265348" y="3985973"/>
            <a:ext cx="1828621" cy="707886"/>
          </a:xfrm>
          <a:prstGeom prst="rect">
            <a:avLst/>
          </a:prstGeom>
          <a:noFill/>
        </p:spPr>
        <p:txBody>
          <a:bodyPr wrap="square" rtlCol="0">
            <a:spAutoFit/>
          </a:bodyPr>
          <a:lstStyle/>
          <a:p>
            <a:pPr algn="l">
              <a:spcAft>
                <a:spcPts val="1200"/>
              </a:spcAft>
            </a:pPr>
            <a:r>
              <a:rPr lang="en-GB" sz="2000" dirty="0">
                <a:solidFill>
                  <a:srgbClr val="0000FF"/>
                </a:solidFill>
                <a:latin typeface="Arial" panose="020B0604020202020204" pitchFamily="34" charset="0"/>
                <a:cs typeface="Arial" panose="020B0604020202020204" pitchFamily="34" charset="0"/>
              </a:rPr>
              <a:t>Parallelogram rule</a:t>
            </a:r>
          </a:p>
        </p:txBody>
      </p:sp>
    </p:spTree>
    <p:extLst>
      <p:ext uri="{BB962C8B-B14F-4D97-AF65-F5344CB8AC3E}">
        <p14:creationId xmlns:p14="http://schemas.microsoft.com/office/powerpoint/2010/main" val="420728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down)">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down)">
                                      <p:cBhvr>
                                        <p:cTn id="35" dur="500"/>
                                        <p:tgtEl>
                                          <p:spTgt spid="8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9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4" grpId="0" animBg="1"/>
      <p:bldP spid="75" grpId="0" animBg="1"/>
      <p:bldP spid="84" grpId="0"/>
      <p:bldP spid="85" grpId="0"/>
      <p:bldP spid="86" grpId="0"/>
      <p:bldP spid="89" grpId="0" animBg="1"/>
      <p:bldP spid="90" grpId="0"/>
      <p:bldP spid="99"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5047F-FFC4-2CC7-6753-C3F483A1B8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7E67A84-43A8-A022-D224-70CA7D9377F0}"/>
              </a:ext>
            </a:extLst>
          </p:cNvPr>
          <p:cNvPicPr>
            <a:picLocks noChangeAspect="1"/>
          </p:cNvPicPr>
          <p:nvPr/>
        </p:nvPicPr>
        <p:blipFill>
          <a:blip r:embed="rId2"/>
          <a:srcRect r="4495" b="41619"/>
          <a:stretch>
            <a:fillRect/>
          </a:stretch>
        </p:blipFill>
        <p:spPr>
          <a:xfrm>
            <a:off x="522342" y="1383102"/>
            <a:ext cx="8499365" cy="5195641"/>
          </a:xfrm>
          <a:prstGeom prst="rect">
            <a:avLst/>
          </a:prstGeom>
        </p:spPr>
      </p:pic>
      <p:pic>
        <p:nvPicPr>
          <p:cNvPr id="27" name="Picture 26">
            <a:extLst>
              <a:ext uri="{FF2B5EF4-FFF2-40B4-BE49-F238E27FC236}">
                <a16:creationId xmlns:a16="http://schemas.microsoft.com/office/drawing/2014/main" id="{6A347510-5044-7DC1-3FEB-DD025F1C6E55}"/>
              </a:ext>
            </a:extLst>
          </p:cNvPr>
          <p:cNvPicPr>
            <a:picLocks noChangeAspect="1"/>
          </p:cNvPicPr>
          <p:nvPr/>
        </p:nvPicPr>
        <p:blipFill>
          <a:blip r:embed="rId2"/>
          <a:srcRect l="4495" t="3581" b="37073"/>
          <a:stretch>
            <a:fillRect/>
          </a:stretch>
        </p:blipFill>
        <p:spPr>
          <a:xfrm>
            <a:off x="522342" y="1280159"/>
            <a:ext cx="8499365" cy="5281451"/>
          </a:xfrm>
          <a:prstGeom prst="rect">
            <a:avLst/>
          </a:prstGeom>
        </p:spPr>
      </p:pic>
      <p:sp>
        <p:nvSpPr>
          <p:cNvPr id="3" name="Title 2">
            <a:extLst>
              <a:ext uri="{FF2B5EF4-FFF2-40B4-BE49-F238E27FC236}">
                <a16:creationId xmlns:a16="http://schemas.microsoft.com/office/drawing/2014/main" id="{D9AB038C-BA16-4029-81B4-F71E2090E5AD}"/>
              </a:ext>
            </a:extLst>
          </p:cNvPr>
          <p:cNvSpPr>
            <a:spLocks noGrp="1"/>
          </p:cNvSpPr>
          <p:nvPr>
            <p:ph type="title"/>
          </p:nvPr>
        </p:nvSpPr>
        <p:spPr/>
        <p:txBody>
          <a:bodyPr>
            <a:normAutofit fontScale="90000"/>
          </a:bodyPr>
          <a:lstStyle/>
          <a:p>
            <a:r>
              <a:rPr lang="en-GB" dirty="0"/>
              <a:t>Exercise (higher)</a:t>
            </a:r>
          </a:p>
        </p:txBody>
      </p:sp>
      <p:sp>
        <p:nvSpPr>
          <p:cNvPr id="2" name="Text Placeholder 1">
            <a:extLst>
              <a:ext uri="{FF2B5EF4-FFF2-40B4-BE49-F238E27FC236}">
                <a16:creationId xmlns:a16="http://schemas.microsoft.com/office/drawing/2014/main" id="{4AE1577C-B281-122D-6C31-CF4A0179C770}"/>
              </a:ext>
            </a:extLst>
          </p:cNvPr>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Draw the resultant force on these trollies.</a:t>
            </a:r>
          </a:p>
        </p:txBody>
      </p:sp>
      <p:grpSp>
        <p:nvGrpSpPr>
          <p:cNvPr id="5" name="Group 4">
            <a:extLst>
              <a:ext uri="{FF2B5EF4-FFF2-40B4-BE49-F238E27FC236}">
                <a16:creationId xmlns:a16="http://schemas.microsoft.com/office/drawing/2014/main" id="{F01ACAB1-400C-F130-F057-1940554A1A74}"/>
              </a:ext>
            </a:extLst>
          </p:cNvPr>
          <p:cNvGrpSpPr/>
          <p:nvPr/>
        </p:nvGrpSpPr>
        <p:grpSpPr>
          <a:xfrm>
            <a:off x="953953" y="1607246"/>
            <a:ext cx="2977023" cy="4742751"/>
            <a:chOff x="1240592" y="1372922"/>
            <a:chExt cx="1538179" cy="2450503"/>
          </a:xfrm>
        </p:grpSpPr>
        <p:cxnSp>
          <p:nvCxnSpPr>
            <p:cNvPr id="6" name="Straight Connector 5">
              <a:extLst>
                <a:ext uri="{FF2B5EF4-FFF2-40B4-BE49-F238E27FC236}">
                  <a16:creationId xmlns:a16="http://schemas.microsoft.com/office/drawing/2014/main" id="{BD084D3B-34F7-C7C0-D8C5-43ADE91AE0C4}"/>
                </a:ext>
              </a:extLst>
            </p:cNvPr>
            <p:cNvCxnSpPr>
              <a:cxnSpLocks/>
            </p:cNvCxnSpPr>
            <p:nvPr/>
          </p:nvCxnSpPr>
          <p:spPr>
            <a:xfrm>
              <a:off x="1240592" y="1372922"/>
              <a:ext cx="1538179" cy="24058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D1E4EC0C-47D6-5B39-B207-B082A79F0D54}"/>
                </a:ext>
              </a:extLst>
            </p:cNvPr>
            <p:cNvGrpSpPr/>
            <p:nvPr/>
          </p:nvGrpSpPr>
          <p:grpSpPr>
            <a:xfrm rot="2530995">
              <a:off x="1596431" y="1978755"/>
              <a:ext cx="512104" cy="311319"/>
              <a:chOff x="5141608" y="1791039"/>
              <a:chExt cx="1148340" cy="698101"/>
            </a:xfrm>
          </p:grpSpPr>
          <p:sp>
            <p:nvSpPr>
              <p:cNvPr id="10" name="Rectangle 9">
                <a:extLst>
                  <a:ext uri="{FF2B5EF4-FFF2-40B4-BE49-F238E27FC236}">
                    <a16:creationId xmlns:a16="http://schemas.microsoft.com/office/drawing/2014/main" id="{3EB82F96-C548-93BD-AC41-F561B4D3A957}"/>
                  </a:ext>
                </a:extLst>
              </p:cNvPr>
              <p:cNvSpPr/>
              <p:nvPr/>
            </p:nvSpPr>
            <p:spPr>
              <a:xfrm rot="920016">
                <a:off x="5141632" y="1791039"/>
                <a:ext cx="1148316" cy="478471"/>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a:extLst>
                  <a:ext uri="{FF2B5EF4-FFF2-40B4-BE49-F238E27FC236}">
                    <a16:creationId xmlns:a16="http://schemas.microsoft.com/office/drawing/2014/main" id="{A89EDF30-B557-371F-37B5-05004F0374A2}"/>
                  </a:ext>
                </a:extLst>
              </p:cNvPr>
              <p:cNvSpPr/>
              <p:nvPr/>
            </p:nvSpPr>
            <p:spPr>
              <a:xfrm>
                <a:off x="5141608" y="2046921"/>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a:extLst>
                  <a:ext uri="{FF2B5EF4-FFF2-40B4-BE49-F238E27FC236}">
                    <a16:creationId xmlns:a16="http://schemas.microsoft.com/office/drawing/2014/main" id="{8327F3BD-31C1-85F9-EEB0-57C80168E633}"/>
                  </a:ext>
                </a:extLst>
              </p:cNvPr>
              <p:cNvSpPr/>
              <p:nvPr/>
            </p:nvSpPr>
            <p:spPr>
              <a:xfrm>
                <a:off x="5799783" y="2250167"/>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cxnSp>
          <p:nvCxnSpPr>
            <p:cNvPr id="14" name="Straight Arrow Connector 13">
              <a:extLst>
                <a:ext uri="{FF2B5EF4-FFF2-40B4-BE49-F238E27FC236}">
                  <a16:creationId xmlns:a16="http://schemas.microsoft.com/office/drawing/2014/main" id="{178863F4-EE4D-3A70-DA20-7CDDEB2DB4E9}"/>
                </a:ext>
              </a:extLst>
            </p:cNvPr>
            <p:cNvCxnSpPr>
              <a:cxnSpLocks/>
            </p:cNvCxnSpPr>
            <p:nvPr/>
          </p:nvCxnSpPr>
          <p:spPr>
            <a:xfrm flipV="1">
              <a:off x="1849046" y="1650515"/>
              <a:ext cx="718323" cy="438771"/>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36A7F337-9B62-D40A-FF5D-38D56E912618}"/>
                </a:ext>
              </a:extLst>
            </p:cNvPr>
            <p:cNvCxnSpPr>
              <a:cxnSpLocks/>
            </p:cNvCxnSpPr>
            <p:nvPr/>
          </p:nvCxnSpPr>
          <p:spPr>
            <a:xfrm>
              <a:off x="1833716" y="2084690"/>
              <a:ext cx="0" cy="173873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0B3F719-5D67-8C59-7E6A-2A0AFDDF54D3}"/>
                </a:ext>
              </a:extLst>
            </p:cNvPr>
            <p:cNvSpPr txBox="1"/>
            <p:nvPr/>
          </p:nvSpPr>
          <p:spPr>
            <a:xfrm>
              <a:off x="1468582" y="2885076"/>
              <a:ext cx="301007" cy="270339"/>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W</a:t>
              </a:r>
            </a:p>
          </p:txBody>
        </p:sp>
        <p:sp>
          <p:nvSpPr>
            <p:cNvPr id="30" name="TextBox 29">
              <a:extLst>
                <a:ext uri="{FF2B5EF4-FFF2-40B4-BE49-F238E27FC236}">
                  <a16:creationId xmlns:a16="http://schemas.microsoft.com/office/drawing/2014/main" id="{81FC3D36-F0B6-242A-9CA8-F4DC984D51DC}"/>
                </a:ext>
              </a:extLst>
            </p:cNvPr>
            <p:cNvSpPr txBox="1"/>
            <p:nvPr/>
          </p:nvSpPr>
          <p:spPr>
            <a:xfrm>
              <a:off x="2129148" y="1494004"/>
              <a:ext cx="313897" cy="270339"/>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N</a:t>
              </a:r>
            </a:p>
          </p:txBody>
        </p:sp>
      </p:grpSp>
      <p:grpSp>
        <p:nvGrpSpPr>
          <p:cNvPr id="7" name="Group 6">
            <a:extLst>
              <a:ext uri="{FF2B5EF4-FFF2-40B4-BE49-F238E27FC236}">
                <a16:creationId xmlns:a16="http://schemas.microsoft.com/office/drawing/2014/main" id="{C35B0208-A457-B291-9094-5818BD040F89}"/>
              </a:ext>
            </a:extLst>
          </p:cNvPr>
          <p:cNvGrpSpPr/>
          <p:nvPr/>
        </p:nvGrpSpPr>
        <p:grpSpPr>
          <a:xfrm>
            <a:off x="5613075" y="2147872"/>
            <a:ext cx="2867985" cy="3795684"/>
            <a:chOff x="1303506" y="1636157"/>
            <a:chExt cx="1481842" cy="1961169"/>
          </a:xfrm>
        </p:grpSpPr>
        <p:cxnSp>
          <p:nvCxnSpPr>
            <p:cNvPr id="9" name="Straight Connector 8">
              <a:extLst>
                <a:ext uri="{FF2B5EF4-FFF2-40B4-BE49-F238E27FC236}">
                  <a16:creationId xmlns:a16="http://schemas.microsoft.com/office/drawing/2014/main" id="{D0FE6D86-B9CC-118B-38E6-55D5B995C35A}"/>
                </a:ext>
              </a:extLst>
            </p:cNvPr>
            <p:cNvCxnSpPr>
              <a:cxnSpLocks/>
            </p:cNvCxnSpPr>
            <p:nvPr/>
          </p:nvCxnSpPr>
          <p:spPr>
            <a:xfrm>
              <a:off x="1303506" y="2237830"/>
              <a:ext cx="1481842" cy="72037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8F40DC29-71BB-A60A-E257-136DEF7CA0FE}"/>
                </a:ext>
              </a:extLst>
            </p:cNvPr>
            <p:cNvGrpSpPr/>
            <p:nvPr/>
          </p:nvGrpSpPr>
          <p:grpSpPr>
            <a:xfrm rot="2530995">
              <a:off x="1634470" y="2236482"/>
              <a:ext cx="512094" cy="314083"/>
              <a:chOff x="5594968" y="2161193"/>
              <a:chExt cx="1148316" cy="704295"/>
            </a:xfrm>
          </p:grpSpPr>
          <p:sp>
            <p:nvSpPr>
              <p:cNvPr id="23" name="Rectangle 22">
                <a:extLst>
                  <a:ext uri="{FF2B5EF4-FFF2-40B4-BE49-F238E27FC236}">
                    <a16:creationId xmlns:a16="http://schemas.microsoft.com/office/drawing/2014/main" id="{8EF502B5-3723-F416-6C6C-01A1790F50A2}"/>
                  </a:ext>
                </a:extLst>
              </p:cNvPr>
              <p:cNvSpPr/>
              <p:nvPr/>
            </p:nvSpPr>
            <p:spPr>
              <a:xfrm rot="20688596">
                <a:off x="5594968" y="2161193"/>
                <a:ext cx="1148316" cy="47846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a:extLst>
                  <a:ext uri="{FF2B5EF4-FFF2-40B4-BE49-F238E27FC236}">
                    <a16:creationId xmlns:a16="http://schemas.microsoft.com/office/drawing/2014/main" id="{48164F83-5954-3F00-8660-8A8477E03962}"/>
                  </a:ext>
                </a:extLst>
              </p:cNvPr>
              <p:cNvSpPr/>
              <p:nvPr/>
            </p:nvSpPr>
            <p:spPr>
              <a:xfrm>
                <a:off x="5753601" y="2626515"/>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a:extLst>
                  <a:ext uri="{FF2B5EF4-FFF2-40B4-BE49-F238E27FC236}">
                    <a16:creationId xmlns:a16="http://schemas.microsoft.com/office/drawing/2014/main" id="{A9E0A25D-C6DD-0F92-CCB7-925F5A3B651E}"/>
                  </a:ext>
                </a:extLst>
              </p:cNvPr>
              <p:cNvSpPr/>
              <p:nvPr/>
            </p:nvSpPr>
            <p:spPr>
              <a:xfrm>
                <a:off x="6483638" y="2402320"/>
                <a:ext cx="227247" cy="2389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cxnSp>
          <p:nvCxnSpPr>
            <p:cNvPr id="15" name="Straight Arrow Connector 14">
              <a:extLst>
                <a:ext uri="{FF2B5EF4-FFF2-40B4-BE49-F238E27FC236}">
                  <a16:creationId xmlns:a16="http://schemas.microsoft.com/office/drawing/2014/main" id="{B2229DC9-4F3E-EE05-C871-09B1EFA77321}"/>
                </a:ext>
              </a:extLst>
            </p:cNvPr>
            <p:cNvCxnSpPr>
              <a:cxnSpLocks/>
            </p:cNvCxnSpPr>
            <p:nvPr/>
          </p:nvCxnSpPr>
          <p:spPr>
            <a:xfrm flipV="1">
              <a:off x="1830146" y="1636157"/>
              <a:ext cx="436904" cy="88837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6CD682A-8188-163E-CE55-50C3CC090041}"/>
                </a:ext>
              </a:extLst>
            </p:cNvPr>
            <p:cNvCxnSpPr>
              <a:cxnSpLocks/>
            </p:cNvCxnSpPr>
            <p:nvPr/>
          </p:nvCxnSpPr>
          <p:spPr>
            <a:xfrm flipH="1">
              <a:off x="1830146" y="2469903"/>
              <a:ext cx="16920" cy="112742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779ACB6-7F53-908D-CA26-5D4353D27A53}"/>
                </a:ext>
              </a:extLst>
            </p:cNvPr>
            <p:cNvSpPr txBox="1"/>
            <p:nvPr/>
          </p:nvSpPr>
          <p:spPr>
            <a:xfrm>
              <a:off x="1512338" y="3001222"/>
              <a:ext cx="301007" cy="270339"/>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W</a:t>
              </a:r>
            </a:p>
          </p:txBody>
        </p:sp>
        <p:sp>
          <p:nvSpPr>
            <p:cNvPr id="18" name="TextBox 17">
              <a:extLst>
                <a:ext uri="{FF2B5EF4-FFF2-40B4-BE49-F238E27FC236}">
                  <a16:creationId xmlns:a16="http://schemas.microsoft.com/office/drawing/2014/main" id="{8C5E2802-BA90-3AE4-D7ED-D24CA996013D}"/>
                </a:ext>
              </a:extLst>
            </p:cNvPr>
            <p:cNvSpPr txBox="1"/>
            <p:nvPr/>
          </p:nvSpPr>
          <p:spPr>
            <a:xfrm>
              <a:off x="1880949" y="1642518"/>
              <a:ext cx="279254" cy="270339"/>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N</a:t>
              </a:r>
            </a:p>
          </p:txBody>
        </p:sp>
      </p:grpSp>
      <p:pic>
        <p:nvPicPr>
          <p:cNvPr id="50" name="Picture 49">
            <a:extLst>
              <a:ext uri="{FF2B5EF4-FFF2-40B4-BE49-F238E27FC236}">
                <a16:creationId xmlns:a16="http://schemas.microsoft.com/office/drawing/2014/main" id="{C3249CA6-FB30-167B-1275-2830A3B113D2}"/>
              </a:ext>
            </a:extLst>
          </p:cNvPr>
          <p:cNvPicPr>
            <a:picLocks noChangeAspect="1"/>
          </p:cNvPicPr>
          <p:nvPr/>
        </p:nvPicPr>
        <p:blipFill>
          <a:blip r:embed="rId3"/>
          <a:stretch>
            <a:fillRect/>
          </a:stretch>
        </p:blipFill>
        <p:spPr>
          <a:xfrm>
            <a:off x="4178734" y="5012337"/>
            <a:ext cx="1086469" cy="1652216"/>
          </a:xfrm>
          <a:prstGeom prst="rect">
            <a:avLst/>
          </a:prstGeom>
          <a:solidFill>
            <a:schemeClr val="bg1"/>
          </a:solidFill>
        </p:spPr>
      </p:pic>
      <p:pic>
        <p:nvPicPr>
          <p:cNvPr id="63" name="Picture 62">
            <a:extLst>
              <a:ext uri="{FF2B5EF4-FFF2-40B4-BE49-F238E27FC236}">
                <a16:creationId xmlns:a16="http://schemas.microsoft.com/office/drawing/2014/main" id="{8CDD9FED-1FB2-E28C-CDE5-82A15A1AD22F}"/>
              </a:ext>
            </a:extLst>
          </p:cNvPr>
          <p:cNvPicPr>
            <a:picLocks noChangeAspect="1"/>
          </p:cNvPicPr>
          <p:nvPr/>
        </p:nvPicPr>
        <p:blipFill>
          <a:blip r:embed="rId4"/>
          <a:stretch>
            <a:fillRect/>
          </a:stretch>
        </p:blipFill>
        <p:spPr>
          <a:xfrm>
            <a:off x="7736181" y="4926527"/>
            <a:ext cx="1082728" cy="1755159"/>
          </a:xfrm>
          <a:prstGeom prst="rect">
            <a:avLst/>
          </a:prstGeom>
          <a:solidFill>
            <a:schemeClr val="bg1"/>
          </a:solidFill>
        </p:spPr>
      </p:pic>
    </p:spTree>
    <p:extLst>
      <p:ext uri="{BB962C8B-B14F-4D97-AF65-F5344CB8AC3E}">
        <p14:creationId xmlns:p14="http://schemas.microsoft.com/office/powerpoint/2010/main" val="381827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56AE1-469F-0FB6-50F6-ED32461BFCC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42F86FC-9E19-66F3-E367-AAFD8B012AA3}"/>
              </a:ext>
            </a:extLst>
          </p:cNvPr>
          <p:cNvSpPr txBox="1"/>
          <p:nvPr/>
        </p:nvSpPr>
        <p:spPr>
          <a:xfrm>
            <a:off x="1516721" y="2070538"/>
            <a:ext cx="3310522" cy="954107"/>
          </a:xfrm>
          <a:prstGeom prst="rect">
            <a:avLst/>
          </a:prstGeom>
          <a:noFill/>
        </p:spPr>
        <p:txBody>
          <a:bodyPr wrap="none" rtlCol="0">
            <a:spAutoFit/>
          </a:bodyPr>
          <a:lstStyle/>
          <a:p>
            <a:pPr algn="l"/>
            <a:r>
              <a:rPr lang="en-IE" sz="2800"/>
              <a:t>T = tension in rope</a:t>
            </a:r>
          </a:p>
          <a:p>
            <a:pPr algn="l"/>
            <a:r>
              <a:rPr lang="en-IE" sz="2800"/>
              <a:t>W = weight of block</a:t>
            </a:r>
          </a:p>
        </p:txBody>
      </p:sp>
      <p:sp>
        <p:nvSpPr>
          <p:cNvPr id="5" name="TextBox 4">
            <a:extLst>
              <a:ext uri="{FF2B5EF4-FFF2-40B4-BE49-F238E27FC236}">
                <a16:creationId xmlns:a16="http://schemas.microsoft.com/office/drawing/2014/main" id="{263FE046-A937-D1C6-FA42-479E0240730A}"/>
              </a:ext>
            </a:extLst>
          </p:cNvPr>
          <p:cNvSpPr txBox="1"/>
          <p:nvPr/>
        </p:nvSpPr>
        <p:spPr>
          <a:xfrm>
            <a:off x="1516721" y="3096574"/>
            <a:ext cx="1944700" cy="523220"/>
          </a:xfrm>
          <a:prstGeom prst="rect">
            <a:avLst/>
          </a:prstGeom>
          <a:noFill/>
        </p:spPr>
        <p:txBody>
          <a:bodyPr wrap="none" rtlCol="0">
            <a:spAutoFit/>
          </a:bodyPr>
          <a:lstStyle/>
          <a:p>
            <a:pPr algn="l"/>
            <a:r>
              <a:rPr lang="en-IE" sz="2800"/>
              <a:t>T –W = ma</a:t>
            </a:r>
          </a:p>
        </p:txBody>
      </p:sp>
      <p:sp>
        <p:nvSpPr>
          <p:cNvPr id="6" name="TextBox 5">
            <a:extLst>
              <a:ext uri="{FF2B5EF4-FFF2-40B4-BE49-F238E27FC236}">
                <a16:creationId xmlns:a16="http://schemas.microsoft.com/office/drawing/2014/main" id="{C6A02A8C-AA66-CBED-A2D9-DDC7662CDB9A}"/>
              </a:ext>
            </a:extLst>
          </p:cNvPr>
          <p:cNvSpPr txBox="1"/>
          <p:nvPr/>
        </p:nvSpPr>
        <p:spPr>
          <a:xfrm>
            <a:off x="1516721" y="3753278"/>
            <a:ext cx="3488391" cy="523220"/>
          </a:xfrm>
          <a:prstGeom prst="rect">
            <a:avLst/>
          </a:prstGeom>
          <a:noFill/>
        </p:spPr>
        <p:txBody>
          <a:bodyPr wrap="none" rtlCol="0">
            <a:spAutoFit/>
          </a:bodyPr>
          <a:lstStyle/>
          <a:p>
            <a:pPr algn="l"/>
            <a:r>
              <a:rPr lang="en-IE" sz="2800"/>
              <a:t>T –15(9.8)  = 15(2.3)</a:t>
            </a:r>
          </a:p>
        </p:txBody>
      </p:sp>
      <p:sp>
        <p:nvSpPr>
          <p:cNvPr id="7" name="TextBox 6">
            <a:extLst>
              <a:ext uri="{FF2B5EF4-FFF2-40B4-BE49-F238E27FC236}">
                <a16:creationId xmlns:a16="http://schemas.microsoft.com/office/drawing/2014/main" id="{587DA664-2E2C-2A9C-7FE2-2172031954EF}"/>
              </a:ext>
            </a:extLst>
          </p:cNvPr>
          <p:cNvSpPr txBox="1"/>
          <p:nvPr/>
        </p:nvSpPr>
        <p:spPr>
          <a:xfrm>
            <a:off x="1516721" y="4409982"/>
            <a:ext cx="3199850" cy="523220"/>
          </a:xfrm>
          <a:prstGeom prst="rect">
            <a:avLst/>
          </a:prstGeom>
          <a:noFill/>
        </p:spPr>
        <p:txBody>
          <a:bodyPr wrap="none" rtlCol="0">
            <a:spAutoFit/>
          </a:bodyPr>
          <a:lstStyle/>
          <a:p>
            <a:pPr algn="l"/>
            <a:r>
              <a:rPr lang="en-IE" sz="2800"/>
              <a:t>T =15(2.3)+15(9.8)</a:t>
            </a:r>
          </a:p>
        </p:txBody>
      </p:sp>
      <p:sp>
        <p:nvSpPr>
          <p:cNvPr id="16" name="Title 15">
            <a:extLst>
              <a:ext uri="{FF2B5EF4-FFF2-40B4-BE49-F238E27FC236}">
                <a16:creationId xmlns:a16="http://schemas.microsoft.com/office/drawing/2014/main" id="{40D36307-5B80-6142-694D-9CB86671DB0E}"/>
              </a:ext>
            </a:extLst>
          </p:cNvPr>
          <p:cNvSpPr>
            <a:spLocks noGrp="1"/>
          </p:cNvSpPr>
          <p:nvPr>
            <p:ph type="title"/>
          </p:nvPr>
        </p:nvSpPr>
        <p:spPr/>
        <p:txBody>
          <a:bodyPr>
            <a:normAutofit fontScale="90000"/>
          </a:bodyPr>
          <a:lstStyle/>
          <a:p>
            <a:r>
              <a:rPr lang="en-GB" dirty="0"/>
              <a:t>Example 17</a:t>
            </a:r>
          </a:p>
        </p:txBody>
      </p:sp>
      <mc:AlternateContent xmlns:mc="http://schemas.openxmlformats.org/markup-compatibility/2006" xmlns:a14="http://schemas.microsoft.com/office/drawing/2010/main">
        <mc:Choice Requires="a14">
          <p:sp>
            <p:nvSpPr>
              <p:cNvPr id="18" name="Text Placeholder 17">
                <a:extLst>
                  <a:ext uri="{FF2B5EF4-FFF2-40B4-BE49-F238E27FC236}">
                    <a16:creationId xmlns:a16="http://schemas.microsoft.com/office/drawing/2014/main" id="{7250AB2A-24B2-600A-5308-A4C9680252A3}"/>
                  </a:ext>
                </a:extLst>
              </p:cNvPr>
              <p:cNvSpPr>
                <a:spLocks noGrp="1"/>
              </p:cNvSpPr>
              <p:nvPr>
                <p:ph type="body" sz="quarter" idx="10"/>
              </p:nvPr>
            </p:nvSpPr>
            <p:spPr>
              <a:xfrm>
                <a:off x="122292" y="461664"/>
                <a:ext cx="8899415" cy="1255728"/>
              </a:xfrm>
            </p:spPr>
            <p:txBody>
              <a:bodyPr/>
              <a:lstStyle/>
              <a:p>
                <a:r>
                  <a:rPr lang="en-GB" dirty="0"/>
                  <a:t>A 15 kg mass in the end of a rope is accelerated upwards with an acceleration of </a:t>
                </a:r>
                <a14:m>
                  <m:oMath xmlns:m="http://schemas.openxmlformats.org/officeDocument/2006/math">
                    <m:r>
                      <a:rPr lang="en-GB" b="0" i="1" smtClean="0">
                        <a:latin typeface="Cambria Math" panose="02040503050406030204" pitchFamily="18" charset="0"/>
                      </a:rPr>
                      <m:t>2.3 </m:t>
                    </m:r>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a:t>. Calculate the tension in the rope.</a:t>
                </a:r>
              </a:p>
            </p:txBody>
          </p:sp>
        </mc:Choice>
        <mc:Fallback xmlns="">
          <p:sp>
            <p:nvSpPr>
              <p:cNvPr id="18" name="Text Placeholder 17">
                <a:extLst>
                  <a:ext uri="{FF2B5EF4-FFF2-40B4-BE49-F238E27FC236}">
                    <a16:creationId xmlns:a16="http://schemas.microsoft.com/office/drawing/2014/main" id="{7250AB2A-24B2-600A-5308-A4C9680252A3}"/>
                  </a:ext>
                </a:extLst>
              </p:cNvPr>
              <p:cNvSpPr>
                <a:spLocks noGrp="1" noRot="1" noChangeAspect="1" noMove="1" noResize="1" noEditPoints="1" noAdjustHandles="1" noChangeArrowheads="1" noChangeShapeType="1" noTextEdit="1"/>
              </p:cNvSpPr>
              <p:nvPr>
                <p:ph type="body" sz="quarter" idx="10"/>
              </p:nvPr>
            </p:nvSpPr>
            <p:spPr>
              <a:xfrm>
                <a:off x="122292" y="461664"/>
                <a:ext cx="8899415" cy="1255728"/>
              </a:xfrm>
              <a:blipFill>
                <a:blip r:embed="rId2"/>
                <a:stretch>
                  <a:fillRect l="-1370" t="-8738" b="-12621"/>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912D9BB3-9D8C-F9C6-C146-AE89CC95CE48}"/>
              </a:ext>
            </a:extLst>
          </p:cNvPr>
          <p:cNvSpPr txBox="1"/>
          <p:nvPr/>
        </p:nvSpPr>
        <p:spPr>
          <a:xfrm>
            <a:off x="1516721" y="5066685"/>
            <a:ext cx="1967142" cy="523220"/>
          </a:xfrm>
          <a:prstGeom prst="rect">
            <a:avLst/>
          </a:prstGeom>
          <a:noFill/>
        </p:spPr>
        <p:txBody>
          <a:bodyPr wrap="none" rtlCol="0">
            <a:spAutoFit/>
          </a:bodyPr>
          <a:lstStyle/>
          <a:p>
            <a:pPr algn="l"/>
            <a:r>
              <a:rPr lang="en-IE" sz="2800"/>
              <a:t>T =181.5 N</a:t>
            </a:r>
          </a:p>
        </p:txBody>
      </p:sp>
      <p:sp>
        <p:nvSpPr>
          <p:cNvPr id="20" name="Rectangle 19">
            <a:extLst>
              <a:ext uri="{FF2B5EF4-FFF2-40B4-BE49-F238E27FC236}">
                <a16:creationId xmlns:a16="http://schemas.microsoft.com/office/drawing/2014/main" id="{A0B07444-1ED1-A95E-A630-12CB3A09130D}"/>
              </a:ext>
            </a:extLst>
          </p:cNvPr>
          <p:cNvSpPr/>
          <p:nvPr/>
        </p:nvSpPr>
        <p:spPr>
          <a:xfrm>
            <a:off x="6388100" y="3558239"/>
            <a:ext cx="1460500" cy="85174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8D913AF7-0327-3779-861E-E19BC1FDEC03}"/>
              </a:ext>
            </a:extLst>
          </p:cNvPr>
          <p:cNvCxnSpPr/>
          <p:nvPr/>
        </p:nvCxnSpPr>
        <p:spPr>
          <a:xfrm flipV="1">
            <a:off x="7150100" y="2300939"/>
            <a:ext cx="0" cy="1257300"/>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B1A017F-540D-EC72-23B4-EC5814FEB98A}"/>
              </a:ext>
            </a:extLst>
          </p:cNvPr>
          <p:cNvCxnSpPr>
            <a:cxnSpLocks/>
          </p:cNvCxnSpPr>
          <p:nvPr/>
        </p:nvCxnSpPr>
        <p:spPr>
          <a:xfrm>
            <a:off x="7137400" y="4409982"/>
            <a:ext cx="0" cy="1013761"/>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2348F3D7-F066-C0FC-C987-BCCCE0409323}"/>
              </a:ext>
            </a:extLst>
          </p:cNvPr>
          <p:cNvSpPr txBox="1"/>
          <p:nvPr/>
        </p:nvSpPr>
        <p:spPr>
          <a:xfrm>
            <a:off x="7404100" y="4871647"/>
            <a:ext cx="52290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W</a:t>
            </a:r>
          </a:p>
        </p:txBody>
      </p:sp>
      <p:sp>
        <p:nvSpPr>
          <p:cNvPr id="26" name="TextBox 25">
            <a:extLst>
              <a:ext uri="{FF2B5EF4-FFF2-40B4-BE49-F238E27FC236}">
                <a16:creationId xmlns:a16="http://schemas.microsoft.com/office/drawing/2014/main" id="{49D8CD01-D8B2-71A9-9445-26875B2CBCF7}"/>
              </a:ext>
            </a:extLst>
          </p:cNvPr>
          <p:cNvSpPr txBox="1"/>
          <p:nvPr/>
        </p:nvSpPr>
        <p:spPr>
          <a:xfrm>
            <a:off x="7404100" y="2573354"/>
            <a:ext cx="40427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288199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9" grpId="0"/>
      <p:bldP spid="20" grpId="0" animBg="1"/>
      <p:bldP spid="25" grpId="0"/>
      <p:bldP spid="2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F891D-4784-9611-9DF4-8B4DC3F76E6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6E96BA2-04C7-D773-57B0-FA681A337EF8}"/>
              </a:ext>
            </a:extLst>
          </p:cNvPr>
          <p:cNvSpPr txBox="1"/>
          <p:nvPr/>
        </p:nvSpPr>
        <p:spPr>
          <a:xfrm>
            <a:off x="1516721" y="2070538"/>
            <a:ext cx="3310522" cy="954107"/>
          </a:xfrm>
          <a:prstGeom prst="rect">
            <a:avLst/>
          </a:prstGeom>
          <a:noFill/>
        </p:spPr>
        <p:txBody>
          <a:bodyPr wrap="none" rtlCol="0">
            <a:spAutoFit/>
          </a:bodyPr>
          <a:lstStyle/>
          <a:p>
            <a:pPr algn="l"/>
            <a:r>
              <a:rPr lang="en-IE" sz="2800"/>
              <a:t>T = tension in rope</a:t>
            </a:r>
          </a:p>
          <a:p>
            <a:pPr algn="l"/>
            <a:r>
              <a:rPr lang="en-IE" sz="2800"/>
              <a:t>W = weight of block</a:t>
            </a:r>
          </a:p>
        </p:txBody>
      </p:sp>
      <p:sp>
        <p:nvSpPr>
          <p:cNvPr id="5" name="TextBox 4">
            <a:extLst>
              <a:ext uri="{FF2B5EF4-FFF2-40B4-BE49-F238E27FC236}">
                <a16:creationId xmlns:a16="http://schemas.microsoft.com/office/drawing/2014/main" id="{1D413D65-7E2D-F662-22E9-E416732CCE9D}"/>
              </a:ext>
            </a:extLst>
          </p:cNvPr>
          <p:cNvSpPr txBox="1"/>
          <p:nvPr/>
        </p:nvSpPr>
        <p:spPr>
          <a:xfrm>
            <a:off x="1516721" y="3096574"/>
            <a:ext cx="1944700" cy="523220"/>
          </a:xfrm>
          <a:prstGeom prst="rect">
            <a:avLst/>
          </a:prstGeom>
          <a:noFill/>
        </p:spPr>
        <p:txBody>
          <a:bodyPr wrap="none" rtlCol="0">
            <a:spAutoFit/>
          </a:bodyPr>
          <a:lstStyle/>
          <a:p>
            <a:pPr algn="l"/>
            <a:r>
              <a:rPr lang="en-IE" sz="2800"/>
              <a:t>T –W = ma</a:t>
            </a:r>
          </a:p>
        </p:txBody>
      </p:sp>
      <p:sp>
        <p:nvSpPr>
          <p:cNvPr id="6" name="TextBox 5">
            <a:extLst>
              <a:ext uri="{FF2B5EF4-FFF2-40B4-BE49-F238E27FC236}">
                <a16:creationId xmlns:a16="http://schemas.microsoft.com/office/drawing/2014/main" id="{00BAC9B6-3E35-8506-D0E8-3853F26DDBF4}"/>
              </a:ext>
            </a:extLst>
          </p:cNvPr>
          <p:cNvSpPr txBox="1"/>
          <p:nvPr/>
        </p:nvSpPr>
        <p:spPr>
          <a:xfrm>
            <a:off x="1516721" y="3753278"/>
            <a:ext cx="3608617" cy="523220"/>
          </a:xfrm>
          <a:prstGeom prst="rect">
            <a:avLst/>
          </a:prstGeom>
          <a:noFill/>
        </p:spPr>
        <p:txBody>
          <a:bodyPr wrap="none" rtlCol="0">
            <a:spAutoFit/>
          </a:bodyPr>
          <a:lstStyle/>
          <a:p>
            <a:pPr algn="l"/>
            <a:r>
              <a:rPr lang="en-IE" sz="2800"/>
              <a:t>T –15(9.8)  = -15(2.3)</a:t>
            </a:r>
          </a:p>
        </p:txBody>
      </p:sp>
      <p:sp>
        <p:nvSpPr>
          <p:cNvPr id="7" name="TextBox 6">
            <a:extLst>
              <a:ext uri="{FF2B5EF4-FFF2-40B4-BE49-F238E27FC236}">
                <a16:creationId xmlns:a16="http://schemas.microsoft.com/office/drawing/2014/main" id="{DDC69A9C-1DE4-E02A-F4DB-EDBD4D1F2E67}"/>
              </a:ext>
            </a:extLst>
          </p:cNvPr>
          <p:cNvSpPr txBox="1"/>
          <p:nvPr/>
        </p:nvSpPr>
        <p:spPr>
          <a:xfrm>
            <a:off x="1516721" y="4409982"/>
            <a:ext cx="3419462" cy="523220"/>
          </a:xfrm>
          <a:prstGeom prst="rect">
            <a:avLst/>
          </a:prstGeom>
          <a:noFill/>
        </p:spPr>
        <p:txBody>
          <a:bodyPr wrap="none" rtlCol="0">
            <a:spAutoFit/>
          </a:bodyPr>
          <a:lstStyle/>
          <a:p>
            <a:pPr algn="l"/>
            <a:r>
              <a:rPr lang="en-IE" sz="2800"/>
              <a:t>T = -15(2.3)+15(9.8)</a:t>
            </a:r>
          </a:p>
        </p:txBody>
      </p:sp>
      <p:sp>
        <p:nvSpPr>
          <p:cNvPr id="16" name="Title 15">
            <a:extLst>
              <a:ext uri="{FF2B5EF4-FFF2-40B4-BE49-F238E27FC236}">
                <a16:creationId xmlns:a16="http://schemas.microsoft.com/office/drawing/2014/main" id="{6F989ADA-6ADA-26AB-9FE7-79A3A73F12A5}"/>
              </a:ext>
            </a:extLst>
          </p:cNvPr>
          <p:cNvSpPr>
            <a:spLocks noGrp="1"/>
          </p:cNvSpPr>
          <p:nvPr>
            <p:ph type="title"/>
          </p:nvPr>
        </p:nvSpPr>
        <p:spPr/>
        <p:txBody>
          <a:bodyPr>
            <a:normAutofit fontScale="90000"/>
          </a:bodyPr>
          <a:lstStyle/>
          <a:p>
            <a:r>
              <a:rPr lang="en-GB" dirty="0"/>
              <a:t>Example 18</a:t>
            </a:r>
          </a:p>
        </p:txBody>
      </p:sp>
      <mc:AlternateContent xmlns:mc="http://schemas.openxmlformats.org/markup-compatibility/2006" xmlns:a14="http://schemas.microsoft.com/office/drawing/2010/main">
        <mc:Choice Requires="a14">
          <p:sp>
            <p:nvSpPr>
              <p:cNvPr id="18" name="Text Placeholder 17">
                <a:extLst>
                  <a:ext uri="{FF2B5EF4-FFF2-40B4-BE49-F238E27FC236}">
                    <a16:creationId xmlns:a16="http://schemas.microsoft.com/office/drawing/2014/main" id="{1C9B3A0A-9529-35DD-CB0C-10D05E42B0BC}"/>
                  </a:ext>
                </a:extLst>
              </p:cNvPr>
              <p:cNvSpPr>
                <a:spLocks noGrp="1"/>
              </p:cNvSpPr>
              <p:nvPr>
                <p:ph type="body" sz="quarter" idx="10"/>
              </p:nvPr>
            </p:nvSpPr>
            <p:spPr>
              <a:xfrm>
                <a:off x="122292" y="461664"/>
                <a:ext cx="8899415" cy="1255728"/>
              </a:xfrm>
            </p:spPr>
            <p:txBody>
              <a:bodyPr/>
              <a:lstStyle/>
              <a:p>
                <a:r>
                  <a:rPr lang="en-GB"/>
                  <a:t>A 15 kg mass in the end of a rope is accelerated </a:t>
                </a:r>
                <a:r>
                  <a:rPr lang="en-GB" b="1"/>
                  <a:t>downwards</a:t>
                </a:r>
                <a:r>
                  <a:rPr lang="en-GB"/>
                  <a:t> with an acceleration of </a:t>
                </a:r>
                <a14:m>
                  <m:oMath xmlns:m="http://schemas.openxmlformats.org/officeDocument/2006/math">
                    <m:r>
                      <a:rPr lang="en-GB" b="0" i="1" smtClean="0">
                        <a:latin typeface="Cambria Math" panose="02040503050406030204" pitchFamily="18" charset="0"/>
                      </a:rPr>
                      <m:t>2.3 </m:t>
                    </m:r>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a:t>. Calculate the tension in the rope.</a:t>
                </a:r>
              </a:p>
            </p:txBody>
          </p:sp>
        </mc:Choice>
        <mc:Fallback xmlns="">
          <p:sp>
            <p:nvSpPr>
              <p:cNvPr id="18" name="Text Placeholder 17">
                <a:extLst>
                  <a:ext uri="{FF2B5EF4-FFF2-40B4-BE49-F238E27FC236}">
                    <a16:creationId xmlns:a16="http://schemas.microsoft.com/office/drawing/2014/main" id="{1C9B3A0A-9529-35DD-CB0C-10D05E42B0BC}"/>
                  </a:ext>
                </a:extLst>
              </p:cNvPr>
              <p:cNvSpPr>
                <a:spLocks noGrp="1" noRot="1" noChangeAspect="1" noMove="1" noResize="1" noEditPoints="1" noAdjustHandles="1" noChangeArrowheads="1" noChangeShapeType="1" noTextEdit="1"/>
              </p:cNvSpPr>
              <p:nvPr>
                <p:ph type="body" sz="quarter" idx="10"/>
              </p:nvPr>
            </p:nvSpPr>
            <p:spPr>
              <a:xfrm>
                <a:off x="122292" y="461664"/>
                <a:ext cx="8899415" cy="1255728"/>
              </a:xfrm>
              <a:blipFill>
                <a:blip r:embed="rId2"/>
                <a:stretch>
                  <a:fillRect l="-1370" t="-8738" b="-12621"/>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CF44880B-DAF9-2C29-93CD-A9DDB83B5B8E}"/>
              </a:ext>
            </a:extLst>
          </p:cNvPr>
          <p:cNvSpPr txBox="1"/>
          <p:nvPr/>
        </p:nvSpPr>
        <p:spPr>
          <a:xfrm>
            <a:off x="1516721" y="5066685"/>
            <a:ext cx="1940468" cy="523220"/>
          </a:xfrm>
          <a:prstGeom prst="rect">
            <a:avLst/>
          </a:prstGeom>
          <a:noFill/>
        </p:spPr>
        <p:txBody>
          <a:bodyPr wrap="none" rtlCol="0">
            <a:spAutoFit/>
          </a:bodyPr>
          <a:lstStyle/>
          <a:p>
            <a:pPr algn="l"/>
            <a:r>
              <a:rPr lang="en-IE" sz="2800"/>
              <a:t>T =112.5 N</a:t>
            </a:r>
          </a:p>
        </p:txBody>
      </p:sp>
      <p:sp>
        <p:nvSpPr>
          <p:cNvPr id="20" name="Rectangle 19">
            <a:extLst>
              <a:ext uri="{FF2B5EF4-FFF2-40B4-BE49-F238E27FC236}">
                <a16:creationId xmlns:a16="http://schemas.microsoft.com/office/drawing/2014/main" id="{2F3E44FF-3736-DD55-2ACA-933FE57ECE31}"/>
              </a:ext>
            </a:extLst>
          </p:cNvPr>
          <p:cNvSpPr/>
          <p:nvPr/>
        </p:nvSpPr>
        <p:spPr>
          <a:xfrm>
            <a:off x="6388100" y="3558239"/>
            <a:ext cx="1460500" cy="85174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C8A93D81-8D79-5E98-2044-AA36F3F4D533}"/>
              </a:ext>
            </a:extLst>
          </p:cNvPr>
          <p:cNvCxnSpPr>
            <a:cxnSpLocks/>
          </p:cNvCxnSpPr>
          <p:nvPr/>
        </p:nvCxnSpPr>
        <p:spPr>
          <a:xfrm flipV="1">
            <a:off x="7150100" y="2692400"/>
            <a:ext cx="0" cy="865839"/>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5E64F76-26A7-8069-616B-1D9EB02F0D28}"/>
              </a:ext>
            </a:extLst>
          </p:cNvPr>
          <p:cNvCxnSpPr>
            <a:cxnSpLocks/>
          </p:cNvCxnSpPr>
          <p:nvPr/>
        </p:nvCxnSpPr>
        <p:spPr>
          <a:xfrm>
            <a:off x="7137400" y="4409982"/>
            <a:ext cx="12700" cy="1179923"/>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005C7BA-4CC1-E19B-5AE5-3CB691DA249C}"/>
              </a:ext>
            </a:extLst>
          </p:cNvPr>
          <p:cNvSpPr txBox="1"/>
          <p:nvPr/>
        </p:nvSpPr>
        <p:spPr>
          <a:xfrm>
            <a:off x="7404100" y="4871647"/>
            <a:ext cx="52290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W</a:t>
            </a:r>
          </a:p>
        </p:txBody>
      </p:sp>
      <p:sp>
        <p:nvSpPr>
          <p:cNvPr id="26" name="TextBox 25">
            <a:extLst>
              <a:ext uri="{FF2B5EF4-FFF2-40B4-BE49-F238E27FC236}">
                <a16:creationId xmlns:a16="http://schemas.microsoft.com/office/drawing/2014/main" id="{359854EA-839D-5AC9-FD3B-C7C49360676F}"/>
              </a:ext>
            </a:extLst>
          </p:cNvPr>
          <p:cNvSpPr txBox="1"/>
          <p:nvPr/>
        </p:nvSpPr>
        <p:spPr>
          <a:xfrm>
            <a:off x="7404100" y="2573354"/>
            <a:ext cx="40427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336025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9" grpId="0"/>
      <p:bldP spid="20" grpId="0" animBg="1"/>
      <p:bldP spid="25" grpId="0"/>
      <p:bldP spid="2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01911-53B8-96AD-D5E0-360F9B1071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17C4D87-9B95-290D-AA85-E7559748B242}"/>
              </a:ext>
            </a:extLst>
          </p:cNvPr>
          <p:cNvSpPr txBox="1"/>
          <p:nvPr/>
        </p:nvSpPr>
        <p:spPr>
          <a:xfrm>
            <a:off x="1516721" y="2070538"/>
            <a:ext cx="3310522" cy="954107"/>
          </a:xfrm>
          <a:prstGeom prst="rect">
            <a:avLst/>
          </a:prstGeom>
          <a:noFill/>
        </p:spPr>
        <p:txBody>
          <a:bodyPr wrap="none" rtlCol="0">
            <a:spAutoFit/>
          </a:bodyPr>
          <a:lstStyle/>
          <a:p>
            <a:pPr algn="l"/>
            <a:r>
              <a:rPr lang="en-IE" sz="2800"/>
              <a:t>T = tension in rope</a:t>
            </a:r>
          </a:p>
          <a:p>
            <a:pPr algn="l"/>
            <a:r>
              <a:rPr lang="en-IE" sz="2800"/>
              <a:t>W = weight of block</a:t>
            </a:r>
          </a:p>
        </p:txBody>
      </p:sp>
      <p:sp>
        <p:nvSpPr>
          <p:cNvPr id="5" name="TextBox 4">
            <a:extLst>
              <a:ext uri="{FF2B5EF4-FFF2-40B4-BE49-F238E27FC236}">
                <a16:creationId xmlns:a16="http://schemas.microsoft.com/office/drawing/2014/main" id="{DE22A67C-6BE0-00E5-47C7-142661B0B539}"/>
              </a:ext>
            </a:extLst>
          </p:cNvPr>
          <p:cNvSpPr txBox="1"/>
          <p:nvPr/>
        </p:nvSpPr>
        <p:spPr>
          <a:xfrm>
            <a:off x="1516721" y="3096574"/>
            <a:ext cx="1944700" cy="523220"/>
          </a:xfrm>
          <a:prstGeom prst="rect">
            <a:avLst/>
          </a:prstGeom>
          <a:noFill/>
        </p:spPr>
        <p:txBody>
          <a:bodyPr wrap="none" rtlCol="0">
            <a:spAutoFit/>
          </a:bodyPr>
          <a:lstStyle/>
          <a:p>
            <a:pPr algn="l"/>
            <a:r>
              <a:rPr lang="en-IE" sz="2800"/>
              <a:t>T –W = ma</a:t>
            </a:r>
          </a:p>
        </p:txBody>
      </p:sp>
      <p:sp>
        <p:nvSpPr>
          <p:cNvPr id="6" name="TextBox 5">
            <a:extLst>
              <a:ext uri="{FF2B5EF4-FFF2-40B4-BE49-F238E27FC236}">
                <a16:creationId xmlns:a16="http://schemas.microsoft.com/office/drawing/2014/main" id="{D0CB1473-3851-A84D-E73A-92FA478CED7B}"/>
              </a:ext>
            </a:extLst>
          </p:cNvPr>
          <p:cNvSpPr txBox="1"/>
          <p:nvPr/>
        </p:nvSpPr>
        <p:spPr>
          <a:xfrm>
            <a:off x="1516721" y="3753278"/>
            <a:ext cx="3608617" cy="523220"/>
          </a:xfrm>
          <a:prstGeom prst="rect">
            <a:avLst/>
          </a:prstGeom>
          <a:noFill/>
        </p:spPr>
        <p:txBody>
          <a:bodyPr wrap="none" rtlCol="0">
            <a:spAutoFit/>
          </a:bodyPr>
          <a:lstStyle/>
          <a:p>
            <a:pPr algn="l"/>
            <a:r>
              <a:rPr lang="en-IE" sz="2800"/>
              <a:t>T –15(9.8)  = -15(9.8)</a:t>
            </a:r>
          </a:p>
        </p:txBody>
      </p:sp>
      <p:sp>
        <p:nvSpPr>
          <p:cNvPr id="7" name="TextBox 6">
            <a:extLst>
              <a:ext uri="{FF2B5EF4-FFF2-40B4-BE49-F238E27FC236}">
                <a16:creationId xmlns:a16="http://schemas.microsoft.com/office/drawing/2014/main" id="{7A2EA5E1-3A17-A467-5CB0-97798C360652}"/>
              </a:ext>
            </a:extLst>
          </p:cNvPr>
          <p:cNvSpPr txBox="1"/>
          <p:nvPr/>
        </p:nvSpPr>
        <p:spPr>
          <a:xfrm>
            <a:off x="1516721" y="4409982"/>
            <a:ext cx="3419462" cy="523220"/>
          </a:xfrm>
          <a:prstGeom prst="rect">
            <a:avLst/>
          </a:prstGeom>
          <a:noFill/>
        </p:spPr>
        <p:txBody>
          <a:bodyPr wrap="none" rtlCol="0">
            <a:spAutoFit/>
          </a:bodyPr>
          <a:lstStyle/>
          <a:p>
            <a:pPr algn="l"/>
            <a:r>
              <a:rPr lang="en-IE" sz="2800"/>
              <a:t>T = -15(9.8)+15(9.8)</a:t>
            </a:r>
          </a:p>
        </p:txBody>
      </p:sp>
      <p:sp>
        <p:nvSpPr>
          <p:cNvPr id="16" name="Title 15">
            <a:extLst>
              <a:ext uri="{FF2B5EF4-FFF2-40B4-BE49-F238E27FC236}">
                <a16:creationId xmlns:a16="http://schemas.microsoft.com/office/drawing/2014/main" id="{B22A61ED-5BC0-A10F-63A4-735877152886}"/>
              </a:ext>
            </a:extLst>
          </p:cNvPr>
          <p:cNvSpPr>
            <a:spLocks noGrp="1"/>
          </p:cNvSpPr>
          <p:nvPr>
            <p:ph type="title"/>
          </p:nvPr>
        </p:nvSpPr>
        <p:spPr/>
        <p:txBody>
          <a:bodyPr>
            <a:normAutofit fontScale="90000"/>
          </a:bodyPr>
          <a:lstStyle/>
          <a:p>
            <a:r>
              <a:rPr lang="en-GB" dirty="0"/>
              <a:t>Example 19</a:t>
            </a:r>
          </a:p>
        </p:txBody>
      </p:sp>
      <mc:AlternateContent xmlns:mc="http://schemas.openxmlformats.org/markup-compatibility/2006" xmlns:a14="http://schemas.microsoft.com/office/drawing/2010/main">
        <mc:Choice Requires="a14">
          <p:sp>
            <p:nvSpPr>
              <p:cNvPr id="18" name="Text Placeholder 17">
                <a:extLst>
                  <a:ext uri="{FF2B5EF4-FFF2-40B4-BE49-F238E27FC236}">
                    <a16:creationId xmlns:a16="http://schemas.microsoft.com/office/drawing/2014/main" id="{E9838006-B1CB-4921-D8C2-68B859F06D16}"/>
                  </a:ext>
                </a:extLst>
              </p:cNvPr>
              <p:cNvSpPr>
                <a:spLocks noGrp="1"/>
              </p:cNvSpPr>
              <p:nvPr>
                <p:ph type="body" sz="quarter" idx="10"/>
              </p:nvPr>
            </p:nvSpPr>
            <p:spPr>
              <a:xfrm>
                <a:off x="122292" y="461664"/>
                <a:ext cx="8899415" cy="1255728"/>
              </a:xfrm>
            </p:spPr>
            <p:txBody>
              <a:bodyPr/>
              <a:lstStyle/>
              <a:p>
                <a:r>
                  <a:rPr lang="en-GB"/>
                  <a:t>A 15 kg mass in the end of a rope is accelerated </a:t>
                </a:r>
                <a:r>
                  <a:rPr lang="en-GB" b="1"/>
                  <a:t>downwards</a:t>
                </a:r>
                <a:r>
                  <a:rPr lang="en-GB"/>
                  <a:t> with an acceleration of </a:t>
                </a:r>
                <a14:m>
                  <m:oMath xmlns:m="http://schemas.openxmlformats.org/officeDocument/2006/math">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 </m:t>
                    </m:r>
                    <m:r>
                      <a:rPr lang="en-GB" b="1" i="1" smtClean="0">
                        <a:latin typeface="Cambria Math" panose="02040503050406030204" pitchFamily="18" charset="0"/>
                      </a:rPr>
                      <m:t>𝒎</m:t>
                    </m:r>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𝒔</m:t>
                        </m:r>
                      </m:e>
                      <m:sup>
                        <m:r>
                          <a:rPr lang="en-GB" b="1" i="1" smtClean="0">
                            <a:latin typeface="Cambria Math" panose="02040503050406030204" pitchFamily="18" charset="0"/>
                          </a:rPr>
                          <m:t>−</m:t>
                        </m:r>
                        <m:r>
                          <a:rPr lang="en-GB" b="1" i="1" smtClean="0">
                            <a:latin typeface="Cambria Math" panose="02040503050406030204" pitchFamily="18" charset="0"/>
                          </a:rPr>
                          <m:t>𝟐</m:t>
                        </m:r>
                      </m:sup>
                    </m:sSup>
                  </m:oMath>
                </a14:m>
                <a:r>
                  <a:rPr lang="en-GB"/>
                  <a:t>. Calculate the tension in the rope.</a:t>
                </a:r>
              </a:p>
            </p:txBody>
          </p:sp>
        </mc:Choice>
        <mc:Fallback xmlns="">
          <p:sp>
            <p:nvSpPr>
              <p:cNvPr id="18" name="Text Placeholder 17">
                <a:extLst>
                  <a:ext uri="{FF2B5EF4-FFF2-40B4-BE49-F238E27FC236}">
                    <a16:creationId xmlns:a16="http://schemas.microsoft.com/office/drawing/2014/main" id="{E9838006-B1CB-4921-D8C2-68B859F06D16}"/>
                  </a:ext>
                </a:extLst>
              </p:cNvPr>
              <p:cNvSpPr>
                <a:spLocks noGrp="1" noRot="1" noChangeAspect="1" noMove="1" noResize="1" noEditPoints="1" noAdjustHandles="1" noChangeArrowheads="1" noChangeShapeType="1" noTextEdit="1"/>
              </p:cNvSpPr>
              <p:nvPr>
                <p:ph type="body" sz="quarter" idx="10"/>
              </p:nvPr>
            </p:nvSpPr>
            <p:spPr>
              <a:xfrm>
                <a:off x="122292" y="461664"/>
                <a:ext cx="8899415" cy="1255728"/>
              </a:xfrm>
              <a:blipFill>
                <a:blip r:embed="rId2"/>
                <a:stretch>
                  <a:fillRect l="-1370" t="-8738" b="-13107"/>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F7F72D6B-E267-BB25-A876-D1789B02EA04}"/>
              </a:ext>
            </a:extLst>
          </p:cNvPr>
          <p:cNvSpPr txBox="1"/>
          <p:nvPr/>
        </p:nvSpPr>
        <p:spPr>
          <a:xfrm>
            <a:off x="1516721" y="5066685"/>
            <a:ext cx="1366015" cy="523220"/>
          </a:xfrm>
          <a:prstGeom prst="rect">
            <a:avLst/>
          </a:prstGeom>
          <a:noFill/>
        </p:spPr>
        <p:txBody>
          <a:bodyPr wrap="none" rtlCol="0">
            <a:spAutoFit/>
          </a:bodyPr>
          <a:lstStyle/>
          <a:p>
            <a:pPr algn="l"/>
            <a:r>
              <a:rPr lang="en-IE" sz="2800"/>
              <a:t>T = 0 N</a:t>
            </a:r>
          </a:p>
        </p:txBody>
      </p:sp>
      <p:sp>
        <p:nvSpPr>
          <p:cNvPr id="20" name="Rectangle 19">
            <a:extLst>
              <a:ext uri="{FF2B5EF4-FFF2-40B4-BE49-F238E27FC236}">
                <a16:creationId xmlns:a16="http://schemas.microsoft.com/office/drawing/2014/main" id="{2832B6BD-1A21-E924-7DCA-88C6BC849D5A}"/>
              </a:ext>
            </a:extLst>
          </p:cNvPr>
          <p:cNvSpPr/>
          <p:nvPr/>
        </p:nvSpPr>
        <p:spPr>
          <a:xfrm>
            <a:off x="6388100" y="3558239"/>
            <a:ext cx="1460500" cy="85174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846B036B-5AC2-5200-62A6-BA418E3E8163}"/>
              </a:ext>
            </a:extLst>
          </p:cNvPr>
          <p:cNvCxnSpPr>
            <a:cxnSpLocks/>
          </p:cNvCxnSpPr>
          <p:nvPr/>
        </p:nvCxnSpPr>
        <p:spPr>
          <a:xfrm flipH="1" flipV="1">
            <a:off x="7137400" y="3251200"/>
            <a:ext cx="12700" cy="307039"/>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08A4479-63AB-8458-C716-FEAE7B8BBD03}"/>
              </a:ext>
            </a:extLst>
          </p:cNvPr>
          <p:cNvCxnSpPr>
            <a:cxnSpLocks/>
          </p:cNvCxnSpPr>
          <p:nvPr/>
        </p:nvCxnSpPr>
        <p:spPr>
          <a:xfrm>
            <a:off x="7137400" y="4409982"/>
            <a:ext cx="0" cy="1013761"/>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687A75DD-36DD-0E0C-88C7-DD07D0248D60}"/>
              </a:ext>
            </a:extLst>
          </p:cNvPr>
          <p:cNvSpPr txBox="1"/>
          <p:nvPr/>
        </p:nvSpPr>
        <p:spPr>
          <a:xfrm>
            <a:off x="7404100" y="4871647"/>
            <a:ext cx="52290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W</a:t>
            </a:r>
          </a:p>
        </p:txBody>
      </p:sp>
      <p:sp>
        <p:nvSpPr>
          <p:cNvPr id="26" name="TextBox 25">
            <a:extLst>
              <a:ext uri="{FF2B5EF4-FFF2-40B4-BE49-F238E27FC236}">
                <a16:creationId xmlns:a16="http://schemas.microsoft.com/office/drawing/2014/main" id="{4EA3053D-F26E-0ECA-0BBF-9CA1F072E6CF}"/>
              </a:ext>
            </a:extLst>
          </p:cNvPr>
          <p:cNvSpPr txBox="1"/>
          <p:nvPr/>
        </p:nvSpPr>
        <p:spPr>
          <a:xfrm>
            <a:off x="7297211" y="2989590"/>
            <a:ext cx="40427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249829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9" grpId="0"/>
      <p:bldP spid="20" grpId="0" animBg="1"/>
      <p:bldP spid="25" grpId="0"/>
      <p:bldP spid="2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F748-D982-3EB1-78AE-7FA0AA8827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372177B-2230-1777-CD1D-39AB27C82EAB}"/>
              </a:ext>
            </a:extLst>
          </p:cNvPr>
          <p:cNvSpPr txBox="1"/>
          <p:nvPr/>
        </p:nvSpPr>
        <p:spPr>
          <a:xfrm>
            <a:off x="351338" y="2035483"/>
            <a:ext cx="3310522" cy="954107"/>
          </a:xfrm>
          <a:prstGeom prst="rect">
            <a:avLst/>
          </a:prstGeom>
          <a:noFill/>
        </p:spPr>
        <p:txBody>
          <a:bodyPr wrap="none" rtlCol="0">
            <a:spAutoFit/>
          </a:bodyPr>
          <a:lstStyle/>
          <a:p>
            <a:pPr algn="l"/>
            <a:r>
              <a:rPr lang="en-IE" sz="2800"/>
              <a:t>T = tension in rope</a:t>
            </a:r>
          </a:p>
          <a:p>
            <a:pPr algn="l"/>
            <a:r>
              <a:rPr lang="en-IE" sz="2800"/>
              <a:t>W = weight of block</a:t>
            </a:r>
          </a:p>
        </p:txBody>
      </p:sp>
      <p:sp>
        <p:nvSpPr>
          <p:cNvPr id="5" name="TextBox 4">
            <a:extLst>
              <a:ext uri="{FF2B5EF4-FFF2-40B4-BE49-F238E27FC236}">
                <a16:creationId xmlns:a16="http://schemas.microsoft.com/office/drawing/2014/main" id="{57B44286-333F-2EFC-97F5-3FAC4892A140}"/>
              </a:ext>
            </a:extLst>
          </p:cNvPr>
          <p:cNvSpPr txBox="1"/>
          <p:nvPr/>
        </p:nvSpPr>
        <p:spPr>
          <a:xfrm>
            <a:off x="351338" y="3061519"/>
            <a:ext cx="1944700" cy="523220"/>
          </a:xfrm>
          <a:prstGeom prst="rect">
            <a:avLst/>
          </a:prstGeom>
          <a:noFill/>
        </p:spPr>
        <p:txBody>
          <a:bodyPr wrap="none" rtlCol="0">
            <a:spAutoFit/>
          </a:bodyPr>
          <a:lstStyle/>
          <a:p>
            <a:pPr algn="l"/>
            <a:r>
              <a:rPr lang="en-IE" sz="2800"/>
              <a:t>T –W = ma</a:t>
            </a:r>
          </a:p>
        </p:txBody>
      </p:sp>
      <p:sp>
        <p:nvSpPr>
          <p:cNvPr id="6" name="TextBox 5">
            <a:extLst>
              <a:ext uri="{FF2B5EF4-FFF2-40B4-BE49-F238E27FC236}">
                <a16:creationId xmlns:a16="http://schemas.microsoft.com/office/drawing/2014/main" id="{6FA2B4D0-3BF9-A22F-9BCF-C769E0A8F0C2}"/>
              </a:ext>
            </a:extLst>
          </p:cNvPr>
          <p:cNvSpPr txBox="1"/>
          <p:nvPr/>
        </p:nvSpPr>
        <p:spPr>
          <a:xfrm>
            <a:off x="351338" y="3718223"/>
            <a:ext cx="3308855" cy="523220"/>
          </a:xfrm>
          <a:prstGeom prst="rect">
            <a:avLst/>
          </a:prstGeom>
          <a:noFill/>
        </p:spPr>
        <p:txBody>
          <a:bodyPr wrap="none" rtlCol="0">
            <a:spAutoFit/>
          </a:bodyPr>
          <a:lstStyle/>
          <a:p>
            <a:pPr algn="l"/>
            <a:r>
              <a:rPr lang="en-IE" sz="2800"/>
              <a:t>T –15(9.8)  = -15(0)</a:t>
            </a:r>
          </a:p>
        </p:txBody>
      </p:sp>
      <p:sp>
        <p:nvSpPr>
          <p:cNvPr id="7" name="TextBox 6">
            <a:extLst>
              <a:ext uri="{FF2B5EF4-FFF2-40B4-BE49-F238E27FC236}">
                <a16:creationId xmlns:a16="http://schemas.microsoft.com/office/drawing/2014/main" id="{1449A253-B923-C751-476E-140EB089B708}"/>
              </a:ext>
            </a:extLst>
          </p:cNvPr>
          <p:cNvSpPr txBox="1"/>
          <p:nvPr/>
        </p:nvSpPr>
        <p:spPr>
          <a:xfrm>
            <a:off x="351338" y="4374927"/>
            <a:ext cx="3119700" cy="523220"/>
          </a:xfrm>
          <a:prstGeom prst="rect">
            <a:avLst/>
          </a:prstGeom>
          <a:noFill/>
        </p:spPr>
        <p:txBody>
          <a:bodyPr wrap="none" rtlCol="0">
            <a:spAutoFit/>
          </a:bodyPr>
          <a:lstStyle/>
          <a:p>
            <a:pPr algn="l"/>
            <a:r>
              <a:rPr lang="en-IE" sz="2800"/>
              <a:t>T = -15(0)+15(9.8)</a:t>
            </a:r>
          </a:p>
        </p:txBody>
      </p:sp>
      <p:sp>
        <p:nvSpPr>
          <p:cNvPr id="16" name="Title 15">
            <a:extLst>
              <a:ext uri="{FF2B5EF4-FFF2-40B4-BE49-F238E27FC236}">
                <a16:creationId xmlns:a16="http://schemas.microsoft.com/office/drawing/2014/main" id="{4127550F-3951-7A70-31C3-3D0CB4F30F4E}"/>
              </a:ext>
            </a:extLst>
          </p:cNvPr>
          <p:cNvSpPr>
            <a:spLocks noGrp="1"/>
          </p:cNvSpPr>
          <p:nvPr>
            <p:ph type="title"/>
          </p:nvPr>
        </p:nvSpPr>
        <p:spPr/>
        <p:txBody>
          <a:bodyPr>
            <a:normAutofit fontScale="90000"/>
          </a:bodyPr>
          <a:lstStyle/>
          <a:p>
            <a:r>
              <a:rPr lang="en-GB" dirty="0"/>
              <a:t>Example 20</a:t>
            </a:r>
          </a:p>
        </p:txBody>
      </p:sp>
      <p:sp>
        <p:nvSpPr>
          <p:cNvPr id="18" name="Text Placeholder 17">
            <a:extLst>
              <a:ext uri="{FF2B5EF4-FFF2-40B4-BE49-F238E27FC236}">
                <a16:creationId xmlns:a16="http://schemas.microsoft.com/office/drawing/2014/main" id="{30391276-48FB-A742-6DF0-914BE220DF35}"/>
              </a:ext>
            </a:extLst>
          </p:cNvPr>
          <p:cNvSpPr>
            <a:spLocks noGrp="1"/>
          </p:cNvSpPr>
          <p:nvPr>
            <p:ph type="body" sz="quarter" idx="10"/>
          </p:nvPr>
        </p:nvSpPr>
        <p:spPr>
          <a:xfrm>
            <a:off x="122292" y="461664"/>
            <a:ext cx="8899415" cy="1255728"/>
          </a:xfrm>
        </p:spPr>
        <p:txBody>
          <a:bodyPr/>
          <a:lstStyle/>
          <a:p>
            <a:r>
              <a:rPr lang="en-GB"/>
              <a:t>A 15 kg mass in the end of a rope is moving </a:t>
            </a:r>
            <a:r>
              <a:rPr lang="en-GB" b="1"/>
              <a:t>downwards at a steady speed</a:t>
            </a:r>
            <a:r>
              <a:rPr lang="en-GB"/>
              <a:t>. Calculate the tension in the rope.</a:t>
            </a:r>
          </a:p>
        </p:txBody>
      </p:sp>
      <p:sp>
        <p:nvSpPr>
          <p:cNvPr id="19" name="TextBox 18">
            <a:extLst>
              <a:ext uri="{FF2B5EF4-FFF2-40B4-BE49-F238E27FC236}">
                <a16:creationId xmlns:a16="http://schemas.microsoft.com/office/drawing/2014/main" id="{62926193-DDE1-CCFA-E1F5-B90A9E90B423}"/>
              </a:ext>
            </a:extLst>
          </p:cNvPr>
          <p:cNvSpPr txBox="1"/>
          <p:nvPr/>
        </p:nvSpPr>
        <p:spPr>
          <a:xfrm>
            <a:off x="351338" y="5031630"/>
            <a:ext cx="1766766" cy="523220"/>
          </a:xfrm>
          <a:prstGeom prst="rect">
            <a:avLst/>
          </a:prstGeom>
          <a:noFill/>
        </p:spPr>
        <p:txBody>
          <a:bodyPr wrap="none" rtlCol="0">
            <a:spAutoFit/>
          </a:bodyPr>
          <a:lstStyle/>
          <a:p>
            <a:pPr algn="l"/>
            <a:r>
              <a:rPr lang="en-IE" sz="2800"/>
              <a:t>T = 147 N</a:t>
            </a:r>
          </a:p>
        </p:txBody>
      </p:sp>
      <p:sp>
        <p:nvSpPr>
          <p:cNvPr id="20" name="Rectangle 19">
            <a:extLst>
              <a:ext uri="{FF2B5EF4-FFF2-40B4-BE49-F238E27FC236}">
                <a16:creationId xmlns:a16="http://schemas.microsoft.com/office/drawing/2014/main" id="{D8817C91-EDD3-6F18-212B-C3979E26CDAC}"/>
              </a:ext>
            </a:extLst>
          </p:cNvPr>
          <p:cNvSpPr/>
          <p:nvPr/>
        </p:nvSpPr>
        <p:spPr>
          <a:xfrm>
            <a:off x="6982460" y="3558239"/>
            <a:ext cx="1460500" cy="85174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7F55F1F8-DD9F-3F96-E49C-52C8908E6FD3}"/>
              </a:ext>
            </a:extLst>
          </p:cNvPr>
          <p:cNvCxnSpPr>
            <a:cxnSpLocks/>
          </p:cNvCxnSpPr>
          <p:nvPr/>
        </p:nvCxnSpPr>
        <p:spPr>
          <a:xfrm flipV="1">
            <a:off x="7744460" y="2552700"/>
            <a:ext cx="0" cy="1005539"/>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C0504D2F-2FFF-8554-10DE-49EAEEDFD9F5}"/>
              </a:ext>
            </a:extLst>
          </p:cNvPr>
          <p:cNvCxnSpPr>
            <a:cxnSpLocks/>
          </p:cNvCxnSpPr>
          <p:nvPr/>
        </p:nvCxnSpPr>
        <p:spPr>
          <a:xfrm>
            <a:off x="7731760" y="4409982"/>
            <a:ext cx="0" cy="1013761"/>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5143C5C-932D-006A-086C-9887D411F3EB}"/>
              </a:ext>
            </a:extLst>
          </p:cNvPr>
          <p:cNvSpPr txBox="1"/>
          <p:nvPr/>
        </p:nvSpPr>
        <p:spPr>
          <a:xfrm>
            <a:off x="7998460" y="4871647"/>
            <a:ext cx="52290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W</a:t>
            </a:r>
          </a:p>
        </p:txBody>
      </p:sp>
      <p:sp>
        <p:nvSpPr>
          <p:cNvPr id="26" name="TextBox 25">
            <a:extLst>
              <a:ext uri="{FF2B5EF4-FFF2-40B4-BE49-F238E27FC236}">
                <a16:creationId xmlns:a16="http://schemas.microsoft.com/office/drawing/2014/main" id="{ED52EDE2-1E23-4AD1-BB0B-7348F1C8EC63}"/>
              </a:ext>
            </a:extLst>
          </p:cNvPr>
          <p:cNvSpPr txBox="1"/>
          <p:nvPr/>
        </p:nvSpPr>
        <p:spPr>
          <a:xfrm>
            <a:off x="7891571" y="2989590"/>
            <a:ext cx="40427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A4F0B26-2EA7-F216-150B-96F9BB014B2E}"/>
                  </a:ext>
                </a:extLst>
              </p:cNvPr>
              <p:cNvSpPr txBox="1"/>
              <p:nvPr/>
            </p:nvSpPr>
            <p:spPr>
              <a:xfrm>
                <a:off x="3883684" y="3256287"/>
                <a:ext cx="3098776"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Steady speed </a:t>
                </a:r>
                <a:br>
                  <a:rPr lang="en-GB" sz="2800" dirty="0">
                    <a:latin typeface="Arial" panose="020B0604020202020204" pitchFamily="34" charset="0"/>
                    <a:cs typeface="Arial" panose="020B0604020202020204" pitchFamily="34" charset="0"/>
                  </a:rPr>
                </a:br>
                <a14:m>
                  <m:oMath xmlns:m="http://schemas.openxmlformats.org/officeDocument/2006/math">
                    <m:r>
                      <a:rPr lang="en-GB" sz="2800" b="0" i="1" smtClean="0">
                        <a:latin typeface="Cambria Math" panose="02040503050406030204" pitchFamily="18" charset="0"/>
                        <a:cs typeface="Arial" panose="020B0604020202020204" pitchFamily="34" charset="0"/>
                      </a:rPr>
                      <m:t>⇒</m:t>
                    </m:r>
                  </m:oMath>
                </a14:m>
                <a:r>
                  <a:rPr lang="en-GB" sz="2800" dirty="0">
                    <a:latin typeface="Arial" panose="020B0604020202020204" pitchFamily="34" charset="0"/>
                    <a:cs typeface="Arial" panose="020B0604020202020204" pitchFamily="34" charset="0"/>
                  </a:rPr>
                  <a:t> no acceleration</a:t>
                </a:r>
              </a:p>
            </p:txBody>
          </p:sp>
        </mc:Choice>
        <mc:Fallback xmlns="">
          <p:sp>
            <p:nvSpPr>
              <p:cNvPr id="2" name="TextBox 1">
                <a:extLst>
                  <a:ext uri="{FF2B5EF4-FFF2-40B4-BE49-F238E27FC236}">
                    <a16:creationId xmlns:a16="http://schemas.microsoft.com/office/drawing/2014/main" id="{CA4F0B26-2EA7-F216-150B-96F9BB014B2E}"/>
                  </a:ext>
                </a:extLst>
              </p:cNvPr>
              <p:cNvSpPr txBox="1">
                <a:spLocks noRot="1" noChangeAspect="1" noMove="1" noResize="1" noEditPoints="1" noAdjustHandles="1" noChangeArrowheads="1" noChangeShapeType="1" noTextEdit="1"/>
              </p:cNvSpPr>
              <p:nvPr/>
            </p:nvSpPr>
            <p:spPr>
              <a:xfrm>
                <a:off x="3883684" y="3256287"/>
                <a:ext cx="3098776" cy="954107"/>
              </a:xfrm>
              <a:prstGeom prst="rect">
                <a:avLst/>
              </a:prstGeom>
              <a:blipFill>
                <a:blip r:embed="rId2"/>
                <a:stretch>
                  <a:fillRect l="-3937" t="-6369" r="-394" b="-16561"/>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8E4D573A-DC2C-515D-591B-887660221B90}"/>
              </a:ext>
            </a:extLst>
          </p:cNvPr>
          <p:cNvCxnSpPr/>
          <p:nvPr/>
        </p:nvCxnSpPr>
        <p:spPr>
          <a:xfrm flipH="1">
            <a:off x="3471038" y="3584739"/>
            <a:ext cx="412646" cy="23288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76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9" grpId="0"/>
      <p:bldP spid="20" grpId="0" animBg="1"/>
      <p:bldP spid="25" grpId="0"/>
      <p:bldP spid="26" grpId="0"/>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E546894-B1D8-8D22-0392-97D312F27CAD}"/>
              </a:ext>
            </a:extLst>
          </p:cNvPr>
          <p:cNvSpPr>
            <a:spLocks noGrp="1"/>
          </p:cNvSpPr>
          <p:nvPr>
            <p:ph type="title"/>
          </p:nvPr>
        </p:nvSpPr>
        <p:spPr/>
        <p:txBody>
          <a:bodyPr>
            <a:normAutofit fontScale="90000"/>
          </a:bodyPr>
          <a:lstStyle/>
          <a:p>
            <a:r>
              <a:rPr lang="en-GB" dirty="0"/>
              <a:t>Exercise</a:t>
            </a:r>
          </a:p>
        </p:txBody>
      </p:sp>
      <mc:AlternateContent xmlns:mc="http://schemas.openxmlformats.org/markup-compatibility/2006" xmlns:a14="http://schemas.microsoft.com/office/drawing/2010/main">
        <mc:Choice Requires="a14">
          <p:sp>
            <p:nvSpPr>
              <p:cNvPr id="18" name="Text Placeholder 17">
                <a:extLst>
                  <a:ext uri="{FF2B5EF4-FFF2-40B4-BE49-F238E27FC236}">
                    <a16:creationId xmlns:a16="http://schemas.microsoft.com/office/drawing/2014/main" id="{FE1892D1-DF68-1737-7C09-334BF81BCD96}"/>
                  </a:ext>
                </a:extLst>
              </p:cNvPr>
              <p:cNvSpPr>
                <a:spLocks noGrp="1"/>
              </p:cNvSpPr>
              <p:nvPr>
                <p:ph type="body" sz="quarter" idx="10"/>
              </p:nvPr>
            </p:nvSpPr>
            <p:spPr>
              <a:xfrm>
                <a:off x="122292" y="461664"/>
                <a:ext cx="8899415" cy="1255728"/>
              </a:xfrm>
            </p:spPr>
            <p:txBody>
              <a:bodyPr/>
              <a:lstStyle/>
              <a:p>
                <a:r>
                  <a:rPr lang="en-GB" dirty="0"/>
                  <a:t>A 500 g mass in the end of a string is accelerated upwards with an acceleration of </a:t>
                </a:r>
                <a14:m>
                  <m:oMath xmlns:m="http://schemas.openxmlformats.org/officeDocument/2006/math">
                    <m:r>
                      <a:rPr lang="en-GB" b="0" i="1" smtClean="0">
                        <a:latin typeface="Cambria Math" panose="02040503050406030204" pitchFamily="18" charset="0"/>
                      </a:rPr>
                      <m:t>4.5 </m:t>
                    </m:r>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r>
                  <a:rPr lang="en-GB" dirty="0"/>
                  <a:t>. Calculate the tension in the string.</a:t>
                </a:r>
              </a:p>
            </p:txBody>
          </p:sp>
        </mc:Choice>
        <mc:Fallback xmlns="">
          <p:sp>
            <p:nvSpPr>
              <p:cNvPr id="18" name="Text Placeholder 17">
                <a:extLst>
                  <a:ext uri="{FF2B5EF4-FFF2-40B4-BE49-F238E27FC236}">
                    <a16:creationId xmlns:a16="http://schemas.microsoft.com/office/drawing/2014/main" id="{FE1892D1-DF68-1737-7C09-334BF81BCD96}"/>
                  </a:ext>
                </a:extLst>
              </p:cNvPr>
              <p:cNvSpPr>
                <a:spLocks noGrp="1" noRot="1" noChangeAspect="1" noMove="1" noResize="1" noEditPoints="1" noAdjustHandles="1" noChangeArrowheads="1" noChangeShapeType="1" noTextEdit="1"/>
              </p:cNvSpPr>
              <p:nvPr>
                <p:ph type="body" sz="quarter" idx="10"/>
              </p:nvPr>
            </p:nvSpPr>
            <p:spPr>
              <a:xfrm>
                <a:off x="122292" y="461664"/>
                <a:ext cx="8899415" cy="1255728"/>
              </a:xfrm>
              <a:blipFill>
                <a:blip r:embed="rId2"/>
                <a:stretch>
                  <a:fillRect l="-1370" t="-8738" b="-12621"/>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DF0028B6-7F83-12CE-2186-819FA9432DC7}"/>
              </a:ext>
            </a:extLst>
          </p:cNvPr>
          <p:cNvSpPr txBox="1"/>
          <p:nvPr/>
        </p:nvSpPr>
        <p:spPr>
          <a:xfrm>
            <a:off x="6924995" y="6134726"/>
            <a:ext cx="1200008" cy="369332"/>
          </a:xfrm>
          <a:prstGeom prst="rect">
            <a:avLst/>
          </a:prstGeom>
          <a:noFill/>
        </p:spPr>
        <p:txBody>
          <a:bodyPr wrap="none" rtlCol="0">
            <a:spAutoFit/>
          </a:bodyPr>
          <a:lstStyle/>
          <a:p>
            <a:pPr algn="l"/>
            <a:r>
              <a:rPr lang="en-IE" dirty="0"/>
              <a:t>T =7.15 N</a:t>
            </a:r>
          </a:p>
        </p:txBody>
      </p:sp>
      <p:sp>
        <p:nvSpPr>
          <p:cNvPr id="20" name="Rectangle 19">
            <a:extLst>
              <a:ext uri="{FF2B5EF4-FFF2-40B4-BE49-F238E27FC236}">
                <a16:creationId xmlns:a16="http://schemas.microsoft.com/office/drawing/2014/main" id="{6DA599B7-46CC-B00A-89C9-47FDD18407F4}"/>
              </a:ext>
            </a:extLst>
          </p:cNvPr>
          <p:cNvSpPr/>
          <p:nvPr/>
        </p:nvSpPr>
        <p:spPr>
          <a:xfrm>
            <a:off x="6388100" y="3558239"/>
            <a:ext cx="1460500" cy="85174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1FFD740D-B7FE-03DB-4354-39B63FCF4493}"/>
              </a:ext>
            </a:extLst>
          </p:cNvPr>
          <p:cNvCxnSpPr>
            <a:cxnSpLocks/>
          </p:cNvCxnSpPr>
          <p:nvPr/>
        </p:nvCxnSpPr>
        <p:spPr>
          <a:xfrm flipH="1" flipV="1">
            <a:off x="7143750" y="2070538"/>
            <a:ext cx="6350" cy="1487701"/>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21F6C32-DD7C-B35A-9741-22A66FEA8DE5}"/>
              </a:ext>
            </a:extLst>
          </p:cNvPr>
          <p:cNvCxnSpPr>
            <a:cxnSpLocks/>
          </p:cNvCxnSpPr>
          <p:nvPr/>
        </p:nvCxnSpPr>
        <p:spPr>
          <a:xfrm>
            <a:off x="7137400" y="4409982"/>
            <a:ext cx="0" cy="1013761"/>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29FBB9E-B852-6676-E245-3FEF2C79E5F8}"/>
              </a:ext>
            </a:extLst>
          </p:cNvPr>
          <p:cNvSpPr txBox="1"/>
          <p:nvPr/>
        </p:nvSpPr>
        <p:spPr>
          <a:xfrm>
            <a:off x="7404100" y="4871647"/>
            <a:ext cx="52290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W</a:t>
            </a:r>
          </a:p>
        </p:txBody>
      </p:sp>
      <p:sp>
        <p:nvSpPr>
          <p:cNvPr id="26" name="TextBox 25">
            <a:extLst>
              <a:ext uri="{FF2B5EF4-FFF2-40B4-BE49-F238E27FC236}">
                <a16:creationId xmlns:a16="http://schemas.microsoft.com/office/drawing/2014/main" id="{1A356134-6BCE-0C56-D60C-E3A67303F801}"/>
              </a:ext>
            </a:extLst>
          </p:cNvPr>
          <p:cNvSpPr txBox="1"/>
          <p:nvPr/>
        </p:nvSpPr>
        <p:spPr>
          <a:xfrm>
            <a:off x="7404100" y="2573354"/>
            <a:ext cx="40427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210914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A0E33-C1B3-31F1-EE70-AFF3185FA946}"/>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B422C548-6739-21A2-80C8-576B0CE120F9}"/>
              </a:ext>
            </a:extLst>
          </p:cNvPr>
          <p:cNvSpPr>
            <a:spLocks noGrp="1"/>
          </p:cNvSpPr>
          <p:nvPr>
            <p:ph type="title"/>
          </p:nvPr>
        </p:nvSpPr>
        <p:spPr/>
        <p:txBody>
          <a:bodyPr>
            <a:normAutofit fontScale="90000"/>
          </a:bodyPr>
          <a:lstStyle/>
          <a:p>
            <a:r>
              <a:rPr lang="en-GB" dirty="0"/>
              <a:t>exercise</a:t>
            </a:r>
          </a:p>
        </p:txBody>
      </p:sp>
      <mc:AlternateContent xmlns:mc="http://schemas.openxmlformats.org/markup-compatibility/2006" xmlns:a14="http://schemas.microsoft.com/office/drawing/2010/main">
        <mc:Choice Requires="a14">
          <p:sp>
            <p:nvSpPr>
              <p:cNvPr id="18" name="Text Placeholder 17">
                <a:extLst>
                  <a:ext uri="{FF2B5EF4-FFF2-40B4-BE49-F238E27FC236}">
                    <a16:creationId xmlns:a16="http://schemas.microsoft.com/office/drawing/2014/main" id="{8353380F-0366-B3B7-9B5D-EAC69B0A9EDE}"/>
                  </a:ext>
                </a:extLst>
              </p:cNvPr>
              <p:cNvSpPr>
                <a:spLocks noGrp="1"/>
              </p:cNvSpPr>
              <p:nvPr>
                <p:ph type="body" sz="quarter" idx="10"/>
              </p:nvPr>
            </p:nvSpPr>
            <p:spPr>
              <a:xfrm>
                <a:off x="122292" y="461664"/>
                <a:ext cx="8899415" cy="1264513"/>
              </a:xfrm>
            </p:spPr>
            <p:txBody>
              <a:bodyPr/>
              <a:lstStyle/>
              <a:p>
                <a:r>
                  <a:rPr lang="en-GB" dirty="0"/>
                  <a:t>A 30 g mass in the end of a string is accelerated </a:t>
                </a:r>
                <a:r>
                  <a:rPr lang="en-GB" b="1" dirty="0"/>
                  <a:t>downwards</a:t>
                </a:r>
                <a:r>
                  <a:rPr lang="en-GB" dirty="0"/>
                  <a:t> with an acceleration of </a:t>
                </a:r>
                <a14:m>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 </m:t>
                    </m:r>
                    <m:r>
                      <a:rPr lang="en-GB" b="1" i="1" smtClean="0">
                        <a:latin typeface="Cambria Math" panose="02040503050406030204" pitchFamily="18" charset="0"/>
                      </a:rPr>
                      <m:t>𝒎</m:t>
                    </m:r>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𝒔</m:t>
                        </m:r>
                      </m:e>
                      <m:sup>
                        <m:r>
                          <a:rPr lang="en-GB" b="1" i="1" smtClean="0">
                            <a:latin typeface="Cambria Math" panose="02040503050406030204" pitchFamily="18" charset="0"/>
                          </a:rPr>
                          <m:t>−</m:t>
                        </m:r>
                        <m:r>
                          <a:rPr lang="en-GB" b="1" i="1" smtClean="0">
                            <a:latin typeface="Cambria Math" panose="02040503050406030204" pitchFamily="18" charset="0"/>
                          </a:rPr>
                          <m:t>𝟐</m:t>
                        </m:r>
                      </m:sup>
                    </m:sSup>
                  </m:oMath>
                </a14:m>
                <a:r>
                  <a:rPr lang="en-GB" dirty="0"/>
                  <a:t>. Calculate the tension in the string.</a:t>
                </a:r>
              </a:p>
            </p:txBody>
          </p:sp>
        </mc:Choice>
        <mc:Fallback xmlns="">
          <p:sp>
            <p:nvSpPr>
              <p:cNvPr id="18" name="Text Placeholder 17">
                <a:extLst>
                  <a:ext uri="{FF2B5EF4-FFF2-40B4-BE49-F238E27FC236}">
                    <a16:creationId xmlns:a16="http://schemas.microsoft.com/office/drawing/2014/main" id="{8353380F-0366-B3B7-9B5D-EAC69B0A9EDE}"/>
                  </a:ext>
                </a:extLst>
              </p:cNvPr>
              <p:cNvSpPr>
                <a:spLocks noGrp="1" noRot="1" noChangeAspect="1" noMove="1" noResize="1" noEditPoints="1" noAdjustHandles="1" noChangeArrowheads="1" noChangeShapeType="1" noTextEdit="1"/>
              </p:cNvSpPr>
              <p:nvPr>
                <p:ph type="body" sz="quarter" idx="10"/>
              </p:nvPr>
            </p:nvSpPr>
            <p:spPr>
              <a:xfrm>
                <a:off x="122292" y="461664"/>
                <a:ext cx="8899415" cy="1264513"/>
              </a:xfrm>
              <a:blipFill>
                <a:blip r:embed="rId2"/>
                <a:stretch>
                  <a:fillRect l="-1370" t="-8696" b="-12560"/>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0955DDC2-9236-A982-582D-4BCCF35CE690}"/>
              </a:ext>
            </a:extLst>
          </p:cNvPr>
          <p:cNvSpPr txBox="1"/>
          <p:nvPr/>
        </p:nvSpPr>
        <p:spPr>
          <a:xfrm>
            <a:off x="7184390" y="6211670"/>
            <a:ext cx="1392369" cy="369332"/>
          </a:xfrm>
          <a:prstGeom prst="rect">
            <a:avLst/>
          </a:prstGeom>
          <a:noFill/>
        </p:spPr>
        <p:txBody>
          <a:bodyPr wrap="none" rtlCol="0">
            <a:spAutoFit/>
          </a:bodyPr>
          <a:lstStyle/>
          <a:p>
            <a:pPr algn="l"/>
            <a:r>
              <a:rPr lang="en-IE" dirty="0"/>
              <a:t>T = 0.198 N</a:t>
            </a:r>
          </a:p>
        </p:txBody>
      </p:sp>
      <p:sp>
        <p:nvSpPr>
          <p:cNvPr id="20" name="Rectangle 19">
            <a:extLst>
              <a:ext uri="{FF2B5EF4-FFF2-40B4-BE49-F238E27FC236}">
                <a16:creationId xmlns:a16="http://schemas.microsoft.com/office/drawing/2014/main" id="{57562C13-3DB8-2555-7505-AFFFAA16C299}"/>
              </a:ext>
            </a:extLst>
          </p:cNvPr>
          <p:cNvSpPr/>
          <p:nvPr/>
        </p:nvSpPr>
        <p:spPr>
          <a:xfrm>
            <a:off x="6730411" y="2340412"/>
            <a:ext cx="1460500" cy="85174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361A1A7B-AB67-8D3B-8F79-848519481930}"/>
              </a:ext>
            </a:extLst>
          </p:cNvPr>
          <p:cNvCxnSpPr>
            <a:cxnSpLocks/>
          </p:cNvCxnSpPr>
          <p:nvPr/>
        </p:nvCxnSpPr>
        <p:spPr>
          <a:xfrm flipH="1" flipV="1">
            <a:off x="7479711" y="1771763"/>
            <a:ext cx="12700" cy="568649"/>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78B85E8B-4FFB-71A9-9269-C441E6283512}"/>
              </a:ext>
            </a:extLst>
          </p:cNvPr>
          <p:cNvCxnSpPr>
            <a:cxnSpLocks/>
          </p:cNvCxnSpPr>
          <p:nvPr/>
        </p:nvCxnSpPr>
        <p:spPr>
          <a:xfrm>
            <a:off x="7479711" y="3192155"/>
            <a:ext cx="0" cy="1013761"/>
          </a:xfrm>
          <a:prstGeom prst="straightConnector1">
            <a:avLst/>
          </a:prstGeom>
          <a:ln w="381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787680FF-6A9E-822D-E369-94624920F98A}"/>
              </a:ext>
            </a:extLst>
          </p:cNvPr>
          <p:cNvSpPr txBox="1"/>
          <p:nvPr/>
        </p:nvSpPr>
        <p:spPr>
          <a:xfrm>
            <a:off x="7746411" y="3653820"/>
            <a:ext cx="52290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W</a:t>
            </a:r>
          </a:p>
        </p:txBody>
      </p:sp>
      <p:sp>
        <p:nvSpPr>
          <p:cNvPr id="26" name="TextBox 25">
            <a:extLst>
              <a:ext uri="{FF2B5EF4-FFF2-40B4-BE49-F238E27FC236}">
                <a16:creationId xmlns:a16="http://schemas.microsoft.com/office/drawing/2014/main" id="{7CFCBC4E-EFA9-1B7B-8A70-FB6D3152D8E5}"/>
              </a:ext>
            </a:extLst>
          </p:cNvPr>
          <p:cNvSpPr txBox="1"/>
          <p:nvPr/>
        </p:nvSpPr>
        <p:spPr>
          <a:xfrm>
            <a:off x="7639522" y="1771763"/>
            <a:ext cx="40427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26089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627" name="Text Box 6">
                <a:extLst>
                  <a:ext uri="{FF2B5EF4-FFF2-40B4-BE49-F238E27FC236}">
                    <a16:creationId xmlns:a16="http://schemas.microsoft.com/office/drawing/2014/main" id="{0CE80B3F-7482-DFB4-E1BF-AC00D94B10EC}"/>
                  </a:ext>
                </a:extLst>
              </p:cNvPr>
              <p:cNvSpPr txBox="1">
                <a:spLocks noChangeArrowheads="1"/>
              </p:cNvSpPr>
              <p:nvPr/>
            </p:nvSpPr>
            <p:spPr bwMode="auto">
              <a:xfrm>
                <a:off x="166688" y="1104900"/>
                <a:ext cx="5494729" cy="552458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800"/>
                  </a:spcBef>
                </a:pPr>
                <a:r>
                  <a:rPr lang="en-US" altLang="en-US" sz="2800" dirty="0">
                    <a:solidFill>
                      <a:srgbClr val="0000FF"/>
                    </a:solidFill>
                  </a:rPr>
                  <a:t>For a second or two, the gondola accelerates downwards with the same acceleration as a falling body. </a:t>
                </a:r>
              </a:p>
              <a:p>
                <a:pPr eaLnBrk="1" hangingPunct="1">
                  <a:spcBef>
                    <a:spcPts val="1800"/>
                  </a:spcBef>
                </a:pPr>
                <a14:m>
                  <m:oMath xmlns:m="http://schemas.openxmlformats.org/officeDocument/2006/math">
                    <m:r>
                      <a:rPr lang="en-IE" altLang="en-US" sz="2800" b="0" i="1" dirty="0" smtClean="0">
                        <a:solidFill>
                          <a:srgbClr val="0000FF"/>
                        </a:solidFill>
                        <a:latin typeface="Cambria Math" panose="02040503050406030204" pitchFamily="18" charset="0"/>
                      </a:rPr>
                      <m:t>⇒</m:t>
                    </m:r>
                  </m:oMath>
                </a14:m>
                <a:r>
                  <a:rPr lang="en-US" altLang="en-US" sz="2800" dirty="0">
                    <a:solidFill>
                      <a:srgbClr val="0000FF"/>
                    </a:solidFill>
                  </a:rPr>
                  <a:t> the falling occupants have no acceleration relative to the falling gondola. </a:t>
                </a:r>
              </a:p>
              <a:p>
                <a:pPr eaLnBrk="1" hangingPunct="1">
                  <a:spcBef>
                    <a:spcPts val="1800"/>
                  </a:spcBef>
                </a:pPr>
                <a14:m>
                  <m:oMath xmlns:m="http://schemas.openxmlformats.org/officeDocument/2006/math">
                    <m:r>
                      <a:rPr lang="en-IE" altLang="en-US" sz="2800" b="0" i="1" smtClean="0">
                        <a:solidFill>
                          <a:srgbClr val="0000FF"/>
                        </a:solidFill>
                        <a:latin typeface="Cambria Math" panose="02040503050406030204" pitchFamily="18" charset="0"/>
                      </a:rPr>
                      <m:t>⇒</m:t>
                    </m:r>
                  </m:oMath>
                </a14:m>
                <a:r>
                  <a:rPr lang="en-US" altLang="en-US" sz="2800" dirty="0">
                    <a:solidFill>
                      <a:srgbClr val="0000FF"/>
                    </a:solidFill>
                  </a:rPr>
                  <a:t> no forces between the occupants and the gondola.</a:t>
                </a:r>
              </a:p>
              <a:p>
                <a:pPr eaLnBrk="1" hangingPunct="1">
                  <a:spcBef>
                    <a:spcPts val="1800"/>
                  </a:spcBef>
                </a:pPr>
                <a14:m>
                  <m:oMath xmlns:m="http://schemas.openxmlformats.org/officeDocument/2006/math">
                    <m:r>
                      <a:rPr lang="en-IE" altLang="en-US" sz="2800" b="0" i="1" dirty="0" smtClean="0">
                        <a:solidFill>
                          <a:srgbClr val="0000FF"/>
                        </a:solidFill>
                        <a:latin typeface="Cambria Math" panose="02040503050406030204" pitchFamily="18" charset="0"/>
                      </a:rPr>
                      <m:t>⇒</m:t>
                    </m:r>
                  </m:oMath>
                </a14:m>
                <a:r>
                  <a:rPr lang="en-US" altLang="en-US" sz="2800" dirty="0">
                    <a:solidFill>
                      <a:srgbClr val="0000FF"/>
                    </a:solidFill>
                  </a:rPr>
                  <a:t> they feel weightless relative to the gondola.</a:t>
                </a:r>
                <a:endParaRPr lang="en-GB" altLang="en-US" sz="2800" dirty="0">
                  <a:solidFill>
                    <a:srgbClr val="0000FF"/>
                  </a:solidFill>
                </a:endParaRPr>
              </a:p>
            </p:txBody>
          </p:sp>
        </mc:Choice>
        <mc:Fallback xmlns="">
          <p:sp>
            <p:nvSpPr>
              <p:cNvPr id="26627" name="Text Box 6">
                <a:extLst>
                  <a:ext uri="{FF2B5EF4-FFF2-40B4-BE49-F238E27FC236}">
                    <a16:creationId xmlns:a16="http://schemas.microsoft.com/office/drawing/2014/main" id="{0CE80B3F-7482-DFB4-E1BF-AC00D94B10EC}"/>
                  </a:ext>
                </a:extLst>
              </p:cNvPr>
              <p:cNvSpPr txBox="1">
                <a:spLocks noRot="1" noChangeAspect="1" noMove="1" noResize="1" noEditPoints="1" noAdjustHandles="1" noChangeArrowheads="1" noChangeShapeType="1" noTextEdit="1"/>
              </p:cNvSpPr>
              <p:nvPr/>
            </p:nvSpPr>
            <p:spPr bwMode="auto">
              <a:xfrm>
                <a:off x="166688" y="1104900"/>
                <a:ext cx="5494729" cy="5524589"/>
              </a:xfrm>
              <a:prstGeom prst="rect">
                <a:avLst/>
              </a:prstGeom>
              <a:blipFill>
                <a:blip r:embed="rId2"/>
                <a:stretch>
                  <a:fillRect l="-2217" t="-1103" r="-2217" b="-1985"/>
                </a:stretch>
              </a:blipFill>
              <a:ln>
                <a:noFill/>
              </a:ln>
            </p:spPr>
            <p:txBody>
              <a:bodyPr/>
              <a:lstStyle/>
              <a:p>
                <a:r>
                  <a:rPr lang="en-GB">
                    <a:noFill/>
                  </a:rPr>
                  <a:t> </a:t>
                </a:r>
              </a:p>
            </p:txBody>
          </p:sp>
        </mc:Fallback>
      </mc:AlternateContent>
      <p:grpSp>
        <p:nvGrpSpPr>
          <p:cNvPr id="15" name="Group 14">
            <a:extLst>
              <a:ext uri="{FF2B5EF4-FFF2-40B4-BE49-F238E27FC236}">
                <a16:creationId xmlns:a16="http://schemas.microsoft.com/office/drawing/2014/main" id="{6FA0C614-3ECE-B5CA-0659-23EB195E33BF}"/>
              </a:ext>
            </a:extLst>
          </p:cNvPr>
          <p:cNvGrpSpPr/>
          <p:nvPr/>
        </p:nvGrpSpPr>
        <p:grpSpPr>
          <a:xfrm>
            <a:off x="5700255" y="1194960"/>
            <a:ext cx="3277057" cy="5201376"/>
            <a:chOff x="5321071" y="908723"/>
            <a:chExt cx="3277057" cy="5201376"/>
          </a:xfrm>
        </p:grpSpPr>
        <p:pic>
          <p:nvPicPr>
            <p:cNvPr id="13" name="Picture 12">
              <a:extLst>
                <a:ext uri="{FF2B5EF4-FFF2-40B4-BE49-F238E27FC236}">
                  <a16:creationId xmlns:a16="http://schemas.microsoft.com/office/drawing/2014/main" id="{F216A244-197A-D207-0525-ED56F5E4DAB2}"/>
                </a:ext>
              </a:extLst>
            </p:cNvPr>
            <p:cNvPicPr>
              <a:picLocks noChangeAspect="1"/>
            </p:cNvPicPr>
            <p:nvPr/>
          </p:nvPicPr>
          <p:blipFill>
            <a:blip r:embed="rId3"/>
            <a:stretch>
              <a:fillRect/>
            </a:stretch>
          </p:blipFill>
          <p:spPr>
            <a:xfrm>
              <a:off x="5321071" y="908723"/>
              <a:ext cx="3277057" cy="5201376"/>
            </a:xfrm>
            <a:prstGeom prst="rect">
              <a:avLst/>
            </a:prstGeom>
          </p:spPr>
        </p:pic>
        <p:sp>
          <p:nvSpPr>
            <p:cNvPr id="14" name="TextBox 13">
              <a:hlinkClick r:id="rId4"/>
              <a:extLst>
                <a:ext uri="{FF2B5EF4-FFF2-40B4-BE49-F238E27FC236}">
                  <a16:creationId xmlns:a16="http://schemas.microsoft.com/office/drawing/2014/main" id="{69A2D30A-FD2A-829A-BB65-3D48804451AB}"/>
                </a:ext>
              </a:extLst>
            </p:cNvPr>
            <p:cNvSpPr txBox="1"/>
            <p:nvPr/>
          </p:nvSpPr>
          <p:spPr>
            <a:xfrm>
              <a:off x="8004696" y="5720745"/>
              <a:ext cx="593432" cy="338554"/>
            </a:xfrm>
            <a:prstGeom prst="rect">
              <a:avLst/>
            </a:prstGeom>
            <a:noFill/>
          </p:spPr>
          <p:txBody>
            <a:bodyPr wrap="none" rtlCol="0">
              <a:spAutoFit/>
            </a:bodyPr>
            <a:lstStyle/>
            <a:p>
              <a:pPr algn="l">
                <a:spcAft>
                  <a:spcPts val="1200"/>
                </a:spcAft>
              </a:pPr>
              <a:r>
                <a:rPr lang="en-GB" sz="1600">
                  <a:latin typeface="Arial" panose="020B0604020202020204" pitchFamily="34" charset="0"/>
                  <a:cs typeface="Arial" panose="020B0604020202020204" pitchFamily="34" charset="0"/>
                </a:rPr>
                <a:t>CC0</a:t>
              </a:r>
            </a:p>
          </p:txBody>
        </p:sp>
      </p:grpSp>
      <p:sp>
        <p:nvSpPr>
          <p:cNvPr id="16" name="Title 15">
            <a:extLst>
              <a:ext uri="{FF2B5EF4-FFF2-40B4-BE49-F238E27FC236}">
                <a16:creationId xmlns:a16="http://schemas.microsoft.com/office/drawing/2014/main" id="{0DD83343-26CE-3261-A6A4-727D4C5888B1}"/>
              </a:ext>
            </a:extLst>
          </p:cNvPr>
          <p:cNvSpPr>
            <a:spLocks noGrp="1"/>
          </p:cNvSpPr>
          <p:nvPr>
            <p:ph type="title"/>
          </p:nvPr>
        </p:nvSpPr>
        <p:spPr/>
        <p:txBody>
          <a:bodyPr>
            <a:normAutofit fontScale="90000"/>
          </a:bodyPr>
          <a:lstStyle/>
          <a:p>
            <a:r>
              <a:rPr lang="en-GB" dirty="0"/>
              <a:t>Example 21</a:t>
            </a:r>
          </a:p>
        </p:txBody>
      </p:sp>
      <p:sp>
        <p:nvSpPr>
          <p:cNvPr id="17" name="Text Placeholder 16">
            <a:extLst>
              <a:ext uri="{FF2B5EF4-FFF2-40B4-BE49-F238E27FC236}">
                <a16:creationId xmlns:a16="http://schemas.microsoft.com/office/drawing/2014/main" id="{620A5E73-2FA5-DFA1-02A0-7F37EAA69ACF}"/>
              </a:ext>
            </a:extLst>
          </p:cNvPr>
          <p:cNvSpPr>
            <a:spLocks noGrp="1"/>
          </p:cNvSpPr>
          <p:nvPr>
            <p:ph type="body" sz="quarter" idx="10"/>
          </p:nvPr>
        </p:nvSpPr>
        <p:spPr>
          <a:xfrm>
            <a:off x="122292" y="461664"/>
            <a:ext cx="8899415" cy="480131"/>
          </a:xfrm>
        </p:spPr>
        <p:txBody>
          <a:bodyPr/>
          <a:lstStyle/>
          <a:p>
            <a:r>
              <a:rPr lang="en-GB"/>
              <a:t>Explain why these people experience weightlessness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A37238-BC6C-AEBB-C71A-29339DA862A0}"/>
              </a:ext>
            </a:extLst>
          </p:cNvPr>
          <p:cNvGrpSpPr/>
          <p:nvPr/>
        </p:nvGrpSpPr>
        <p:grpSpPr>
          <a:xfrm>
            <a:off x="404812" y="891223"/>
            <a:ext cx="3244603" cy="4920297"/>
            <a:chOff x="2802572" y="911543"/>
            <a:chExt cx="3762375" cy="5705475"/>
          </a:xfrm>
        </p:grpSpPr>
        <p:pic>
          <p:nvPicPr>
            <p:cNvPr id="6148" name="Picture 4">
              <a:extLst>
                <a:ext uri="{FF2B5EF4-FFF2-40B4-BE49-F238E27FC236}">
                  <a16:creationId xmlns:a16="http://schemas.microsoft.com/office/drawing/2014/main" id="{FA633D03-3AA8-C4F1-CD05-CF680976E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572" y="911543"/>
              <a:ext cx="3762375" cy="5705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hlinkClick r:id="rId4"/>
              <a:extLst>
                <a:ext uri="{FF2B5EF4-FFF2-40B4-BE49-F238E27FC236}">
                  <a16:creationId xmlns:a16="http://schemas.microsoft.com/office/drawing/2014/main" id="{FB42FCC8-C26A-863B-46EA-B029F41A3E0C}"/>
                </a:ext>
              </a:extLst>
            </p:cNvPr>
            <p:cNvSpPr txBox="1"/>
            <p:nvPr/>
          </p:nvSpPr>
          <p:spPr>
            <a:xfrm>
              <a:off x="5669280" y="6247686"/>
              <a:ext cx="646331" cy="369332"/>
            </a:xfrm>
            <a:prstGeom prst="rect">
              <a:avLst/>
            </a:prstGeom>
            <a:noFill/>
          </p:spPr>
          <p:txBody>
            <a:bodyPr wrap="none" rtlCol="0">
              <a:spAutoFit/>
            </a:bodyPr>
            <a:lstStyle/>
            <a:p>
              <a:pPr algn="l"/>
              <a:r>
                <a:rPr lang="en-GB"/>
                <a:t>CC0</a:t>
              </a:r>
            </a:p>
          </p:txBody>
        </p:sp>
      </p:grpSp>
      <p:grpSp>
        <p:nvGrpSpPr>
          <p:cNvPr id="12" name="Group 11">
            <a:extLst>
              <a:ext uri="{FF2B5EF4-FFF2-40B4-BE49-F238E27FC236}">
                <a16:creationId xmlns:a16="http://schemas.microsoft.com/office/drawing/2014/main" id="{78CE84F1-A6FD-DED2-C5C8-F4FC963D5EA1}"/>
              </a:ext>
            </a:extLst>
          </p:cNvPr>
          <p:cNvGrpSpPr/>
          <p:nvPr/>
        </p:nvGrpSpPr>
        <p:grpSpPr>
          <a:xfrm>
            <a:off x="3736383" y="891223"/>
            <a:ext cx="5082497" cy="3734779"/>
            <a:chOff x="3736383" y="891223"/>
            <a:chExt cx="5082497" cy="3734779"/>
          </a:xfrm>
        </p:grpSpPr>
        <p:pic>
          <p:nvPicPr>
            <p:cNvPr id="9" name="Picture 8">
              <a:extLst>
                <a:ext uri="{FF2B5EF4-FFF2-40B4-BE49-F238E27FC236}">
                  <a16:creationId xmlns:a16="http://schemas.microsoft.com/office/drawing/2014/main" id="{BDA071F3-CB83-271B-C3FA-18B449A42CE5}"/>
                </a:ext>
              </a:extLst>
            </p:cNvPr>
            <p:cNvPicPr>
              <a:picLocks noChangeAspect="1"/>
            </p:cNvPicPr>
            <p:nvPr/>
          </p:nvPicPr>
          <p:blipFill>
            <a:blip r:embed="rId5"/>
            <a:stretch>
              <a:fillRect/>
            </a:stretch>
          </p:blipFill>
          <p:spPr>
            <a:xfrm>
              <a:off x="3736383" y="891223"/>
              <a:ext cx="5082497" cy="3734779"/>
            </a:xfrm>
            <a:prstGeom prst="rect">
              <a:avLst/>
            </a:prstGeom>
          </p:spPr>
        </p:pic>
        <p:sp>
          <p:nvSpPr>
            <p:cNvPr id="10" name="TextBox 9">
              <a:hlinkClick r:id="rId6"/>
              <a:extLst>
                <a:ext uri="{FF2B5EF4-FFF2-40B4-BE49-F238E27FC236}">
                  <a16:creationId xmlns:a16="http://schemas.microsoft.com/office/drawing/2014/main" id="{E68DCEF4-A6C8-4CDE-ED23-BFE64F9ECE71}"/>
                </a:ext>
              </a:extLst>
            </p:cNvPr>
            <p:cNvSpPr txBox="1"/>
            <p:nvPr/>
          </p:nvSpPr>
          <p:spPr>
            <a:xfrm>
              <a:off x="7924800" y="4349003"/>
              <a:ext cx="490840" cy="276999"/>
            </a:xfrm>
            <a:prstGeom prst="rect">
              <a:avLst/>
            </a:prstGeom>
            <a:noFill/>
          </p:spPr>
          <p:txBody>
            <a:bodyPr wrap="none" rtlCol="0">
              <a:spAutoFit/>
            </a:bodyPr>
            <a:lstStyle/>
            <a:p>
              <a:pPr algn="l"/>
              <a:r>
                <a:rPr lang="en-GB" sz="1200"/>
                <a:t>CC0</a:t>
              </a:r>
            </a:p>
          </p:txBody>
        </p:sp>
      </p:grpSp>
      <p:sp>
        <p:nvSpPr>
          <p:cNvPr id="15" name="TextBox 14">
            <a:extLst>
              <a:ext uri="{FF2B5EF4-FFF2-40B4-BE49-F238E27FC236}">
                <a16:creationId xmlns:a16="http://schemas.microsoft.com/office/drawing/2014/main" id="{B6131371-8D77-EBD8-6D49-2ACD352C104E}"/>
              </a:ext>
            </a:extLst>
          </p:cNvPr>
          <p:cNvSpPr txBox="1"/>
          <p:nvPr/>
        </p:nvSpPr>
        <p:spPr>
          <a:xfrm>
            <a:off x="629920" y="6065520"/>
            <a:ext cx="2540000" cy="523220"/>
          </a:xfrm>
          <a:prstGeom prst="rect">
            <a:avLst/>
          </a:prstGeom>
          <a:noFill/>
        </p:spPr>
        <p:txBody>
          <a:bodyPr wrap="square" rtlCol="0">
            <a:spAutoFit/>
          </a:bodyPr>
          <a:lstStyle/>
          <a:p>
            <a:pPr algn="l"/>
            <a:r>
              <a:rPr lang="en-GB" sz="2800"/>
              <a:t>Space station</a:t>
            </a:r>
          </a:p>
        </p:txBody>
      </p:sp>
      <p:sp>
        <p:nvSpPr>
          <p:cNvPr id="16" name="TextBox 15">
            <a:extLst>
              <a:ext uri="{FF2B5EF4-FFF2-40B4-BE49-F238E27FC236}">
                <a16:creationId xmlns:a16="http://schemas.microsoft.com/office/drawing/2014/main" id="{8D286B56-A7AA-15A1-1368-03798B6FC368}"/>
              </a:ext>
            </a:extLst>
          </p:cNvPr>
          <p:cNvSpPr txBox="1"/>
          <p:nvPr/>
        </p:nvSpPr>
        <p:spPr>
          <a:xfrm>
            <a:off x="5494587" y="4738219"/>
            <a:ext cx="2540000" cy="523220"/>
          </a:xfrm>
          <a:prstGeom prst="rect">
            <a:avLst/>
          </a:prstGeom>
          <a:noFill/>
        </p:spPr>
        <p:txBody>
          <a:bodyPr wrap="square" rtlCol="0">
            <a:spAutoFit/>
          </a:bodyPr>
          <a:lstStyle/>
          <a:p>
            <a:pPr algn="l"/>
            <a:r>
              <a:rPr lang="en-GB" sz="2800"/>
              <a:t>Aircraft</a:t>
            </a:r>
          </a:p>
        </p:txBody>
      </p:sp>
      <p:sp>
        <p:nvSpPr>
          <p:cNvPr id="3" name="Title 2">
            <a:extLst>
              <a:ext uri="{FF2B5EF4-FFF2-40B4-BE49-F238E27FC236}">
                <a16:creationId xmlns:a16="http://schemas.microsoft.com/office/drawing/2014/main" id="{4BC999BC-A2B6-F3C6-5C41-8F34EF570063}"/>
              </a:ext>
            </a:extLst>
          </p:cNvPr>
          <p:cNvSpPr>
            <a:spLocks noGrp="1"/>
          </p:cNvSpPr>
          <p:nvPr>
            <p:ph type="title"/>
          </p:nvPr>
        </p:nvSpPr>
        <p:spPr/>
        <p:txBody>
          <a:bodyPr/>
          <a:lstStyle/>
          <a:p>
            <a:pPr algn="ctr"/>
            <a:r>
              <a:rPr lang="en-GB" dirty="0"/>
              <a:t>Zero-g</a:t>
            </a:r>
          </a:p>
        </p:txBody>
      </p:sp>
    </p:spTree>
    <p:extLst>
      <p:ext uri="{BB962C8B-B14F-4D97-AF65-F5344CB8AC3E}">
        <p14:creationId xmlns:p14="http://schemas.microsoft.com/office/powerpoint/2010/main" val="625013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chemeClr val="tx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chemeClr val="tx1"/>
          </a:solidFill>
          <a:tailEnd type="none" w="med" len="lg"/>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spcAft>
            <a:spcPts val="1200"/>
          </a:spcAft>
          <a:defRPr sz="28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5490</TotalTime>
  <Words>6810</Words>
  <Application>Microsoft Office PowerPoint</Application>
  <PresentationFormat>On-screen Show (4:3)</PresentationFormat>
  <Paragraphs>1047</Paragraphs>
  <Slides>160</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160</vt:i4>
      </vt:variant>
      <vt:variant>
        <vt:lpstr>Custom Shows</vt:lpstr>
      </vt:variant>
      <vt:variant>
        <vt:i4>1</vt:i4>
      </vt:variant>
    </vt:vector>
  </HeadingPairs>
  <TitlesOfParts>
    <vt:vector size="169" baseType="lpstr">
      <vt:lpstr>Aptos</vt:lpstr>
      <vt:lpstr>Arial</vt:lpstr>
      <vt:lpstr>Cambria Math</vt:lpstr>
      <vt:lpstr>FranklinGothic</vt:lpstr>
      <vt:lpstr>Georgia</vt:lpstr>
      <vt:lpstr>Symbol</vt:lpstr>
      <vt:lpstr>Wingdings</vt:lpstr>
      <vt:lpstr>Office Theme</vt:lpstr>
      <vt:lpstr>Force density pressure momentum</vt:lpstr>
      <vt:lpstr>Physics Specification</vt:lpstr>
      <vt:lpstr>Revision Summary</vt:lpstr>
      <vt:lpstr>What is a force?</vt:lpstr>
      <vt:lpstr>What about this?</vt:lpstr>
      <vt:lpstr>What is Friction</vt:lpstr>
      <vt:lpstr>Theories of motion</vt:lpstr>
      <vt:lpstr>State Newton’s First Law of Motion</vt:lpstr>
      <vt:lpstr>Can an internal force cause acceleration?</vt:lpstr>
      <vt:lpstr>Video – cat fall</vt:lpstr>
      <vt:lpstr>The Acceleration of a body is directly proportional to the Force causing it.</vt:lpstr>
      <vt:lpstr>If force is constant the acceleration of a body is inversely proportional to its mass.</vt:lpstr>
      <vt:lpstr>Example mass and acceleration.</vt:lpstr>
      <vt:lpstr>What is Mass?</vt:lpstr>
      <vt:lpstr>What is the Centre of Mass?</vt:lpstr>
      <vt:lpstr>What is the SI Unit of Force?</vt:lpstr>
      <vt:lpstr>Define the newton.</vt:lpstr>
      <vt:lpstr>What is the relationship between Force, Mass and Acceleration?</vt:lpstr>
      <vt:lpstr>What is Weight?</vt:lpstr>
      <vt:lpstr>Newtons and kilograms</vt:lpstr>
      <vt:lpstr>Example 1</vt:lpstr>
      <vt:lpstr>Example 2</vt:lpstr>
      <vt:lpstr>Exercise</vt:lpstr>
      <vt:lpstr>Exercise</vt:lpstr>
      <vt:lpstr>Example 3</vt:lpstr>
      <vt:lpstr>Example 4</vt:lpstr>
      <vt:lpstr>Example 5</vt:lpstr>
      <vt:lpstr>Exercise</vt:lpstr>
      <vt:lpstr>Exercise</vt:lpstr>
      <vt:lpstr>Example 6</vt:lpstr>
      <vt:lpstr>Example 7</vt:lpstr>
      <vt:lpstr>Exercise</vt:lpstr>
      <vt:lpstr>Exercise</vt:lpstr>
      <vt:lpstr>Exercise</vt:lpstr>
      <vt:lpstr>Exercise</vt:lpstr>
      <vt:lpstr>Verify 2nd Law: Acceleration ∝ Force</vt:lpstr>
      <vt:lpstr>Method</vt:lpstr>
      <vt:lpstr>graph</vt:lpstr>
      <vt:lpstr>What is Momentum?</vt:lpstr>
      <vt:lpstr>What is the SI Unit of Momentum?</vt:lpstr>
      <vt:lpstr>Example 8</vt:lpstr>
      <vt:lpstr>Exercise</vt:lpstr>
      <vt:lpstr>Exercise</vt:lpstr>
      <vt:lpstr>Exercise</vt:lpstr>
      <vt:lpstr>Exercise</vt:lpstr>
      <vt:lpstr>State Newton’s First Law of Motion</vt:lpstr>
      <vt:lpstr>State Newton’s Second Law of Motion</vt:lpstr>
      <vt:lpstr>State Newton’s Third Law of Motion</vt:lpstr>
      <vt:lpstr>State the 1st Law and give an example</vt:lpstr>
      <vt:lpstr>Explain Voyager 1’s motion using the 1st law</vt:lpstr>
      <vt:lpstr>Example 9</vt:lpstr>
      <vt:lpstr>Explain this picture using the 1st Law</vt:lpstr>
      <vt:lpstr>Explain the need for safety belts using the 1st Law</vt:lpstr>
      <vt:lpstr>Show how F=ma is a special case of the 2nd Law</vt:lpstr>
      <vt:lpstr>3rd Law example</vt:lpstr>
      <vt:lpstr>How does a rocket accelerate?</vt:lpstr>
      <vt:lpstr>PowerPoint Presentation</vt:lpstr>
      <vt:lpstr>force pairs</vt:lpstr>
      <vt:lpstr>Third Law and force pairs</vt:lpstr>
      <vt:lpstr>Exercise</vt:lpstr>
      <vt:lpstr>Exercise</vt:lpstr>
      <vt:lpstr> Verify Newton’s laws using secondary collision data</vt:lpstr>
      <vt:lpstr>Verify First law</vt:lpstr>
      <vt:lpstr>Verify 2nd law</vt:lpstr>
      <vt:lpstr>Verify 3rd law</vt:lpstr>
      <vt:lpstr>Force diagrams and force types</vt:lpstr>
      <vt:lpstr>What is a force diagram? </vt:lpstr>
      <vt:lpstr>What is a gravitational force? </vt:lpstr>
      <vt:lpstr>Give another name for gravitational force? </vt:lpstr>
      <vt:lpstr>What is the direction of a gravitational force? </vt:lpstr>
      <vt:lpstr>What is Friction?</vt:lpstr>
      <vt:lpstr>When is friction useful ….. When is it not?</vt:lpstr>
      <vt:lpstr>How is friction minimised?</vt:lpstr>
      <vt:lpstr>What is a Normal force</vt:lpstr>
      <vt:lpstr>Draw the Normal forces on the rock</vt:lpstr>
      <vt:lpstr>Example 10</vt:lpstr>
      <vt:lpstr>Example 11</vt:lpstr>
      <vt:lpstr>Exercise </vt:lpstr>
      <vt:lpstr>Give examples of tension forces</vt:lpstr>
      <vt:lpstr>Example 12</vt:lpstr>
      <vt:lpstr>What are Resistant forces?</vt:lpstr>
      <vt:lpstr>Forces on a skydiver:</vt:lpstr>
      <vt:lpstr>Example 13</vt:lpstr>
      <vt:lpstr>What is a buoyancy force? </vt:lpstr>
      <vt:lpstr>Exercise</vt:lpstr>
      <vt:lpstr>Exercise</vt:lpstr>
      <vt:lpstr>What is a Resultant force? </vt:lpstr>
      <vt:lpstr>Example 14: Resultant force </vt:lpstr>
      <vt:lpstr>Example 15: (higher)</vt:lpstr>
      <vt:lpstr>Example 16 (Higher)</vt:lpstr>
      <vt:lpstr>Exercise (higher)</vt:lpstr>
      <vt:lpstr>Example 17</vt:lpstr>
      <vt:lpstr>Example 18</vt:lpstr>
      <vt:lpstr>Example 19</vt:lpstr>
      <vt:lpstr>Example 20</vt:lpstr>
      <vt:lpstr>Exercise</vt:lpstr>
      <vt:lpstr>exercise</vt:lpstr>
      <vt:lpstr>Example 21</vt:lpstr>
      <vt:lpstr>Zero-g</vt:lpstr>
      <vt:lpstr>How can a parabolic flight path produce weightlessness </vt:lpstr>
      <vt:lpstr>Video: Zero g</vt:lpstr>
      <vt:lpstr>Density and Pressure</vt:lpstr>
      <vt:lpstr>What is Density?</vt:lpstr>
      <vt:lpstr>What is the SI Unit of Density?</vt:lpstr>
      <vt:lpstr>Solid and liquid densities</vt:lpstr>
      <vt:lpstr>Gas densities</vt:lpstr>
      <vt:lpstr>converting volumes</vt:lpstr>
      <vt:lpstr>The litre</vt:lpstr>
      <vt:lpstr>Example 22</vt:lpstr>
      <vt:lpstr>Example 23</vt:lpstr>
      <vt:lpstr>Exercise</vt:lpstr>
      <vt:lpstr>Example 24</vt:lpstr>
      <vt:lpstr>Example 25</vt:lpstr>
      <vt:lpstr>What is Pressure?</vt:lpstr>
      <vt:lpstr>What is the SI Unit of Pressure?</vt:lpstr>
      <vt:lpstr>Example 26</vt:lpstr>
      <vt:lpstr>Example27</vt:lpstr>
      <vt:lpstr>Example 28</vt:lpstr>
      <vt:lpstr>Example 29</vt:lpstr>
      <vt:lpstr>Exercise</vt:lpstr>
      <vt:lpstr>Exercise</vt:lpstr>
      <vt:lpstr>What is a fluid?</vt:lpstr>
      <vt:lpstr>Pressure in a fluid </vt:lpstr>
      <vt:lpstr>Derive the Pressure in a fluid</vt:lpstr>
      <vt:lpstr>Pressure in a fluid</vt:lpstr>
      <vt:lpstr>Example 30</vt:lpstr>
      <vt:lpstr>Exercise</vt:lpstr>
      <vt:lpstr>Sample paper 1 Q4</vt:lpstr>
      <vt:lpstr>Sample paper 1 Q4</vt:lpstr>
      <vt:lpstr>Demonstrate that Pressure in a liquid increases with depth.   </vt:lpstr>
      <vt:lpstr>What is air?</vt:lpstr>
      <vt:lpstr>Define Buoyancy Force</vt:lpstr>
      <vt:lpstr>Reason for Buoyancy Force</vt:lpstr>
      <vt:lpstr>Demonstrate upthrust </vt:lpstr>
      <vt:lpstr>Momentum and collisions</vt:lpstr>
      <vt:lpstr>What is Momentum?</vt:lpstr>
      <vt:lpstr>State the Principle of Conservation of Momentum </vt:lpstr>
      <vt:lpstr>Momentum before = Momentum after</vt:lpstr>
      <vt:lpstr>Write a conservation of momentum equation</vt:lpstr>
      <vt:lpstr>Example 31: </vt:lpstr>
      <vt:lpstr>Verify Conservation of Momentum</vt:lpstr>
      <vt:lpstr>Write the equation that this experiment verifies. </vt:lpstr>
      <vt:lpstr>Conservation of momentum (light gates) </vt:lpstr>
      <vt:lpstr>Single light gate version</vt:lpstr>
      <vt:lpstr>Conservation of momentum</vt:lpstr>
      <vt:lpstr>Results </vt:lpstr>
      <vt:lpstr>Calculations and Conclusion</vt:lpstr>
      <vt:lpstr>How did the student counteract the force of gravity and the force of friction in this experiment? </vt:lpstr>
      <vt:lpstr>Exam Marking scheme</vt:lpstr>
      <vt:lpstr>PowerPoint Presentation</vt:lpstr>
      <vt:lpstr>Example 32</vt:lpstr>
      <vt:lpstr>Exercise</vt:lpstr>
      <vt:lpstr>Exercise</vt:lpstr>
      <vt:lpstr>Collisions in 2 dimensions  (higher level)</vt:lpstr>
      <vt:lpstr>Example 33 (Higher)</vt:lpstr>
      <vt:lpstr>Exercise</vt:lpstr>
      <vt:lpstr>Example 34 (Higher)</vt:lpstr>
      <vt:lpstr>Revision Summary</vt:lpstr>
      <vt:lpstr>End</vt:lpstr>
      <vt:lpstr>Zero-g Calculation challenge</vt:lpstr>
      <vt:lpstr>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Downey</dc:creator>
  <cp:lastModifiedBy>Tom  Tierney</cp:lastModifiedBy>
  <cp:revision>14</cp:revision>
  <dcterms:created xsi:type="dcterms:W3CDTF">2025-07-04T08:11:55Z</dcterms:created>
  <dcterms:modified xsi:type="dcterms:W3CDTF">2025-09-24T15:28:33Z</dcterms:modified>
</cp:coreProperties>
</file>